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4"/>
  </p:notesMasterIdLst>
  <p:handoutMasterIdLst>
    <p:handoutMasterId r:id="rId15"/>
  </p:handout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6" r:id="rId9"/>
    <p:sldId id="265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6EAE4-ED37-47A1-B6E9-91FF71765637}" type="datetimeFigureOut">
              <a:rPr lang="fr-FR" smtClean="0"/>
              <a:t>15/10/2008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653529-9391-4109-AE06-48BFFDB5385C}" type="slidenum">
              <a:rPr lang="fr-FR" smtClean="0"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E47938C-BB9D-49FC-AB94-CB4AD4D55DD7}" type="datetimeFigureOut">
              <a:rPr lang="fr-FR"/>
              <a:pPr>
                <a:defRPr/>
              </a:pPr>
              <a:t>14/10/2008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FR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5FF286C-C829-4FAA-A49C-B5D5E4D9F8F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FBE7711-B784-46A9-9751-3DC6A818B426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FR" smtClean="0"/>
              <a:t>Liste de mots-clés</a:t>
            </a:r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7C47188-26BA-4A69-A91F-255A154F0529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1D0BB84-E954-411F-8A90-86A42AB97F7E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Rectangle 3"/>
          <p:cNvSpPr>
            <a:spLocks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E96F271-C527-4FAD-935A-D1699B0C394B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logo_paris1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14313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F5838-710B-437C-B921-78CE537F857A}" type="datetimeFigureOut">
              <a:rPr lang="fr-FR"/>
              <a:pPr>
                <a:defRPr/>
              </a:pPr>
              <a:t>14/10/2008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71FB5-33E1-4FFD-9651-09398DB67D0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9BC6F-53AF-463D-B610-4CD30C6631A7}" type="datetimeFigureOut">
              <a:rPr lang="fr-FR"/>
              <a:pPr>
                <a:defRPr/>
              </a:pPr>
              <a:t>14/10/2008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D65C04-858D-4B8C-BD8A-57A4BDE9B48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F2905-F5F0-482D-B084-4AC2DC2AA877}" type="datetimeFigureOut">
              <a:rPr lang="fr-FR"/>
              <a:pPr>
                <a:defRPr/>
              </a:pPr>
              <a:t>14/10/2008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38D21-14F5-4F87-8BAD-EB1B62C18DA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logo_paris1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71438"/>
            <a:ext cx="12858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77D39-9E70-40D9-B875-A5077DD61A17}" type="datetimeFigureOut">
              <a:rPr lang="fr-FR"/>
              <a:pPr>
                <a:defRPr/>
              </a:pPr>
              <a:t>14/10/2008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E7E4B-F7CC-4382-A678-3C099E5DD054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AE298-50CB-4926-B8A1-0A8C18577E97}" type="datetimeFigureOut">
              <a:rPr lang="fr-FR"/>
              <a:pPr>
                <a:defRPr/>
              </a:pPr>
              <a:t>14/10/2008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C1138-7988-4F4F-8170-18687DF50CE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logo_paris1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71438"/>
            <a:ext cx="12858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351B4-7A85-48D1-9D34-64A01806213A}" type="datetimeFigureOut">
              <a:rPr lang="fr-FR"/>
              <a:pPr>
                <a:defRPr/>
              </a:pPr>
              <a:t>14/10/2008</a:t>
            </a:fld>
            <a:endParaRPr lang="fr-FR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137BE-3067-4B80-8164-4EDFCD95641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 descr="logo_paris1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71438"/>
            <a:ext cx="12858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732951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6057F4-A8EF-4107-BE6D-084C2E7E7C63}" type="datetimeFigureOut">
              <a:rPr lang="fr-FR"/>
              <a:pPr>
                <a:defRPr/>
              </a:pPr>
              <a:t>14/10/2008</a:t>
            </a:fld>
            <a:endParaRPr lang="fr-FR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D54D9-F25F-4B45-B407-2ACA2F02EAA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logo_paris1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71438"/>
            <a:ext cx="12858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40094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8349F-CF23-4624-91E0-E592F4F79885}" type="datetimeFigureOut">
              <a:rPr lang="fr-FR"/>
              <a:pPr>
                <a:defRPr/>
              </a:pPr>
              <a:t>14/10/2008</a:t>
            </a:fld>
            <a:endParaRPr lang="fr-F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88DF3-8C85-478D-8E47-D38DCCC717F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B3821-CE5B-4531-9ADF-20F3AB86B6D2}" type="datetimeFigureOut">
              <a:rPr lang="fr-FR"/>
              <a:pPr>
                <a:defRPr/>
              </a:pPr>
              <a:t>14/10/2008</a:t>
            </a:fld>
            <a:endParaRPr lang="fr-F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A8267-0E8F-4050-B15F-C373A4C9C69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42D6B-27E9-4E5A-9B54-68627BFF6E7F}" type="datetimeFigureOut">
              <a:rPr lang="fr-FR"/>
              <a:pPr>
                <a:defRPr/>
              </a:pPr>
              <a:t>14/10/2008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9C06E-732F-40BE-A9E0-6E9B9FAE462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F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F6A5E-7EFD-4171-A237-9211D8615756}" type="datetimeFigureOut">
              <a:rPr lang="fr-FR"/>
              <a:pPr>
                <a:defRPr/>
              </a:pPr>
              <a:t>14/10/2008</a:t>
            </a:fld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B0F79-F5AC-4646-ABD1-065AD175A6E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357313" y="274638"/>
            <a:ext cx="73294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D351C27-9A16-4FEB-89C7-6D1AF3DDE095}" type="datetimeFigureOut">
              <a:rPr lang="fr-FR"/>
              <a:pPr>
                <a:defRPr/>
              </a:pPr>
              <a:t>14/10/2008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48D3B4E-5CB1-4FC4-8CF4-46341118129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pic>
        <p:nvPicPr>
          <p:cNvPr id="1031" name="Picture 6" descr="logo_paris1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71438"/>
            <a:ext cx="12858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27" r:id="rId1"/>
    <p:sldLayoutId id="2147483928" r:id="rId2"/>
    <p:sldLayoutId id="2147483921" r:id="rId3"/>
    <p:sldLayoutId id="2147483929" r:id="rId4"/>
    <p:sldLayoutId id="2147483930" r:id="rId5"/>
    <p:sldLayoutId id="214748393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313" y="274638"/>
            <a:ext cx="7329487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Informatique S1</a:t>
            </a:r>
            <a:br>
              <a:rPr lang="fr-FR" dirty="0" smtClean="0"/>
            </a:br>
            <a:r>
              <a:rPr lang="fr-FR" dirty="0" smtClean="0"/>
              <a:t>Programmation C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" y="1571625"/>
            <a:ext cx="8229600" cy="45259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i="1" dirty="0" smtClean="0"/>
              <a:t>Objectifs de la séance</a:t>
            </a:r>
            <a:r>
              <a:rPr lang="fr-FR" dirty="0" smtClean="0"/>
              <a:t> 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fr-FR" dirty="0" smtClean="0"/>
              <a:t>structure générale d’un programme en C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i="1" dirty="0" smtClean="0"/>
              <a:t>Concepts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Structure générale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Mots-clés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Variables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Opérateurs arithmétiques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Commentaires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fr-FR" dirty="0" smtClean="0"/>
              <a:t>Exemples avec </a:t>
            </a:r>
            <a:r>
              <a:rPr lang="fr-FR" i="1" dirty="0" err="1" smtClean="0"/>
              <a:t>printf</a:t>
            </a:r>
            <a:r>
              <a:rPr lang="fr-FR" dirty="0" smtClean="0"/>
              <a:t> et </a:t>
            </a:r>
            <a:r>
              <a:rPr lang="fr-FR" i="1" dirty="0" err="1" smtClean="0"/>
              <a:t>scanf</a:t>
            </a:r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1357313" y="274638"/>
            <a:ext cx="7329487" cy="1143000"/>
          </a:xfrm>
        </p:spPr>
        <p:txBody>
          <a:bodyPr/>
          <a:lstStyle/>
          <a:p>
            <a:pPr eaLnBrk="1" hangingPunct="1"/>
            <a:r>
              <a:rPr lang="fr-FR" smtClean="0"/>
              <a:t>Opérateurs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Opérateurs arithmétiques :</a:t>
            </a:r>
          </a:p>
          <a:p>
            <a:pPr lvl="2" eaLnBrk="1" hangingPunct="1">
              <a:buFont typeface="Arial" charset="0"/>
              <a:buNone/>
            </a:pPr>
            <a:r>
              <a:rPr lang="fr-FR" dirty="0" smtClean="0">
                <a:latin typeface="Courier New" pitchFamily="49" charset="0"/>
                <a:cs typeface="Courier New" pitchFamily="49" charset="0"/>
              </a:rPr>
              <a:t>*		/</a:t>
            </a:r>
          </a:p>
          <a:p>
            <a:pPr lvl="2" eaLnBrk="1" hangingPunct="1">
              <a:buFont typeface="Arial" charset="0"/>
              <a:buNone/>
            </a:pPr>
            <a:r>
              <a:rPr lang="fr-FR" dirty="0" smtClean="0">
                <a:latin typeface="Courier New" pitchFamily="49" charset="0"/>
                <a:cs typeface="Courier New" pitchFamily="49" charset="0"/>
              </a:rPr>
              <a:t>%</a:t>
            </a:r>
          </a:p>
          <a:p>
            <a:pPr lvl="2" eaLnBrk="1" hangingPunct="1">
              <a:buFont typeface="Arial" charset="0"/>
              <a:buNone/>
            </a:pPr>
            <a:r>
              <a:rPr lang="fr-FR" dirty="0" smtClean="0">
                <a:latin typeface="Courier New" pitchFamily="49" charset="0"/>
                <a:cs typeface="Courier New" pitchFamily="49" charset="0"/>
              </a:rPr>
              <a:t>+		-</a:t>
            </a:r>
          </a:p>
          <a:p>
            <a:pPr lvl="2" eaLnBrk="1" hangingPunct="1">
              <a:buFont typeface="Arial" charset="0"/>
              <a:buNone/>
            </a:pPr>
            <a:r>
              <a:rPr lang="fr-FR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eaLnBrk="1" hangingPunct="1"/>
            <a:r>
              <a:rPr lang="fr-FR" dirty="0" smtClean="0"/>
              <a:t>Exemples :</a:t>
            </a:r>
          </a:p>
          <a:p>
            <a:pPr lvl="2" eaLnBrk="1" hangingPunct="1">
              <a:buFont typeface="Arial" charset="0"/>
              <a:buNone/>
            </a:pPr>
            <a:r>
              <a:rPr lang="fr-FR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fr-FR" dirty="0" smtClean="0">
                <a:latin typeface="Courier New" pitchFamily="49" charset="0"/>
                <a:cs typeface="Courier New" pitchFamily="49" charset="0"/>
              </a:rPr>
              <a:t> a, b;</a:t>
            </a:r>
          </a:p>
          <a:p>
            <a:pPr lvl="2" eaLnBrk="1" hangingPunct="1">
              <a:buFont typeface="Arial" charset="0"/>
              <a:buNone/>
            </a:pPr>
            <a:r>
              <a:rPr lang="fr-FR" dirty="0" smtClean="0">
                <a:latin typeface="Courier New" pitchFamily="49" charset="0"/>
                <a:cs typeface="Courier New" pitchFamily="49" charset="0"/>
              </a:rPr>
              <a:t>a = 2 + 3 * 5; </a:t>
            </a:r>
            <a:r>
              <a:rPr lang="fr-FR" sz="2800" dirty="0" smtClean="0"/>
              <a:t>			</a:t>
            </a:r>
            <a:r>
              <a:rPr lang="fr-FR" sz="2800" i="1" dirty="0" smtClean="0"/>
              <a:t>25  ou   17 ?</a:t>
            </a:r>
          </a:p>
          <a:p>
            <a:pPr lvl="2" eaLnBrk="1" hangingPunct="1">
              <a:buFont typeface="Arial" charset="0"/>
              <a:buNone/>
            </a:pPr>
            <a:r>
              <a:rPr lang="fr-FR" dirty="0" smtClean="0">
                <a:latin typeface="Courier New" pitchFamily="49" charset="0"/>
                <a:cs typeface="Courier New" pitchFamily="49" charset="0"/>
              </a:rPr>
              <a:t>b = 2 * 5 + 5 % 2</a:t>
            </a:r>
            <a:r>
              <a:rPr lang="fr-FR" dirty="0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lvl="2" eaLnBrk="1" hangingPunct="1">
              <a:buFont typeface="Arial" charset="0"/>
              <a:buNone/>
            </a:pPr>
            <a:r>
              <a:rPr lang="fr-FR" dirty="0" smtClean="0">
                <a:latin typeface="Courier New" pitchFamily="49" charset="0"/>
                <a:cs typeface="Courier New" pitchFamily="49" charset="0"/>
              </a:rPr>
              <a:t>b = 5 / 2;</a:t>
            </a:r>
            <a:endParaRPr lang="fr-FR" dirty="0" smtClean="0">
              <a:latin typeface="Courier New" pitchFamily="49" charset="0"/>
              <a:cs typeface="Courier New" pitchFamily="49" charset="0"/>
            </a:endParaRPr>
          </a:p>
          <a:p>
            <a:pPr lvl="1" eaLnBrk="1" hangingPunct="1"/>
            <a:endParaRPr lang="fr-FR" dirty="0" smtClean="0"/>
          </a:p>
        </p:txBody>
      </p:sp>
      <p:grpSp>
        <p:nvGrpSpPr>
          <p:cNvPr id="16388" name="Group 5"/>
          <p:cNvGrpSpPr>
            <a:grpSpLocks/>
          </p:cNvGrpSpPr>
          <p:nvPr/>
        </p:nvGrpSpPr>
        <p:grpSpPr bwMode="auto">
          <a:xfrm>
            <a:off x="3500438" y="2214563"/>
            <a:ext cx="1497012" cy="1285875"/>
            <a:chOff x="3500430" y="2357430"/>
            <a:chExt cx="1495795" cy="1285884"/>
          </a:xfrm>
        </p:grpSpPr>
        <p:sp>
          <p:nvSpPr>
            <p:cNvPr id="4" name="Down Arrow 3"/>
            <p:cNvSpPr/>
            <p:nvPr/>
          </p:nvSpPr>
          <p:spPr>
            <a:xfrm>
              <a:off x="3500430" y="2357430"/>
              <a:ext cx="356897" cy="1285884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fr-FR" dirty="0"/>
            </a:p>
          </p:txBody>
        </p:sp>
        <p:sp>
          <p:nvSpPr>
            <p:cNvPr id="16393" name="TextBox 4"/>
            <p:cNvSpPr txBox="1">
              <a:spLocks noChangeArrowheads="1"/>
            </p:cNvSpPr>
            <p:nvPr/>
          </p:nvSpPr>
          <p:spPr bwMode="auto">
            <a:xfrm>
              <a:off x="3786181" y="2677207"/>
              <a:ext cx="1210044" cy="6463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b="1">
                  <a:solidFill>
                    <a:schemeClr val="tx2"/>
                  </a:solidFill>
                </a:rPr>
                <a:t>Ordre de </a:t>
              </a:r>
            </a:p>
            <a:p>
              <a:pPr algn="ctr"/>
              <a:r>
                <a:rPr lang="fr-FR" b="1">
                  <a:solidFill>
                    <a:schemeClr val="tx2"/>
                  </a:solidFill>
                </a:rPr>
                <a:t>priorité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 rot="20422464">
            <a:off x="5075405" y="3232664"/>
            <a:ext cx="3621951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dirty="0"/>
              <a:t>Le résultat d’un opérateur dépend des types des variables !!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357313" y="0"/>
            <a:ext cx="7329487" cy="1143000"/>
          </a:xfrm>
        </p:spPr>
        <p:txBody>
          <a:bodyPr/>
          <a:lstStyle/>
          <a:p>
            <a:pPr eaLnBrk="1" hangingPunct="1"/>
            <a:r>
              <a:rPr lang="fr-FR" smtClean="0"/>
              <a:t>Exemple</a:t>
            </a:r>
          </a:p>
        </p:txBody>
      </p:sp>
      <p:pic>
        <p:nvPicPr>
          <p:cNvPr id="17411" name="Content Placeholder 3" descr="ProgC-CM2-lignes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28625" y="1285875"/>
            <a:ext cx="6953250" cy="5000625"/>
          </a:xfrm>
        </p:spPr>
      </p:pic>
      <p:sp>
        <p:nvSpPr>
          <p:cNvPr id="5" name="Oval 4"/>
          <p:cNvSpPr/>
          <p:nvPr/>
        </p:nvSpPr>
        <p:spPr>
          <a:xfrm>
            <a:off x="1500188" y="5000625"/>
            <a:ext cx="3000375" cy="42862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5357813" y="3786188"/>
            <a:ext cx="3571875" cy="36988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b="1" dirty="0" err="1">
                <a:latin typeface="Courier New" pitchFamily="49" charset="0"/>
                <a:cs typeface="Courier New" pitchFamily="49" charset="0"/>
              </a:rPr>
              <a:t>scanf</a:t>
            </a:r>
            <a:r>
              <a:rPr lang="fr-FR" b="1" dirty="0">
                <a:latin typeface="Courier New" pitchFamily="49" charset="0"/>
                <a:cs typeface="Courier New" pitchFamily="49" charset="0"/>
              </a:rPr>
              <a:t> ("</a:t>
            </a:r>
            <a:r>
              <a:rPr lang="fr-FR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%d</a:t>
            </a:r>
            <a:r>
              <a:rPr lang="fr-FR" b="1" dirty="0">
                <a:latin typeface="Courier New" pitchFamily="49" charset="0"/>
                <a:cs typeface="Courier New" pitchFamily="49" charset="0"/>
              </a:rPr>
              <a:t>", </a:t>
            </a:r>
            <a:r>
              <a:rPr lang="fr-FR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&amp;</a:t>
            </a:r>
            <a:r>
              <a:rPr lang="fr-FR" b="1" dirty="0" err="1">
                <a:latin typeface="Courier New" pitchFamily="49" charset="0"/>
                <a:cs typeface="Courier New" pitchFamily="49" charset="0"/>
              </a:rPr>
              <a:t>annee</a:t>
            </a:r>
            <a:r>
              <a:rPr lang="fr-FR" b="1" dirty="0">
                <a:latin typeface="Courier New" pitchFamily="49" charset="0"/>
                <a:cs typeface="Courier New" pitchFamily="49" charset="0"/>
              </a:rPr>
              <a:t>);</a:t>
            </a:r>
            <a:r>
              <a:rPr lang="fr-FR" b="1" dirty="0"/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86250" y="6143625"/>
            <a:ext cx="4643438" cy="3698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b="1" dirty="0" err="1">
                <a:latin typeface="Courier New" pitchFamily="49" charset="0"/>
                <a:cs typeface="Courier New" pitchFamily="49" charset="0"/>
              </a:rPr>
              <a:t>printf</a:t>
            </a:r>
            <a:r>
              <a:rPr lang="fr-FR" b="1" dirty="0">
                <a:latin typeface="Courier New" pitchFamily="49" charset="0"/>
                <a:cs typeface="Courier New" pitchFamily="49" charset="0"/>
              </a:rPr>
              <a:t> ("Votre </a:t>
            </a:r>
            <a:r>
              <a:rPr lang="fr-FR" b="1" dirty="0" err="1">
                <a:latin typeface="Courier New" pitchFamily="49" charset="0"/>
                <a:cs typeface="Courier New" pitchFamily="49" charset="0"/>
              </a:rPr>
              <a:t>age</a:t>
            </a:r>
            <a:r>
              <a:rPr lang="fr-FR" b="1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fr-FR" b="1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%d \n</a:t>
            </a:r>
            <a:r>
              <a:rPr lang="fr-FR" b="1" dirty="0">
                <a:latin typeface="Courier New" pitchFamily="49" charset="0"/>
                <a:cs typeface="Courier New" pitchFamily="49" charset="0"/>
              </a:rPr>
              <a:t>", </a:t>
            </a:r>
            <a:r>
              <a:rPr lang="fr-FR" b="1" dirty="0" err="1">
                <a:latin typeface="Courier New" pitchFamily="49" charset="0"/>
                <a:cs typeface="Courier New" pitchFamily="49" charset="0"/>
              </a:rPr>
              <a:t>age</a:t>
            </a:r>
            <a:r>
              <a:rPr lang="fr-FR" b="1" dirty="0">
                <a:latin typeface="Courier New" pitchFamily="49" charset="0"/>
                <a:cs typeface="Courier New" pitchFamily="49" charset="0"/>
              </a:rPr>
              <a:t>);</a:t>
            </a:r>
            <a:r>
              <a:rPr lang="fr-FR" b="1" dirty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643688" y="5000625"/>
            <a:ext cx="1785937" cy="3698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dirty="0" err="1"/>
              <a:t>int</a:t>
            </a:r>
            <a:r>
              <a:rPr lang="fr-FR" dirty="0"/>
              <a:t> </a:t>
            </a:r>
            <a:r>
              <a:rPr lang="fr-FR" dirty="0">
                <a:sym typeface="Wingdings" pitchFamily="2" charset="2"/>
              </a:rPr>
              <a:t> %d</a:t>
            </a:r>
            <a:endParaRPr lang="fr-FR" dirty="0"/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rot="16200000" flipV="1">
            <a:off x="6840538" y="4303712"/>
            <a:ext cx="857250" cy="5365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8" idx="0"/>
          </p:cNvCxnSpPr>
          <p:nvPr/>
        </p:nvCxnSpPr>
        <p:spPr>
          <a:xfrm rot="5400000" flipH="1" flipV="1">
            <a:off x="7304882" y="4375943"/>
            <a:ext cx="857250" cy="3921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8" idx="2"/>
          </p:cNvCxnSpPr>
          <p:nvPr/>
        </p:nvCxnSpPr>
        <p:spPr>
          <a:xfrm rot="5400000">
            <a:off x="6918325" y="5595938"/>
            <a:ext cx="844550" cy="3937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2"/>
          </p:cNvCxnSpPr>
          <p:nvPr/>
        </p:nvCxnSpPr>
        <p:spPr>
          <a:xfrm rot="16200000" flipH="1">
            <a:off x="7382669" y="5525294"/>
            <a:ext cx="844550" cy="5349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357313" y="71414"/>
            <a:ext cx="7329487" cy="1143000"/>
          </a:xfrm>
        </p:spPr>
        <p:txBody>
          <a:bodyPr/>
          <a:lstStyle/>
          <a:p>
            <a:r>
              <a:rPr lang="fr-FR" smtClean="0"/>
              <a:t>Entrée &amp; Sortie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sz="half" idx="1"/>
          </p:nvPr>
        </p:nvSpPr>
        <p:spPr>
          <a:xfrm>
            <a:off x="214282" y="1285860"/>
            <a:ext cx="5114925" cy="4525963"/>
          </a:xfrm>
        </p:spPr>
        <p:txBody>
          <a:bodyPr/>
          <a:lstStyle/>
          <a:p>
            <a:r>
              <a:rPr lang="fr-FR" dirty="0" smtClean="0"/>
              <a:t>Entrée formatée : </a:t>
            </a:r>
            <a:r>
              <a:rPr lang="fr-FR" dirty="0" err="1" smtClean="0">
                <a:latin typeface="Courier New" pitchFamily="49" charset="0"/>
                <a:cs typeface="Courier New" pitchFamily="49" charset="0"/>
              </a:rPr>
              <a:t>scanf</a:t>
            </a:r>
            <a:endParaRPr lang="fr-FR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fr-FR" dirty="0" smtClean="0"/>
              <a:t>Sortie formatée : </a:t>
            </a:r>
            <a:r>
              <a:rPr lang="fr-FR" dirty="0" err="1" smtClean="0">
                <a:latin typeface="Courier New" pitchFamily="49" charset="0"/>
                <a:cs typeface="Courier New" pitchFamily="49" charset="0"/>
              </a:rPr>
              <a:t>printf</a:t>
            </a:r>
            <a:endParaRPr lang="fr-FR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fr-FR" dirty="0" smtClean="0"/>
              <a:t>Formats</a:t>
            </a:r>
          </a:p>
          <a:p>
            <a:pPr lvl="1"/>
            <a:r>
              <a:rPr lang="fr-FR" dirty="0" smtClean="0">
                <a:latin typeface="Courier New" pitchFamily="49" charset="0"/>
                <a:cs typeface="Courier New" pitchFamily="49" charset="0"/>
              </a:rPr>
              <a:t>%d	</a:t>
            </a:r>
            <a:r>
              <a:rPr lang="fr-FR" dirty="0" err="1" smtClean="0">
                <a:latin typeface="Courier New" pitchFamily="49" charset="0"/>
                <a:cs typeface="Courier New" pitchFamily="49" charset="0"/>
              </a:rPr>
              <a:t>int</a:t>
            </a:r>
            <a:endParaRPr lang="fr-FR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fr-FR" dirty="0" smtClean="0">
                <a:latin typeface="Courier New" pitchFamily="49" charset="0"/>
                <a:cs typeface="Courier New" pitchFamily="49" charset="0"/>
              </a:rPr>
              <a:t>%i</a:t>
            </a:r>
          </a:p>
          <a:p>
            <a:pPr lvl="1"/>
            <a:r>
              <a:rPr lang="fr-FR" dirty="0" smtClean="0">
                <a:latin typeface="Courier New" pitchFamily="49" charset="0"/>
                <a:cs typeface="Courier New" pitchFamily="49" charset="0"/>
              </a:rPr>
              <a:t>%f	</a:t>
            </a:r>
            <a:r>
              <a:rPr lang="fr-FR" dirty="0" err="1" smtClean="0">
                <a:latin typeface="Courier New" pitchFamily="49" charset="0"/>
                <a:cs typeface="Courier New" pitchFamily="49" charset="0"/>
              </a:rPr>
              <a:t>float</a:t>
            </a:r>
            <a:endParaRPr lang="fr-FR" dirty="0" smtClean="0">
              <a:latin typeface="Courier New" pitchFamily="49" charset="0"/>
              <a:cs typeface="Courier New" pitchFamily="49" charset="0"/>
            </a:endParaRPr>
          </a:p>
          <a:p>
            <a:pPr lvl="1"/>
            <a:r>
              <a:rPr lang="fr-FR" dirty="0" smtClean="0">
                <a:latin typeface="Courier New" pitchFamily="49" charset="0"/>
                <a:cs typeface="Courier New" pitchFamily="49" charset="0"/>
              </a:rPr>
              <a:t>%e</a:t>
            </a:r>
          </a:p>
          <a:p>
            <a:pPr lvl="1"/>
            <a:r>
              <a:rPr lang="fr-FR" dirty="0" smtClean="0">
                <a:latin typeface="Courier New" pitchFamily="49" charset="0"/>
                <a:cs typeface="Courier New" pitchFamily="49" charset="0"/>
              </a:rPr>
              <a:t>%c	char</a:t>
            </a:r>
          </a:p>
        </p:txBody>
      </p:sp>
      <p:sp>
        <p:nvSpPr>
          <p:cNvPr id="18436" name="Content Placeholder 25"/>
          <p:cNvSpPr>
            <a:spLocks noGrp="1"/>
          </p:cNvSpPr>
          <p:nvPr>
            <p:ph sz="half" idx="2"/>
          </p:nvPr>
        </p:nvSpPr>
        <p:spPr>
          <a:xfrm>
            <a:off x="4786314" y="3714752"/>
            <a:ext cx="4038600" cy="2911473"/>
          </a:xfrm>
        </p:spPr>
        <p:txBody>
          <a:bodyPr/>
          <a:lstStyle/>
          <a:p>
            <a:r>
              <a:rPr lang="fr-FR" dirty="0" smtClean="0"/>
              <a:t>Caractères spéciaux </a:t>
            </a:r>
          </a:p>
          <a:p>
            <a:pPr lvl="1"/>
            <a:r>
              <a:rPr lang="fr-FR" dirty="0" smtClean="0">
                <a:latin typeface="Courier New" pitchFamily="49" charset="0"/>
                <a:cs typeface="Courier New" pitchFamily="49" charset="0"/>
              </a:rPr>
              <a:t>\n</a:t>
            </a:r>
            <a:r>
              <a:rPr lang="fr-FR" dirty="0" smtClean="0"/>
              <a:t>	nouvelle ligne</a:t>
            </a:r>
          </a:p>
          <a:p>
            <a:pPr lvl="1"/>
            <a:r>
              <a:rPr lang="fr-FR" dirty="0" smtClean="0">
                <a:latin typeface="Courier New" pitchFamily="49" charset="0"/>
                <a:cs typeface="Courier New" pitchFamily="49" charset="0"/>
              </a:rPr>
              <a:t>\t</a:t>
            </a:r>
            <a:r>
              <a:rPr lang="fr-FR" dirty="0" smtClean="0"/>
              <a:t>	tab</a:t>
            </a:r>
          </a:p>
          <a:p>
            <a:pPr lvl="1"/>
            <a:r>
              <a:rPr lang="fr-FR" dirty="0" smtClean="0">
                <a:latin typeface="Courier New" pitchFamily="49" charset="0"/>
                <a:cs typeface="Courier New" pitchFamily="49" charset="0"/>
              </a:rPr>
              <a:t>\\</a:t>
            </a:r>
            <a:r>
              <a:rPr lang="fr-FR" dirty="0" smtClean="0"/>
              <a:t>	la « \ »</a:t>
            </a:r>
          </a:p>
          <a:p>
            <a:pPr lvl="1"/>
            <a:r>
              <a:rPr lang="fr-FR" dirty="0" smtClean="0">
                <a:latin typeface="Courier New" pitchFamily="49" charset="0"/>
                <a:cs typeface="Courier New" pitchFamily="49" charset="0"/>
              </a:rPr>
              <a:t>\"</a:t>
            </a:r>
            <a:r>
              <a:rPr lang="fr-FR" dirty="0" smtClean="0"/>
              <a:t>	le « " </a:t>
            </a:r>
            <a:r>
              <a:rPr lang="fr-FR" dirty="0" smtClean="0"/>
              <a:t>»</a:t>
            </a:r>
            <a:endParaRPr lang="fr-FR" dirty="0" smtClean="0"/>
          </a:p>
          <a:p>
            <a:pPr lvl="1"/>
            <a:r>
              <a:rPr lang="fr-FR" dirty="0" smtClean="0">
                <a:latin typeface="Courier New" pitchFamily="49" charset="0"/>
                <a:cs typeface="Courier New" pitchFamily="49" charset="0"/>
              </a:rPr>
              <a:t>%%</a:t>
            </a:r>
            <a:r>
              <a:rPr lang="fr-FR" dirty="0" smtClean="0"/>
              <a:t>	le « % 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00628" y="2643188"/>
            <a:ext cx="3492500" cy="3698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fr-FR" dirty="0" err="1"/>
              <a:t>printf</a:t>
            </a:r>
            <a:r>
              <a:rPr lang="fr-FR" dirty="0"/>
              <a:t> ("%d %f", </a:t>
            </a:r>
            <a:r>
              <a:rPr lang="fr-FR" dirty="0" err="1"/>
              <a:t>var_int</a:t>
            </a:r>
            <a:r>
              <a:rPr lang="fr-FR" dirty="0"/>
              <a:t>, </a:t>
            </a:r>
            <a:r>
              <a:rPr lang="fr-FR" dirty="0" err="1"/>
              <a:t>var_float</a:t>
            </a:r>
            <a:r>
              <a:rPr lang="fr-FR" dirty="0"/>
              <a:t>); </a:t>
            </a:r>
          </a:p>
        </p:txBody>
      </p:sp>
      <p:grpSp>
        <p:nvGrpSpPr>
          <p:cNvPr id="18438" name="Group 20"/>
          <p:cNvGrpSpPr>
            <a:grpSpLocks/>
          </p:cNvGrpSpPr>
          <p:nvPr/>
        </p:nvGrpSpPr>
        <p:grpSpPr bwMode="auto">
          <a:xfrm>
            <a:off x="6000753" y="2928938"/>
            <a:ext cx="1001713" cy="357187"/>
            <a:chOff x="5499900" y="6072206"/>
            <a:chExt cx="1001720" cy="501654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501488" y="6571631"/>
              <a:ext cx="998544" cy="2229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 flipH="1" flipV="1">
              <a:off x="5249867" y="6322240"/>
              <a:ext cx="501654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5400000" flipH="1" flipV="1">
              <a:off x="6251113" y="6321125"/>
              <a:ext cx="499425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8439" name="Group 21"/>
          <p:cNvGrpSpPr>
            <a:grpSpLocks/>
          </p:cNvGrpSpPr>
          <p:nvPr/>
        </p:nvGrpSpPr>
        <p:grpSpPr bwMode="auto">
          <a:xfrm>
            <a:off x="6286503" y="2928938"/>
            <a:ext cx="1643063" cy="500062"/>
            <a:chOff x="5499900" y="6072206"/>
            <a:chExt cx="1001720" cy="501654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5500868" y="6572268"/>
              <a:ext cx="999784" cy="159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5400000" flipH="1" flipV="1">
              <a:off x="5250041" y="6322065"/>
              <a:ext cx="501654" cy="193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rot="5400000" flipH="1" flipV="1">
              <a:off x="6251105" y="6321753"/>
              <a:ext cx="500062" cy="96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4929222" y="1285860"/>
            <a:ext cx="4143372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fr-FR" sz="2000" b="1" dirty="0" err="1"/>
              <a:t>printf</a:t>
            </a:r>
            <a:r>
              <a:rPr lang="fr-FR" sz="2000" b="1" dirty="0"/>
              <a:t> </a:t>
            </a:r>
            <a:r>
              <a:rPr lang="fr-FR" sz="2000" b="1" dirty="0" smtClean="0"/>
              <a:t>("Texte - format ", variables); </a:t>
            </a:r>
            <a:endParaRPr lang="fr-FR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929222" y="1785926"/>
            <a:ext cx="4143372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fr-FR" sz="2000" b="1" dirty="0" err="1" smtClean="0"/>
              <a:t>scanf</a:t>
            </a:r>
            <a:r>
              <a:rPr lang="fr-FR" sz="2000" b="1" dirty="0" smtClean="0"/>
              <a:t> ("format", </a:t>
            </a:r>
            <a:r>
              <a:rPr lang="fr-FR" sz="2000" b="1" dirty="0" smtClean="0">
                <a:solidFill>
                  <a:srgbClr val="FF0000"/>
                </a:solidFill>
              </a:rPr>
              <a:t>&amp;</a:t>
            </a:r>
            <a:r>
              <a:rPr lang="fr-FR" sz="2000" b="1" dirty="0" smtClean="0"/>
              <a:t>variables); </a:t>
            </a:r>
            <a:endParaRPr lang="fr-FR" sz="2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285875" y="0"/>
            <a:ext cx="7400925" cy="1143000"/>
          </a:xfrm>
        </p:spPr>
        <p:txBody>
          <a:bodyPr/>
          <a:lstStyle/>
          <a:p>
            <a:pPr eaLnBrk="1" hangingPunct="1"/>
            <a:r>
              <a:rPr lang="fr-FR" smtClean="0"/>
              <a:t>Structure général</a:t>
            </a:r>
          </a:p>
        </p:txBody>
      </p:sp>
      <p:pic>
        <p:nvPicPr>
          <p:cNvPr id="8195" name="Picture 2" descr="ProgC-CM2-lignes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1357313"/>
            <a:ext cx="6854825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959350" y="1000125"/>
            <a:ext cx="3683000" cy="3698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fr-FR" dirty="0"/>
              <a:t>Directives (import des </a:t>
            </a:r>
            <a:r>
              <a:rPr lang="fr-FR" b="1" dirty="0"/>
              <a:t>bibliothèques</a:t>
            </a:r>
            <a:r>
              <a:rPr lang="fr-FR" dirty="0"/>
              <a:t>)</a:t>
            </a:r>
          </a:p>
        </p:txBody>
      </p:sp>
      <p:cxnSp>
        <p:nvCxnSpPr>
          <p:cNvPr id="6" name="Straight Arrow Connector 5"/>
          <p:cNvCxnSpPr>
            <a:stCxn id="4" idx="1"/>
          </p:cNvCxnSpPr>
          <p:nvPr/>
        </p:nvCxnSpPr>
        <p:spPr>
          <a:xfrm rot="10800000" flipV="1">
            <a:off x="3429000" y="1184275"/>
            <a:ext cx="1530350" cy="3159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035800" y="1785938"/>
            <a:ext cx="1606550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FR" dirty="0"/>
              <a:t>Commentaires </a:t>
            </a: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rot="10800000" flipV="1">
            <a:off x="5143500" y="1970088"/>
            <a:ext cx="1892300" cy="301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239000" y="2857500"/>
            <a:ext cx="1403350" cy="3698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FR" dirty="0"/>
              <a:t>Déclarations </a:t>
            </a:r>
          </a:p>
        </p:txBody>
      </p:sp>
      <p:cxnSp>
        <p:nvCxnSpPr>
          <p:cNvPr id="11" name="Straight Arrow Connector 10"/>
          <p:cNvCxnSpPr>
            <a:stCxn id="10" idx="1"/>
          </p:cNvCxnSpPr>
          <p:nvPr/>
        </p:nvCxnSpPr>
        <p:spPr>
          <a:xfrm rot="10800000">
            <a:off x="3143250" y="3000375"/>
            <a:ext cx="4095750" cy="412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6200000">
            <a:off x="-457994" y="4029869"/>
            <a:ext cx="3286125" cy="3698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dirty="0"/>
              <a:t>Programme principal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1785938" y="2286000"/>
            <a:ext cx="571500" cy="285750"/>
          </a:xfrm>
          <a:prstGeom prst="roundRect">
            <a:avLst/>
          </a:prstGeom>
          <a:noFill/>
          <a:ln w="31750" cap="rnd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6" name="TextBox 25"/>
          <p:cNvSpPr txBox="1"/>
          <p:nvPr/>
        </p:nvSpPr>
        <p:spPr>
          <a:xfrm>
            <a:off x="6072188" y="3857625"/>
            <a:ext cx="2614612" cy="3698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fr-FR" dirty="0"/>
              <a:t>Instructions d’</a:t>
            </a:r>
            <a:r>
              <a:rPr lang="fr-FR" b="1" dirty="0"/>
              <a:t>attribution </a:t>
            </a:r>
          </a:p>
        </p:txBody>
      </p:sp>
      <p:cxnSp>
        <p:nvCxnSpPr>
          <p:cNvPr id="27" name="Straight Arrow Connector 26"/>
          <p:cNvCxnSpPr>
            <a:stCxn id="26" idx="1"/>
          </p:cNvCxnSpPr>
          <p:nvPr/>
        </p:nvCxnSpPr>
        <p:spPr>
          <a:xfrm rot="10800000">
            <a:off x="2643188" y="3929063"/>
            <a:ext cx="3429000" cy="1127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5072063" y="2214563"/>
            <a:ext cx="357187" cy="428625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2" name="Oval 31"/>
          <p:cNvSpPr/>
          <p:nvPr/>
        </p:nvSpPr>
        <p:spPr>
          <a:xfrm>
            <a:off x="1214438" y="5929313"/>
            <a:ext cx="357187" cy="428625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3" name="Oval 32"/>
          <p:cNvSpPr/>
          <p:nvPr/>
        </p:nvSpPr>
        <p:spPr>
          <a:xfrm>
            <a:off x="5572125" y="5500688"/>
            <a:ext cx="357188" cy="428625"/>
          </a:xfrm>
          <a:prstGeom prst="ellipse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4" name="Oval 33"/>
          <p:cNvSpPr/>
          <p:nvPr/>
        </p:nvSpPr>
        <p:spPr>
          <a:xfrm>
            <a:off x="3857625" y="4572000"/>
            <a:ext cx="285750" cy="357188"/>
          </a:xfrm>
          <a:prstGeom prst="ellipse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35" name="TextBox 34"/>
          <p:cNvSpPr txBox="1"/>
          <p:nvPr/>
        </p:nvSpPr>
        <p:spPr>
          <a:xfrm>
            <a:off x="3000375" y="6215063"/>
            <a:ext cx="1606550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dirty="0"/>
              <a:t>Fonction </a:t>
            </a:r>
          </a:p>
        </p:txBody>
      </p:sp>
      <p:cxnSp>
        <p:nvCxnSpPr>
          <p:cNvPr id="36" name="Straight Arrow Connector 35"/>
          <p:cNvCxnSpPr/>
          <p:nvPr/>
        </p:nvCxnSpPr>
        <p:spPr>
          <a:xfrm rot="10800000">
            <a:off x="2143125" y="5786438"/>
            <a:ext cx="1500188" cy="4286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357438" y="5357813"/>
            <a:ext cx="1571625" cy="1587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357313" y="274638"/>
            <a:ext cx="7329487" cy="1143000"/>
          </a:xfrm>
        </p:spPr>
        <p:txBody>
          <a:bodyPr/>
          <a:lstStyle/>
          <a:p>
            <a:pPr eaLnBrk="1" hangingPunct="1"/>
            <a:r>
              <a:rPr lang="fr-FR" smtClean="0"/>
              <a:t>Mots-clés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900238"/>
          </a:xfrm>
        </p:spPr>
        <p:txBody>
          <a:bodyPr/>
          <a:lstStyle/>
          <a:p>
            <a:pPr eaLnBrk="1" hangingPunct="1"/>
            <a:r>
              <a:rPr lang="fr-FR" smtClean="0"/>
              <a:t>Mots réservées</a:t>
            </a:r>
          </a:p>
          <a:p>
            <a:pPr eaLnBrk="1" hangingPunct="1"/>
            <a:r>
              <a:rPr lang="fr-FR" smtClean="0"/>
              <a:t>Mots reconnues par le compilateur</a:t>
            </a:r>
          </a:p>
          <a:p>
            <a:pPr eaLnBrk="1" hangingPunct="1"/>
            <a:r>
              <a:rPr lang="fr-FR" smtClean="0"/>
              <a:t>Chacune a une signification particulière </a:t>
            </a:r>
          </a:p>
        </p:txBody>
      </p:sp>
      <p:pic>
        <p:nvPicPr>
          <p:cNvPr id="4" name="Picture 3" descr="mots-cl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4071942"/>
            <a:ext cx="6915399" cy="207170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428750" y="214313"/>
            <a:ext cx="7329488" cy="1143000"/>
          </a:xfrm>
        </p:spPr>
        <p:txBody>
          <a:bodyPr/>
          <a:lstStyle/>
          <a:p>
            <a:pPr eaLnBrk="1" hangingPunct="1"/>
            <a:r>
              <a:rPr lang="fr-FR" smtClean="0"/>
              <a:t>Variables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5072063"/>
          </a:xfrm>
        </p:spPr>
        <p:txBody>
          <a:bodyPr/>
          <a:lstStyle/>
          <a:p>
            <a:pPr eaLnBrk="1" hangingPunct="1"/>
            <a:r>
              <a:rPr lang="fr-FR" smtClean="0">
                <a:solidFill>
                  <a:schemeClr val="tx2"/>
                </a:solidFill>
              </a:rPr>
              <a:t>Définition</a:t>
            </a:r>
            <a:r>
              <a:rPr lang="fr-FR" smtClean="0"/>
              <a:t> : </a:t>
            </a:r>
          </a:p>
          <a:p>
            <a:pPr lvl="1" eaLnBrk="1" hangingPunct="1"/>
            <a:r>
              <a:rPr lang="fr-FR" smtClean="0"/>
              <a:t>Une entité qui contient une information</a:t>
            </a:r>
          </a:p>
          <a:p>
            <a:pPr lvl="1" eaLnBrk="1" hangingPunct="1"/>
            <a:r>
              <a:rPr lang="fr-FR" smtClean="0"/>
              <a:t>Les variables sont stockées dans la mémoire</a:t>
            </a:r>
          </a:p>
          <a:p>
            <a:pPr eaLnBrk="1" hangingPunct="1"/>
            <a:r>
              <a:rPr lang="fr-FR" smtClean="0">
                <a:solidFill>
                  <a:schemeClr val="tx2"/>
                </a:solidFill>
              </a:rPr>
              <a:t>Caractéristiques</a:t>
            </a:r>
            <a:r>
              <a:rPr lang="fr-FR" smtClean="0"/>
              <a:t> :</a:t>
            </a:r>
          </a:p>
          <a:p>
            <a:pPr lvl="1" eaLnBrk="1" hangingPunct="1"/>
            <a:r>
              <a:rPr lang="fr-FR" smtClean="0"/>
              <a:t>nom </a:t>
            </a:r>
            <a:r>
              <a:rPr lang="fr-FR" smtClean="0">
                <a:sym typeface="Wingdings" pitchFamily="2" charset="2"/>
              </a:rPr>
              <a:t> </a:t>
            </a:r>
            <a:r>
              <a:rPr lang="fr-FR" smtClean="0">
                <a:solidFill>
                  <a:schemeClr val="tx2"/>
                </a:solidFill>
              </a:rPr>
              <a:t>identifiant</a:t>
            </a:r>
          </a:p>
          <a:p>
            <a:pPr lvl="1" eaLnBrk="1" hangingPunct="1"/>
            <a:r>
              <a:rPr lang="fr-FR" smtClean="0">
                <a:solidFill>
                  <a:schemeClr val="tx2"/>
                </a:solidFill>
              </a:rPr>
              <a:t>valeur</a:t>
            </a:r>
          </a:p>
          <a:p>
            <a:pPr lvl="1" eaLnBrk="1" hangingPunct="1"/>
            <a:r>
              <a:rPr lang="fr-FR" smtClean="0">
                <a:solidFill>
                  <a:schemeClr val="tx2"/>
                </a:solidFill>
              </a:rPr>
              <a:t>type</a:t>
            </a:r>
            <a:endParaRPr lang="fr-FR" smtClean="0"/>
          </a:p>
          <a:p>
            <a:pPr lvl="2" eaLnBrk="1" hangingPunct="1"/>
            <a:r>
              <a:rPr lang="fr-FR" smtClean="0"/>
              <a:t>Le type indique l’ensemble des valeurs que peut prendre la variable</a:t>
            </a:r>
          </a:p>
        </p:txBody>
      </p:sp>
      <p:pic>
        <p:nvPicPr>
          <p:cNvPr id="10244" name="Picture 3" descr="MeubleRangement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4888" y="142875"/>
            <a:ext cx="1646237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01738" y="96838"/>
            <a:ext cx="6870700" cy="831850"/>
          </a:xfrm>
        </p:spPr>
        <p:txBody>
          <a:bodyPr/>
          <a:lstStyle/>
          <a:p>
            <a:pPr eaLnBrk="1" hangingPunct="1"/>
            <a:r>
              <a:rPr lang="fr-FR" smtClean="0"/>
              <a:t>Variables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313"/>
            <a:ext cx="8472488" cy="47688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smtClean="0"/>
              <a:t>Analogie avec une armoire d’archive qui contient des tiroirs étiquetés :</a:t>
            </a:r>
          </a:p>
          <a:p>
            <a:pPr lvl="1" eaLnBrk="1" hangingPunct="1">
              <a:lnSpc>
                <a:spcPct val="90000"/>
              </a:lnSpc>
            </a:pPr>
            <a:r>
              <a:rPr lang="fr-FR" smtClean="0"/>
              <a:t>armoire </a:t>
            </a:r>
            <a:r>
              <a:rPr lang="fr-FR" smtClean="0">
                <a:sym typeface="Wingdings" pitchFamily="2" charset="2"/>
              </a:rPr>
              <a:t></a:t>
            </a:r>
            <a:r>
              <a:rPr lang="fr-FR" smtClean="0"/>
              <a:t> </a:t>
            </a:r>
            <a:r>
              <a:rPr lang="fr-FR" smtClean="0">
                <a:solidFill>
                  <a:schemeClr val="tx2"/>
                </a:solidFill>
              </a:rPr>
              <a:t>mémoire</a:t>
            </a:r>
            <a:endParaRPr lang="fr-FR" smtClean="0"/>
          </a:p>
          <a:p>
            <a:pPr lvl="1" eaLnBrk="1" hangingPunct="1">
              <a:lnSpc>
                <a:spcPct val="90000"/>
              </a:lnSpc>
            </a:pPr>
            <a:r>
              <a:rPr lang="fr-FR" smtClean="0"/>
              <a:t>tiroirs </a:t>
            </a:r>
            <a:r>
              <a:rPr lang="fr-FR" smtClean="0">
                <a:sym typeface="Wingdings" pitchFamily="2" charset="2"/>
              </a:rPr>
              <a:t> </a:t>
            </a:r>
            <a:r>
              <a:rPr lang="fr-FR" smtClean="0">
                <a:solidFill>
                  <a:schemeClr val="tx2"/>
                </a:solidFill>
              </a:rPr>
              <a:t>variables</a:t>
            </a:r>
            <a:r>
              <a:rPr lang="fr-FR" smtClean="0"/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fr-FR" smtClean="0"/>
              <a:t>étiquette </a:t>
            </a:r>
            <a:r>
              <a:rPr lang="fr-FR" smtClean="0">
                <a:sym typeface="Wingdings" pitchFamily="2" charset="2"/>
              </a:rPr>
              <a:t> </a:t>
            </a:r>
            <a:r>
              <a:rPr lang="fr-FR" smtClean="0"/>
              <a:t>identifiant</a:t>
            </a:r>
          </a:p>
          <a:p>
            <a:pPr lvl="1" eaLnBrk="1" hangingPunct="1">
              <a:lnSpc>
                <a:spcPct val="90000"/>
              </a:lnSpc>
            </a:pPr>
            <a:r>
              <a:rPr lang="fr-FR" smtClean="0"/>
              <a:t>contenu du tiroir </a:t>
            </a:r>
            <a:r>
              <a:rPr lang="fr-FR" smtClean="0">
                <a:sym typeface="Wingdings" pitchFamily="2" charset="2"/>
              </a:rPr>
              <a:t> </a:t>
            </a:r>
            <a:r>
              <a:rPr lang="fr-FR" smtClean="0">
                <a:solidFill>
                  <a:schemeClr val="tx2"/>
                </a:solidFill>
              </a:rPr>
              <a:t>valeur</a:t>
            </a:r>
            <a:r>
              <a:rPr lang="fr-FR" smtClean="0"/>
              <a:t> de la variable</a:t>
            </a:r>
          </a:p>
          <a:p>
            <a:pPr lvl="1" eaLnBrk="1" hangingPunct="1">
              <a:lnSpc>
                <a:spcPct val="90000"/>
              </a:lnSpc>
            </a:pPr>
            <a:r>
              <a:rPr lang="fr-FR" smtClean="0"/>
              <a:t>couleur du tiroir </a:t>
            </a:r>
            <a:r>
              <a:rPr lang="fr-FR" smtClean="0">
                <a:sym typeface="Wingdings" pitchFamily="2" charset="2"/>
              </a:rPr>
              <a:t> </a:t>
            </a:r>
            <a:r>
              <a:rPr lang="fr-FR" smtClean="0">
                <a:solidFill>
                  <a:schemeClr val="tx2"/>
                </a:solidFill>
              </a:rPr>
              <a:t>type</a:t>
            </a:r>
            <a:r>
              <a:rPr lang="fr-FR" smtClean="0"/>
              <a:t> de la variable </a:t>
            </a:r>
          </a:p>
          <a:p>
            <a:pPr lvl="2" eaLnBrk="1" hangingPunct="1">
              <a:lnSpc>
                <a:spcPct val="90000"/>
              </a:lnSpc>
            </a:pPr>
            <a:r>
              <a:rPr lang="fr-FR" smtClean="0"/>
              <a:t>bleu pour les factures </a:t>
            </a:r>
          </a:p>
          <a:p>
            <a:pPr lvl="2" eaLnBrk="1" hangingPunct="1">
              <a:lnSpc>
                <a:spcPct val="90000"/>
              </a:lnSpc>
            </a:pPr>
            <a:r>
              <a:rPr lang="fr-FR" smtClean="0"/>
              <a:t>rouge pour les bons de commande</a:t>
            </a:r>
          </a:p>
          <a:p>
            <a:pPr lvl="2" eaLnBrk="1" hangingPunct="1">
              <a:lnSpc>
                <a:spcPct val="90000"/>
              </a:lnSpc>
            </a:pPr>
            <a:r>
              <a:rPr lang="fr-FR" sz="2000" smtClean="0"/>
              <a:t>… </a:t>
            </a:r>
          </a:p>
        </p:txBody>
      </p:sp>
      <p:pic>
        <p:nvPicPr>
          <p:cNvPr id="11268" name="Picture 3" descr="MeubleRangement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38" y="4500563"/>
            <a:ext cx="1854200" cy="193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357313" y="274638"/>
            <a:ext cx="7329487" cy="1143000"/>
          </a:xfrm>
        </p:spPr>
        <p:txBody>
          <a:bodyPr/>
          <a:lstStyle/>
          <a:p>
            <a:pPr eaLnBrk="1" hangingPunct="1"/>
            <a:r>
              <a:rPr lang="fr-FR" smtClean="0"/>
              <a:t>Les types des données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fr-FR" dirty="0" smtClean="0"/>
              <a:t>Les principaux types acceptés en langage C :</a:t>
            </a:r>
          </a:p>
          <a:p>
            <a:pPr lvl="1" eaLnBrk="1" hangingPunct="1">
              <a:defRPr/>
            </a:pPr>
            <a:r>
              <a:rPr lang="fr-FR" dirty="0" smtClean="0"/>
              <a:t>Entiers    </a:t>
            </a:r>
          </a:p>
          <a:p>
            <a:pPr lvl="2" eaLnBrk="1" hangingPunct="1">
              <a:defRPr/>
            </a:pPr>
            <a:r>
              <a:rPr lang="fr-FR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fr-FR" dirty="0" smtClean="0"/>
              <a:t>		(± 16 bits)</a:t>
            </a:r>
          </a:p>
          <a:p>
            <a:pPr lvl="2" eaLnBrk="1" hangingPunct="1">
              <a:defRPr/>
            </a:pPr>
            <a:r>
              <a:rPr lang="fr-FR" dirty="0" smtClean="0">
                <a:latin typeface="Courier New" pitchFamily="49" charset="0"/>
                <a:cs typeface="Courier New" pitchFamily="49" charset="0"/>
              </a:rPr>
              <a:t>short</a:t>
            </a:r>
            <a:r>
              <a:rPr lang="fr-FR" dirty="0" smtClean="0"/>
              <a:t>	(±  8 bits)</a:t>
            </a:r>
          </a:p>
          <a:p>
            <a:pPr lvl="2" eaLnBrk="1" hangingPunct="1">
              <a:defRPr/>
            </a:pPr>
            <a:r>
              <a:rPr lang="fr-FR" dirty="0" smtClean="0">
                <a:latin typeface="Courier New" pitchFamily="49" charset="0"/>
                <a:cs typeface="Courier New" pitchFamily="49" charset="0"/>
              </a:rPr>
              <a:t>long</a:t>
            </a:r>
            <a:r>
              <a:rPr lang="fr-FR" dirty="0" smtClean="0"/>
              <a:t>		(± 32bits)</a:t>
            </a:r>
          </a:p>
          <a:p>
            <a:pPr lvl="1" eaLnBrk="1" hangingPunct="1">
              <a:defRPr/>
            </a:pPr>
            <a:r>
              <a:rPr lang="fr-FR" dirty="0" smtClean="0"/>
              <a:t>Réels</a:t>
            </a:r>
          </a:p>
          <a:p>
            <a:pPr lvl="2" eaLnBrk="1" hangingPunct="1">
              <a:defRPr/>
            </a:pPr>
            <a:r>
              <a:rPr lang="fr-FR" dirty="0" err="1" smtClean="0">
                <a:latin typeface="Courier New" pitchFamily="49" charset="0"/>
                <a:cs typeface="Courier New" pitchFamily="49" charset="0"/>
              </a:rPr>
              <a:t>float</a:t>
            </a:r>
            <a:endParaRPr lang="fr-FR" dirty="0" smtClean="0">
              <a:latin typeface="Courier New" pitchFamily="49" charset="0"/>
              <a:cs typeface="Courier New" pitchFamily="49" charset="0"/>
            </a:endParaRPr>
          </a:p>
          <a:p>
            <a:pPr lvl="2" eaLnBrk="1" hangingPunct="1">
              <a:defRPr/>
            </a:pPr>
            <a:r>
              <a:rPr lang="fr-FR" dirty="0" smtClean="0">
                <a:latin typeface="Courier New" pitchFamily="49" charset="0"/>
                <a:cs typeface="Courier New" pitchFamily="49" charset="0"/>
              </a:rPr>
              <a:t>double</a:t>
            </a:r>
          </a:p>
          <a:p>
            <a:pPr lvl="1" eaLnBrk="1" hangingPunct="1">
              <a:defRPr/>
            </a:pPr>
            <a:r>
              <a:rPr lang="fr-FR" dirty="0" smtClean="0"/>
              <a:t>Caractères</a:t>
            </a:r>
          </a:p>
          <a:p>
            <a:pPr lvl="2" eaLnBrk="1" hangingPunct="1">
              <a:defRPr/>
            </a:pPr>
            <a:r>
              <a:rPr lang="fr-FR" dirty="0" smtClean="0">
                <a:latin typeface="Courier New" pitchFamily="49" charset="0"/>
                <a:cs typeface="Courier New" pitchFamily="49" charset="0"/>
              </a:rPr>
              <a:t>char</a:t>
            </a:r>
            <a:r>
              <a:rPr lang="fr-FR" dirty="0" smtClean="0"/>
              <a:t> </a:t>
            </a:r>
          </a:p>
          <a:p>
            <a:pPr lvl="1" eaLnBrk="1" hangingPunct="1">
              <a:defRPr/>
            </a:pPr>
            <a:r>
              <a:rPr lang="fr-FR" sz="2400" dirty="0" err="1" smtClean="0">
                <a:latin typeface="Courier New" pitchFamily="49" charset="0"/>
                <a:cs typeface="Courier New" pitchFamily="49" charset="0"/>
              </a:rPr>
              <a:t>Signed</a:t>
            </a:r>
            <a:r>
              <a:rPr lang="fr-FR" sz="2400" dirty="0" smtClean="0">
                <a:latin typeface="Courier New" pitchFamily="49" charset="0"/>
                <a:cs typeface="Courier New" pitchFamily="49" charset="0"/>
              </a:rPr>
              <a:t> / </a:t>
            </a:r>
            <a:r>
              <a:rPr lang="fr-FR" sz="2400" dirty="0" err="1" smtClean="0">
                <a:latin typeface="Courier New" pitchFamily="49" charset="0"/>
                <a:cs typeface="Courier New" pitchFamily="49" charset="0"/>
              </a:rPr>
              <a:t>unsigned</a:t>
            </a:r>
            <a:endParaRPr lang="fr-FR" sz="2400" dirty="0" smtClean="0">
              <a:latin typeface="Courier New" pitchFamily="49" charset="0"/>
              <a:cs typeface="Courier New" pitchFamily="49" charset="0"/>
            </a:endParaRPr>
          </a:p>
          <a:p>
            <a:pPr lvl="1" eaLnBrk="1" hangingPunct="1">
              <a:defRPr/>
            </a:pPr>
            <a:r>
              <a:rPr lang="fr-FR" sz="2400" dirty="0" err="1" smtClean="0">
                <a:latin typeface="Courier New" pitchFamily="49" charset="0"/>
                <a:cs typeface="Courier New" pitchFamily="49" charset="0"/>
              </a:rPr>
              <a:t>void</a:t>
            </a:r>
            <a:r>
              <a:rPr lang="fr-FR" dirty="0" smtClean="0"/>
              <a:t> 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00" y="3825875"/>
          <a:ext cx="4048134" cy="1107440"/>
        </p:xfrm>
        <a:graphic>
          <a:graphicData uri="http://schemas.openxmlformats.org/drawingml/2006/table">
            <a:tbl>
              <a:tblPr bandRow="1">
                <a:tableStyleId>{125E5076-3810-47DD-B79F-674D7AD40C01}</a:tableStyleId>
              </a:tblPr>
              <a:tblGrid>
                <a:gridCol w="1349378"/>
                <a:gridCol w="1349378"/>
                <a:gridCol w="1349378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char</a:t>
                      </a:r>
                      <a:endParaRPr lang="fr-FR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float</a:t>
                      </a:r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int</a:t>
                      </a:r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long</a:t>
                      </a:r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short</a:t>
                      </a:r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signed</a:t>
                      </a:r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unsigned</a:t>
                      </a:r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void</a:t>
                      </a:r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313" y="274638"/>
            <a:ext cx="7329487" cy="1143000"/>
          </a:xfrm>
        </p:spPr>
        <p:txBody>
          <a:bodyPr/>
          <a:lstStyle/>
          <a:p>
            <a:pPr eaLnBrk="1" hangingPunct="1"/>
            <a:r>
              <a:rPr lang="fr-FR" smtClean="0"/>
              <a:t>Actions sur les variables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58175" cy="4686300"/>
          </a:xfrm>
        </p:spPr>
        <p:txBody>
          <a:bodyPr/>
          <a:lstStyle/>
          <a:p>
            <a:pPr marL="650890" indent="-650890" eaLnBrk="1" hangingPunct="1">
              <a:lnSpc>
                <a:spcPct val="120000"/>
              </a:lnSpc>
              <a:defRPr/>
            </a:pPr>
            <a:r>
              <a:rPr lang="fr-FR" dirty="0" smtClean="0"/>
              <a:t>Que peut-on faire avec une variable ?</a:t>
            </a:r>
          </a:p>
          <a:p>
            <a:pPr marL="1050940" lvl="1" indent="-650890" eaLnBrk="1" hangingPunct="1">
              <a:lnSpc>
                <a:spcPct val="120000"/>
              </a:lnSpc>
              <a:defRPr/>
            </a:pPr>
            <a:r>
              <a:rPr lang="fr-FR" dirty="0" smtClean="0">
                <a:solidFill>
                  <a:schemeClr val="tx2"/>
                </a:solidFill>
              </a:rPr>
              <a:t>Déclaration </a:t>
            </a:r>
            <a:r>
              <a:rPr lang="fr-FR" dirty="0" smtClean="0">
                <a:sym typeface="Wingdings" pitchFamily="2" charset="2"/>
              </a:rPr>
              <a:t> définir  la variable</a:t>
            </a:r>
            <a:endParaRPr lang="fr-FR" dirty="0" smtClean="0"/>
          </a:p>
          <a:p>
            <a:pPr marL="1050940" lvl="1" indent="-650890" eaLnBrk="1" hangingPunct="1">
              <a:lnSpc>
                <a:spcPct val="120000"/>
              </a:lnSpc>
              <a:defRPr/>
            </a:pPr>
            <a:r>
              <a:rPr lang="fr-FR" dirty="0" smtClean="0">
                <a:solidFill>
                  <a:schemeClr val="tx2"/>
                </a:solidFill>
              </a:rPr>
              <a:t>Lire (obtenir) </a:t>
            </a:r>
            <a:r>
              <a:rPr lang="fr-FR" dirty="0" smtClean="0"/>
              <a:t>sa valeur  </a:t>
            </a:r>
            <a:r>
              <a:rPr lang="fr-FR" dirty="0" smtClean="0">
                <a:sym typeface="Wingdings" pitchFamily="2" charset="2"/>
              </a:rPr>
              <a:t> </a:t>
            </a:r>
            <a:r>
              <a:rPr lang="fr-FR" dirty="0" smtClean="0"/>
              <a:t>regarder son contenu</a:t>
            </a:r>
          </a:p>
          <a:p>
            <a:pPr marL="1006575" lvl="1" indent="-550088" eaLnBrk="1" hangingPunct="1">
              <a:lnSpc>
                <a:spcPct val="120000"/>
              </a:lnSpc>
              <a:defRPr/>
            </a:pPr>
            <a:r>
              <a:rPr lang="fr-FR" dirty="0" smtClean="0">
                <a:solidFill>
                  <a:schemeClr val="tx2"/>
                </a:solidFill>
              </a:rPr>
              <a:t>Affecter</a:t>
            </a:r>
            <a:r>
              <a:rPr lang="fr-FR" dirty="0" smtClean="0"/>
              <a:t> une (nouvelle) valeur </a:t>
            </a:r>
            <a:r>
              <a:rPr lang="fr-FR" dirty="0" smtClean="0">
                <a:sym typeface="Wingdings" pitchFamily="2" charset="2"/>
              </a:rPr>
              <a:t> </a:t>
            </a:r>
            <a:r>
              <a:rPr lang="fr-FR" dirty="0" smtClean="0"/>
              <a:t>mettre une (nouvelle) information</a:t>
            </a:r>
          </a:p>
          <a:p>
            <a:pPr marL="1393941" lvl="2" indent="-479528" eaLnBrk="1" hangingPunct="1">
              <a:lnSpc>
                <a:spcPct val="120000"/>
              </a:lnSpc>
              <a:defRPr/>
            </a:pPr>
            <a:r>
              <a:rPr lang="fr-FR" dirty="0" smtClean="0"/>
              <a:t>Opérateur d’attribution  : « = »</a:t>
            </a:r>
          </a:p>
          <a:p>
            <a:pPr marL="993891" lvl="1" indent="-479528" eaLnBrk="1" hangingPunct="1">
              <a:lnSpc>
                <a:spcPct val="120000"/>
              </a:lnSpc>
              <a:defRPr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357313" y="274638"/>
            <a:ext cx="7329487" cy="1143000"/>
          </a:xfrm>
        </p:spPr>
        <p:txBody>
          <a:bodyPr/>
          <a:lstStyle/>
          <a:p>
            <a:pPr eaLnBrk="1" hangingPunct="1"/>
            <a:r>
              <a:rPr lang="fr-FR" smtClean="0"/>
              <a:t>Déclaration d’une variable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smtClean="0"/>
              <a:t>Format : </a:t>
            </a:r>
          </a:p>
          <a:p>
            <a:pPr lvl="1" eaLnBrk="1" hangingPunct="1"/>
            <a:r>
              <a:rPr lang="fr-FR" smtClean="0"/>
              <a:t>type identifiant  </a:t>
            </a:r>
            <a:r>
              <a:rPr lang="fr-FR" i="1" smtClean="0"/>
              <a:t>[, identifiant…]</a:t>
            </a:r>
            <a:r>
              <a:rPr lang="fr-FR" smtClean="0"/>
              <a:t> </a:t>
            </a:r>
            <a:r>
              <a:rPr lang="fr-FR" i="1" smtClean="0"/>
              <a:t>[ = valeur initial ]  </a:t>
            </a:r>
            <a:r>
              <a:rPr lang="fr-FR" smtClean="0">
                <a:solidFill>
                  <a:schemeClr val="accent2"/>
                </a:solidFill>
              </a:rPr>
              <a:t>;</a:t>
            </a:r>
          </a:p>
          <a:p>
            <a:pPr eaLnBrk="1" hangingPunct="1"/>
            <a:r>
              <a:rPr lang="fr-FR" smtClean="0"/>
              <a:t>Exemples :</a:t>
            </a:r>
          </a:p>
          <a:p>
            <a:pPr lvl="2" eaLnBrk="1" hangingPunct="1">
              <a:buFont typeface="Arial" charset="0"/>
              <a:buNone/>
            </a:pPr>
            <a:r>
              <a:rPr lang="fr-FR" smtClean="0">
                <a:latin typeface="Courier New" pitchFamily="49" charset="0"/>
                <a:cs typeface="Courier New" pitchFamily="49" charset="0"/>
              </a:rPr>
              <a:t>int  i</a:t>
            </a:r>
            <a:r>
              <a:rPr lang="fr-FR" b="1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fr-FR" smtClean="0">
                <a:latin typeface="Courier New" pitchFamily="49" charset="0"/>
                <a:cs typeface="Courier New" pitchFamily="49" charset="0"/>
              </a:rPr>
              <a:t> j</a:t>
            </a:r>
            <a:r>
              <a:rPr lang="fr-FR" b="1" smtClean="0">
                <a:latin typeface="Courier New" pitchFamily="49" charset="0"/>
                <a:cs typeface="Courier New" pitchFamily="49" charset="0"/>
              </a:rPr>
              <a:t>,</a:t>
            </a:r>
            <a:r>
              <a:rPr lang="fr-FR" smtClean="0">
                <a:latin typeface="Courier New" pitchFamily="49" charset="0"/>
                <a:cs typeface="Courier New" pitchFamily="49" charset="0"/>
              </a:rPr>
              <a:t> k</a:t>
            </a:r>
            <a:r>
              <a:rPr lang="fr-FR" b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fr-FR" smtClean="0">
              <a:latin typeface="Courier New" pitchFamily="49" charset="0"/>
              <a:cs typeface="Courier New" pitchFamily="49" charset="0"/>
            </a:endParaRPr>
          </a:p>
          <a:p>
            <a:pPr lvl="2" eaLnBrk="1" hangingPunct="1">
              <a:buFont typeface="Arial" charset="0"/>
              <a:buNone/>
            </a:pPr>
            <a:r>
              <a:rPr lang="fr-FR" smtClean="0">
                <a:latin typeface="Courier New" pitchFamily="49" charset="0"/>
                <a:cs typeface="Courier New" pitchFamily="49" charset="0"/>
              </a:rPr>
              <a:t>char  lettre</a:t>
            </a:r>
            <a:r>
              <a:rPr lang="fr-FR" b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fr-FR" smtClean="0">
              <a:latin typeface="Courier New" pitchFamily="49" charset="0"/>
              <a:cs typeface="Courier New" pitchFamily="49" charset="0"/>
            </a:endParaRPr>
          </a:p>
          <a:p>
            <a:pPr lvl="2" eaLnBrk="1" hangingPunct="1">
              <a:buFont typeface="Arial" charset="0"/>
              <a:buNone/>
            </a:pPr>
            <a:r>
              <a:rPr lang="fr-FR" smtClean="0">
                <a:latin typeface="Courier New" pitchFamily="49" charset="0"/>
                <a:cs typeface="Courier New" pitchFamily="49" charset="0"/>
              </a:rPr>
              <a:t>float  reel01 = 1.25</a:t>
            </a:r>
            <a:r>
              <a:rPr lang="fr-FR" sz="2800" b="1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;</a:t>
            </a:r>
            <a:endParaRPr lang="fr-FR" b="1" smtClean="0">
              <a:solidFill>
                <a:schemeClr val="accent2"/>
              </a:solidFill>
              <a:latin typeface="Courier New" pitchFamily="49" charset="0"/>
              <a:cs typeface="Courier New" pitchFamily="49" charset="0"/>
            </a:endParaRPr>
          </a:p>
          <a:p>
            <a:pPr lvl="1" eaLnBrk="1" hangingPunct="1"/>
            <a:endParaRPr lang="fr-FR" smtClean="0"/>
          </a:p>
        </p:txBody>
      </p:sp>
      <p:sp>
        <p:nvSpPr>
          <p:cNvPr id="4" name="TextBox 3"/>
          <p:cNvSpPr txBox="1"/>
          <p:nvPr/>
        </p:nvSpPr>
        <p:spPr>
          <a:xfrm>
            <a:off x="5072063" y="3286125"/>
            <a:ext cx="3357562" cy="7080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sz="2000" dirty="0"/>
              <a:t>On sépare les identifiants </a:t>
            </a:r>
            <a:br>
              <a:rPr lang="fr-FR" sz="2000" dirty="0"/>
            </a:br>
            <a:r>
              <a:rPr lang="fr-FR" sz="2000" dirty="0"/>
              <a:t>par les « , 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71563" y="4929188"/>
            <a:ext cx="1000125" cy="4000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sz="2000" dirty="0"/>
              <a:t>type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00313" y="5500688"/>
            <a:ext cx="1571625" cy="40005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sz="2000" dirty="0"/>
              <a:t>identifiant </a:t>
            </a:r>
          </a:p>
        </p:txBody>
      </p:sp>
      <p:cxnSp>
        <p:nvCxnSpPr>
          <p:cNvPr id="8" name="Straight Arrow Connector 7"/>
          <p:cNvCxnSpPr>
            <a:stCxn id="4" idx="1"/>
          </p:cNvCxnSpPr>
          <p:nvPr/>
        </p:nvCxnSpPr>
        <p:spPr>
          <a:xfrm rot="10800000" flipV="1">
            <a:off x="3357563" y="3640138"/>
            <a:ext cx="1714500" cy="31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5" idx="0"/>
          </p:cNvCxnSpPr>
          <p:nvPr/>
        </p:nvCxnSpPr>
        <p:spPr>
          <a:xfrm rot="5400000" flipH="1" flipV="1">
            <a:off x="1535906" y="4607719"/>
            <a:ext cx="357188" cy="285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0"/>
          </p:cNvCxnSpPr>
          <p:nvPr/>
        </p:nvCxnSpPr>
        <p:spPr>
          <a:xfrm rot="16200000" flipV="1">
            <a:off x="2821782" y="5036344"/>
            <a:ext cx="857250" cy="71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Left Brace 13"/>
          <p:cNvSpPr/>
          <p:nvPr/>
        </p:nvSpPr>
        <p:spPr>
          <a:xfrm rot="5400000">
            <a:off x="5679282" y="-178594"/>
            <a:ext cx="571500" cy="464343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5" name="TextBox 14"/>
          <p:cNvSpPr txBox="1"/>
          <p:nvPr/>
        </p:nvSpPr>
        <p:spPr>
          <a:xfrm>
            <a:off x="5214938" y="1357313"/>
            <a:ext cx="1571625" cy="4000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sz="2000" dirty="0"/>
              <a:t>optionnel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00694" y="5000636"/>
            <a:ext cx="3187219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fr-FR" sz="2000" b="1" dirty="0"/>
              <a:t>Identifiant</a:t>
            </a:r>
          </a:p>
          <a:p>
            <a:pPr>
              <a:defRPr/>
            </a:pPr>
            <a:r>
              <a:rPr lang="fr-FR" sz="2000" i="1" dirty="0"/>
              <a:t>lettre [ lettres, chiffres ou _ ] </a:t>
            </a:r>
          </a:p>
          <a:p>
            <a:pPr>
              <a:defRPr/>
            </a:pPr>
            <a:r>
              <a:rPr lang="fr-FR" sz="2000" b="1" dirty="0">
                <a:latin typeface="Courier New" pitchFamily="49" charset="0"/>
                <a:cs typeface="Courier New" pitchFamily="49" charset="0"/>
              </a:rPr>
              <a:t>a10</a:t>
            </a:r>
            <a:r>
              <a:rPr lang="fr-FR" sz="2000" dirty="0"/>
              <a:t>		</a:t>
            </a:r>
            <a:r>
              <a:rPr lang="fr-FR" sz="2000" strike="sngStrike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10a</a:t>
            </a:r>
          </a:p>
          <a:p>
            <a:pPr>
              <a:defRPr/>
            </a:pPr>
            <a:r>
              <a:rPr lang="fr-FR" sz="2000" b="1" dirty="0" err="1">
                <a:latin typeface="Courier New" pitchFamily="49" charset="0"/>
                <a:cs typeface="Courier New" pitchFamily="49" charset="0"/>
              </a:rPr>
              <a:t>var_int</a:t>
            </a:r>
            <a:r>
              <a:rPr lang="fr-FR" sz="2000" b="1" dirty="0"/>
              <a:t>	</a:t>
            </a:r>
            <a:r>
              <a:rPr lang="fr-FR" sz="2000" b="1" strike="sngStrike" dirty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var!</a:t>
            </a:r>
          </a:p>
        </p:txBody>
      </p:sp>
      <p:sp>
        <p:nvSpPr>
          <p:cNvPr id="16" name="Right Arrow 15"/>
          <p:cNvSpPr/>
          <p:nvPr/>
        </p:nvSpPr>
        <p:spPr>
          <a:xfrm>
            <a:off x="4214813" y="5643563"/>
            <a:ext cx="1143000" cy="142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357313" y="274638"/>
            <a:ext cx="7329487" cy="1143000"/>
          </a:xfrm>
        </p:spPr>
        <p:txBody>
          <a:bodyPr/>
          <a:lstStyle/>
          <a:p>
            <a:pPr eaLnBrk="1" hangingPunct="1"/>
            <a:r>
              <a:rPr lang="fr-FR" smtClean="0"/>
              <a:t>Attribution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29175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fr-FR" dirty="0" smtClean="0"/>
              <a:t>Opérateur d’attribution  : « </a:t>
            </a:r>
            <a:r>
              <a:rPr lang="fr-FR" b="1" dirty="0" smtClean="0">
                <a:solidFill>
                  <a:schemeClr val="tx2"/>
                </a:solidFill>
              </a:rPr>
              <a:t>=</a:t>
            </a:r>
            <a:r>
              <a:rPr lang="fr-FR" dirty="0" smtClean="0"/>
              <a:t> »</a:t>
            </a:r>
          </a:p>
          <a:p>
            <a:pPr eaLnBrk="1" hangingPunct="1">
              <a:defRPr/>
            </a:pPr>
            <a:r>
              <a:rPr lang="fr-FR" dirty="0" smtClean="0"/>
              <a:t>Exemple</a:t>
            </a:r>
            <a:r>
              <a:rPr lang="fr-FR" sz="2800" dirty="0" smtClean="0"/>
              <a:t> :</a:t>
            </a:r>
          </a:p>
          <a:p>
            <a:pPr lvl="2" eaLnBrk="1" hangingPunct="1">
              <a:buFont typeface="Arial" charset="0"/>
              <a:buNone/>
              <a:defRPr/>
            </a:pPr>
            <a:r>
              <a:rPr lang="fr-FR" dirty="0" smtClean="0">
                <a:latin typeface="Courier New" pitchFamily="49" charset="0"/>
                <a:cs typeface="Courier New" pitchFamily="49" charset="0"/>
              </a:rPr>
              <a:t> c = a + b; </a:t>
            </a:r>
          </a:p>
          <a:p>
            <a:pPr eaLnBrk="1" hangingPunct="1">
              <a:defRPr/>
            </a:pPr>
            <a:r>
              <a:rPr lang="fr-FR" dirty="0" smtClean="0"/>
              <a:t>Évaluation </a:t>
            </a:r>
          </a:p>
          <a:p>
            <a:pPr lvl="1" eaLnBrk="1" hangingPunct="1">
              <a:defRPr/>
            </a:pPr>
            <a:r>
              <a:rPr lang="fr-FR" sz="2400" dirty="0" smtClean="0"/>
              <a:t>On </a:t>
            </a:r>
            <a:r>
              <a:rPr lang="fr-FR" sz="2400" dirty="0"/>
              <a:t>prend la </a:t>
            </a:r>
            <a:r>
              <a:rPr lang="fr-FR" sz="2400" dirty="0">
                <a:solidFill>
                  <a:schemeClr val="tx2"/>
                </a:solidFill>
              </a:rPr>
              <a:t>valeur</a:t>
            </a:r>
            <a:r>
              <a:rPr lang="fr-FR" sz="2400" dirty="0"/>
              <a:t> contenue dans la </a:t>
            </a:r>
            <a:r>
              <a:rPr lang="fr-FR" sz="2400" dirty="0">
                <a:solidFill>
                  <a:schemeClr val="tx2"/>
                </a:solidFill>
              </a:rPr>
              <a:t>variable </a:t>
            </a:r>
            <a:r>
              <a:rPr lang="fr-FR" sz="2400" b="1" dirty="0">
                <a:solidFill>
                  <a:schemeClr val="tx2"/>
                </a:solidFill>
              </a:rPr>
              <a:t>a</a:t>
            </a:r>
          </a:p>
          <a:p>
            <a:pPr lvl="1" eaLnBrk="1" hangingPunct="1">
              <a:defRPr/>
            </a:pPr>
            <a:r>
              <a:rPr lang="fr-FR" sz="2400" dirty="0"/>
              <a:t>On prend la </a:t>
            </a:r>
            <a:r>
              <a:rPr lang="fr-FR" sz="2400" dirty="0">
                <a:solidFill>
                  <a:schemeClr val="tx2"/>
                </a:solidFill>
              </a:rPr>
              <a:t>valeur</a:t>
            </a:r>
            <a:r>
              <a:rPr lang="fr-FR" sz="2400" dirty="0"/>
              <a:t> contenue dans la </a:t>
            </a:r>
            <a:r>
              <a:rPr lang="fr-FR" sz="2400" dirty="0">
                <a:solidFill>
                  <a:schemeClr val="tx2"/>
                </a:solidFill>
              </a:rPr>
              <a:t>variable </a:t>
            </a:r>
            <a:r>
              <a:rPr lang="fr-FR" sz="2400" b="1" dirty="0">
                <a:solidFill>
                  <a:schemeClr val="tx2"/>
                </a:solidFill>
              </a:rPr>
              <a:t>b</a:t>
            </a:r>
          </a:p>
          <a:p>
            <a:pPr lvl="1" eaLnBrk="1" hangingPunct="1">
              <a:defRPr/>
            </a:pPr>
            <a:r>
              <a:rPr lang="fr-FR" sz="2400" dirty="0"/>
              <a:t>On </a:t>
            </a:r>
            <a:r>
              <a:rPr lang="fr-FR" sz="2400" dirty="0" smtClean="0"/>
              <a:t>additionne (opérateur « + ») </a:t>
            </a:r>
            <a:r>
              <a:rPr lang="fr-FR" sz="2400" dirty="0"/>
              <a:t>ces deux </a:t>
            </a:r>
            <a:r>
              <a:rPr lang="fr-FR" sz="2400" dirty="0" smtClean="0"/>
              <a:t>valeurs </a:t>
            </a:r>
            <a:endParaRPr lang="fr-FR" sz="2400" dirty="0"/>
          </a:p>
          <a:p>
            <a:pPr lvl="1" eaLnBrk="1" hangingPunct="1">
              <a:defRPr/>
            </a:pPr>
            <a:r>
              <a:rPr lang="fr-FR" sz="2400" dirty="0"/>
              <a:t>On met ce résultat dans la </a:t>
            </a:r>
            <a:r>
              <a:rPr lang="fr-FR" sz="2400" dirty="0">
                <a:solidFill>
                  <a:schemeClr val="tx2"/>
                </a:solidFill>
              </a:rPr>
              <a:t>variable </a:t>
            </a:r>
            <a:r>
              <a:rPr lang="fr-FR" sz="2400" b="1" dirty="0">
                <a:solidFill>
                  <a:schemeClr val="tx2"/>
                </a:solidFill>
              </a:rPr>
              <a:t>c</a:t>
            </a:r>
          </a:p>
          <a:p>
            <a:pPr eaLnBrk="1" hangingPunct="1">
              <a:defRPr/>
            </a:pPr>
            <a:r>
              <a:rPr lang="fr-FR" dirty="0" smtClean="0"/>
              <a:t>Si </a:t>
            </a:r>
            <a:r>
              <a:rPr lang="fr-FR" dirty="0" smtClean="0">
                <a:solidFill>
                  <a:schemeClr val="tx2"/>
                </a:solidFill>
              </a:rPr>
              <a:t>c</a:t>
            </a:r>
            <a:r>
              <a:rPr lang="fr-FR" dirty="0" smtClean="0"/>
              <a:t> avait auparavant une </a:t>
            </a:r>
            <a:r>
              <a:rPr lang="fr-FR" dirty="0" smtClean="0">
                <a:solidFill>
                  <a:schemeClr val="tx2"/>
                </a:solidFill>
              </a:rPr>
              <a:t>valeur</a:t>
            </a:r>
            <a:r>
              <a:rPr lang="fr-FR" dirty="0" smtClean="0"/>
              <a:t>, cette dernière est </a:t>
            </a:r>
            <a:r>
              <a:rPr lang="fr-FR" b="1" dirty="0" smtClean="0">
                <a:solidFill>
                  <a:schemeClr val="tx2"/>
                </a:solidFill>
              </a:rPr>
              <a:t>perdue</a:t>
            </a:r>
            <a:r>
              <a:rPr lang="fr-FR" dirty="0" smtClean="0"/>
              <a:t>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theme/theme1.xml><?xml version="1.0" encoding="utf-8"?>
<a:theme xmlns:a="http://schemas.openxmlformats.org/drawingml/2006/main" name="UP1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UP1Template</Template>
  <TotalTime>1703</TotalTime>
  <Words>327</Words>
  <Application>Microsoft Office PowerPoint</Application>
  <PresentationFormat>On-screen Show (4:3)</PresentationFormat>
  <Paragraphs>133</Paragraphs>
  <Slides>12</Slides>
  <Notes>7</Notes>
  <HiddenSlides>1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Wingdings</vt:lpstr>
      <vt:lpstr>Courier New</vt:lpstr>
      <vt:lpstr>UP1Template</vt:lpstr>
      <vt:lpstr>Informatique S1 Programmation C</vt:lpstr>
      <vt:lpstr>Structure général</vt:lpstr>
      <vt:lpstr>Mots-clés</vt:lpstr>
      <vt:lpstr>Variables</vt:lpstr>
      <vt:lpstr>Variables</vt:lpstr>
      <vt:lpstr>Les types des données</vt:lpstr>
      <vt:lpstr>Actions sur les variables</vt:lpstr>
      <vt:lpstr>Déclaration d’une variable</vt:lpstr>
      <vt:lpstr>Attribution</vt:lpstr>
      <vt:lpstr>Opérateurs</vt:lpstr>
      <vt:lpstr>Exemple</vt:lpstr>
      <vt:lpstr>Entrée &amp; Sortie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Informatique S1 Programmation C</dc:title>
  <dc:creator>manuele kirsch pinheiro</dc:creator>
  <cp:lastModifiedBy>manuele kirsch pinheiro</cp:lastModifiedBy>
  <cp:revision>37</cp:revision>
  <dcterms:created xsi:type="dcterms:W3CDTF">2008-09-30T08:24:03Z</dcterms:created>
  <dcterms:modified xsi:type="dcterms:W3CDTF">2008-10-15T08:07:04Z</dcterms:modified>
</cp:coreProperties>
</file>