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handoutMasterIdLst>
    <p:handoutMasterId r:id="rId15"/>
  </p:handoutMasterIdLst>
  <p:sldIdLst>
    <p:sldId id="258" r:id="rId2"/>
    <p:sldId id="257" r:id="rId3"/>
    <p:sldId id="259" r:id="rId4"/>
    <p:sldId id="260" r:id="rId5"/>
    <p:sldId id="270" r:id="rId6"/>
    <p:sldId id="262" r:id="rId7"/>
    <p:sldId id="263" r:id="rId8"/>
    <p:sldId id="264" r:id="rId9"/>
    <p:sldId id="267" r:id="rId10"/>
    <p:sldId id="268" r:id="rId11"/>
    <p:sldId id="269" r:id="rId12"/>
    <p:sldId id="271" r:id="rId13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23141A88-9677-4288-9B9C-DEF78D3D6486}" type="datetimeFigureOut">
              <a:rPr lang="fr-FR" smtClean="0"/>
              <a:t>22/10/2008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FD097D7D-5C0F-4CDF-B0E6-6F4D066B94A8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972224EF-F294-4A38-83B4-215DDD87A6A0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322CCE1D-124B-4D26-B040-EB4973D7D7B5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CCE1D-124B-4D26-B040-EB4973D7D7B5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67821B-DBDF-4E2D-950D-EF0E89DE3F20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CCE1D-124B-4D26-B040-EB4973D7D7B5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Mesmo</a:t>
            </a:r>
            <a:r>
              <a:rPr lang="fr-FR" dirty="0" smtClean="0"/>
              <a:t> code Exemple expression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CCE1D-124B-4D26-B040-EB4973D7D7B5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Trace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CCE1D-124B-4D26-B040-EB4973D7D7B5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 descr="logo_paris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844" y="214290"/>
            <a:ext cx="2143108" cy="142873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 descr="logo_paris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2" y="71435"/>
            <a:ext cx="1285852" cy="8572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8" name="Picture 7" descr="logo_paris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2" y="71435"/>
            <a:ext cx="1285852" cy="8572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 descr="logo_paris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2" y="71435"/>
            <a:ext cx="1285852" cy="8572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 descr="logo_paris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2" y="71435"/>
            <a:ext cx="1285852" cy="8572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CF7EB-2EF8-4E92-9664-70E73FC5150C}" type="datetimeFigureOut">
              <a:rPr lang="fr-FR" smtClean="0"/>
              <a:pPr/>
              <a:t>22/10/2008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0FECA-E713-4D83-A4E1-9D26625B64D0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 descr="logo_paris1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32" y="71435"/>
            <a:ext cx="1285852" cy="8572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Informatique S1</a:t>
            </a:r>
            <a:br>
              <a:rPr lang="fr-FR" dirty="0" smtClean="0"/>
            </a:br>
            <a:r>
              <a:rPr lang="fr-FR" dirty="0" smtClean="0"/>
              <a:t>Programmation C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857364"/>
            <a:ext cx="8229600" cy="4240224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i="1" dirty="0" smtClean="0"/>
              <a:t>Objectifs de la séance</a:t>
            </a:r>
            <a:r>
              <a:rPr lang="fr-FR" dirty="0" smtClean="0"/>
              <a:t> 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Entrées et sorties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i="1" dirty="0" smtClean="0"/>
              <a:t>Concepts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 smtClean="0"/>
              <a:t>Sortie formatée avec </a:t>
            </a:r>
            <a:r>
              <a:rPr lang="fr-FR" i="1" dirty="0" err="1" smtClean="0"/>
              <a:t>printf</a:t>
            </a:r>
            <a:r>
              <a:rPr lang="fr-FR" dirty="0" smtClean="0"/>
              <a:t>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FR" dirty="0" smtClean="0"/>
              <a:t>Entrée formatée avec </a:t>
            </a:r>
            <a:r>
              <a:rPr lang="fr-FR" i="1" dirty="0" err="1" smtClean="0"/>
              <a:t>scanf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ge-cod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580921"/>
            <a:ext cx="6354450" cy="5848475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2571736" y="3536997"/>
            <a:ext cx="307183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643174" y="4572008"/>
            <a:ext cx="307183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643174" y="5427676"/>
            <a:ext cx="307183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2285984" y="1643050"/>
            <a:ext cx="1643074" cy="71438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620672" y="4192518"/>
            <a:ext cx="2355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002060"/>
                </a:solidFill>
              </a:rPr>
              <a:t>Points d’observation</a:t>
            </a:r>
            <a:endParaRPr lang="fr-FR" sz="2000" b="1" dirty="0">
              <a:solidFill>
                <a:srgbClr val="002060"/>
              </a:solidFill>
            </a:endParaRPr>
          </a:p>
        </p:txBody>
      </p:sp>
      <p:cxnSp>
        <p:nvCxnSpPr>
          <p:cNvPr id="15" name="Straight Arrow Connector 14"/>
          <p:cNvCxnSpPr>
            <a:stCxn id="13" idx="2"/>
          </p:cNvCxnSpPr>
          <p:nvPr/>
        </p:nvCxnSpPr>
        <p:spPr>
          <a:xfrm flipV="1">
            <a:off x="757270" y="3536998"/>
            <a:ext cx="1814466" cy="85557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3" idx="2"/>
          </p:cNvCxnSpPr>
          <p:nvPr/>
        </p:nvCxnSpPr>
        <p:spPr>
          <a:xfrm>
            <a:off x="757270" y="4392573"/>
            <a:ext cx="1814466" cy="17943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2"/>
          </p:cNvCxnSpPr>
          <p:nvPr/>
        </p:nvCxnSpPr>
        <p:spPr>
          <a:xfrm>
            <a:off x="757270" y="4392573"/>
            <a:ext cx="1814466" cy="965253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6200000">
            <a:off x="-53017" y="1832896"/>
            <a:ext cx="12204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002060"/>
                </a:solidFill>
              </a:rPr>
              <a:t>Variables </a:t>
            </a:r>
            <a:endParaRPr lang="fr-FR" sz="2000" b="1" dirty="0">
              <a:solidFill>
                <a:srgbClr val="002060"/>
              </a:solidFill>
            </a:endParaRPr>
          </a:p>
        </p:txBody>
      </p:sp>
      <p:cxnSp>
        <p:nvCxnSpPr>
          <p:cNvPr id="25" name="Straight Arrow Connector 24"/>
          <p:cNvCxnSpPr>
            <a:stCxn id="24" idx="2"/>
            <a:endCxn id="12" idx="2"/>
          </p:cNvCxnSpPr>
          <p:nvPr/>
        </p:nvCxnSpPr>
        <p:spPr>
          <a:xfrm flipV="1">
            <a:off x="757269" y="2000240"/>
            <a:ext cx="1528715" cy="3271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71422"/>
            <a:ext cx="7329510" cy="1143000"/>
          </a:xfrm>
        </p:spPr>
        <p:txBody>
          <a:bodyPr/>
          <a:lstStyle/>
          <a:p>
            <a:r>
              <a:rPr lang="fr-FR" dirty="0" smtClean="0"/>
              <a:t>Tracer un programme</a:t>
            </a:r>
            <a:endParaRPr lang="fr-F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2500306"/>
          <a:ext cx="8229600" cy="1752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585480">
                <a:tc>
                  <a:txBody>
                    <a:bodyPr/>
                    <a:lstStyle/>
                    <a:p>
                      <a:r>
                        <a:rPr lang="fr-FR" dirty="0" smtClean="0"/>
                        <a:t>	              variables</a:t>
                      </a:r>
                    </a:p>
                    <a:p>
                      <a:r>
                        <a:rPr lang="fr-FR" dirty="0" smtClean="0"/>
                        <a:t>Point d’obs. </a:t>
                      </a:r>
                      <a:endParaRPr lang="fr-FR" dirty="0"/>
                    </a:p>
                  </a:txBody>
                  <a:tcPr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 smtClean="0"/>
                        <a:t>age</a:t>
                      </a:r>
                      <a:endParaRPr lang="fr-FR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 smtClean="0"/>
                        <a:t>annee</a:t>
                      </a:r>
                      <a:endParaRPr lang="fr-FR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Point d’observation 1</a:t>
                      </a:r>
                      <a:endParaRPr lang="fr-FR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Point d’observation 2</a:t>
                      </a:r>
                      <a:endParaRPr lang="fr-FR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1978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b="1" dirty="0" smtClean="0"/>
                        <a:t>Point d’observation 3</a:t>
                      </a:r>
                      <a:endParaRPr lang="fr-FR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1978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43306" y="5429264"/>
            <a:ext cx="4786346" cy="101566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On annote dans le tableau la valeur de chaque variable à chaque point d’observation</a:t>
            </a:r>
            <a:endParaRPr lang="fr-FR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14942" y="1428736"/>
            <a:ext cx="1215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2060"/>
                </a:solidFill>
              </a:rPr>
              <a:t>Variables</a:t>
            </a:r>
            <a:r>
              <a:rPr lang="fr-FR" dirty="0" smtClean="0"/>
              <a:t> </a:t>
            </a:r>
            <a:endParaRPr lang="fr-FR" dirty="0"/>
          </a:p>
        </p:txBody>
      </p:sp>
      <p:cxnSp>
        <p:nvCxnSpPr>
          <p:cNvPr id="8" name="Straight Arrow Connector 7"/>
          <p:cNvCxnSpPr>
            <a:stCxn id="6" idx="2"/>
          </p:cNvCxnSpPr>
          <p:nvPr/>
        </p:nvCxnSpPr>
        <p:spPr>
          <a:xfrm rot="5400000">
            <a:off x="4933092" y="1539193"/>
            <a:ext cx="600024" cy="117933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2"/>
          </p:cNvCxnSpPr>
          <p:nvPr/>
        </p:nvCxnSpPr>
        <p:spPr>
          <a:xfrm rot="16200000" flipH="1">
            <a:off x="6133278" y="1518337"/>
            <a:ext cx="628543" cy="124956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28596" y="4929198"/>
            <a:ext cx="2355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2060"/>
                </a:solidFill>
              </a:rPr>
              <a:t>Points d’observation</a:t>
            </a:r>
            <a:endParaRPr lang="fr-FR" dirty="0"/>
          </a:p>
        </p:txBody>
      </p:sp>
      <p:cxnSp>
        <p:nvCxnSpPr>
          <p:cNvPr id="14" name="Straight Arrow Connector 13"/>
          <p:cNvCxnSpPr>
            <a:stCxn id="12" idx="0"/>
          </p:cNvCxnSpPr>
          <p:nvPr/>
        </p:nvCxnSpPr>
        <p:spPr>
          <a:xfrm rot="5400000" flipH="1" flipV="1">
            <a:off x="1303291" y="4589448"/>
            <a:ext cx="642942" cy="36559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0"/>
          </p:cNvCxnSpPr>
          <p:nvPr/>
        </p:nvCxnSpPr>
        <p:spPr>
          <a:xfrm rot="16200000" flipV="1">
            <a:off x="4786013" y="4178798"/>
            <a:ext cx="1071568" cy="1429364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0"/>
          </p:cNvCxnSpPr>
          <p:nvPr/>
        </p:nvCxnSpPr>
        <p:spPr>
          <a:xfrm rot="5400000" flipH="1" flipV="1">
            <a:off x="6054338" y="4268397"/>
            <a:ext cx="1143008" cy="1178727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ge-co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6" y="71414"/>
            <a:ext cx="5655885" cy="5205533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age-exec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290" y="5072074"/>
            <a:ext cx="7715304" cy="162754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Entrée &amp; Sortie en C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/>
          </a:bodyPr>
          <a:lstStyle/>
          <a:p>
            <a:r>
              <a:rPr lang="fr-FR" dirty="0" smtClean="0"/>
              <a:t>E/S garantit la communication avec l’utilisateur</a:t>
            </a:r>
          </a:p>
          <a:p>
            <a:pPr lvl="1"/>
            <a:r>
              <a:rPr lang="fr-FR" i="1" dirty="0" smtClean="0"/>
              <a:t>Entrée</a:t>
            </a:r>
            <a:r>
              <a:rPr lang="fr-FR" dirty="0" smtClean="0"/>
              <a:t> : demander à l’utilisateur de lui fournir une information</a:t>
            </a:r>
          </a:p>
          <a:p>
            <a:pPr lvl="1"/>
            <a:r>
              <a:rPr lang="fr-FR" i="1" dirty="0" smtClean="0"/>
              <a:t>Sortie</a:t>
            </a:r>
            <a:r>
              <a:rPr lang="fr-FR" dirty="0" smtClean="0"/>
              <a:t> : présenter (afficher) une information à l’utilisateur</a:t>
            </a:r>
          </a:p>
          <a:p>
            <a:r>
              <a:rPr lang="fr-FR" dirty="0" smtClean="0"/>
              <a:t>Plusieurs fonctions disponibles</a:t>
            </a:r>
          </a:p>
          <a:p>
            <a:pPr lvl="1"/>
            <a:r>
              <a:rPr lang="fr-FR" dirty="0" err="1" smtClean="0"/>
              <a:t>printf</a:t>
            </a:r>
            <a:r>
              <a:rPr lang="fr-FR" dirty="0" smtClean="0"/>
              <a:t> </a:t>
            </a:r>
          </a:p>
          <a:p>
            <a:pPr lvl="1"/>
            <a:r>
              <a:rPr lang="fr-FR" dirty="0" err="1" smtClean="0"/>
              <a:t>scanf</a:t>
            </a:r>
            <a:endParaRPr lang="fr-FR" dirty="0"/>
          </a:p>
        </p:txBody>
      </p:sp>
      <p:pic>
        <p:nvPicPr>
          <p:cNvPr id="1026" name="Picture 2" descr="C:\Documents and Settings\kirsch\Mes documents\Mes images\imagesSamples\laptop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5143512"/>
            <a:ext cx="1171575" cy="904875"/>
          </a:xfrm>
          <a:prstGeom prst="rect">
            <a:avLst/>
          </a:prstGeom>
          <a:noFill/>
        </p:spPr>
      </p:pic>
      <p:pic>
        <p:nvPicPr>
          <p:cNvPr id="1027" name="Picture 3" descr="C:\Documents and Settings\kirsch\Mes documents\Mes images\imagesSamples\stickmanblu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5286388"/>
            <a:ext cx="845006" cy="928670"/>
          </a:xfrm>
          <a:prstGeom prst="rect">
            <a:avLst/>
          </a:prstGeom>
          <a:noFill/>
        </p:spPr>
      </p:pic>
      <p:sp>
        <p:nvSpPr>
          <p:cNvPr id="6" name="Curved Down Arrow 5"/>
          <p:cNvSpPr/>
          <p:nvPr/>
        </p:nvSpPr>
        <p:spPr>
          <a:xfrm flipH="1">
            <a:off x="6858016" y="5214950"/>
            <a:ext cx="571504" cy="28575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urved Down Arrow 7"/>
          <p:cNvSpPr/>
          <p:nvPr/>
        </p:nvSpPr>
        <p:spPr>
          <a:xfrm flipV="1">
            <a:off x="6858016" y="5929330"/>
            <a:ext cx="571504" cy="285752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85852" y="71414"/>
            <a:ext cx="7400948" cy="1143000"/>
          </a:xfrm>
        </p:spPr>
        <p:txBody>
          <a:bodyPr/>
          <a:lstStyle/>
          <a:p>
            <a:r>
              <a:rPr lang="fr-FR" dirty="0" smtClean="0"/>
              <a:t>Sortie : </a:t>
            </a:r>
            <a:r>
              <a:rPr lang="fr-FR" dirty="0" err="1" smtClean="0"/>
              <a:t>printf</a:t>
            </a:r>
            <a:endParaRPr lang="fr-FR" dirty="0"/>
          </a:p>
        </p:txBody>
      </p:sp>
      <p:pic>
        <p:nvPicPr>
          <p:cNvPr id="3" name="Picture 2" descr="td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19" y="1000108"/>
            <a:ext cx="4288251" cy="2428892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6" name="Straight Connector 5"/>
          <p:cNvCxnSpPr/>
          <p:nvPr/>
        </p:nvCxnSpPr>
        <p:spPr>
          <a:xfrm>
            <a:off x="948213" y="2784371"/>
            <a:ext cx="3123721" cy="168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7" name="Picture 6" descr="helloworld-executio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848" y="3786190"/>
            <a:ext cx="8441746" cy="192882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714348" y="5070486"/>
            <a:ext cx="250033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3" idx="1"/>
            <a:endCxn id="7" idx="1"/>
          </p:cNvCxnSpPr>
          <p:nvPr/>
        </p:nvCxnSpPr>
        <p:spPr>
          <a:xfrm rot="10800000" flipH="1" flipV="1">
            <a:off x="595118" y="2214553"/>
            <a:ext cx="35729" cy="2536049"/>
          </a:xfrm>
          <a:prstGeom prst="bentConnector3">
            <a:avLst>
              <a:gd name="adj1" fmla="val -639816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57313" y="71438"/>
            <a:ext cx="7329487" cy="1143000"/>
          </a:xfrm>
        </p:spPr>
        <p:txBody>
          <a:bodyPr/>
          <a:lstStyle/>
          <a:p>
            <a:r>
              <a:rPr lang="fr-FR" dirty="0" smtClean="0"/>
              <a:t>Sortie : </a:t>
            </a:r>
            <a:r>
              <a:rPr lang="fr-FR" dirty="0" err="1" smtClean="0"/>
              <a:t>printf</a:t>
            </a:r>
            <a:endParaRPr lang="fr-FR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sz="half" idx="1"/>
          </p:nvPr>
        </p:nvSpPr>
        <p:spPr>
          <a:xfrm>
            <a:off x="214313" y="1285875"/>
            <a:ext cx="5114925" cy="4525963"/>
          </a:xfrm>
        </p:spPr>
        <p:txBody>
          <a:bodyPr/>
          <a:lstStyle/>
          <a:p>
            <a:r>
              <a:rPr lang="fr-FR" dirty="0" smtClean="0"/>
              <a:t>Sortie formatée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FR" dirty="0" smtClean="0"/>
              <a:t>Formats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%d	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int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%i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%f	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float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%e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%c	char</a:t>
            </a:r>
          </a:p>
        </p:txBody>
      </p:sp>
      <p:sp>
        <p:nvSpPr>
          <p:cNvPr id="17412" name="Content Placeholder 25"/>
          <p:cNvSpPr>
            <a:spLocks noGrp="1"/>
          </p:cNvSpPr>
          <p:nvPr>
            <p:ph sz="half" idx="2"/>
          </p:nvPr>
        </p:nvSpPr>
        <p:spPr>
          <a:xfrm>
            <a:off x="4786313" y="3714750"/>
            <a:ext cx="4038600" cy="2911475"/>
          </a:xfrm>
        </p:spPr>
        <p:txBody>
          <a:bodyPr/>
          <a:lstStyle/>
          <a:p>
            <a:r>
              <a:rPr lang="fr-FR" smtClean="0"/>
              <a:t>Caractères spéciaux </a:t>
            </a:r>
          </a:p>
          <a:p>
            <a:pPr lvl="1"/>
            <a:r>
              <a:rPr lang="fr-FR" smtClean="0">
                <a:latin typeface="Courier New" pitchFamily="49" charset="0"/>
                <a:cs typeface="Courier New" pitchFamily="49" charset="0"/>
              </a:rPr>
              <a:t>\n</a:t>
            </a:r>
            <a:r>
              <a:rPr lang="fr-FR" smtClean="0"/>
              <a:t>	nouvelle ligne</a:t>
            </a:r>
          </a:p>
          <a:p>
            <a:pPr lvl="1"/>
            <a:r>
              <a:rPr lang="fr-FR" smtClean="0">
                <a:latin typeface="Courier New" pitchFamily="49" charset="0"/>
                <a:cs typeface="Courier New" pitchFamily="49" charset="0"/>
              </a:rPr>
              <a:t>\t</a:t>
            </a:r>
            <a:r>
              <a:rPr lang="fr-FR" smtClean="0"/>
              <a:t>	tab</a:t>
            </a:r>
          </a:p>
          <a:p>
            <a:pPr lvl="1"/>
            <a:r>
              <a:rPr lang="fr-FR" smtClean="0">
                <a:latin typeface="Courier New" pitchFamily="49" charset="0"/>
                <a:cs typeface="Courier New" pitchFamily="49" charset="0"/>
              </a:rPr>
              <a:t>\\</a:t>
            </a:r>
            <a:r>
              <a:rPr lang="fr-FR" smtClean="0"/>
              <a:t>	la « \ »</a:t>
            </a:r>
          </a:p>
          <a:p>
            <a:pPr lvl="1"/>
            <a:r>
              <a:rPr lang="fr-FR" smtClean="0">
                <a:latin typeface="Courier New" pitchFamily="49" charset="0"/>
                <a:cs typeface="Courier New" pitchFamily="49" charset="0"/>
              </a:rPr>
              <a:t>\"</a:t>
            </a:r>
            <a:r>
              <a:rPr lang="fr-FR" smtClean="0"/>
              <a:t>	le « " »</a:t>
            </a:r>
          </a:p>
          <a:p>
            <a:pPr lvl="1"/>
            <a:r>
              <a:rPr lang="fr-FR" smtClean="0">
                <a:latin typeface="Courier New" pitchFamily="49" charset="0"/>
                <a:cs typeface="Courier New" pitchFamily="49" charset="0"/>
              </a:rPr>
              <a:t>%%</a:t>
            </a:r>
            <a:r>
              <a:rPr lang="fr-FR" smtClean="0"/>
              <a:t>	le « % 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625" y="2643188"/>
            <a:ext cx="3492500" cy="369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dirty="0" err="1"/>
              <a:t>printf</a:t>
            </a:r>
            <a:r>
              <a:rPr lang="fr-FR" dirty="0"/>
              <a:t> ("%d %f", </a:t>
            </a:r>
            <a:r>
              <a:rPr lang="fr-FR" dirty="0" err="1"/>
              <a:t>var_int</a:t>
            </a:r>
            <a:r>
              <a:rPr lang="fr-FR" dirty="0"/>
              <a:t>, </a:t>
            </a:r>
            <a:r>
              <a:rPr lang="fr-FR" dirty="0" err="1"/>
              <a:t>var_float</a:t>
            </a:r>
            <a:r>
              <a:rPr lang="fr-FR" dirty="0"/>
              <a:t>); 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6000750" y="2928938"/>
            <a:ext cx="1001713" cy="357187"/>
            <a:chOff x="5499900" y="6072206"/>
            <a:chExt cx="1001720" cy="501654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501488" y="6571631"/>
              <a:ext cx="998544" cy="2229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5249867" y="6322240"/>
              <a:ext cx="50165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6251113" y="6321125"/>
              <a:ext cx="4994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6286500" y="2928938"/>
            <a:ext cx="1643063" cy="500062"/>
            <a:chOff x="5499900" y="6072206"/>
            <a:chExt cx="1001720" cy="501654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5500868" y="6572268"/>
              <a:ext cx="999784" cy="159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5250041" y="6322065"/>
              <a:ext cx="501654" cy="19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6251105" y="6321753"/>
              <a:ext cx="500062" cy="96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714876" y="1857364"/>
            <a:ext cx="4143375" cy="4000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2000" b="1" dirty="0" err="1"/>
              <a:t>printf</a:t>
            </a:r>
            <a:r>
              <a:rPr lang="fr-FR" sz="2000" b="1" dirty="0"/>
              <a:t> ("Texte - format ", variables);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85852" y="71414"/>
            <a:ext cx="7400948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pic>
        <p:nvPicPr>
          <p:cNvPr id="8" name="Picture 7" descr="exemple-printf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083062"/>
            <a:ext cx="7017785" cy="3203194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exemple-printf-execu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921" y="4357694"/>
            <a:ext cx="7834921" cy="2133333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2357422" y="3286124"/>
            <a:ext cx="428628" cy="4286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ounded Rectangle 14"/>
          <p:cNvSpPr/>
          <p:nvPr/>
        </p:nvSpPr>
        <p:spPr>
          <a:xfrm>
            <a:off x="3357554" y="3286124"/>
            <a:ext cx="428628" cy="4286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ounded Rectangle 15"/>
          <p:cNvSpPr/>
          <p:nvPr/>
        </p:nvSpPr>
        <p:spPr>
          <a:xfrm>
            <a:off x="4286248" y="3286124"/>
            <a:ext cx="571504" cy="4286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ounded Rectangle 16"/>
          <p:cNvSpPr/>
          <p:nvPr/>
        </p:nvSpPr>
        <p:spPr>
          <a:xfrm>
            <a:off x="1714480" y="5572140"/>
            <a:ext cx="523325" cy="5715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ounded Rectangle 17"/>
          <p:cNvSpPr/>
          <p:nvPr/>
        </p:nvSpPr>
        <p:spPr>
          <a:xfrm>
            <a:off x="2834229" y="5572140"/>
            <a:ext cx="1452019" cy="5715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ounded Rectangle 18"/>
          <p:cNvSpPr/>
          <p:nvPr/>
        </p:nvSpPr>
        <p:spPr>
          <a:xfrm>
            <a:off x="4334427" y="5572140"/>
            <a:ext cx="809077" cy="5715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Straight Arrow Connector 20"/>
          <p:cNvCxnSpPr>
            <a:stCxn id="14" idx="2"/>
            <a:endCxn id="17" idx="0"/>
          </p:cNvCxnSpPr>
          <p:nvPr/>
        </p:nvCxnSpPr>
        <p:spPr>
          <a:xfrm rot="5400000">
            <a:off x="1345246" y="4345650"/>
            <a:ext cx="1857388" cy="59559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5" idx="2"/>
            <a:endCxn id="18" idx="0"/>
          </p:cNvCxnSpPr>
          <p:nvPr/>
        </p:nvCxnSpPr>
        <p:spPr>
          <a:xfrm rot="5400000">
            <a:off x="2637360" y="4637632"/>
            <a:ext cx="1857388" cy="116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6" idx="2"/>
            <a:endCxn id="19" idx="0"/>
          </p:cNvCxnSpPr>
          <p:nvPr/>
        </p:nvCxnSpPr>
        <p:spPr>
          <a:xfrm rot="16200000" flipH="1">
            <a:off x="3726789" y="4559963"/>
            <a:ext cx="1857388" cy="1669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357313" y="0"/>
            <a:ext cx="7329487" cy="1143000"/>
          </a:xfrm>
        </p:spPr>
        <p:txBody>
          <a:bodyPr/>
          <a:lstStyle/>
          <a:p>
            <a:pPr eaLnBrk="1" hangingPunct="1"/>
            <a:r>
              <a:rPr lang="fr-FR" dirty="0" smtClean="0"/>
              <a:t>Entrée : </a:t>
            </a:r>
            <a:r>
              <a:rPr lang="fr-FR" dirty="0" err="1" smtClean="0"/>
              <a:t>scanf</a:t>
            </a:r>
            <a:endParaRPr lang="fr-FR" dirty="0" smtClean="0"/>
          </a:p>
        </p:txBody>
      </p:sp>
      <p:pic>
        <p:nvPicPr>
          <p:cNvPr id="16387" name="Content Placeholder 3" descr="ProgC-CM2-lignes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1285875"/>
            <a:ext cx="6953250" cy="5000625"/>
          </a:xfrm>
        </p:spPr>
      </p:pic>
      <p:sp>
        <p:nvSpPr>
          <p:cNvPr id="6" name="TextBox 5"/>
          <p:cNvSpPr txBox="1"/>
          <p:nvPr/>
        </p:nvSpPr>
        <p:spPr>
          <a:xfrm>
            <a:off x="5357813" y="3786188"/>
            <a:ext cx="3571875" cy="3698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b="1" dirty="0" err="1">
                <a:latin typeface="Courier New" pitchFamily="49" charset="0"/>
                <a:cs typeface="Courier New" pitchFamily="49" charset="0"/>
              </a:rPr>
              <a:t>scanf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 ("</a:t>
            </a:r>
            <a:r>
              <a:rPr lang="fr-FR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%d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", </a:t>
            </a:r>
            <a:r>
              <a:rPr lang="fr-FR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&amp;</a:t>
            </a:r>
            <a:r>
              <a:rPr lang="fr-FR" b="1" dirty="0" err="1">
                <a:latin typeface="Courier New" pitchFamily="49" charset="0"/>
                <a:cs typeface="Courier New" pitchFamily="49" charset="0"/>
              </a:rPr>
              <a:t>annee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);</a:t>
            </a:r>
            <a:r>
              <a:rPr lang="fr-FR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6250" y="6143625"/>
            <a:ext cx="4643438" cy="3698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 ("Votre </a:t>
            </a:r>
            <a:r>
              <a:rPr lang="fr-FR" b="1" dirty="0" err="1">
                <a:latin typeface="Courier New" pitchFamily="49" charset="0"/>
                <a:cs typeface="Courier New" pitchFamily="49" charset="0"/>
              </a:rPr>
              <a:t>age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%d \n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", </a:t>
            </a:r>
            <a:r>
              <a:rPr lang="fr-FR" b="1" dirty="0" err="1">
                <a:latin typeface="Courier New" pitchFamily="49" charset="0"/>
                <a:cs typeface="Courier New" pitchFamily="49" charset="0"/>
              </a:rPr>
              <a:t>age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);</a:t>
            </a:r>
            <a:r>
              <a:rPr lang="fr-FR" b="1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43688" y="5000625"/>
            <a:ext cx="1785937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>
                <a:sym typeface="Wingdings" pitchFamily="2" charset="2"/>
              </a:rPr>
              <a:t> %d</a:t>
            </a:r>
            <a:endParaRPr lang="fr-FR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16200000" flipV="1">
            <a:off x="6840538" y="4303712"/>
            <a:ext cx="857250" cy="536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rot="5400000" flipH="1" flipV="1">
            <a:off x="7304882" y="4375943"/>
            <a:ext cx="857250" cy="392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2"/>
          </p:cNvCxnSpPr>
          <p:nvPr/>
        </p:nvCxnSpPr>
        <p:spPr>
          <a:xfrm rot="5400000">
            <a:off x="6918325" y="5595938"/>
            <a:ext cx="844550" cy="393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2"/>
          </p:cNvCxnSpPr>
          <p:nvPr/>
        </p:nvCxnSpPr>
        <p:spPr>
          <a:xfrm rot="16200000" flipH="1">
            <a:off x="7382669" y="5525294"/>
            <a:ext cx="844550" cy="534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000760" y="2500306"/>
            <a:ext cx="2779735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sz="2000" dirty="0" smtClean="0"/>
              <a:t>Lire une valeur au clavier</a:t>
            </a:r>
            <a:endParaRPr lang="fr-FR" sz="2000" dirty="0"/>
          </a:p>
        </p:txBody>
      </p:sp>
      <p:cxnSp>
        <p:nvCxnSpPr>
          <p:cNvPr id="14" name="Straight Arrow Connector 13"/>
          <p:cNvCxnSpPr>
            <a:stCxn id="6" idx="0"/>
            <a:endCxn id="12" idx="2"/>
          </p:cNvCxnSpPr>
          <p:nvPr/>
        </p:nvCxnSpPr>
        <p:spPr>
          <a:xfrm rot="5400000" flipH="1" flipV="1">
            <a:off x="6824303" y="3219864"/>
            <a:ext cx="885772" cy="24687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714480" y="4857760"/>
            <a:ext cx="250033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57313" y="71438"/>
            <a:ext cx="7329487" cy="1143000"/>
          </a:xfrm>
        </p:spPr>
        <p:txBody>
          <a:bodyPr/>
          <a:lstStyle/>
          <a:p>
            <a:r>
              <a:rPr lang="fr-FR" dirty="0" smtClean="0"/>
              <a:t>Entrée : </a:t>
            </a:r>
            <a:r>
              <a:rPr lang="fr-FR" dirty="0" err="1" smtClean="0"/>
              <a:t>scanf</a:t>
            </a:r>
            <a:endParaRPr lang="fr-FR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sz="half" idx="1"/>
          </p:nvPr>
        </p:nvSpPr>
        <p:spPr>
          <a:xfrm>
            <a:off x="214313" y="1071547"/>
            <a:ext cx="5114925" cy="5500726"/>
          </a:xfrm>
        </p:spPr>
        <p:txBody>
          <a:bodyPr>
            <a:normAutofit/>
          </a:bodyPr>
          <a:lstStyle/>
          <a:p>
            <a:r>
              <a:rPr lang="fr-FR" dirty="0" smtClean="0"/>
              <a:t>Entrée formatée : 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scanf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FR" dirty="0" smtClean="0"/>
              <a:t>Formats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%d	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int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ld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   long</a:t>
            </a:r>
          </a:p>
          <a:p>
            <a:pPr lvl="1"/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%f	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float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%e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lf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	double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%le</a:t>
            </a:r>
          </a:p>
          <a:p>
            <a:pPr lvl="1"/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%c	char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77504" y="2786063"/>
            <a:ext cx="245208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dirty="0" err="1" smtClean="0"/>
              <a:t>scanf</a:t>
            </a:r>
            <a:r>
              <a:rPr lang="fr-FR" dirty="0" smtClean="0"/>
              <a:t> </a:t>
            </a:r>
            <a:r>
              <a:rPr lang="fr-FR" dirty="0"/>
              <a:t>("%</a:t>
            </a:r>
            <a:r>
              <a:rPr lang="fr-FR" dirty="0" smtClean="0"/>
              <a:t>d", </a:t>
            </a:r>
            <a:r>
              <a:rPr lang="fr-FR" dirty="0" smtClean="0">
                <a:solidFill>
                  <a:srgbClr val="FF0000"/>
                </a:solidFill>
              </a:rPr>
              <a:t>&amp;</a:t>
            </a:r>
            <a:r>
              <a:rPr lang="fr-FR" dirty="0" err="1" smtClean="0"/>
              <a:t>var_int</a:t>
            </a:r>
            <a:r>
              <a:rPr lang="fr-FR" dirty="0" smtClean="0"/>
              <a:t>); </a:t>
            </a:r>
            <a:endParaRPr lang="fr-FR" dirty="0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6404620" y="3071813"/>
            <a:ext cx="858837" cy="357187"/>
            <a:chOff x="5499900" y="6072206"/>
            <a:chExt cx="1001720" cy="501654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501488" y="6571631"/>
              <a:ext cx="998544" cy="2229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5249867" y="6322240"/>
              <a:ext cx="50165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6251113" y="6321125"/>
              <a:ext cx="4994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4714876" y="1814504"/>
            <a:ext cx="4143375" cy="40005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2000" b="1" dirty="0" err="1"/>
              <a:t>scanf</a:t>
            </a:r>
            <a:r>
              <a:rPr lang="fr-FR" sz="2000" b="1" dirty="0"/>
              <a:t> ("format", </a:t>
            </a:r>
            <a:r>
              <a:rPr lang="fr-FR" sz="2000" b="1" dirty="0">
                <a:solidFill>
                  <a:srgbClr val="FF0000"/>
                </a:solidFill>
              </a:rPr>
              <a:t>&amp;</a:t>
            </a:r>
            <a:r>
              <a:rPr lang="fr-FR" sz="2000" b="1" dirty="0" smtClean="0"/>
              <a:t>variable); </a:t>
            </a:r>
            <a:endParaRPr lang="fr-FR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357818" y="4572008"/>
            <a:ext cx="3286148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tx1"/>
                </a:solidFill>
              </a:rPr>
              <a:t>&amp;</a:t>
            </a:r>
          </a:p>
          <a:p>
            <a:r>
              <a:rPr lang="fr-FR" dirty="0" smtClean="0"/>
              <a:t>Le </a:t>
            </a:r>
            <a:r>
              <a:rPr lang="fr-FR" b="1" dirty="0" smtClean="0"/>
              <a:t>&amp;</a:t>
            </a:r>
            <a:r>
              <a:rPr lang="fr-FR" dirty="0" smtClean="0"/>
              <a:t> garantit que la valeur obtenue sera bien enregistrée dans la variable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exemple-scanf.png"/>
          <p:cNvPicPr>
            <a:picLocks noGrp="1" noChangeAspect="1"/>
          </p:cNvPicPr>
          <p:nvPr>
            <p:ph sz="half" idx="4294967295"/>
          </p:nvPr>
        </p:nvPicPr>
        <p:blipFill>
          <a:blip r:embed="rId3"/>
          <a:stretch>
            <a:fillRect/>
          </a:stretch>
        </p:blipFill>
        <p:spPr>
          <a:xfrm>
            <a:off x="68262" y="71414"/>
            <a:ext cx="5023426" cy="4143396"/>
          </a:xfrm>
          <a:prstGeom prst="rect">
            <a:avLst/>
          </a:prstGeom>
          <a:ln w="190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Content Placeholder 5" descr="exemple-scanf-execution.png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tretch>
            <a:fillRect/>
          </a:stretch>
        </p:blipFill>
        <p:spPr>
          <a:xfrm>
            <a:off x="3643306" y="3857628"/>
            <a:ext cx="5357816" cy="2862834"/>
          </a:xfrm>
          <a:prstGeom prst="rect">
            <a:avLst/>
          </a:prstGeom>
          <a:ln w="1905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8" name="Shape 7"/>
          <p:cNvCxnSpPr>
            <a:stCxn id="5" idx="2"/>
            <a:endCxn id="6" idx="1"/>
          </p:cNvCxnSpPr>
          <p:nvPr/>
        </p:nvCxnSpPr>
        <p:spPr>
          <a:xfrm rot="16200000" flipH="1">
            <a:off x="2574523" y="4220261"/>
            <a:ext cx="1074235" cy="1063331"/>
          </a:xfrm>
          <a:prstGeom prst="bentConnector2">
            <a:avLst/>
          </a:prstGeom>
          <a:ln w="38100">
            <a:headEnd type="arrow" w="med" len="med"/>
            <a:tailEnd type="arrow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Tracer l’exécution d’un programme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r>
              <a:rPr lang="fr-FR" dirty="0" smtClean="0"/>
              <a:t>Tracer :  </a:t>
            </a:r>
          </a:p>
          <a:p>
            <a:pPr lvl="1"/>
            <a:r>
              <a:rPr lang="fr-FR" dirty="0" smtClean="0"/>
              <a:t>Simuler sur le papier l’exécution d’un programme</a:t>
            </a:r>
          </a:p>
          <a:p>
            <a:pPr lvl="1"/>
            <a:r>
              <a:rPr lang="fr-FR" dirty="0" smtClean="0"/>
              <a:t>Observer le comportement des variables</a:t>
            </a:r>
          </a:p>
          <a:p>
            <a:r>
              <a:rPr lang="fr-FR" dirty="0" smtClean="0"/>
              <a:t>Intérêt : </a:t>
            </a:r>
          </a:p>
          <a:p>
            <a:pPr lvl="1"/>
            <a:r>
              <a:rPr lang="fr-FR" dirty="0" smtClean="0">
                <a:solidFill>
                  <a:schemeClr val="tx2"/>
                </a:solidFill>
              </a:rPr>
              <a:t>Débugger</a:t>
            </a:r>
            <a:r>
              <a:rPr lang="fr-FR" dirty="0" smtClean="0"/>
              <a:t> le code </a:t>
            </a:r>
          </a:p>
          <a:p>
            <a:r>
              <a:rPr lang="fr-FR" dirty="0" smtClean="0"/>
              <a:t>Méthode :</a:t>
            </a:r>
          </a:p>
          <a:p>
            <a:pPr lvl="1"/>
            <a:r>
              <a:rPr lang="fr-FR" dirty="0" smtClean="0"/>
              <a:t>Définition des </a:t>
            </a:r>
            <a:r>
              <a:rPr lang="fr-FR" dirty="0" smtClean="0">
                <a:solidFill>
                  <a:schemeClr val="tx2"/>
                </a:solidFill>
              </a:rPr>
              <a:t>points d’observation </a:t>
            </a:r>
          </a:p>
          <a:p>
            <a:pPr lvl="1"/>
            <a:r>
              <a:rPr lang="fr-FR" dirty="0" smtClean="0"/>
              <a:t>Table </a:t>
            </a:r>
            <a:r>
              <a:rPr lang="fr-FR" dirty="0" smtClean="0">
                <a:solidFill>
                  <a:schemeClr val="tx2"/>
                </a:solidFill>
              </a:rPr>
              <a:t>variables </a:t>
            </a:r>
            <a:r>
              <a:rPr lang="fr-FR" dirty="0" smtClean="0"/>
              <a:t>X</a:t>
            </a:r>
            <a:r>
              <a:rPr lang="fr-FR" dirty="0" smtClean="0">
                <a:solidFill>
                  <a:schemeClr val="tx2"/>
                </a:solidFill>
              </a:rPr>
              <a:t> point d’observation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UP1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UP1Template</Template>
  <TotalTime>535</TotalTime>
  <Words>228</Words>
  <Application>Microsoft Office PowerPoint</Application>
  <PresentationFormat>On-screen Show (4:3)</PresentationFormat>
  <Paragraphs>87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UP1Template</vt:lpstr>
      <vt:lpstr>Informatique S1 Programmation C</vt:lpstr>
      <vt:lpstr>Entrée &amp; Sortie en C</vt:lpstr>
      <vt:lpstr>Sortie : printf</vt:lpstr>
      <vt:lpstr>Sortie : printf</vt:lpstr>
      <vt:lpstr>Exemple</vt:lpstr>
      <vt:lpstr>Entrée : scanf</vt:lpstr>
      <vt:lpstr>Entrée : scanf</vt:lpstr>
      <vt:lpstr>Slide 8</vt:lpstr>
      <vt:lpstr>Tracer l’exécution d’un programme</vt:lpstr>
      <vt:lpstr>Slide 10</vt:lpstr>
      <vt:lpstr>Tracer un programme</vt:lpstr>
      <vt:lpstr>Slide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Informatique S1 Programmation C</dc:title>
  <dc:creator>manuele kirsch pinheiro</dc:creator>
  <cp:lastModifiedBy>manuele kirsch pinheiro</cp:lastModifiedBy>
  <cp:revision>24</cp:revision>
  <dcterms:created xsi:type="dcterms:W3CDTF">2008-10-15T16:25:57Z</dcterms:created>
  <dcterms:modified xsi:type="dcterms:W3CDTF">2008-10-22T10:55:24Z</dcterms:modified>
</cp:coreProperties>
</file>