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2" r:id="rId1"/>
  </p:sldMasterIdLst>
  <p:notesMasterIdLst>
    <p:notesMasterId r:id="rId14"/>
  </p:notesMasterIdLst>
  <p:handoutMasterIdLst>
    <p:handoutMasterId r:id="rId15"/>
  </p:handoutMasterIdLst>
  <p:sldIdLst>
    <p:sldId id="257" r:id="rId2"/>
    <p:sldId id="258" r:id="rId3"/>
    <p:sldId id="260" r:id="rId4"/>
    <p:sldId id="261" r:id="rId5"/>
    <p:sldId id="262" r:id="rId6"/>
    <p:sldId id="263" r:id="rId7"/>
    <p:sldId id="264" r:id="rId8"/>
    <p:sldId id="266" r:id="rId9"/>
    <p:sldId id="265" r:id="rId10"/>
    <p:sldId id="267" r:id="rId11"/>
    <p:sldId id="268" r:id="rId12"/>
    <p:sldId id="269" r:id="rId13"/>
  </p:sldIdLst>
  <p:sldSz cx="9144000" cy="6858000" type="screen4x3"/>
  <p:notesSz cx="6858000" cy="9144000"/>
  <p:defaultTextStyle>
    <a:defPPr>
      <a:defRPr lang="fr-FR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125E5076-3810-47DD-B79F-674D7AD40C01}" styleName="Dark Style 1 - Accent 1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wholeTbl>
    <a:band1H>
      <a:tcStyle>
        <a:tcBdr/>
        <a:fill>
          <a:solidFill>
            <a:schemeClr val="accent1">
              <a:shade val="60000"/>
            </a:schemeClr>
          </a:solidFill>
        </a:fill>
      </a:tcStyle>
    </a:band1H>
    <a:band1V>
      <a:tcStyle>
        <a:tcBdr/>
        <a:fill>
          <a:solidFill>
            <a:schemeClr val="accent1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1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1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1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41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836EAE4-ED37-47A1-B6E9-91FF71765637}" type="datetimeFigureOut">
              <a:rPr lang="fr-FR" smtClean="0"/>
              <a:t>15/10/2008</a:t>
            </a:fld>
            <a:endParaRPr lang="fr-FR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FR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0653529-9391-4109-AE06-48BFFDB5385C}" type="slidenum">
              <a:rPr lang="fr-FR" smtClean="0"/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8E47938C-BB9D-49FC-AB94-CB4AD4D55DD7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fr-FR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fr-FR" noProof="0" smtClean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</a:defRPr>
            </a:lvl1pPr>
          </a:lstStyle>
          <a:p>
            <a:pPr>
              <a:defRPr/>
            </a:pPr>
            <a:fld id="{25FF286C-C829-4FAA-A49C-B5D5E4D9F8F6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483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fr-FR" smtClean="0"/>
          </a:p>
        </p:txBody>
      </p:sp>
      <p:sp>
        <p:nvSpPr>
          <p:cNvPr id="13316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EFBE7711-B784-46A9-9751-3DC6A818B426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</a:t>
            </a:fld>
            <a:endParaRPr lang="fr-FR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fr-FR" smtClean="0"/>
              <a:t>Liste de mots-clés</a:t>
            </a:r>
          </a:p>
        </p:txBody>
      </p:sp>
      <p:sp>
        <p:nvSpPr>
          <p:cNvPr id="14340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67C47188-26BA-4A69-A91F-255A154F0529}" type="slidenum">
              <a:rPr lang="fr-FR" smtClean="0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3</a:t>
            </a:fld>
            <a:endParaRPr lang="fr-FR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Rectangle 2"/>
          <p:cNvSpPr>
            <a:spLocks noRo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2531" name="Rectangle 3"/>
          <p:cNvSpPr>
            <a:spLocks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554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5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41D0BB84-E954-411F-8A90-86A42AB97F7E}" type="slidenum">
              <a:rPr lang="fr-FR" smtClean="0"/>
              <a:pPr>
                <a:defRPr/>
              </a:pPr>
              <a:t>6</a:t>
            </a:fld>
            <a:endParaRPr lang="fr-FR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Ro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4579" name="Rectangle 3"/>
          <p:cNvSpPr>
            <a:spLocks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Rot="1" noChangeArrowheads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3" name="Rectangle 3"/>
          <p:cNvSpPr>
            <a:spLocks noChangeArrowheads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6627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/>
            <a:endParaRPr lang="fr-FR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pPr>
              <a:defRPr/>
            </a:pPr>
            <a:fld id="{9E96F271-C527-4FAD-935A-D1699B0C394B}" type="slidenum">
              <a:rPr lang="fr-FR" smtClean="0"/>
              <a:pPr>
                <a:defRPr/>
              </a:pPr>
              <a:t>11</a:t>
            </a:fld>
            <a:endParaRPr lang="fr-FR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7" descr="logo_paris1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142875" y="214313"/>
            <a:ext cx="2143125" cy="1428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fr-FR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B8F5838-710B-437C-B921-78CE537F857A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2171FB5-33E1-4FFD-9651-09398DB67D09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19BC6F-53AF-463D-B610-4CD30C6631A7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D65C04-858D-4B8C-BD8A-57A4BDE9B489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42F2905-F5F0-482D-B084-4AC2DC2AA877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638D21-14F5-4F87-8BAD-EB1B62C18DA0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7" descr="logo_paris1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0" y="71438"/>
            <a:ext cx="1285875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57290" y="274638"/>
            <a:ext cx="732951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4677D39-9E70-40D9-B875-A5077DD61A17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6E7E4B-F7CC-4382-A678-3C099E5DD054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AE298-50CB-4926-B8A1-0A8C18577E97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6C1138-7988-4F4F-8170-18687DF50CE0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7" descr="logo_paris1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0" y="71438"/>
            <a:ext cx="1285875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57290" y="274638"/>
            <a:ext cx="732951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6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6351B4-7A85-48D1-9D34-64A01806213A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7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8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2137BE-3067-4B80-8164-4EDFCD956417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7" descr="logo_paris1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0" y="71438"/>
            <a:ext cx="1285875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57290" y="274638"/>
            <a:ext cx="732951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r-FR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8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6057F4-A8EF-4107-BE6D-084C2E7E7C63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9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10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ED54D9-F25F-4B45-B407-2ACA2F02EAA5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7" descr="logo_paris1.png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0" y="71438"/>
            <a:ext cx="1285875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85852" y="274638"/>
            <a:ext cx="7400948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4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08349F-CF23-4624-91E0-E592F4F79885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5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B88DF3-8C85-478D-8E47-D38DCCC717F0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6B3821-CE5B-4531-9ADF-20F3AB86B6D2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4AA8267-0E8F-4050-B15F-C373A4C9C69C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4D42D6B-27E9-4E5A-9B54-68627BFF6E7F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709C06E-732F-40BE-A9E0-6E9B9FAE4622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  <a:endParaRPr lang="fr-FR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98F6A5E-7EFD-4171-A237-9211D8615756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0B0F79-F5AC-4646-ABD1-065AD175A6E5}" type="slidenum">
              <a:rPr lang="fr-FR"/>
              <a:pPr>
                <a:defRPr/>
              </a:pPr>
              <a:t>‹#›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357313" y="274638"/>
            <a:ext cx="7329487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fr-FR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BD351C27-9A16-4FEB-89C7-6D1AF3DDE095}" type="datetimeFigureOut">
              <a:rPr lang="fr-FR"/>
              <a:pPr>
                <a:defRPr/>
              </a:pPr>
              <a:t>14/10/2008</a:t>
            </a:fld>
            <a:endParaRPr lang="fr-FR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endParaRPr lang="fr-FR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</a:defRPr>
            </a:lvl1pPr>
          </a:lstStyle>
          <a:p>
            <a:pPr>
              <a:defRPr/>
            </a:pPr>
            <a:fld id="{248D3B4E-5CB1-4FC4-8CF4-46341118129C}" type="slidenum">
              <a:rPr lang="fr-FR"/>
              <a:pPr>
                <a:defRPr/>
              </a:pPr>
              <a:t>‹#›</a:t>
            </a:fld>
            <a:endParaRPr lang="fr-FR"/>
          </a:p>
        </p:txBody>
      </p:sp>
      <p:pic>
        <p:nvPicPr>
          <p:cNvPr id="1031" name="Picture 6" descr="logo_paris1.png"/>
          <p:cNvPicPr>
            <a:picLocks noChangeAspect="1"/>
          </p:cNvPicPr>
          <p:nvPr/>
        </p:nvPicPr>
        <p:blipFill>
          <a:blip r:embed="rId13"/>
          <a:srcRect/>
          <a:stretch>
            <a:fillRect/>
          </a:stretch>
        </p:blipFill>
        <p:spPr bwMode="auto">
          <a:xfrm>
            <a:off x="0" y="71438"/>
            <a:ext cx="1285875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927" r:id="rId1"/>
    <p:sldLayoutId id="2147483928" r:id="rId2"/>
    <p:sldLayoutId id="2147483921" r:id="rId3"/>
    <p:sldLayoutId id="2147483929" r:id="rId4"/>
    <p:sldLayoutId id="2147483930" r:id="rId5"/>
    <p:sldLayoutId id="2147483931" r:id="rId6"/>
    <p:sldLayoutId id="2147483922" r:id="rId7"/>
    <p:sldLayoutId id="2147483923" r:id="rId8"/>
    <p:sldLayoutId id="2147483924" r:id="rId9"/>
    <p:sldLayoutId id="2147483925" r:id="rId10"/>
    <p:sldLayoutId id="2147483926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57313" y="274638"/>
            <a:ext cx="7329487" cy="1143000"/>
          </a:xfrm>
        </p:spPr>
        <p:txBody>
          <a:bodyPr rtlCol="0">
            <a:normAutofit fontScale="90000"/>
          </a:bodyPr>
          <a:lstStyle/>
          <a:p>
            <a:pPr eaLnBrk="1" fontAlgn="auto" hangingPunct="1">
              <a:spcAft>
                <a:spcPts val="0"/>
              </a:spcAft>
              <a:defRPr/>
            </a:pPr>
            <a:r>
              <a:rPr lang="fr-FR" dirty="0" smtClean="0"/>
              <a:t>Informatique S1</a:t>
            </a:r>
            <a:br>
              <a:rPr lang="fr-FR" dirty="0" smtClean="0"/>
            </a:br>
            <a:r>
              <a:rPr lang="fr-FR" dirty="0" smtClean="0"/>
              <a:t>Programmation C</a:t>
            </a:r>
            <a:endParaRPr lang="fr-FR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8625" y="1571625"/>
            <a:ext cx="8229600" cy="4525963"/>
          </a:xfrm>
        </p:spPr>
        <p:txBody>
          <a:bodyPr rtlCol="0">
            <a:normAutofit lnSpcReduction="10000"/>
          </a:bodyPr>
          <a:lstStyle/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fr-FR" i="1" dirty="0" smtClean="0"/>
              <a:t>Objectifs de la séance</a:t>
            </a:r>
            <a:r>
              <a:rPr lang="fr-FR" dirty="0" smtClean="0"/>
              <a:t> 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–"/>
              <a:defRPr/>
            </a:pPr>
            <a:r>
              <a:rPr lang="fr-FR" dirty="0" smtClean="0"/>
              <a:t>structure générale d’un programme en C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fr-FR" i="1" dirty="0" smtClean="0"/>
              <a:t>Concepts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fr-FR" dirty="0" smtClean="0"/>
              <a:t>Structure générale 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fr-FR" dirty="0" smtClean="0"/>
              <a:t>Mots-clés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fr-FR" dirty="0" smtClean="0"/>
              <a:t>Variables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fr-FR" dirty="0" smtClean="0"/>
              <a:t>Opérateurs arithmétiques</a:t>
            </a:r>
          </a:p>
          <a:p>
            <a:pPr lvl="1"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fr-FR" dirty="0" smtClean="0"/>
              <a:t>Commentaires  </a:t>
            </a:r>
          </a:p>
          <a:p>
            <a:pPr eaLnBrk="1" fontAlgn="auto" hangingPunct="1">
              <a:spcAft>
                <a:spcPts val="0"/>
              </a:spcAft>
              <a:buFont typeface="Arial" pitchFamily="34" charset="0"/>
              <a:buChar char="•"/>
              <a:defRPr/>
            </a:pPr>
            <a:r>
              <a:rPr lang="fr-FR" dirty="0" smtClean="0"/>
              <a:t>Exemples avec </a:t>
            </a:r>
            <a:r>
              <a:rPr lang="fr-FR" i="1" dirty="0" err="1" smtClean="0"/>
              <a:t>printf</a:t>
            </a:r>
            <a:r>
              <a:rPr lang="fr-FR" dirty="0" smtClean="0"/>
              <a:t> et </a:t>
            </a:r>
            <a:r>
              <a:rPr lang="fr-FR" i="1" dirty="0" err="1" smtClean="0"/>
              <a:t>scanf</a:t>
            </a:r>
            <a:endParaRPr lang="fr-FR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Title 1"/>
          <p:cNvSpPr>
            <a:spLocks noGrp="1"/>
          </p:cNvSpPr>
          <p:nvPr>
            <p:ph type="title"/>
          </p:nvPr>
        </p:nvSpPr>
        <p:spPr>
          <a:xfrm>
            <a:off x="1357313" y="274638"/>
            <a:ext cx="7329487" cy="1143000"/>
          </a:xfrm>
        </p:spPr>
        <p:txBody>
          <a:bodyPr/>
          <a:lstStyle/>
          <a:p>
            <a:pPr eaLnBrk="1" hangingPunct="1"/>
            <a:r>
              <a:rPr lang="fr-FR" smtClean="0"/>
              <a:t>Opérateurs</a:t>
            </a:r>
          </a:p>
        </p:txBody>
      </p:sp>
      <p:sp>
        <p:nvSpPr>
          <p:cNvPr id="16387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fr-FR" dirty="0" smtClean="0"/>
              <a:t>Opérateurs arithmétiques :</a:t>
            </a:r>
          </a:p>
          <a:p>
            <a:pPr lvl="2" eaLnBrk="1" hangingPunct="1">
              <a:buFont typeface="Arial" charset="0"/>
              <a:buNone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*		/</a:t>
            </a:r>
          </a:p>
          <a:p>
            <a:pPr lvl="2" eaLnBrk="1" hangingPunct="1">
              <a:buFont typeface="Arial" charset="0"/>
              <a:buNone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%</a:t>
            </a:r>
          </a:p>
          <a:p>
            <a:pPr lvl="2" eaLnBrk="1" hangingPunct="1">
              <a:buFont typeface="Arial" charset="0"/>
              <a:buNone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+		-</a:t>
            </a:r>
          </a:p>
          <a:p>
            <a:pPr lvl="2" eaLnBrk="1" hangingPunct="1">
              <a:buFont typeface="Arial" charset="0"/>
              <a:buNone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 </a:t>
            </a:r>
          </a:p>
          <a:p>
            <a:pPr eaLnBrk="1" hangingPunct="1"/>
            <a:r>
              <a:rPr lang="fr-FR" dirty="0" smtClean="0"/>
              <a:t>Exemples :</a:t>
            </a:r>
          </a:p>
          <a:p>
            <a:pPr lvl="2" eaLnBrk="1" hangingPunct="1">
              <a:buFont typeface="Arial" charset="0"/>
              <a:buNone/>
            </a:pPr>
            <a:r>
              <a:rPr lang="fr-FR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fr-FR" dirty="0" smtClean="0">
                <a:latin typeface="Courier New" pitchFamily="49" charset="0"/>
                <a:cs typeface="Courier New" pitchFamily="49" charset="0"/>
              </a:rPr>
              <a:t> a, b;</a:t>
            </a:r>
          </a:p>
          <a:p>
            <a:pPr lvl="2" eaLnBrk="1" hangingPunct="1">
              <a:buFont typeface="Arial" charset="0"/>
              <a:buNone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a = 2 + 3 * 5; </a:t>
            </a:r>
            <a:r>
              <a:rPr lang="fr-FR" sz="2800" dirty="0" smtClean="0"/>
              <a:t>			</a:t>
            </a:r>
            <a:r>
              <a:rPr lang="fr-FR" sz="2800" i="1" dirty="0" smtClean="0"/>
              <a:t>25  ou   17 ?</a:t>
            </a:r>
          </a:p>
          <a:p>
            <a:pPr lvl="2" eaLnBrk="1" hangingPunct="1">
              <a:buFont typeface="Arial" charset="0"/>
              <a:buNone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b = 2 * 5 + 5 % 2</a:t>
            </a:r>
            <a:r>
              <a:rPr lang="fr-FR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pPr lvl="2" eaLnBrk="1" hangingPunct="1">
              <a:buFont typeface="Arial" charset="0"/>
              <a:buNone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b = 5 / 2;</a:t>
            </a:r>
            <a:endParaRPr lang="fr-FR" dirty="0" smtClean="0">
              <a:latin typeface="Courier New" pitchFamily="49" charset="0"/>
              <a:cs typeface="Courier New" pitchFamily="49" charset="0"/>
            </a:endParaRPr>
          </a:p>
          <a:p>
            <a:pPr lvl="1" eaLnBrk="1" hangingPunct="1"/>
            <a:endParaRPr lang="fr-FR" dirty="0" smtClean="0"/>
          </a:p>
        </p:txBody>
      </p:sp>
      <p:grpSp>
        <p:nvGrpSpPr>
          <p:cNvPr id="16388" name="Group 5"/>
          <p:cNvGrpSpPr>
            <a:grpSpLocks/>
          </p:cNvGrpSpPr>
          <p:nvPr/>
        </p:nvGrpSpPr>
        <p:grpSpPr bwMode="auto">
          <a:xfrm>
            <a:off x="3500438" y="2214563"/>
            <a:ext cx="1497012" cy="1285875"/>
            <a:chOff x="3500430" y="2357430"/>
            <a:chExt cx="1495795" cy="1285884"/>
          </a:xfrm>
        </p:grpSpPr>
        <p:sp>
          <p:nvSpPr>
            <p:cNvPr id="4" name="Down Arrow 3"/>
            <p:cNvSpPr/>
            <p:nvPr/>
          </p:nvSpPr>
          <p:spPr>
            <a:xfrm>
              <a:off x="3500430" y="2357430"/>
              <a:ext cx="356897" cy="1285884"/>
            </a:xfrm>
            <a:prstGeom prst="downArrow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anchor="ctr"/>
            <a:lstStyle/>
            <a:p>
              <a:pPr algn="ctr">
                <a:defRPr/>
              </a:pPr>
              <a:endParaRPr lang="fr-FR" dirty="0"/>
            </a:p>
          </p:txBody>
        </p:sp>
        <p:sp>
          <p:nvSpPr>
            <p:cNvPr id="16393" name="TextBox 4"/>
            <p:cNvSpPr txBox="1">
              <a:spLocks noChangeArrowheads="1"/>
            </p:cNvSpPr>
            <p:nvPr/>
          </p:nvSpPr>
          <p:spPr bwMode="auto">
            <a:xfrm>
              <a:off x="3786181" y="2677207"/>
              <a:ext cx="1210044" cy="646336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>
              <a:spAutoFit/>
            </a:bodyPr>
            <a:lstStyle/>
            <a:p>
              <a:pPr algn="ctr"/>
              <a:r>
                <a:rPr lang="fr-FR" b="1">
                  <a:solidFill>
                    <a:schemeClr val="tx2"/>
                  </a:solidFill>
                </a:rPr>
                <a:t>Ordre de </a:t>
              </a:r>
            </a:p>
            <a:p>
              <a:pPr algn="ctr"/>
              <a:r>
                <a:rPr lang="fr-FR" b="1">
                  <a:solidFill>
                    <a:schemeClr val="tx2"/>
                  </a:solidFill>
                </a:rPr>
                <a:t>priorité</a:t>
              </a:r>
            </a:p>
          </p:txBody>
        </p:sp>
      </p:grpSp>
      <p:sp>
        <p:nvSpPr>
          <p:cNvPr id="7" name="TextBox 6"/>
          <p:cNvSpPr txBox="1"/>
          <p:nvPr/>
        </p:nvSpPr>
        <p:spPr>
          <a:xfrm rot="20422464">
            <a:off x="5075405" y="3232664"/>
            <a:ext cx="3621951" cy="646331"/>
          </a:xfrm>
          <a:prstGeom prst="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dirty="0"/>
              <a:t>Le résultat d’un opérateur dépend des types des variables !! </a:t>
            </a: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itle 1"/>
          <p:cNvSpPr>
            <a:spLocks noGrp="1"/>
          </p:cNvSpPr>
          <p:nvPr>
            <p:ph type="title"/>
          </p:nvPr>
        </p:nvSpPr>
        <p:spPr>
          <a:xfrm>
            <a:off x="1357313" y="0"/>
            <a:ext cx="7329487" cy="1143000"/>
          </a:xfrm>
        </p:spPr>
        <p:txBody>
          <a:bodyPr/>
          <a:lstStyle/>
          <a:p>
            <a:pPr eaLnBrk="1" hangingPunct="1"/>
            <a:r>
              <a:rPr lang="fr-FR" smtClean="0"/>
              <a:t>Exemple</a:t>
            </a:r>
          </a:p>
        </p:txBody>
      </p:sp>
      <p:pic>
        <p:nvPicPr>
          <p:cNvPr id="17411" name="Content Placeholder 3" descr="ProgC-CM2-lignes.png"/>
          <p:cNvPicPr>
            <a:picLocks noGrp="1" noChangeAspect="1"/>
          </p:cNvPicPr>
          <p:nvPr>
            <p:ph idx="1"/>
          </p:nvPr>
        </p:nvPicPr>
        <p:blipFill>
          <a:blip r:embed="rId3"/>
          <a:srcRect/>
          <a:stretch>
            <a:fillRect/>
          </a:stretch>
        </p:blipFill>
        <p:spPr>
          <a:xfrm>
            <a:off x="428625" y="1285875"/>
            <a:ext cx="6953250" cy="5000625"/>
          </a:xfrm>
        </p:spPr>
      </p:pic>
      <p:sp>
        <p:nvSpPr>
          <p:cNvPr id="5" name="Oval 4"/>
          <p:cNvSpPr/>
          <p:nvPr/>
        </p:nvSpPr>
        <p:spPr>
          <a:xfrm>
            <a:off x="1500188" y="5000625"/>
            <a:ext cx="3000375" cy="428625"/>
          </a:xfrm>
          <a:prstGeom prst="ellipse">
            <a:avLst/>
          </a:prstGeom>
          <a:noFill/>
          <a:ln>
            <a:solidFill>
              <a:srgbClr val="C0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fr-FR"/>
          </a:p>
        </p:txBody>
      </p:sp>
      <p:sp>
        <p:nvSpPr>
          <p:cNvPr id="6" name="TextBox 5"/>
          <p:cNvSpPr txBox="1"/>
          <p:nvPr/>
        </p:nvSpPr>
        <p:spPr>
          <a:xfrm>
            <a:off x="5357813" y="3786188"/>
            <a:ext cx="3571875" cy="369887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b="1" dirty="0" err="1">
                <a:latin typeface="Courier New" pitchFamily="49" charset="0"/>
                <a:cs typeface="Courier New" pitchFamily="49" charset="0"/>
              </a:rPr>
              <a:t>scanf</a:t>
            </a:r>
            <a:r>
              <a:rPr lang="fr-FR" b="1" dirty="0">
                <a:latin typeface="Courier New" pitchFamily="49" charset="0"/>
                <a:cs typeface="Courier New" pitchFamily="49" charset="0"/>
              </a:rPr>
              <a:t> ("</a:t>
            </a:r>
            <a:r>
              <a:rPr lang="fr-FR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%d</a:t>
            </a:r>
            <a:r>
              <a:rPr lang="fr-FR" b="1" dirty="0">
                <a:latin typeface="Courier New" pitchFamily="49" charset="0"/>
                <a:cs typeface="Courier New" pitchFamily="49" charset="0"/>
              </a:rPr>
              <a:t>", </a:t>
            </a:r>
            <a:r>
              <a:rPr lang="fr-FR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&amp;</a:t>
            </a:r>
            <a:r>
              <a:rPr lang="fr-FR" b="1" dirty="0" err="1">
                <a:latin typeface="Courier New" pitchFamily="49" charset="0"/>
                <a:cs typeface="Courier New" pitchFamily="49" charset="0"/>
              </a:rPr>
              <a:t>annee</a:t>
            </a:r>
            <a:r>
              <a:rPr lang="fr-FR" b="1" dirty="0">
                <a:latin typeface="Courier New" pitchFamily="49" charset="0"/>
                <a:cs typeface="Courier New" pitchFamily="49" charset="0"/>
              </a:rPr>
              <a:t>);</a:t>
            </a:r>
            <a:r>
              <a:rPr lang="fr-FR" b="1" dirty="0"/>
              <a:t> 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4286250" y="6143625"/>
            <a:ext cx="4643438" cy="369888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b="1" dirty="0" err="1">
                <a:latin typeface="Courier New" pitchFamily="49" charset="0"/>
                <a:cs typeface="Courier New" pitchFamily="49" charset="0"/>
              </a:rPr>
              <a:t>printf</a:t>
            </a:r>
            <a:r>
              <a:rPr lang="fr-FR" b="1" dirty="0">
                <a:latin typeface="Courier New" pitchFamily="49" charset="0"/>
                <a:cs typeface="Courier New" pitchFamily="49" charset="0"/>
              </a:rPr>
              <a:t> ("Votre </a:t>
            </a:r>
            <a:r>
              <a:rPr lang="fr-FR" b="1" dirty="0" err="1">
                <a:latin typeface="Courier New" pitchFamily="49" charset="0"/>
                <a:cs typeface="Courier New" pitchFamily="49" charset="0"/>
              </a:rPr>
              <a:t>age</a:t>
            </a:r>
            <a:r>
              <a:rPr lang="fr-FR" b="1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fr-FR" b="1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%d \n</a:t>
            </a:r>
            <a:r>
              <a:rPr lang="fr-FR" b="1" dirty="0">
                <a:latin typeface="Courier New" pitchFamily="49" charset="0"/>
                <a:cs typeface="Courier New" pitchFamily="49" charset="0"/>
              </a:rPr>
              <a:t>", </a:t>
            </a:r>
            <a:r>
              <a:rPr lang="fr-FR" b="1" dirty="0" err="1">
                <a:latin typeface="Courier New" pitchFamily="49" charset="0"/>
                <a:cs typeface="Courier New" pitchFamily="49" charset="0"/>
              </a:rPr>
              <a:t>age</a:t>
            </a:r>
            <a:r>
              <a:rPr lang="fr-FR" b="1" dirty="0">
                <a:latin typeface="Courier New" pitchFamily="49" charset="0"/>
                <a:cs typeface="Courier New" pitchFamily="49" charset="0"/>
              </a:rPr>
              <a:t>);</a:t>
            </a:r>
            <a:r>
              <a:rPr lang="fr-FR" b="1" dirty="0"/>
              <a:t> </a:t>
            </a:r>
          </a:p>
        </p:txBody>
      </p:sp>
      <p:sp>
        <p:nvSpPr>
          <p:cNvPr id="8" name="TextBox 7"/>
          <p:cNvSpPr txBox="1"/>
          <p:nvPr/>
        </p:nvSpPr>
        <p:spPr>
          <a:xfrm>
            <a:off x="6643688" y="5000625"/>
            <a:ext cx="1785937" cy="369888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dirty="0" err="1"/>
              <a:t>int</a:t>
            </a:r>
            <a:r>
              <a:rPr lang="fr-FR" dirty="0"/>
              <a:t> </a:t>
            </a:r>
            <a:r>
              <a:rPr lang="fr-FR" dirty="0">
                <a:sym typeface="Wingdings" pitchFamily="2" charset="2"/>
              </a:rPr>
              <a:t> %d</a:t>
            </a:r>
            <a:endParaRPr lang="fr-FR" dirty="0"/>
          </a:p>
        </p:txBody>
      </p:sp>
      <p:cxnSp>
        <p:nvCxnSpPr>
          <p:cNvPr id="10" name="Straight Arrow Connector 9"/>
          <p:cNvCxnSpPr>
            <a:stCxn id="8" idx="0"/>
          </p:cNvCxnSpPr>
          <p:nvPr/>
        </p:nvCxnSpPr>
        <p:spPr>
          <a:xfrm rot="16200000" flipV="1">
            <a:off x="6840538" y="4303712"/>
            <a:ext cx="857250" cy="536575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8" idx="0"/>
          </p:cNvCxnSpPr>
          <p:nvPr/>
        </p:nvCxnSpPr>
        <p:spPr>
          <a:xfrm rot="5400000" flipH="1" flipV="1">
            <a:off x="7304882" y="4375943"/>
            <a:ext cx="857250" cy="392113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6" name="Straight Arrow Connector 15"/>
          <p:cNvCxnSpPr>
            <a:stCxn id="8" idx="2"/>
          </p:cNvCxnSpPr>
          <p:nvPr/>
        </p:nvCxnSpPr>
        <p:spPr>
          <a:xfrm rot="5400000">
            <a:off x="6918325" y="5595938"/>
            <a:ext cx="844550" cy="39370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17" name="Straight Arrow Connector 16"/>
          <p:cNvCxnSpPr>
            <a:stCxn id="8" idx="2"/>
          </p:cNvCxnSpPr>
          <p:nvPr/>
        </p:nvCxnSpPr>
        <p:spPr>
          <a:xfrm rot="16200000" flipH="1">
            <a:off x="7382669" y="5525294"/>
            <a:ext cx="844550" cy="5349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itle 1"/>
          <p:cNvSpPr>
            <a:spLocks noGrp="1"/>
          </p:cNvSpPr>
          <p:nvPr>
            <p:ph type="title"/>
          </p:nvPr>
        </p:nvSpPr>
        <p:spPr>
          <a:xfrm>
            <a:off x="1357313" y="71414"/>
            <a:ext cx="7329487" cy="1143000"/>
          </a:xfrm>
        </p:spPr>
        <p:txBody>
          <a:bodyPr/>
          <a:lstStyle/>
          <a:p>
            <a:r>
              <a:rPr lang="fr-FR" smtClean="0"/>
              <a:t>Entrée &amp; Sortie</a:t>
            </a:r>
          </a:p>
        </p:txBody>
      </p:sp>
      <p:sp>
        <p:nvSpPr>
          <p:cNvPr id="18435" name="Content Placeholder 2"/>
          <p:cNvSpPr>
            <a:spLocks noGrp="1"/>
          </p:cNvSpPr>
          <p:nvPr>
            <p:ph sz="half" idx="1"/>
          </p:nvPr>
        </p:nvSpPr>
        <p:spPr>
          <a:xfrm>
            <a:off x="214282" y="1285860"/>
            <a:ext cx="5114925" cy="4525963"/>
          </a:xfrm>
        </p:spPr>
        <p:txBody>
          <a:bodyPr/>
          <a:lstStyle/>
          <a:p>
            <a:r>
              <a:rPr lang="fr-FR" dirty="0" smtClean="0"/>
              <a:t>Entrée formatée : </a:t>
            </a:r>
            <a:r>
              <a:rPr lang="fr-FR" dirty="0" err="1" smtClean="0">
                <a:latin typeface="Courier New" pitchFamily="49" charset="0"/>
                <a:cs typeface="Courier New" pitchFamily="49" charset="0"/>
              </a:rPr>
              <a:t>scanf</a:t>
            </a:r>
            <a:endParaRPr lang="fr-FR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fr-FR" dirty="0" smtClean="0"/>
              <a:t>Sortie formatée : </a:t>
            </a:r>
            <a:r>
              <a:rPr lang="fr-FR" dirty="0" err="1" smtClean="0">
                <a:latin typeface="Courier New" pitchFamily="49" charset="0"/>
                <a:cs typeface="Courier New" pitchFamily="49" charset="0"/>
              </a:rPr>
              <a:t>printf</a:t>
            </a:r>
            <a:endParaRPr lang="fr-FR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fr-FR" dirty="0" smtClean="0"/>
              <a:t>Formats</a:t>
            </a:r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%d	</a:t>
            </a:r>
            <a:r>
              <a:rPr lang="fr-FR" dirty="0" err="1" smtClean="0">
                <a:latin typeface="Courier New" pitchFamily="49" charset="0"/>
                <a:cs typeface="Courier New" pitchFamily="49" charset="0"/>
              </a:rPr>
              <a:t>int</a:t>
            </a:r>
            <a:endParaRPr lang="fr-FR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%i</a:t>
            </a:r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%f	</a:t>
            </a:r>
            <a:r>
              <a:rPr lang="fr-FR" dirty="0" err="1" smtClean="0">
                <a:latin typeface="Courier New" pitchFamily="49" charset="0"/>
                <a:cs typeface="Courier New" pitchFamily="49" charset="0"/>
              </a:rPr>
              <a:t>float</a:t>
            </a:r>
            <a:endParaRPr lang="fr-FR" dirty="0" smtClean="0">
              <a:latin typeface="Courier New" pitchFamily="49" charset="0"/>
              <a:cs typeface="Courier New" pitchFamily="49" charset="0"/>
            </a:endParaRPr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%e</a:t>
            </a:r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%c	char</a:t>
            </a:r>
          </a:p>
        </p:txBody>
      </p:sp>
      <p:sp>
        <p:nvSpPr>
          <p:cNvPr id="18436" name="Content Placeholder 25"/>
          <p:cNvSpPr>
            <a:spLocks noGrp="1"/>
          </p:cNvSpPr>
          <p:nvPr>
            <p:ph sz="half" idx="2"/>
          </p:nvPr>
        </p:nvSpPr>
        <p:spPr>
          <a:xfrm>
            <a:off x="4786314" y="3714752"/>
            <a:ext cx="4038600" cy="2911473"/>
          </a:xfrm>
        </p:spPr>
        <p:txBody>
          <a:bodyPr/>
          <a:lstStyle/>
          <a:p>
            <a:r>
              <a:rPr lang="fr-FR" dirty="0" smtClean="0"/>
              <a:t>Caractères spéciaux </a:t>
            </a:r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\n</a:t>
            </a:r>
            <a:r>
              <a:rPr lang="fr-FR" dirty="0" smtClean="0"/>
              <a:t>	nouvelle ligne</a:t>
            </a:r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\t</a:t>
            </a:r>
            <a:r>
              <a:rPr lang="fr-FR" dirty="0" smtClean="0"/>
              <a:t>	tab</a:t>
            </a:r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\\</a:t>
            </a:r>
            <a:r>
              <a:rPr lang="fr-FR" dirty="0" smtClean="0"/>
              <a:t>	la « \ »</a:t>
            </a:r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\"</a:t>
            </a:r>
            <a:r>
              <a:rPr lang="fr-FR" dirty="0" smtClean="0"/>
              <a:t>	le « " </a:t>
            </a:r>
            <a:r>
              <a:rPr lang="fr-FR" dirty="0" smtClean="0"/>
              <a:t>»</a:t>
            </a:r>
            <a:endParaRPr lang="fr-FR" dirty="0" smtClean="0"/>
          </a:p>
          <a:p>
            <a:pPr lvl="1"/>
            <a:r>
              <a:rPr lang="fr-FR" dirty="0" smtClean="0">
                <a:latin typeface="Courier New" pitchFamily="49" charset="0"/>
                <a:cs typeface="Courier New" pitchFamily="49" charset="0"/>
              </a:rPr>
              <a:t>%%</a:t>
            </a:r>
            <a:r>
              <a:rPr lang="fr-FR" dirty="0" smtClean="0"/>
              <a:t>	le « % »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5000628" y="2643188"/>
            <a:ext cx="3492500" cy="369887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pPr>
              <a:defRPr/>
            </a:pPr>
            <a:r>
              <a:rPr lang="fr-FR" dirty="0" err="1"/>
              <a:t>printf</a:t>
            </a:r>
            <a:r>
              <a:rPr lang="fr-FR" dirty="0"/>
              <a:t> ("%d %f", </a:t>
            </a:r>
            <a:r>
              <a:rPr lang="fr-FR" dirty="0" err="1"/>
              <a:t>var_int</a:t>
            </a:r>
            <a:r>
              <a:rPr lang="fr-FR" dirty="0"/>
              <a:t>, </a:t>
            </a:r>
            <a:r>
              <a:rPr lang="fr-FR" dirty="0" err="1"/>
              <a:t>var_float</a:t>
            </a:r>
            <a:r>
              <a:rPr lang="fr-FR" dirty="0"/>
              <a:t>); </a:t>
            </a:r>
          </a:p>
        </p:txBody>
      </p:sp>
      <p:grpSp>
        <p:nvGrpSpPr>
          <p:cNvPr id="18438" name="Group 20"/>
          <p:cNvGrpSpPr>
            <a:grpSpLocks/>
          </p:cNvGrpSpPr>
          <p:nvPr/>
        </p:nvGrpSpPr>
        <p:grpSpPr bwMode="auto">
          <a:xfrm>
            <a:off x="6000753" y="2928938"/>
            <a:ext cx="1001713" cy="357187"/>
            <a:chOff x="5499900" y="6072206"/>
            <a:chExt cx="1001720" cy="501654"/>
          </a:xfrm>
        </p:grpSpPr>
        <p:cxnSp>
          <p:nvCxnSpPr>
            <p:cNvPr id="15" name="Straight Connector 14"/>
            <p:cNvCxnSpPr/>
            <p:nvPr/>
          </p:nvCxnSpPr>
          <p:spPr>
            <a:xfrm>
              <a:off x="5501488" y="6571631"/>
              <a:ext cx="998544" cy="2229"/>
            </a:xfrm>
            <a:prstGeom prst="line">
              <a:avLst/>
            </a:prstGeom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17" name="Straight Arrow Connector 16"/>
            <p:cNvCxnSpPr/>
            <p:nvPr/>
          </p:nvCxnSpPr>
          <p:spPr>
            <a:xfrm rot="5400000" flipH="1" flipV="1">
              <a:off x="5249867" y="6322240"/>
              <a:ext cx="501654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18" name="Straight Arrow Connector 17"/>
            <p:cNvCxnSpPr/>
            <p:nvPr/>
          </p:nvCxnSpPr>
          <p:spPr>
            <a:xfrm rot="5400000" flipH="1" flipV="1">
              <a:off x="6251113" y="6321125"/>
              <a:ext cx="499425" cy="158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</p:grpSp>
      <p:grpSp>
        <p:nvGrpSpPr>
          <p:cNvPr id="18439" name="Group 21"/>
          <p:cNvGrpSpPr>
            <a:grpSpLocks/>
          </p:cNvGrpSpPr>
          <p:nvPr/>
        </p:nvGrpSpPr>
        <p:grpSpPr bwMode="auto">
          <a:xfrm>
            <a:off x="6286503" y="2928938"/>
            <a:ext cx="1643063" cy="500062"/>
            <a:chOff x="5499900" y="6072206"/>
            <a:chExt cx="1001720" cy="501654"/>
          </a:xfrm>
        </p:grpSpPr>
        <p:cxnSp>
          <p:nvCxnSpPr>
            <p:cNvPr id="23" name="Straight Connector 22"/>
            <p:cNvCxnSpPr/>
            <p:nvPr/>
          </p:nvCxnSpPr>
          <p:spPr>
            <a:xfrm>
              <a:off x="5500868" y="6572268"/>
              <a:ext cx="999784" cy="1592"/>
            </a:xfrm>
            <a:prstGeom prst="line">
              <a:avLst/>
            </a:prstGeom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24" name="Straight Arrow Connector 23"/>
            <p:cNvCxnSpPr/>
            <p:nvPr/>
          </p:nvCxnSpPr>
          <p:spPr>
            <a:xfrm rot="5400000" flipH="1" flipV="1">
              <a:off x="5250041" y="6322065"/>
              <a:ext cx="501654" cy="1936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  <p:cxnSp>
          <p:nvCxnSpPr>
            <p:cNvPr id="25" name="Straight Arrow Connector 24"/>
            <p:cNvCxnSpPr/>
            <p:nvPr/>
          </p:nvCxnSpPr>
          <p:spPr>
            <a:xfrm rot="5400000" flipH="1" flipV="1">
              <a:off x="6251105" y="6321753"/>
              <a:ext cx="500062" cy="968"/>
            </a:xfrm>
            <a:prstGeom prst="straightConnector1">
              <a:avLst/>
            </a:prstGeom>
            <a:ln>
              <a:tailEnd type="arrow"/>
            </a:ln>
          </p:spPr>
          <p:style>
            <a:lnRef idx="2">
              <a:schemeClr val="accent2"/>
            </a:lnRef>
            <a:fillRef idx="0">
              <a:schemeClr val="accent2"/>
            </a:fillRef>
            <a:effectRef idx="1">
              <a:schemeClr val="accent2"/>
            </a:effectRef>
            <a:fontRef idx="minor">
              <a:schemeClr val="tx1"/>
            </a:fontRef>
          </p:style>
        </p:cxnSp>
      </p:grpSp>
      <p:sp>
        <p:nvSpPr>
          <p:cNvPr id="14" name="TextBox 13"/>
          <p:cNvSpPr txBox="1"/>
          <p:nvPr/>
        </p:nvSpPr>
        <p:spPr>
          <a:xfrm>
            <a:off x="4929222" y="1285860"/>
            <a:ext cx="4143372" cy="4001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>
              <a:defRPr/>
            </a:pPr>
            <a:r>
              <a:rPr lang="fr-FR" sz="2000" b="1" dirty="0" err="1"/>
              <a:t>printf</a:t>
            </a:r>
            <a:r>
              <a:rPr lang="fr-FR" sz="2000" b="1" dirty="0"/>
              <a:t> </a:t>
            </a:r>
            <a:r>
              <a:rPr lang="fr-FR" sz="2000" b="1" dirty="0" smtClean="0"/>
              <a:t>("Texte - format ", variables); </a:t>
            </a:r>
            <a:endParaRPr lang="fr-FR" sz="2000" b="1" dirty="0"/>
          </a:p>
        </p:txBody>
      </p:sp>
      <p:sp>
        <p:nvSpPr>
          <p:cNvPr id="16" name="TextBox 15"/>
          <p:cNvSpPr txBox="1"/>
          <p:nvPr/>
        </p:nvSpPr>
        <p:spPr>
          <a:xfrm>
            <a:off x="4929222" y="1785926"/>
            <a:ext cx="4143372" cy="400110"/>
          </a:xfrm>
          <a:prstGeom prst="rect">
            <a:avLst/>
          </a:prstGeom>
        </p:spPr>
        <p:style>
          <a:lnRef idx="1">
            <a:schemeClr val="accent4"/>
          </a:lnRef>
          <a:fillRef idx="2">
            <a:schemeClr val="accent4"/>
          </a:fillRef>
          <a:effectRef idx="1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>
              <a:defRPr/>
            </a:pPr>
            <a:r>
              <a:rPr lang="fr-FR" sz="2000" b="1" dirty="0" err="1" smtClean="0"/>
              <a:t>scanf</a:t>
            </a:r>
            <a:r>
              <a:rPr lang="fr-FR" sz="2000" b="1" dirty="0" smtClean="0"/>
              <a:t> ("format", </a:t>
            </a:r>
            <a:r>
              <a:rPr lang="fr-FR" sz="2000" b="1" dirty="0" smtClean="0">
                <a:solidFill>
                  <a:srgbClr val="FF0000"/>
                </a:solidFill>
              </a:rPr>
              <a:t>&amp;</a:t>
            </a:r>
            <a:r>
              <a:rPr lang="fr-FR" sz="2000" b="1" dirty="0" smtClean="0"/>
              <a:t>variables); </a:t>
            </a:r>
            <a:endParaRPr lang="fr-FR" sz="2000" b="1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itle 1"/>
          <p:cNvSpPr>
            <a:spLocks noGrp="1"/>
          </p:cNvSpPr>
          <p:nvPr>
            <p:ph type="title"/>
          </p:nvPr>
        </p:nvSpPr>
        <p:spPr>
          <a:xfrm>
            <a:off x="1285875" y="0"/>
            <a:ext cx="7400925" cy="1143000"/>
          </a:xfrm>
        </p:spPr>
        <p:txBody>
          <a:bodyPr/>
          <a:lstStyle/>
          <a:p>
            <a:pPr eaLnBrk="1" hangingPunct="1"/>
            <a:r>
              <a:rPr lang="fr-FR" smtClean="0"/>
              <a:t>Structure général</a:t>
            </a:r>
          </a:p>
        </p:txBody>
      </p:sp>
      <p:pic>
        <p:nvPicPr>
          <p:cNvPr id="8195" name="Picture 2" descr="ProgC-CM2-lignes.png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57188" y="1357313"/>
            <a:ext cx="6854825" cy="4929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TextBox 3"/>
          <p:cNvSpPr txBox="1"/>
          <p:nvPr/>
        </p:nvSpPr>
        <p:spPr>
          <a:xfrm>
            <a:off x="4959350" y="1000125"/>
            <a:ext cx="3683000" cy="369888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pPr>
              <a:defRPr/>
            </a:pPr>
            <a:r>
              <a:rPr lang="fr-FR" dirty="0"/>
              <a:t>Directives (import des </a:t>
            </a:r>
            <a:r>
              <a:rPr lang="fr-FR" b="1" dirty="0"/>
              <a:t>bibliothèques</a:t>
            </a:r>
            <a:r>
              <a:rPr lang="fr-FR" dirty="0"/>
              <a:t>)</a:t>
            </a:r>
          </a:p>
        </p:txBody>
      </p:sp>
      <p:cxnSp>
        <p:nvCxnSpPr>
          <p:cNvPr id="6" name="Straight Arrow Connector 5"/>
          <p:cNvCxnSpPr>
            <a:stCxn id="4" idx="1"/>
          </p:cNvCxnSpPr>
          <p:nvPr/>
        </p:nvCxnSpPr>
        <p:spPr>
          <a:xfrm rot="10800000" flipV="1">
            <a:off x="3429000" y="1184275"/>
            <a:ext cx="1530350" cy="315913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7035800" y="1785938"/>
            <a:ext cx="1606550" cy="369887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>
              <a:defRPr/>
            </a:pPr>
            <a:r>
              <a:rPr lang="fr-FR" dirty="0"/>
              <a:t>Commentaires </a:t>
            </a:r>
          </a:p>
        </p:txBody>
      </p:sp>
      <p:cxnSp>
        <p:nvCxnSpPr>
          <p:cNvPr id="8" name="Straight Arrow Connector 7"/>
          <p:cNvCxnSpPr>
            <a:stCxn id="7" idx="1"/>
          </p:cNvCxnSpPr>
          <p:nvPr/>
        </p:nvCxnSpPr>
        <p:spPr>
          <a:xfrm rot="10800000" flipV="1">
            <a:off x="5143500" y="1970088"/>
            <a:ext cx="1892300" cy="3016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10" name="TextBox 9"/>
          <p:cNvSpPr txBox="1"/>
          <p:nvPr/>
        </p:nvSpPr>
        <p:spPr>
          <a:xfrm>
            <a:off x="7239000" y="2857500"/>
            <a:ext cx="1403350" cy="369888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>
              <a:defRPr/>
            </a:pPr>
            <a:r>
              <a:rPr lang="fr-FR" dirty="0"/>
              <a:t>Déclarations </a:t>
            </a:r>
          </a:p>
        </p:txBody>
      </p:sp>
      <p:cxnSp>
        <p:nvCxnSpPr>
          <p:cNvPr id="11" name="Straight Arrow Connector 10"/>
          <p:cNvCxnSpPr>
            <a:stCxn id="10" idx="1"/>
          </p:cNvCxnSpPr>
          <p:nvPr/>
        </p:nvCxnSpPr>
        <p:spPr>
          <a:xfrm rot="10800000">
            <a:off x="3143250" y="3000375"/>
            <a:ext cx="4095750" cy="41275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2" name="TextBox 21"/>
          <p:cNvSpPr txBox="1"/>
          <p:nvPr/>
        </p:nvSpPr>
        <p:spPr>
          <a:xfrm rot="16200000">
            <a:off x="-457994" y="4029869"/>
            <a:ext cx="3286125" cy="369888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dirty="0"/>
              <a:t>Programme principal</a:t>
            </a:r>
          </a:p>
        </p:txBody>
      </p:sp>
      <p:sp>
        <p:nvSpPr>
          <p:cNvPr id="23" name="Rounded Rectangle 22"/>
          <p:cNvSpPr/>
          <p:nvPr/>
        </p:nvSpPr>
        <p:spPr>
          <a:xfrm>
            <a:off x="1785938" y="2286000"/>
            <a:ext cx="571500" cy="285750"/>
          </a:xfrm>
          <a:prstGeom prst="roundRect">
            <a:avLst/>
          </a:prstGeom>
          <a:noFill/>
          <a:ln w="31750" cap="rnd">
            <a:solidFill>
              <a:srgbClr val="C00000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fr-FR"/>
          </a:p>
        </p:txBody>
      </p:sp>
      <p:sp>
        <p:nvSpPr>
          <p:cNvPr id="26" name="TextBox 25"/>
          <p:cNvSpPr txBox="1"/>
          <p:nvPr/>
        </p:nvSpPr>
        <p:spPr>
          <a:xfrm>
            <a:off x="6072188" y="3857625"/>
            <a:ext cx="2614612" cy="369888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pPr>
              <a:defRPr/>
            </a:pPr>
            <a:r>
              <a:rPr lang="fr-FR" dirty="0"/>
              <a:t>Instructions d’</a:t>
            </a:r>
            <a:r>
              <a:rPr lang="fr-FR" b="1" dirty="0"/>
              <a:t>attribution </a:t>
            </a:r>
          </a:p>
        </p:txBody>
      </p:sp>
      <p:cxnSp>
        <p:nvCxnSpPr>
          <p:cNvPr id="27" name="Straight Arrow Connector 26"/>
          <p:cNvCxnSpPr>
            <a:stCxn id="26" idx="1"/>
          </p:cNvCxnSpPr>
          <p:nvPr/>
        </p:nvCxnSpPr>
        <p:spPr>
          <a:xfrm rot="10800000">
            <a:off x="2643188" y="3929063"/>
            <a:ext cx="3429000" cy="112712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31" name="Oval 30"/>
          <p:cNvSpPr/>
          <p:nvPr/>
        </p:nvSpPr>
        <p:spPr>
          <a:xfrm>
            <a:off x="5072063" y="2214563"/>
            <a:ext cx="357187" cy="428625"/>
          </a:xfrm>
          <a:prstGeom prst="ellipse">
            <a:avLst/>
          </a:prstGeom>
          <a:noFill/>
          <a:ln w="28575">
            <a:solidFill>
              <a:schemeClr val="tx2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fr-FR"/>
          </a:p>
        </p:txBody>
      </p:sp>
      <p:sp>
        <p:nvSpPr>
          <p:cNvPr id="32" name="Oval 31"/>
          <p:cNvSpPr/>
          <p:nvPr/>
        </p:nvSpPr>
        <p:spPr>
          <a:xfrm>
            <a:off x="1214438" y="5929313"/>
            <a:ext cx="357187" cy="428625"/>
          </a:xfrm>
          <a:prstGeom prst="ellipse">
            <a:avLst/>
          </a:prstGeom>
          <a:noFill/>
          <a:ln w="28575">
            <a:solidFill>
              <a:schemeClr val="tx2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fr-FR"/>
          </a:p>
        </p:txBody>
      </p:sp>
      <p:sp>
        <p:nvSpPr>
          <p:cNvPr id="33" name="Oval 32"/>
          <p:cNvSpPr/>
          <p:nvPr/>
        </p:nvSpPr>
        <p:spPr>
          <a:xfrm>
            <a:off x="5572125" y="5500688"/>
            <a:ext cx="357188" cy="428625"/>
          </a:xfrm>
          <a:prstGeom prst="ellipse">
            <a:avLst/>
          </a:prstGeom>
          <a:noFill/>
          <a:ln w="28575"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fr-FR"/>
          </a:p>
        </p:txBody>
      </p:sp>
      <p:sp>
        <p:nvSpPr>
          <p:cNvPr id="34" name="Oval 33"/>
          <p:cNvSpPr/>
          <p:nvPr/>
        </p:nvSpPr>
        <p:spPr>
          <a:xfrm>
            <a:off x="3857625" y="4572000"/>
            <a:ext cx="285750" cy="357188"/>
          </a:xfrm>
          <a:prstGeom prst="ellipse">
            <a:avLst/>
          </a:prstGeom>
          <a:noFill/>
          <a:ln w="28575">
            <a:solidFill>
              <a:schemeClr val="accent4">
                <a:lumMod val="75000"/>
              </a:schemeClr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anchor="ctr"/>
          <a:lstStyle/>
          <a:p>
            <a:pPr algn="ctr">
              <a:defRPr/>
            </a:pPr>
            <a:endParaRPr lang="fr-FR"/>
          </a:p>
        </p:txBody>
      </p:sp>
      <p:sp>
        <p:nvSpPr>
          <p:cNvPr id="35" name="TextBox 34"/>
          <p:cNvSpPr txBox="1"/>
          <p:nvPr/>
        </p:nvSpPr>
        <p:spPr>
          <a:xfrm>
            <a:off x="3000375" y="6215063"/>
            <a:ext cx="1606550" cy="369887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dirty="0"/>
              <a:t>Fonction </a:t>
            </a:r>
          </a:p>
        </p:txBody>
      </p:sp>
      <p:cxnSp>
        <p:nvCxnSpPr>
          <p:cNvPr id="36" name="Straight Arrow Connector 35"/>
          <p:cNvCxnSpPr/>
          <p:nvPr/>
        </p:nvCxnSpPr>
        <p:spPr>
          <a:xfrm rot="10800000">
            <a:off x="2143125" y="5786438"/>
            <a:ext cx="1500188" cy="428625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41" name="Straight Connector 40"/>
          <p:cNvCxnSpPr/>
          <p:nvPr/>
        </p:nvCxnSpPr>
        <p:spPr>
          <a:xfrm>
            <a:off x="2357438" y="5357813"/>
            <a:ext cx="1571625" cy="1587"/>
          </a:xfrm>
          <a:prstGeom prst="line">
            <a:avLst/>
          </a:prstGeom>
        </p:spPr>
        <p:style>
          <a:lnRef idx="3">
            <a:schemeClr val="accent4"/>
          </a:lnRef>
          <a:fillRef idx="0">
            <a:schemeClr val="accent4"/>
          </a:fillRef>
          <a:effectRef idx="2">
            <a:schemeClr val="accent4"/>
          </a:effectRef>
          <a:fontRef idx="minor">
            <a:schemeClr val="tx1"/>
          </a:fontRef>
        </p:style>
      </p:cxn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Title 1"/>
          <p:cNvSpPr>
            <a:spLocks noGrp="1"/>
          </p:cNvSpPr>
          <p:nvPr>
            <p:ph type="title"/>
          </p:nvPr>
        </p:nvSpPr>
        <p:spPr>
          <a:xfrm>
            <a:off x="1357313" y="274638"/>
            <a:ext cx="7329487" cy="1143000"/>
          </a:xfrm>
        </p:spPr>
        <p:txBody>
          <a:bodyPr/>
          <a:lstStyle/>
          <a:p>
            <a:pPr eaLnBrk="1" hangingPunct="1"/>
            <a:r>
              <a:rPr lang="fr-FR" smtClean="0"/>
              <a:t>Mots-clés</a:t>
            </a:r>
          </a:p>
        </p:txBody>
      </p:sp>
      <p:sp>
        <p:nvSpPr>
          <p:cNvPr id="9219" name="Content Placeholder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1900238"/>
          </a:xfrm>
        </p:spPr>
        <p:txBody>
          <a:bodyPr/>
          <a:lstStyle/>
          <a:p>
            <a:pPr eaLnBrk="1" hangingPunct="1"/>
            <a:r>
              <a:rPr lang="fr-FR" smtClean="0"/>
              <a:t>Mots réservées</a:t>
            </a:r>
          </a:p>
          <a:p>
            <a:pPr eaLnBrk="1" hangingPunct="1"/>
            <a:r>
              <a:rPr lang="fr-FR" smtClean="0"/>
              <a:t>Mots reconnues par le compilateur</a:t>
            </a:r>
          </a:p>
          <a:p>
            <a:pPr eaLnBrk="1" hangingPunct="1"/>
            <a:r>
              <a:rPr lang="fr-FR" smtClean="0"/>
              <a:t>Chacune a une signification particulière </a:t>
            </a:r>
          </a:p>
        </p:txBody>
      </p:sp>
      <p:pic>
        <p:nvPicPr>
          <p:cNvPr id="4" name="Picture 3" descr="mots-cles.png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928662" y="4071942"/>
            <a:ext cx="6915399" cy="2071702"/>
          </a:xfrm>
          <a:prstGeom prst="round2DiagRect">
            <a:avLst>
              <a:gd name="adj1" fmla="val 16667"/>
              <a:gd name="adj2" fmla="val 0"/>
            </a:avLst>
          </a:prstGeom>
          <a:ln w="88900" cap="sq">
            <a:solidFill>
              <a:srgbClr val="FFFFFF"/>
            </a:solidFill>
            <a:miter lim="800000"/>
          </a:ln>
          <a:effectLst>
            <a:outerShdw blurRad="254000" algn="tl" rotWithShape="0">
              <a:srgbClr val="000000">
                <a:alpha val="43000"/>
              </a:srgbClr>
            </a:outerShdw>
          </a:effectLst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Title 1"/>
          <p:cNvSpPr>
            <a:spLocks noGrp="1"/>
          </p:cNvSpPr>
          <p:nvPr>
            <p:ph type="title"/>
          </p:nvPr>
        </p:nvSpPr>
        <p:spPr>
          <a:xfrm>
            <a:off x="1428750" y="214313"/>
            <a:ext cx="7329488" cy="1143000"/>
          </a:xfrm>
        </p:spPr>
        <p:txBody>
          <a:bodyPr/>
          <a:lstStyle/>
          <a:p>
            <a:pPr eaLnBrk="1" hangingPunct="1"/>
            <a:r>
              <a:rPr lang="fr-FR" smtClean="0"/>
              <a:t>Variables</a:t>
            </a:r>
          </a:p>
        </p:txBody>
      </p:sp>
      <p:sp>
        <p:nvSpPr>
          <p:cNvPr id="10243" name="Content Placeholder 2"/>
          <p:cNvSpPr>
            <a:spLocks noGrp="1"/>
          </p:cNvSpPr>
          <p:nvPr>
            <p:ph idx="1"/>
          </p:nvPr>
        </p:nvSpPr>
        <p:spPr>
          <a:xfrm>
            <a:off x="457200" y="1428750"/>
            <a:ext cx="8229600" cy="5072063"/>
          </a:xfrm>
        </p:spPr>
        <p:txBody>
          <a:bodyPr/>
          <a:lstStyle/>
          <a:p>
            <a:pPr eaLnBrk="1" hangingPunct="1"/>
            <a:r>
              <a:rPr lang="fr-FR" smtClean="0">
                <a:solidFill>
                  <a:schemeClr val="tx2"/>
                </a:solidFill>
              </a:rPr>
              <a:t>Définition</a:t>
            </a:r>
            <a:r>
              <a:rPr lang="fr-FR" smtClean="0"/>
              <a:t> : </a:t>
            </a:r>
          </a:p>
          <a:p>
            <a:pPr lvl="1" eaLnBrk="1" hangingPunct="1"/>
            <a:r>
              <a:rPr lang="fr-FR" smtClean="0"/>
              <a:t>Une entité qui contient une information</a:t>
            </a:r>
          </a:p>
          <a:p>
            <a:pPr lvl="1" eaLnBrk="1" hangingPunct="1"/>
            <a:r>
              <a:rPr lang="fr-FR" smtClean="0"/>
              <a:t>Les variables sont stockées dans la mémoire</a:t>
            </a:r>
          </a:p>
          <a:p>
            <a:pPr eaLnBrk="1" hangingPunct="1"/>
            <a:r>
              <a:rPr lang="fr-FR" smtClean="0">
                <a:solidFill>
                  <a:schemeClr val="tx2"/>
                </a:solidFill>
              </a:rPr>
              <a:t>Caractéristiques</a:t>
            </a:r>
            <a:r>
              <a:rPr lang="fr-FR" smtClean="0"/>
              <a:t> :</a:t>
            </a:r>
          </a:p>
          <a:p>
            <a:pPr lvl="1" eaLnBrk="1" hangingPunct="1"/>
            <a:r>
              <a:rPr lang="fr-FR" smtClean="0"/>
              <a:t>nom </a:t>
            </a:r>
            <a:r>
              <a:rPr lang="fr-FR" smtClean="0">
                <a:sym typeface="Wingdings" pitchFamily="2" charset="2"/>
              </a:rPr>
              <a:t> </a:t>
            </a:r>
            <a:r>
              <a:rPr lang="fr-FR" smtClean="0">
                <a:solidFill>
                  <a:schemeClr val="tx2"/>
                </a:solidFill>
              </a:rPr>
              <a:t>identifiant</a:t>
            </a:r>
          </a:p>
          <a:p>
            <a:pPr lvl="1" eaLnBrk="1" hangingPunct="1"/>
            <a:r>
              <a:rPr lang="fr-FR" smtClean="0">
                <a:solidFill>
                  <a:schemeClr val="tx2"/>
                </a:solidFill>
              </a:rPr>
              <a:t>valeur</a:t>
            </a:r>
          </a:p>
          <a:p>
            <a:pPr lvl="1" eaLnBrk="1" hangingPunct="1"/>
            <a:r>
              <a:rPr lang="fr-FR" smtClean="0">
                <a:solidFill>
                  <a:schemeClr val="tx2"/>
                </a:solidFill>
              </a:rPr>
              <a:t>type</a:t>
            </a:r>
            <a:endParaRPr lang="fr-FR" smtClean="0"/>
          </a:p>
          <a:p>
            <a:pPr lvl="2" eaLnBrk="1" hangingPunct="1"/>
            <a:r>
              <a:rPr lang="fr-FR" smtClean="0"/>
              <a:t>Le type indique l’ensemble des valeurs que peut prendre la variable</a:t>
            </a:r>
          </a:p>
        </p:txBody>
      </p:sp>
      <p:pic>
        <p:nvPicPr>
          <p:cNvPr id="10244" name="Picture 3" descr="MeubleRangement.png"/>
          <p:cNvPicPr>
            <a:picLocks noChangeAspect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7354888" y="142875"/>
            <a:ext cx="1646237" cy="17145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title"/>
          </p:nvPr>
        </p:nvSpPr>
        <p:spPr>
          <a:xfrm>
            <a:off x="1201738" y="96838"/>
            <a:ext cx="6870700" cy="831850"/>
          </a:xfrm>
        </p:spPr>
        <p:txBody>
          <a:bodyPr/>
          <a:lstStyle/>
          <a:p>
            <a:pPr eaLnBrk="1" hangingPunct="1"/>
            <a:r>
              <a:rPr lang="fr-FR" smtClean="0"/>
              <a:t>Variables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357313"/>
            <a:ext cx="8472488" cy="4768850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fr-FR" smtClean="0"/>
              <a:t>Analogie avec une armoire d’archive qui contient des tiroirs étiquetés :</a:t>
            </a:r>
          </a:p>
          <a:p>
            <a:pPr lvl="1" eaLnBrk="1" hangingPunct="1">
              <a:lnSpc>
                <a:spcPct val="90000"/>
              </a:lnSpc>
            </a:pPr>
            <a:r>
              <a:rPr lang="fr-FR" smtClean="0"/>
              <a:t>armoire </a:t>
            </a:r>
            <a:r>
              <a:rPr lang="fr-FR" smtClean="0">
                <a:sym typeface="Wingdings" pitchFamily="2" charset="2"/>
              </a:rPr>
              <a:t></a:t>
            </a:r>
            <a:r>
              <a:rPr lang="fr-FR" smtClean="0"/>
              <a:t> </a:t>
            </a:r>
            <a:r>
              <a:rPr lang="fr-FR" smtClean="0">
                <a:solidFill>
                  <a:schemeClr val="tx2"/>
                </a:solidFill>
              </a:rPr>
              <a:t>mémoire</a:t>
            </a:r>
            <a:endParaRPr lang="fr-FR" smtClean="0"/>
          </a:p>
          <a:p>
            <a:pPr lvl="1" eaLnBrk="1" hangingPunct="1">
              <a:lnSpc>
                <a:spcPct val="90000"/>
              </a:lnSpc>
            </a:pPr>
            <a:r>
              <a:rPr lang="fr-FR" smtClean="0"/>
              <a:t>tiroirs </a:t>
            </a:r>
            <a:r>
              <a:rPr lang="fr-FR" smtClean="0">
                <a:sym typeface="Wingdings" pitchFamily="2" charset="2"/>
              </a:rPr>
              <a:t> </a:t>
            </a:r>
            <a:r>
              <a:rPr lang="fr-FR" smtClean="0">
                <a:solidFill>
                  <a:schemeClr val="tx2"/>
                </a:solidFill>
              </a:rPr>
              <a:t>variables</a:t>
            </a:r>
            <a:r>
              <a:rPr lang="fr-FR" smtClean="0"/>
              <a:t> </a:t>
            </a:r>
          </a:p>
          <a:p>
            <a:pPr lvl="2" eaLnBrk="1" hangingPunct="1">
              <a:lnSpc>
                <a:spcPct val="90000"/>
              </a:lnSpc>
            </a:pPr>
            <a:r>
              <a:rPr lang="fr-FR" smtClean="0"/>
              <a:t>étiquette </a:t>
            </a:r>
            <a:r>
              <a:rPr lang="fr-FR" smtClean="0">
                <a:sym typeface="Wingdings" pitchFamily="2" charset="2"/>
              </a:rPr>
              <a:t> </a:t>
            </a:r>
            <a:r>
              <a:rPr lang="fr-FR" smtClean="0"/>
              <a:t>identifiant</a:t>
            </a:r>
          </a:p>
          <a:p>
            <a:pPr lvl="1" eaLnBrk="1" hangingPunct="1">
              <a:lnSpc>
                <a:spcPct val="90000"/>
              </a:lnSpc>
            </a:pPr>
            <a:r>
              <a:rPr lang="fr-FR" smtClean="0"/>
              <a:t>contenu du tiroir </a:t>
            </a:r>
            <a:r>
              <a:rPr lang="fr-FR" smtClean="0">
                <a:sym typeface="Wingdings" pitchFamily="2" charset="2"/>
              </a:rPr>
              <a:t> </a:t>
            </a:r>
            <a:r>
              <a:rPr lang="fr-FR" smtClean="0">
                <a:solidFill>
                  <a:schemeClr val="tx2"/>
                </a:solidFill>
              </a:rPr>
              <a:t>valeur</a:t>
            </a:r>
            <a:r>
              <a:rPr lang="fr-FR" smtClean="0"/>
              <a:t> de la variable</a:t>
            </a:r>
          </a:p>
          <a:p>
            <a:pPr lvl="1" eaLnBrk="1" hangingPunct="1">
              <a:lnSpc>
                <a:spcPct val="90000"/>
              </a:lnSpc>
            </a:pPr>
            <a:r>
              <a:rPr lang="fr-FR" smtClean="0"/>
              <a:t>couleur du tiroir </a:t>
            </a:r>
            <a:r>
              <a:rPr lang="fr-FR" smtClean="0">
                <a:sym typeface="Wingdings" pitchFamily="2" charset="2"/>
              </a:rPr>
              <a:t> </a:t>
            </a:r>
            <a:r>
              <a:rPr lang="fr-FR" smtClean="0">
                <a:solidFill>
                  <a:schemeClr val="tx2"/>
                </a:solidFill>
              </a:rPr>
              <a:t>type</a:t>
            </a:r>
            <a:r>
              <a:rPr lang="fr-FR" smtClean="0"/>
              <a:t> de la variable </a:t>
            </a:r>
          </a:p>
          <a:p>
            <a:pPr lvl="2" eaLnBrk="1" hangingPunct="1">
              <a:lnSpc>
                <a:spcPct val="90000"/>
              </a:lnSpc>
            </a:pPr>
            <a:r>
              <a:rPr lang="fr-FR" smtClean="0"/>
              <a:t>bleu pour les factures </a:t>
            </a:r>
          </a:p>
          <a:p>
            <a:pPr lvl="2" eaLnBrk="1" hangingPunct="1">
              <a:lnSpc>
                <a:spcPct val="90000"/>
              </a:lnSpc>
            </a:pPr>
            <a:r>
              <a:rPr lang="fr-FR" smtClean="0"/>
              <a:t>rouge pour les bons de commande</a:t>
            </a:r>
          </a:p>
          <a:p>
            <a:pPr lvl="2" eaLnBrk="1" hangingPunct="1">
              <a:lnSpc>
                <a:spcPct val="90000"/>
              </a:lnSpc>
            </a:pPr>
            <a:r>
              <a:rPr lang="fr-FR" sz="2000" smtClean="0"/>
              <a:t>… </a:t>
            </a:r>
          </a:p>
        </p:txBody>
      </p:sp>
      <p:pic>
        <p:nvPicPr>
          <p:cNvPr id="11268" name="Picture 3" descr="MeubleRangement.png"/>
          <p:cNvPicPr>
            <a:picLocks noChangeAspect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929438" y="4500563"/>
            <a:ext cx="1854200" cy="1930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1" grpId="0" build="p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itle 1"/>
          <p:cNvSpPr>
            <a:spLocks noGrp="1"/>
          </p:cNvSpPr>
          <p:nvPr>
            <p:ph type="title"/>
          </p:nvPr>
        </p:nvSpPr>
        <p:spPr>
          <a:xfrm>
            <a:off x="1357313" y="274638"/>
            <a:ext cx="7329487" cy="1143000"/>
          </a:xfrm>
        </p:spPr>
        <p:txBody>
          <a:bodyPr/>
          <a:lstStyle/>
          <a:p>
            <a:pPr eaLnBrk="1" hangingPunct="1"/>
            <a:r>
              <a:rPr lang="fr-FR" smtClean="0"/>
              <a:t>Les types des données</a:t>
            </a:r>
          </a:p>
        </p:txBody>
      </p:sp>
      <p:sp>
        <p:nvSpPr>
          <p:cNvPr id="12291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 eaLnBrk="1" hangingPunct="1">
              <a:defRPr/>
            </a:pPr>
            <a:r>
              <a:rPr lang="fr-FR" dirty="0" smtClean="0"/>
              <a:t>Les principaux types acceptés en langage C :</a:t>
            </a:r>
          </a:p>
          <a:p>
            <a:pPr lvl="1" eaLnBrk="1" hangingPunct="1">
              <a:defRPr/>
            </a:pPr>
            <a:r>
              <a:rPr lang="fr-FR" dirty="0" smtClean="0"/>
              <a:t>Entiers    </a:t>
            </a:r>
          </a:p>
          <a:p>
            <a:pPr lvl="2" eaLnBrk="1" hangingPunct="1">
              <a:defRPr/>
            </a:pPr>
            <a:r>
              <a:rPr lang="fr-FR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fr-FR" dirty="0" smtClean="0"/>
              <a:t>		(± 16 bits)</a:t>
            </a:r>
          </a:p>
          <a:p>
            <a:pPr lvl="2" eaLnBrk="1" hangingPunct="1">
              <a:defRPr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short</a:t>
            </a:r>
            <a:r>
              <a:rPr lang="fr-FR" dirty="0" smtClean="0"/>
              <a:t>	(±  8 bits)</a:t>
            </a:r>
          </a:p>
          <a:p>
            <a:pPr lvl="2" eaLnBrk="1" hangingPunct="1">
              <a:defRPr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long</a:t>
            </a:r>
            <a:r>
              <a:rPr lang="fr-FR" dirty="0" smtClean="0"/>
              <a:t>		(± 32bits)</a:t>
            </a:r>
          </a:p>
          <a:p>
            <a:pPr lvl="1" eaLnBrk="1" hangingPunct="1">
              <a:defRPr/>
            </a:pPr>
            <a:r>
              <a:rPr lang="fr-FR" dirty="0" smtClean="0"/>
              <a:t>Réels</a:t>
            </a:r>
          </a:p>
          <a:p>
            <a:pPr lvl="2" eaLnBrk="1" hangingPunct="1">
              <a:defRPr/>
            </a:pPr>
            <a:r>
              <a:rPr lang="fr-FR" dirty="0" err="1" smtClean="0">
                <a:latin typeface="Courier New" pitchFamily="49" charset="0"/>
                <a:cs typeface="Courier New" pitchFamily="49" charset="0"/>
              </a:rPr>
              <a:t>float</a:t>
            </a:r>
            <a:endParaRPr lang="fr-FR" dirty="0" smtClean="0">
              <a:latin typeface="Courier New" pitchFamily="49" charset="0"/>
              <a:cs typeface="Courier New" pitchFamily="49" charset="0"/>
            </a:endParaRPr>
          </a:p>
          <a:p>
            <a:pPr lvl="2" eaLnBrk="1" hangingPunct="1">
              <a:defRPr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double</a:t>
            </a:r>
          </a:p>
          <a:p>
            <a:pPr lvl="1" eaLnBrk="1" hangingPunct="1">
              <a:defRPr/>
            </a:pPr>
            <a:r>
              <a:rPr lang="fr-FR" dirty="0" smtClean="0"/>
              <a:t>Caractères</a:t>
            </a:r>
          </a:p>
          <a:p>
            <a:pPr lvl="2" eaLnBrk="1" hangingPunct="1">
              <a:defRPr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char</a:t>
            </a:r>
            <a:r>
              <a:rPr lang="fr-FR" dirty="0" smtClean="0"/>
              <a:t> </a:t>
            </a:r>
          </a:p>
          <a:p>
            <a:pPr lvl="1" eaLnBrk="1" hangingPunct="1">
              <a:defRPr/>
            </a:pPr>
            <a:r>
              <a:rPr lang="fr-FR" sz="2400" dirty="0" err="1" smtClean="0">
                <a:latin typeface="Courier New" pitchFamily="49" charset="0"/>
                <a:cs typeface="Courier New" pitchFamily="49" charset="0"/>
              </a:rPr>
              <a:t>Signed</a:t>
            </a:r>
            <a:r>
              <a:rPr lang="fr-FR" sz="2400" dirty="0" smtClean="0">
                <a:latin typeface="Courier New" pitchFamily="49" charset="0"/>
                <a:cs typeface="Courier New" pitchFamily="49" charset="0"/>
              </a:rPr>
              <a:t> / </a:t>
            </a:r>
            <a:r>
              <a:rPr lang="fr-FR" sz="2400" dirty="0" err="1" smtClean="0">
                <a:latin typeface="Courier New" pitchFamily="49" charset="0"/>
                <a:cs typeface="Courier New" pitchFamily="49" charset="0"/>
              </a:rPr>
              <a:t>unsigned</a:t>
            </a:r>
            <a:endParaRPr lang="fr-FR" sz="2400" dirty="0" smtClean="0">
              <a:latin typeface="Courier New" pitchFamily="49" charset="0"/>
              <a:cs typeface="Courier New" pitchFamily="49" charset="0"/>
            </a:endParaRPr>
          </a:p>
          <a:p>
            <a:pPr lvl="1" eaLnBrk="1" hangingPunct="1">
              <a:defRPr/>
            </a:pPr>
            <a:r>
              <a:rPr lang="fr-FR" sz="2400" dirty="0" err="1" smtClean="0">
                <a:latin typeface="Courier New" pitchFamily="49" charset="0"/>
                <a:cs typeface="Courier New" pitchFamily="49" charset="0"/>
              </a:rPr>
              <a:t>void</a:t>
            </a:r>
            <a:r>
              <a:rPr lang="fr-FR" dirty="0" smtClean="0"/>
              <a:t>  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/>
        </p:nvGraphicFramePr>
        <p:xfrm>
          <a:off x="4572000" y="3825875"/>
          <a:ext cx="4048134" cy="1107440"/>
        </p:xfrm>
        <a:graphic>
          <a:graphicData uri="http://schemas.openxmlformats.org/drawingml/2006/table">
            <a:tbl>
              <a:tblPr bandRow="1">
                <a:tableStyleId>{125E5076-3810-47DD-B79F-674D7AD40C01}</a:tableStyleId>
              </a:tblPr>
              <a:tblGrid>
                <a:gridCol w="1349378"/>
                <a:gridCol w="1349378"/>
                <a:gridCol w="1349378"/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char</a:t>
                      </a:r>
                      <a:endParaRPr lang="fr-FR" dirty="0" smtClean="0">
                        <a:solidFill>
                          <a:schemeClr val="bg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err="1" smtClean="0"/>
                        <a:t>float</a:t>
                      </a:r>
                      <a:endParaRPr lang="fr-FR" dirty="0">
                        <a:solidFill>
                          <a:schemeClr val="bg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err="1" smtClean="0"/>
                        <a:t>int</a:t>
                      </a:r>
                      <a:endParaRPr lang="fr-FR" dirty="0">
                        <a:solidFill>
                          <a:schemeClr val="bg1"/>
                        </a:solidFill>
                      </a:endParaRP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long</a:t>
                      </a:r>
                      <a:endParaRPr lang="fr-FR" dirty="0">
                        <a:solidFill>
                          <a:schemeClr val="bg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smtClean="0"/>
                        <a:t>short</a:t>
                      </a:r>
                      <a:endParaRPr lang="fr-FR" dirty="0">
                        <a:solidFill>
                          <a:schemeClr val="bg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err="1" smtClean="0"/>
                        <a:t>signed</a:t>
                      </a:r>
                      <a:endParaRPr lang="fr-FR" dirty="0">
                        <a:solidFill>
                          <a:schemeClr val="bg1"/>
                        </a:solidFill>
                      </a:endParaRPr>
                    </a:p>
                  </a:txBody>
                  <a:tcPr anchor="ctr"/>
                </a:tc>
              </a:tr>
              <a:tr h="370840">
                <a:tc>
                  <a:txBody>
                    <a:bodyPr/>
                    <a:lstStyle/>
                    <a:p>
                      <a:pPr algn="ctr"/>
                      <a:r>
                        <a:rPr lang="fr-FR" dirty="0" err="1" smtClean="0"/>
                        <a:t>unsigned</a:t>
                      </a:r>
                      <a:endParaRPr lang="fr-FR" dirty="0">
                        <a:solidFill>
                          <a:schemeClr val="bg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fr-FR" dirty="0" err="1" smtClean="0"/>
                        <a:t>void</a:t>
                      </a:r>
                      <a:endParaRPr lang="fr-FR" dirty="0">
                        <a:solidFill>
                          <a:schemeClr val="bg1"/>
                        </a:solidFill>
                      </a:endParaRP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fr-FR" dirty="0">
                        <a:solidFill>
                          <a:schemeClr val="bg1"/>
                        </a:solidFill>
                      </a:endParaRPr>
                    </a:p>
                  </a:txBody>
                  <a:tcPr anchor="ctr"/>
                </a:tc>
              </a:tr>
            </a:tbl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Rectangle 2"/>
          <p:cNvSpPr>
            <a:spLocks noGrp="1" noChangeArrowheads="1"/>
          </p:cNvSpPr>
          <p:nvPr>
            <p:ph type="title"/>
          </p:nvPr>
        </p:nvSpPr>
        <p:spPr>
          <a:xfrm>
            <a:off x="1357313" y="274638"/>
            <a:ext cx="7329487" cy="1143000"/>
          </a:xfrm>
        </p:spPr>
        <p:txBody>
          <a:bodyPr/>
          <a:lstStyle/>
          <a:p>
            <a:pPr eaLnBrk="1" hangingPunct="1"/>
            <a:r>
              <a:rPr lang="fr-FR" smtClean="0"/>
              <a:t>Actions sur les variables</a:t>
            </a:r>
          </a:p>
        </p:txBody>
      </p:sp>
      <p:sp>
        <p:nvSpPr>
          <p:cNvPr id="24579" name="Rectangle 3"/>
          <p:cNvSpPr>
            <a:spLocks noGrp="1" noChangeArrowheads="1"/>
          </p:cNvSpPr>
          <p:nvPr>
            <p:ph idx="1"/>
          </p:nvPr>
        </p:nvSpPr>
        <p:spPr>
          <a:xfrm>
            <a:off x="457200" y="1600200"/>
            <a:ext cx="8258175" cy="4686300"/>
          </a:xfrm>
        </p:spPr>
        <p:txBody>
          <a:bodyPr/>
          <a:lstStyle/>
          <a:p>
            <a:pPr marL="650890" indent="-650890" eaLnBrk="1" hangingPunct="1">
              <a:lnSpc>
                <a:spcPct val="120000"/>
              </a:lnSpc>
              <a:defRPr/>
            </a:pPr>
            <a:r>
              <a:rPr lang="fr-FR" dirty="0" smtClean="0"/>
              <a:t>Que peut-on faire avec une variable ?</a:t>
            </a:r>
          </a:p>
          <a:p>
            <a:pPr marL="1050940" lvl="1" indent="-650890" eaLnBrk="1" hangingPunct="1">
              <a:lnSpc>
                <a:spcPct val="120000"/>
              </a:lnSpc>
              <a:defRPr/>
            </a:pPr>
            <a:r>
              <a:rPr lang="fr-FR" dirty="0" smtClean="0">
                <a:solidFill>
                  <a:schemeClr val="tx2"/>
                </a:solidFill>
              </a:rPr>
              <a:t>Déclaration </a:t>
            </a:r>
            <a:r>
              <a:rPr lang="fr-FR" dirty="0" smtClean="0">
                <a:sym typeface="Wingdings" pitchFamily="2" charset="2"/>
              </a:rPr>
              <a:t> définir  la variable</a:t>
            </a:r>
            <a:endParaRPr lang="fr-FR" dirty="0" smtClean="0"/>
          </a:p>
          <a:p>
            <a:pPr marL="1050940" lvl="1" indent="-650890" eaLnBrk="1" hangingPunct="1">
              <a:lnSpc>
                <a:spcPct val="120000"/>
              </a:lnSpc>
              <a:defRPr/>
            </a:pPr>
            <a:r>
              <a:rPr lang="fr-FR" dirty="0" smtClean="0">
                <a:solidFill>
                  <a:schemeClr val="tx2"/>
                </a:solidFill>
              </a:rPr>
              <a:t>Lire (obtenir) </a:t>
            </a:r>
            <a:r>
              <a:rPr lang="fr-FR" dirty="0" smtClean="0"/>
              <a:t>sa valeur  </a:t>
            </a:r>
            <a:r>
              <a:rPr lang="fr-FR" dirty="0" smtClean="0">
                <a:sym typeface="Wingdings" pitchFamily="2" charset="2"/>
              </a:rPr>
              <a:t> </a:t>
            </a:r>
            <a:r>
              <a:rPr lang="fr-FR" dirty="0" smtClean="0"/>
              <a:t>regarder son contenu</a:t>
            </a:r>
          </a:p>
          <a:p>
            <a:pPr marL="1006575" lvl="1" indent="-550088" eaLnBrk="1" hangingPunct="1">
              <a:lnSpc>
                <a:spcPct val="120000"/>
              </a:lnSpc>
              <a:defRPr/>
            </a:pPr>
            <a:r>
              <a:rPr lang="fr-FR" dirty="0" smtClean="0">
                <a:solidFill>
                  <a:schemeClr val="tx2"/>
                </a:solidFill>
              </a:rPr>
              <a:t>Affecter</a:t>
            </a:r>
            <a:r>
              <a:rPr lang="fr-FR" dirty="0" smtClean="0"/>
              <a:t> une (nouvelle) valeur </a:t>
            </a:r>
            <a:r>
              <a:rPr lang="fr-FR" dirty="0" smtClean="0">
                <a:sym typeface="Wingdings" pitchFamily="2" charset="2"/>
              </a:rPr>
              <a:t> </a:t>
            </a:r>
            <a:r>
              <a:rPr lang="fr-FR" dirty="0" smtClean="0"/>
              <a:t>mettre une (nouvelle) information</a:t>
            </a:r>
          </a:p>
          <a:p>
            <a:pPr marL="1393941" lvl="2" indent="-479528" eaLnBrk="1" hangingPunct="1">
              <a:lnSpc>
                <a:spcPct val="120000"/>
              </a:lnSpc>
              <a:defRPr/>
            </a:pPr>
            <a:r>
              <a:rPr lang="fr-FR" dirty="0" smtClean="0"/>
              <a:t>Opérateur d’attribution  : « = »</a:t>
            </a:r>
          </a:p>
          <a:p>
            <a:pPr marL="993891" lvl="1" indent="-479528" eaLnBrk="1" hangingPunct="1">
              <a:lnSpc>
                <a:spcPct val="120000"/>
              </a:lnSpc>
              <a:defRPr/>
            </a:pPr>
            <a:endParaRPr lang="fr-FR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itle 1"/>
          <p:cNvSpPr>
            <a:spLocks noGrp="1"/>
          </p:cNvSpPr>
          <p:nvPr>
            <p:ph type="title"/>
          </p:nvPr>
        </p:nvSpPr>
        <p:spPr>
          <a:xfrm>
            <a:off x="1357313" y="274638"/>
            <a:ext cx="7329487" cy="1143000"/>
          </a:xfrm>
        </p:spPr>
        <p:txBody>
          <a:bodyPr/>
          <a:lstStyle/>
          <a:p>
            <a:pPr eaLnBrk="1" hangingPunct="1"/>
            <a:r>
              <a:rPr lang="fr-FR" smtClean="0"/>
              <a:t>Déclaration d’une variable</a:t>
            </a:r>
          </a:p>
        </p:txBody>
      </p:sp>
      <p:sp>
        <p:nvSpPr>
          <p:cNvPr id="14339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eaLnBrk="1" hangingPunct="1"/>
            <a:r>
              <a:rPr lang="fr-FR" smtClean="0"/>
              <a:t>Format : </a:t>
            </a:r>
          </a:p>
          <a:p>
            <a:pPr lvl="1" eaLnBrk="1" hangingPunct="1"/>
            <a:r>
              <a:rPr lang="fr-FR" smtClean="0"/>
              <a:t>type identifiant  </a:t>
            </a:r>
            <a:r>
              <a:rPr lang="fr-FR" i="1" smtClean="0"/>
              <a:t>[, identifiant…]</a:t>
            </a:r>
            <a:r>
              <a:rPr lang="fr-FR" smtClean="0"/>
              <a:t> </a:t>
            </a:r>
            <a:r>
              <a:rPr lang="fr-FR" i="1" smtClean="0"/>
              <a:t>[ = valeur initial ]  </a:t>
            </a:r>
            <a:r>
              <a:rPr lang="fr-FR" smtClean="0">
                <a:solidFill>
                  <a:schemeClr val="accent2"/>
                </a:solidFill>
              </a:rPr>
              <a:t>;</a:t>
            </a:r>
          </a:p>
          <a:p>
            <a:pPr eaLnBrk="1" hangingPunct="1"/>
            <a:r>
              <a:rPr lang="fr-FR" smtClean="0"/>
              <a:t>Exemples :</a:t>
            </a:r>
          </a:p>
          <a:p>
            <a:pPr lvl="2" eaLnBrk="1" hangingPunct="1">
              <a:buFont typeface="Arial" charset="0"/>
              <a:buNone/>
            </a:pPr>
            <a:r>
              <a:rPr lang="fr-FR" smtClean="0">
                <a:latin typeface="Courier New" pitchFamily="49" charset="0"/>
                <a:cs typeface="Courier New" pitchFamily="49" charset="0"/>
              </a:rPr>
              <a:t>int  i</a:t>
            </a:r>
            <a:r>
              <a:rPr lang="fr-FR" b="1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fr-FR" smtClean="0">
                <a:latin typeface="Courier New" pitchFamily="49" charset="0"/>
                <a:cs typeface="Courier New" pitchFamily="49" charset="0"/>
              </a:rPr>
              <a:t> j</a:t>
            </a:r>
            <a:r>
              <a:rPr lang="fr-FR" b="1" smtClean="0">
                <a:latin typeface="Courier New" pitchFamily="49" charset="0"/>
                <a:cs typeface="Courier New" pitchFamily="49" charset="0"/>
              </a:rPr>
              <a:t>,</a:t>
            </a:r>
            <a:r>
              <a:rPr lang="fr-FR" smtClean="0">
                <a:latin typeface="Courier New" pitchFamily="49" charset="0"/>
                <a:cs typeface="Courier New" pitchFamily="49" charset="0"/>
              </a:rPr>
              <a:t> k</a:t>
            </a:r>
            <a:r>
              <a:rPr lang="fr-FR" b="1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</a:rPr>
              <a:t>;</a:t>
            </a:r>
            <a:endParaRPr lang="fr-FR" smtClean="0">
              <a:latin typeface="Courier New" pitchFamily="49" charset="0"/>
              <a:cs typeface="Courier New" pitchFamily="49" charset="0"/>
            </a:endParaRPr>
          </a:p>
          <a:p>
            <a:pPr lvl="2" eaLnBrk="1" hangingPunct="1">
              <a:buFont typeface="Arial" charset="0"/>
              <a:buNone/>
            </a:pPr>
            <a:r>
              <a:rPr lang="fr-FR" smtClean="0">
                <a:latin typeface="Courier New" pitchFamily="49" charset="0"/>
                <a:cs typeface="Courier New" pitchFamily="49" charset="0"/>
              </a:rPr>
              <a:t>char  lettre</a:t>
            </a:r>
            <a:r>
              <a:rPr lang="fr-FR" b="1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</a:rPr>
              <a:t>;</a:t>
            </a:r>
            <a:endParaRPr lang="fr-FR" smtClean="0">
              <a:latin typeface="Courier New" pitchFamily="49" charset="0"/>
              <a:cs typeface="Courier New" pitchFamily="49" charset="0"/>
            </a:endParaRPr>
          </a:p>
          <a:p>
            <a:pPr lvl="2" eaLnBrk="1" hangingPunct="1">
              <a:buFont typeface="Arial" charset="0"/>
              <a:buNone/>
            </a:pPr>
            <a:r>
              <a:rPr lang="fr-FR" smtClean="0">
                <a:latin typeface="Courier New" pitchFamily="49" charset="0"/>
                <a:cs typeface="Courier New" pitchFamily="49" charset="0"/>
              </a:rPr>
              <a:t>float  reel01 = 1.25</a:t>
            </a:r>
            <a:r>
              <a:rPr lang="fr-FR" sz="2800" b="1" smtClean="0">
                <a:solidFill>
                  <a:schemeClr val="accent2"/>
                </a:solidFill>
                <a:latin typeface="Courier New" pitchFamily="49" charset="0"/>
                <a:cs typeface="Courier New" pitchFamily="49" charset="0"/>
              </a:rPr>
              <a:t>;</a:t>
            </a:r>
            <a:endParaRPr lang="fr-FR" b="1" smtClean="0">
              <a:solidFill>
                <a:schemeClr val="accent2"/>
              </a:solidFill>
              <a:latin typeface="Courier New" pitchFamily="49" charset="0"/>
              <a:cs typeface="Courier New" pitchFamily="49" charset="0"/>
            </a:endParaRPr>
          </a:p>
          <a:p>
            <a:pPr lvl="1" eaLnBrk="1" hangingPunct="1"/>
            <a:endParaRPr lang="fr-FR" smtClean="0"/>
          </a:p>
        </p:txBody>
      </p:sp>
      <p:sp>
        <p:nvSpPr>
          <p:cNvPr id="4" name="TextBox 3"/>
          <p:cNvSpPr txBox="1"/>
          <p:nvPr/>
        </p:nvSpPr>
        <p:spPr>
          <a:xfrm>
            <a:off x="5072063" y="3286125"/>
            <a:ext cx="3357562" cy="708025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sz="2000" dirty="0"/>
              <a:t>On sépare les identifiants </a:t>
            </a:r>
            <a:br>
              <a:rPr lang="fr-FR" sz="2000" dirty="0"/>
            </a:br>
            <a:r>
              <a:rPr lang="fr-FR" sz="2000" dirty="0"/>
              <a:t>par les « , »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1071563" y="4929188"/>
            <a:ext cx="1000125" cy="400050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sz="2000" dirty="0"/>
              <a:t>type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500313" y="5500688"/>
            <a:ext cx="1571625" cy="400050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sz="2000" dirty="0"/>
              <a:t>identifiant </a:t>
            </a:r>
          </a:p>
        </p:txBody>
      </p:sp>
      <p:cxnSp>
        <p:nvCxnSpPr>
          <p:cNvPr id="8" name="Straight Arrow Connector 7"/>
          <p:cNvCxnSpPr>
            <a:stCxn id="4" idx="1"/>
          </p:cNvCxnSpPr>
          <p:nvPr/>
        </p:nvCxnSpPr>
        <p:spPr>
          <a:xfrm rot="10800000" flipV="1">
            <a:off x="3357563" y="3640138"/>
            <a:ext cx="1714500" cy="317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Straight Arrow Connector 10"/>
          <p:cNvCxnSpPr>
            <a:stCxn id="5" idx="0"/>
          </p:cNvCxnSpPr>
          <p:nvPr/>
        </p:nvCxnSpPr>
        <p:spPr>
          <a:xfrm rot="5400000" flipH="1" flipV="1">
            <a:off x="1535906" y="4607719"/>
            <a:ext cx="357188" cy="28575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Arrow Connector 12"/>
          <p:cNvCxnSpPr>
            <a:stCxn id="6" idx="0"/>
          </p:cNvCxnSpPr>
          <p:nvPr/>
        </p:nvCxnSpPr>
        <p:spPr>
          <a:xfrm rot="16200000" flipV="1">
            <a:off x="2821782" y="5036344"/>
            <a:ext cx="857250" cy="71437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Left Brace 13"/>
          <p:cNvSpPr/>
          <p:nvPr/>
        </p:nvSpPr>
        <p:spPr>
          <a:xfrm rot="5400000">
            <a:off x="5679282" y="-178594"/>
            <a:ext cx="571500" cy="4643437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anchor="ctr"/>
          <a:lstStyle/>
          <a:p>
            <a:pPr algn="ctr">
              <a:defRPr/>
            </a:pPr>
            <a:endParaRPr lang="fr-FR"/>
          </a:p>
        </p:txBody>
      </p:sp>
      <p:sp>
        <p:nvSpPr>
          <p:cNvPr id="15" name="TextBox 14"/>
          <p:cNvSpPr txBox="1"/>
          <p:nvPr/>
        </p:nvSpPr>
        <p:spPr>
          <a:xfrm>
            <a:off x="5214938" y="1357313"/>
            <a:ext cx="1571625" cy="40005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pPr algn="ctr">
              <a:defRPr/>
            </a:pPr>
            <a:r>
              <a:rPr lang="fr-FR" sz="2000" dirty="0"/>
              <a:t>optionnel</a:t>
            </a:r>
          </a:p>
        </p:txBody>
      </p:sp>
      <p:sp>
        <p:nvSpPr>
          <p:cNvPr id="12" name="TextBox 11"/>
          <p:cNvSpPr txBox="1"/>
          <p:nvPr/>
        </p:nvSpPr>
        <p:spPr>
          <a:xfrm>
            <a:off x="5500694" y="5000636"/>
            <a:ext cx="3187219" cy="1323439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wrap="none">
            <a:spAutoFit/>
          </a:bodyPr>
          <a:lstStyle/>
          <a:p>
            <a:pPr>
              <a:defRPr/>
            </a:pPr>
            <a:r>
              <a:rPr lang="fr-FR" sz="2000" b="1" dirty="0"/>
              <a:t>Identifiant</a:t>
            </a:r>
          </a:p>
          <a:p>
            <a:pPr>
              <a:defRPr/>
            </a:pPr>
            <a:r>
              <a:rPr lang="fr-FR" sz="2000" i="1" dirty="0"/>
              <a:t>lettre [ lettres, chiffres ou _ ] </a:t>
            </a:r>
          </a:p>
          <a:p>
            <a:pPr>
              <a:defRPr/>
            </a:pPr>
            <a:r>
              <a:rPr lang="fr-FR" sz="2000" b="1" dirty="0">
                <a:latin typeface="Courier New" pitchFamily="49" charset="0"/>
                <a:cs typeface="Courier New" pitchFamily="49" charset="0"/>
              </a:rPr>
              <a:t>a10</a:t>
            </a:r>
            <a:r>
              <a:rPr lang="fr-FR" sz="2000" dirty="0"/>
              <a:t>		</a:t>
            </a:r>
            <a:r>
              <a:rPr lang="fr-FR" sz="2000" strike="sngStrike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10a</a:t>
            </a:r>
          </a:p>
          <a:p>
            <a:pPr>
              <a:defRPr/>
            </a:pPr>
            <a:r>
              <a:rPr lang="fr-FR" sz="2000" b="1" dirty="0" err="1">
                <a:latin typeface="Courier New" pitchFamily="49" charset="0"/>
                <a:cs typeface="Courier New" pitchFamily="49" charset="0"/>
              </a:rPr>
              <a:t>var_int</a:t>
            </a:r>
            <a:r>
              <a:rPr lang="fr-FR" sz="2000" b="1" dirty="0"/>
              <a:t>	</a:t>
            </a:r>
            <a:r>
              <a:rPr lang="fr-FR" sz="2000" b="1" strike="sngStrike" dirty="0">
                <a:solidFill>
                  <a:srgbClr val="FF0000"/>
                </a:solidFill>
                <a:latin typeface="Courier New" pitchFamily="49" charset="0"/>
                <a:cs typeface="Courier New" pitchFamily="49" charset="0"/>
              </a:rPr>
              <a:t>var!</a:t>
            </a:r>
          </a:p>
        </p:txBody>
      </p:sp>
      <p:sp>
        <p:nvSpPr>
          <p:cNvPr id="16" name="Right Arrow 15"/>
          <p:cNvSpPr/>
          <p:nvPr/>
        </p:nvSpPr>
        <p:spPr>
          <a:xfrm>
            <a:off x="4214813" y="5643563"/>
            <a:ext cx="1143000" cy="14287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fr-FR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Rectangle 2"/>
          <p:cNvSpPr>
            <a:spLocks noGrp="1" noChangeArrowheads="1"/>
          </p:cNvSpPr>
          <p:nvPr>
            <p:ph type="title"/>
          </p:nvPr>
        </p:nvSpPr>
        <p:spPr>
          <a:xfrm>
            <a:off x="1357313" y="274638"/>
            <a:ext cx="7329487" cy="1143000"/>
          </a:xfrm>
        </p:spPr>
        <p:txBody>
          <a:bodyPr/>
          <a:lstStyle/>
          <a:p>
            <a:pPr eaLnBrk="1" hangingPunct="1"/>
            <a:r>
              <a:rPr lang="fr-FR" smtClean="0"/>
              <a:t>Attribution</a:t>
            </a:r>
          </a:p>
        </p:txBody>
      </p:sp>
      <p:sp>
        <p:nvSpPr>
          <p:cNvPr id="25603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457200" y="1600200"/>
            <a:ext cx="8229600" cy="4829175"/>
          </a:xfrm>
        </p:spPr>
        <p:txBody>
          <a:bodyPr>
            <a:normAutofit lnSpcReduction="10000"/>
          </a:bodyPr>
          <a:lstStyle/>
          <a:p>
            <a:pPr eaLnBrk="1" hangingPunct="1">
              <a:defRPr/>
            </a:pPr>
            <a:r>
              <a:rPr lang="fr-FR" dirty="0" smtClean="0"/>
              <a:t>Opérateur d’attribution  : « </a:t>
            </a:r>
            <a:r>
              <a:rPr lang="fr-FR" b="1" dirty="0" smtClean="0">
                <a:solidFill>
                  <a:schemeClr val="tx2"/>
                </a:solidFill>
              </a:rPr>
              <a:t>=</a:t>
            </a:r>
            <a:r>
              <a:rPr lang="fr-FR" dirty="0" smtClean="0"/>
              <a:t> »</a:t>
            </a:r>
          </a:p>
          <a:p>
            <a:pPr eaLnBrk="1" hangingPunct="1">
              <a:defRPr/>
            </a:pPr>
            <a:r>
              <a:rPr lang="fr-FR" dirty="0" smtClean="0"/>
              <a:t>Exemple</a:t>
            </a:r>
            <a:r>
              <a:rPr lang="fr-FR" sz="2800" dirty="0" smtClean="0"/>
              <a:t> :</a:t>
            </a:r>
          </a:p>
          <a:p>
            <a:pPr lvl="2" eaLnBrk="1" hangingPunct="1">
              <a:buFont typeface="Arial" charset="0"/>
              <a:buNone/>
              <a:defRPr/>
            </a:pPr>
            <a:r>
              <a:rPr lang="fr-FR" dirty="0" smtClean="0">
                <a:latin typeface="Courier New" pitchFamily="49" charset="0"/>
                <a:cs typeface="Courier New" pitchFamily="49" charset="0"/>
              </a:rPr>
              <a:t> c = a + b; </a:t>
            </a:r>
          </a:p>
          <a:p>
            <a:pPr eaLnBrk="1" hangingPunct="1">
              <a:defRPr/>
            </a:pPr>
            <a:r>
              <a:rPr lang="fr-FR" dirty="0" smtClean="0"/>
              <a:t>Évaluation </a:t>
            </a:r>
          </a:p>
          <a:p>
            <a:pPr lvl="1" eaLnBrk="1" hangingPunct="1">
              <a:defRPr/>
            </a:pPr>
            <a:r>
              <a:rPr lang="fr-FR" sz="2400" dirty="0" smtClean="0"/>
              <a:t>On </a:t>
            </a:r>
            <a:r>
              <a:rPr lang="fr-FR" sz="2400" dirty="0"/>
              <a:t>prend la </a:t>
            </a:r>
            <a:r>
              <a:rPr lang="fr-FR" sz="2400" dirty="0">
                <a:solidFill>
                  <a:schemeClr val="tx2"/>
                </a:solidFill>
              </a:rPr>
              <a:t>valeur</a:t>
            </a:r>
            <a:r>
              <a:rPr lang="fr-FR" sz="2400" dirty="0"/>
              <a:t> contenue dans la </a:t>
            </a:r>
            <a:r>
              <a:rPr lang="fr-FR" sz="2400" dirty="0">
                <a:solidFill>
                  <a:schemeClr val="tx2"/>
                </a:solidFill>
              </a:rPr>
              <a:t>variable </a:t>
            </a:r>
            <a:r>
              <a:rPr lang="fr-FR" sz="2400" b="1" dirty="0">
                <a:solidFill>
                  <a:schemeClr val="tx2"/>
                </a:solidFill>
              </a:rPr>
              <a:t>a</a:t>
            </a:r>
          </a:p>
          <a:p>
            <a:pPr lvl="1" eaLnBrk="1" hangingPunct="1">
              <a:defRPr/>
            </a:pPr>
            <a:r>
              <a:rPr lang="fr-FR" sz="2400" dirty="0"/>
              <a:t>On prend la </a:t>
            </a:r>
            <a:r>
              <a:rPr lang="fr-FR" sz="2400" dirty="0">
                <a:solidFill>
                  <a:schemeClr val="tx2"/>
                </a:solidFill>
              </a:rPr>
              <a:t>valeur</a:t>
            </a:r>
            <a:r>
              <a:rPr lang="fr-FR" sz="2400" dirty="0"/>
              <a:t> contenue dans la </a:t>
            </a:r>
            <a:r>
              <a:rPr lang="fr-FR" sz="2400" dirty="0">
                <a:solidFill>
                  <a:schemeClr val="tx2"/>
                </a:solidFill>
              </a:rPr>
              <a:t>variable </a:t>
            </a:r>
            <a:r>
              <a:rPr lang="fr-FR" sz="2400" b="1" dirty="0">
                <a:solidFill>
                  <a:schemeClr val="tx2"/>
                </a:solidFill>
              </a:rPr>
              <a:t>b</a:t>
            </a:r>
          </a:p>
          <a:p>
            <a:pPr lvl="1" eaLnBrk="1" hangingPunct="1">
              <a:defRPr/>
            </a:pPr>
            <a:r>
              <a:rPr lang="fr-FR" sz="2400" dirty="0"/>
              <a:t>On </a:t>
            </a:r>
            <a:r>
              <a:rPr lang="fr-FR" sz="2400" dirty="0" smtClean="0"/>
              <a:t>additionne (opérateur « + ») </a:t>
            </a:r>
            <a:r>
              <a:rPr lang="fr-FR" sz="2400" dirty="0"/>
              <a:t>ces deux </a:t>
            </a:r>
            <a:r>
              <a:rPr lang="fr-FR" sz="2400" dirty="0" smtClean="0"/>
              <a:t>valeurs </a:t>
            </a:r>
            <a:endParaRPr lang="fr-FR" sz="2400" dirty="0"/>
          </a:p>
          <a:p>
            <a:pPr lvl="1" eaLnBrk="1" hangingPunct="1">
              <a:defRPr/>
            </a:pPr>
            <a:r>
              <a:rPr lang="fr-FR" sz="2400" dirty="0"/>
              <a:t>On met ce résultat dans la </a:t>
            </a:r>
            <a:r>
              <a:rPr lang="fr-FR" sz="2400" dirty="0">
                <a:solidFill>
                  <a:schemeClr val="tx2"/>
                </a:solidFill>
              </a:rPr>
              <a:t>variable </a:t>
            </a:r>
            <a:r>
              <a:rPr lang="fr-FR" sz="2400" b="1" dirty="0">
                <a:solidFill>
                  <a:schemeClr val="tx2"/>
                </a:solidFill>
              </a:rPr>
              <a:t>c</a:t>
            </a:r>
          </a:p>
          <a:p>
            <a:pPr eaLnBrk="1" hangingPunct="1">
              <a:defRPr/>
            </a:pPr>
            <a:r>
              <a:rPr lang="fr-FR" dirty="0" smtClean="0"/>
              <a:t>Si </a:t>
            </a:r>
            <a:r>
              <a:rPr lang="fr-FR" dirty="0" smtClean="0">
                <a:solidFill>
                  <a:schemeClr val="tx2"/>
                </a:solidFill>
              </a:rPr>
              <a:t>c</a:t>
            </a:r>
            <a:r>
              <a:rPr lang="fr-FR" dirty="0" smtClean="0"/>
              <a:t> avait auparavant une </a:t>
            </a:r>
            <a:r>
              <a:rPr lang="fr-FR" dirty="0" smtClean="0">
                <a:solidFill>
                  <a:schemeClr val="tx2"/>
                </a:solidFill>
              </a:rPr>
              <a:t>valeur</a:t>
            </a:r>
            <a:r>
              <a:rPr lang="fr-FR" dirty="0" smtClean="0"/>
              <a:t>, cette dernière est </a:t>
            </a:r>
            <a:r>
              <a:rPr lang="fr-FR" b="1" dirty="0" smtClean="0">
                <a:solidFill>
                  <a:schemeClr val="tx2"/>
                </a:solidFill>
              </a:rPr>
              <a:t>perdue</a:t>
            </a:r>
            <a:r>
              <a:rPr lang="fr-FR" dirty="0" smtClean="0"/>
              <a:t> !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60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5603" grpId="0" build="p"/>
    </p:bldLst>
  </p:timing>
</p:sld>
</file>

<file path=ppt/theme/theme1.xml><?xml version="1.0" encoding="utf-8"?>
<a:theme xmlns:a="http://schemas.openxmlformats.org/drawingml/2006/main" name="UP1Templat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UP1Template</Template>
  <TotalTime>1703</TotalTime>
  <Words>327</Words>
  <Application>Microsoft Office PowerPoint</Application>
  <PresentationFormat>On-screen Show (4:3)</PresentationFormat>
  <Paragraphs>133</Paragraphs>
  <Slides>12</Slides>
  <Notes>7</Notes>
  <HiddenSlides>1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7" baseType="lpstr">
      <vt:lpstr>Arial</vt:lpstr>
      <vt:lpstr>Calibri</vt:lpstr>
      <vt:lpstr>Wingdings</vt:lpstr>
      <vt:lpstr>Courier New</vt:lpstr>
      <vt:lpstr>UP1Template</vt:lpstr>
      <vt:lpstr>Informatique S1 Programmation C</vt:lpstr>
      <vt:lpstr>Structure général</vt:lpstr>
      <vt:lpstr>Mots-clés</vt:lpstr>
      <vt:lpstr>Variables</vt:lpstr>
      <vt:lpstr>Variables</vt:lpstr>
      <vt:lpstr>Les types des données</vt:lpstr>
      <vt:lpstr>Actions sur les variables</vt:lpstr>
      <vt:lpstr>Déclaration d’une variable</vt:lpstr>
      <vt:lpstr>Attribution</vt:lpstr>
      <vt:lpstr>Opérateurs</vt:lpstr>
      <vt:lpstr>Exemple</vt:lpstr>
      <vt:lpstr>Entrée &amp; Sortie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Informatique S1 Programmation C</dc:title>
  <dc:creator>manuele kirsch pinheiro</dc:creator>
  <cp:lastModifiedBy>manuele kirsch pinheiro</cp:lastModifiedBy>
  <cp:revision>37</cp:revision>
  <dcterms:created xsi:type="dcterms:W3CDTF">2008-09-30T08:24:03Z</dcterms:created>
  <dcterms:modified xsi:type="dcterms:W3CDTF">2008-10-15T08:07:04Z</dcterms:modified>
</cp:coreProperties>
</file>

<file path=docProps/thumbnail.jpeg>
</file>