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43"/>
  </p:notesMasterIdLst>
  <p:handoutMasterIdLst>
    <p:handoutMasterId r:id="rId44"/>
  </p:handoutMasterIdLst>
  <p:sldIdLst>
    <p:sldId id="258" r:id="rId2"/>
    <p:sldId id="259" r:id="rId3"/>
    <p:sldId id="260" r:id="rId4"/>
    <p:sldId id="302" r:id="rId5"/>
    <p:sldId id="303" r:id="rId6"/>
    <p:sldId id="304" r:id="rId7"/>
    <p:sldId id="307" r:id="rId8"/>
    <p:sldId id="306" r:id="rId9"/>
    <p:sldId id="305" r:id="rId10"/>
    <p:sldId id="308" r:id="rId11"/>
    <p:sldId id="311" r:id="rId12"/>
    <p:sldId id="315" r:id="rId13"/>
    <p:sldId id="316" r:id="rId14"/>
    <p:sldId id="317" r:id="rId15"/>
    <p:sldId id="309" r:id="rId16"/>
    <p:sldId id="312" r:id="rId17"/>
    <p:sldId id="318" r:id="rId18"/>
    <p:sldId id="319" r:id="rId19"/>
    <p:sldId id="323" r:id="rId20"/>
    <p:sldId id="327" r:id="rId21"/>
    <p:sldId id="330" r:id="rId22"/>
    <p:sldId id="328" r:id="rId23"/>
    <p:sldId id="329" r:id="rId24"/>
    <p:sldId id="331" r:id="rId25"/>
    <p:sldId id="335" r:id="rId26"/>
    <p:sldId id="332" r:id="rId27"/>
    <p:sldId id="336" r:id="rId28"/>
    <p:sldId id="334" r:id="rId29"/>
    <p:sldId id="310" r:id="rId30"/>
    <p:sldId id="320" r:id="rId31"/>
    <p:sldId id="321" r:id="rId32"/>
    <p:sldId id="322" r:id="rId33"/>
    <p:sldId id="314" r:id="rId34"/>
    <p:sldId id="313" r:id="rId35"/>
    <p:sldId id="324" r:id="rId36"/>
    <p:sldId id="325" r:id="rId37"/>
    <p:sldId id="326" r:id="rId38"/>
    <p:sldId id="337" r:id="rId39"/>
    <p:sldId id="338" r:id="rId40"/>
    <p:sldId id="300" r:id="rId41"/>
    <p:sldId id="299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D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292" autoAdjust="0"/>
    <p:restoredTop sz="94660"/>
  </p:normalViewPr>
  <p:slideViewPr>
    <p:cSldViewPr>
      <p:cViewPr>
        <p:scale>
          <a:sx n="72" d="100"/>
          <a:sy n="72" d="100"/>
        </p:scale>
        <p:origin x="-66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76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B5A87-7DD4-434C-8FB3-CA0210849EB3}" type="datetimeFigureOut">
              <a:rPr lang="fr-FR" smtClean="0"/>
              <a:pPr/>
              <a:t>05/02/2009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3ABAE-5C3C-4AB0-8EB5-AF065547B3BE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E2D9E-A656-4C0D-AF34-333437B2E95D}" type="datetimeFigureOut">
              <a:rPr lang="fr-FR" smtClean="0"/>
              <a:pPr/>
              <a:t>05/02/2009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CEB3-FD7A-459F-97B7-F9B6B76DE3FA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DDA9-3B6C-4BA8-B3E4-770BDED27099}" type="datetime1">
              <a:rPr lang="fr-FR" smtClean="0"/>
              <a:pPr/>
              <a:t>05/02/2009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 descr="logo_paris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4"/>
            <a:ext cx="2143108" cy="1428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EB48-5DF6-42A9-BB8D-CA4F3C24E6F3}" type="datetime1">
              <a:rPr lang="fr-FR" smtClean="0"/>
              <a:pPr/>
              <a:t>05/02/2009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3C7F-F3B3-4CA8-AD8D-06B5BE865790}" type="datetime1">
              <a:rPr lang="fr-FR" smtClean="0"/>
              <a:pPr/>
              <a:t>05/02/2009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71414"/>
            <a:ext cx="732951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07F164F5-4112-4C01-BA53-B8D4F2F8CAFC}" type="datetime1">
              <a:rPr lang="fr-FR" smtClean="0"/>
              <a:pPr/>
              <a:t>05/02/2009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 descr="logo_paris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2" y="71435"/>
            <a:ext cx="1285852" cy="85723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071538" y="6357958"/>
            <a:ext cx="8072462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AD2B-ACA7-4585-B6C1-6A88EAB93BBA}" type="datetime1">
              <a:rPr lang="fr-FR" smtClean="0"/>
              <a:pPr/>
              <a:t>05/02/2009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4291-372F-471A-B82D-3B74490B6F1B}" type="datetime1">
              <a:rPr lang="fr-FR" smtClean="0"/>
              <a:pPr/>
              <a:t>05/02/2009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Picture 7" descr="logo_paris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2" y="71435"/>
            <a:ext cx="1285852" cy="85723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071538" y="6357958"/>
            <a:ext cx="8072462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A979-DE44-4A73-BA60-DBF9EDCC1A0E}" type="datetime1">
              <a:rPr lang="fr-FR" smtClean="0"/>
              <a:pPr/>
              <a:t>05/02/2009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Picture 9" descr="logo_paris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2" y="71435"/>
            <a:ext cx="1285852" cy="85723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071538" y="6357958"/>
            <a:ext cx="8072462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EC2-1A45-4F58-9CAC-C3E298EE3427}" type="datetime1">
              <a:rPr lang="fr-FR" smtClean="0"/>
              <a:pPr/>
              <a:t>05/02/2009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6" name="Picture 5" descr="logo_paris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2" y="71435"/>
            <a:ext cx="1285852" cy="857235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071538" y="6357958"/>
            <a:ext cx="8072462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BC04-5266-419A-B9E8-0135D95A1CE2}" type="datetime1">
              <a:rPr lang="fr-FR" smtClean="0"/>
              <a:pPr/>
              <a:t>05/02/2009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71538" y="6357958"/>
            <a:ext cx="8072462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8A7C-CFDD-47B2-A062-0D62E3E573EF}" type="datetime1">
              <a:rPr lang="fr-FR" smtClean="0"/>
              <a:pPr/>
              <a:t>05/02/2009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1538" y="6357958"/>
            <a:ext cx="8072462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BA4C-7203-4FB4-8087-DDD25AB925F6}" type="datetime1">
              <a:rPr lang="fr-FR" smtClean="0"/>
              <a:pPr/>
              <a:t>05/02/2009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290" y="71414"/>
            <a:ext cx="73295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10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30024-7C19-4E7A-B125-F689F3C53D1B}" type="datetime1">
              <a:rPr lang="fr-FR" smtClean="0"/>
              <a:pPr/>
              <a:t>05/02/2009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 descr="logo_paris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32" y="71435"/>
            <a:ext cx="1285852" cy="8572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kirschp.free.fr/" TargetMode="External"/><Relationship Id="rId2" Type="http://schemas.openxmlformats.org/officeDocument/2006/relationships/hyperlink" Target="mailto:Manuele.Kirsch-Pinheiro@univ-paris1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baptiste-wicht.developpez.com/tutoriel/conception/mvc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0174"/>
            <a:ext cx="7772400" cy="175577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ISI5</a:t>
            </a:r>
            <a:br>
              <a:rPr lang="fr-FR" dirty="0" smtClean="0"/>
            </a:br>
            <a:r>
              <a:rPr lang="fr-FR" dirty="0" smtClean="0"/>
              <a:t> Développement d’interfaces Homme-Machine 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2286016"/>
          </a:xfrm>
        </p:spPr>
        <p:txBody>
          <a:bodyPr>
            <a:normAutofit fontScale="85000" lnSpcReduction="20000"/>
          </a:bodyPr>
          <a:lstStyle/>
          <a:p>
            <a:r>
              <a:rPr lang="fr-FR" sz="3400" b="1" dirty="0" err="1" smtClean="0">
                <a:solidFill>
                  <a:schemeClr val="tx2"/>
                </a:solidFill>
              </a:rPr>
              <a:t>Manuele</a:t>
            </a:r>
            <a:r>
              <a:rPr lang="fr-FR" sz="3400" b="1" dirty="0" smtClean="0">
                <a:solidFill>
                  <a:schemeClr val="tx2"/>
                </a:solidFill>
              </a:rPr>
              <a:t> Kirsch </a:t>
            </a:r>
            <a:r>
              <a:rPr lang="fr-FR" sz="3400" b="1" dirty="0" err="1" smtClean="0">
                <a:solidFill>
                  <a:schemeClr val="tx2"/>
                </a:solidFill>
              </a:rPr>
              <a:t>Pinheiro</a:t>
            </a:r>
            <a:endParaRPr lang="fr-FR" sz="3400" b="1" dirty="0" smtClean="0">
              <a:solidFill>
                <a:schemeClr val="tx2"/>
              </a:solidFill>
            </a:endParaRPr>
          </a:p>
          <a:p>
            <a:r>
              <a:rPr lang="fr-FR" sz="2800" dirty="0" smtClean="0">
                <a:solidFill>
                  <a:schemeClr val="tx2"/>
                </a:solidFill>
              </a:rPr>
              <a:t>Maître de conférences en Informatique</a:t>
            </a:r>
          </a:p>
          <a:p>
            <a:r>
              <a:rPr lang="fr-FR" sz="2800" dirty="0" smtClean="0">
                <a:solidFill>
                  <a:schemeClr val="tx2"/>
                </a:solidFill>
              </a:rPr>
              <a:t>Centre de Recherche en Informatique </a:t>
            </a:r>
          </a:p>
          <a:p>
            <a:r>
              <a:rPr lang="fr-FR" sz="2800" dirty="0" smtClean="0">
                <a:solidFill>
                  <a:schemeClr val="tx2"/>
                </a:solidFill>
              </a:rPr>
              <a:t>Université Paris 1 – Panthéon Sorbonne</a:t>
            </a:r>
            <a:endParaRPr lang="fr-FR" sz="2900" dirty="0" smtClean="0">
              <a:solidFill>
                <a:schemeClr val="tx2"/>
              </a:solidFill>
            </a:endParaRPr>
          </a:p>
          <a:p>
            <a:r>
              <a:rPr lang="fr-FR" sz="2400" dirty="0" smtClean="0">
                <a:hlinkClick r:id="rId2"/>
              </a:rPr>
              <a:t>Manuele.Kirsch-Pinheiro@univ-paris1.fr</a:t>
            </a:r>
            <a:r>
              <a:rPr lang="fr-FR" sz="2400" dirty="0" smtClean="0"/>
              <a:t> </a:t>
            </a:r>
          </a:p>
          <a:p>
            <a:r>
              <a:rPr lang="fr-FR" sz="2400" dirty="0" smtClean="0">
                <a:hlinkClick r:id="rId3"/>
              </a:rPr>
              <a:t>http://mkirschp.free.fr</a:t>
            </a:r>
            <a:r>
              <a:rPr lang="fr-FR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MVC par Sun</a:t>
            </a:r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/>
              <a:t>By applying the Model-View-Controller (MVC) architecture […], you </a:t>
            </a:r>
            <a:r>
              <a:rPr lang="en-US" i="1" dirty="0" smtClean="0">
                <a:solidFill>
                  <a:schemeClr val="tx2"/>
                </a:solidFill>
              </a:rPr>
              <a:t>separate</a:t>
            </a:r>
            <a:r>
              <a:rPr lang="en-US" i="1" dirty="0" smtClean="0"/>
              <a:t> core </a:t>
            </a:r>
            <a:r>
              <a:rPr lang="en-US" b="1" i="1" dirty="0" smtClean="0">
                <a:solidFill>
                  <a:schemeClr val="tx2"/>
                </a:solidFill>
              </a:rPr>
              <a:t>business model </a:t>
            </a:r>
            <a:r>
              <a:rPr lang="en-US" i="1" dirty="0" smtClean="0"/>
              <a:t>functionality from the </a:t>
            </a:r>
            <a:r>
              <a:rPr lang="en-US" b="1" i="1" dirty="0" smtClean="0">
                <a:solidFill>
                  <a:schemeClr val="tx2"/>
                </a:solidFill>
              </a:rPr>
              <a:t>presentation</a:t>
            </a:r>
            <a:r>
              <a:rPr lang="en-US" i="1" dirty="0" smtClean="0"/>
              <a:t> and </a:t>
            </a:r>
            <a:r>
              <a:rPr lang="en-US" b="1" i="1" dirty="0" smtClean="0">
                <a:solidFill>
                  <a:schemeClr val="tx2"/>
                </a:solidFill>
              </a:rPr>
              <a:t>control logic </a:t>
            </a:r>
            <a:r>
              <a:rPr lang="en-US" i="1" dirty="0" smtClean="0"/>
              <a:t>that uses this functionality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i="1" dirty="0" smtClean="0">
                <a:solidFill>
                  <a:schemeClr val="tx2"/>
                </a:solidFill>
              </a:rPr>
              <a:t>Model</a:t>
            </a:r>
            <a:r>
              <a:rPr lang="en-US" i="1" dirty="0" smtClean="0"/>
              <a:t> - The model </a:t>
            </a:r>
            <a:r>
              <a:rPr lang="en-US" i="1" dirty="0" smtClean="0">
                <a:solidFill>
                  <a:srgbClr val="7030A0"/>
                </a:solidFill>
              </a:rPr>
              <a:t>represents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7030A0"/>
                </a:solidFill>
              </a:rPr>
              <a:t>enterprise data </a:t>
            </a:r>
            <a:r>
              <a:rPr lang="en-US" i="1" dirty="0" smtClean="0"/>
              <a:t>and the </a:t>
            </a:r>
            <a:r>
              <a:rPr lang="en-US" i="1" dirty="0" smtClean="0">
                <a:solidFill>
                  <a:srgbClr val="7030A0"/>
                </a:solidFill>
              </a:rPr>
              <a:t>business rules </a:t>
            </a:r>
            <a:r>
              <a:rPr lang="en-US" i="1" dirty="0" smtClean="0"/>
              <a:t>that govern access to and updates of this data.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i="1" dirty="0" smtClean="0">
                <a:solidFill>
                  <a:schemeClr val="tx2"/>
                </a:solidFill>
              </a:rPr>
              <a:t>View</a:t>
            </a:r>
            <a:r>
              <a:rPr lang="en-US" i="1" dirty="0" smtClean="0"/>
              <a:t> -The view </a:t>
            </a:r>
            <a:r>
              <a:rPr lang="en-US" i="1" dirty="0" smtClean="0">
                <a:solidFill>
                  <a:srgbClr val="7030A0"/>
                </a:solidFill>
              </a:rPr>
              <a:t>renders</a:t>
            </a:r>
            <a:r>
              <a:rPr lang="en-US" i="1" dirty="0" smtClean="0"/>
              <a:t> the contents of a model.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i="1" dirty="0" smtClean="0">
                <a:solidFill>
                  <a:schemeClr val="tx2"/>
                </a:solidFill>
              </a:rPr>
              <a:t>Controller</a:t>
            </a:r>
            <a:r>
              <a:rPr lang="en-US" i="1" dirty="0" smtClean="0"/>
              <a:t> - The controller </a:t>
            </a:r>
            <a:r>
              <a:rPr lang="en-US" i="1" dirty="0" smtClean="0">
                <a:solidFill>
                  <a:srgbClr val="7030A0"/>
                </a:solidFill>
              </a:rPr>
              <a:t>translates interactions </a:t>
            </a:r>
            <a:r>
              <a:rPr lang="en-US" i="1" dirty="0" smtClean="0"/>
              <a:t>with the view into actions to be performed by the model.</a:t>
            </a:r>
            <a:endParaRPr lang="fr-FR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EC2-1A45-4F58-9CAC-C3E298EE3427}" type="datetime1">
              <a:rPr lang="fr-FR" smtClean="0"/>
              <a:pPr/>
              <a:t>05/02/2009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4000528" y="6334804"/>
            <a:ext cx="51435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Source</a:t>
            </a:r>
            <a:r>
              <a:rPr lang="fr-FR" sz="1400" dirty="0" smtClean="0"/>
              <a:t> : Java </a:t>
            </a:r>
            <a:r>
              <a:rPr lang="fr-FR" sz="1400" dirty="0" err="1" smtClean="0"/>
              <a:t>BluePrints</a:t>
            </a:r>
            <a:r>
              <a:rPr lang="fr-FR" sz="1400" dirty="0" smtClean="0"/>
              <a:t>, </a:t>
            </a:r>
            <a:r>
              <a:rPr lang="fr-FR" sz="1400" i="1" dirty="0" smtClean="0"/>
              <a:t>Model-</a:t>
            </a:r>
            <a:r>
              <a:rPr lang="fr-FR" sz="1400" i="1" dirty="0" err="1" smtClean="0"/>
              <a:t>View</a:t>
            </a:r>
            <a:r>
              <a:rPr lang="fr-FR" sz="1400" i="1" dirty="0" smtClean="0"/>
              <a:t>-Controller </a:t>
            </a:r>
            <a:r>
              <a:rPr lang="fr-FR" sz="1400" dirty="0" smtClean="0"/>
              <a:t>http://java.sun.com/blueprints/patterns/MVC-detailed.html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1422"/>
            <a:ext cx="7329510" cy="1143000"/>
          </a:xfrm>
        </p:spPr>
        <p:txBody>
          <a:bodyPr/>
          <a:lstStyle/>
          <a:p>
            <a:r>
              <a:rPr lang="fr-FR" dirty="0" smtClean="0"/>
              <a:t>Une application selon MVC</a:t>
            </a:r>
            <a:endParaRPr lang="fr-FR" dirty="0"/>
          </a:p>
        </p:txBody>
      </p:sp>
      <p:pic>
        <p:nvPicPr>
          <p:cNvPr id="7" name="Content Placeholder 6" descr="MVCClasses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285992"/>
            <a:ext cx="6407144" cy="271464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05/02/2009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 rot="19946260">
            <a:off x="587164" y="3917167"/>
            <a:ext cx="160569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 dirty="0" smtClean="0"/>
              <a:t>Apparence </a:t>
            </a:r>
            <a:endParaRPr lang="fr-FR" sz="2400" dirty="0"/>
          </a:p>
        </p:txBody>
      </p:sp>
      <p:sp>
        <p:nvSpPr>
          <p:cNvPr id="9" name="TextBox 8"/>
          <p:cNvSpPr txBox="1"/>
          <p:nvPr/>
        </p:nvSpPr>
        <p:spPr>
          <a:xfrm rot="19946260">
            <a:off x="3769887" y="4619081"/>
            <a:ext cx="216937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 dirty="0" smtClean="0"/>
              <a:t>Comportement </a:t>
            </a:r>
            <a:endParaRPr lang="fr-FR" sz="2400" dirty="0"/>
          </a:p>
        </p:txBody>
      </p:sp>
      <p:sp>
        <p:nvSpPr>
          <p:cNvPr id="10" name="TextBox 9"/>
          <p:cNvSpPr txBox="1"/>
          <p:nvPr/>
        </p:nvSpPr>
        <p:spPr>
          <a:xfrm rot="2115432">
            <a:off x="6775043" y="3778663"/>
            <a:ext cx="1314975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 dirty="0" smtClean="0"/>
              <a:t>Contenu </a:t>
            </a:r>
            <a:endParaRPr lang="fr-FR" sz="2400" dirty="0"/>
          </a:p>
        </p:txBody>
      </p:sp>
      <p:sp>
        <p:nvSpPr>
          <p:cNvPr id="12" name="Left-Up Arrow 11"/>
          <p:cNvSpPr/>
          <p:nvPr/>
        </p:nvSpPr>
        <p:spPr>
          <a:xfrm rot="10800000">
            <a:off x="4071934" y="1500174"/>
            <a:ext cx="857256" cy="1000132"/>
          </a:xfrm>
          <a:prstGeom prst="leftUpArrow">
            <a:avLst>
              <a:gd name="adj1" fmla="val 15285"/>
              <a:gd name="adj2" fmla="val 27429"/>
              <a:gd name="adj3" fmla="val 2985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5000628" y="1357298"/>
            <a:ext cx="3940181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000" dirty="0" smtClean="0"/>
              <a:t>model = new Model();</a:t>
            </a:r>
          </a:p>
          <a:p>
            <a:r>
              <a:rPr lang="fr-FR" sz="2000" dirty="0" err="1" smtClean="0"/>
              <a:t>controller</a:t>
            </a:r>
            <a:r>
              <a:rPr lang="fr-FR" sz="2000" dirty="0" smtClean="0"/>
              <a:t> = new Controller (model);</a:t>
            </a:r>
          </a:p>
          <a:p>
            <a:r>
              <a:rPr lang="fr-FR" sz="2000" dirty="0" err="1" smtClean="0"/>
              <a:t>view</a:t>
            </a:r>
            <a:r>
              <a:rPr lang="fr-FR" sz="2000" dirty="0" smtClean="0"/>
              <a:t> = new </a:t>
            </a:r>
            <a:r>
              <a:rPr lang="fr-FR" sz="2000" dirty="0" err="1" smtClean="0"/>
              <a:t>View</a:t>
            </a:r>
            <a:r>
              <a:rPr lang="fr-FR" sz="2000" dirty="0" smtClean="0"/>
              <a:t> (</a:t>
            </a:r>
            <a:r>
              <a:rPr lang="fr-FR" sz="2000" dirty="0" err="1" smtClean="0"/>
              <a:t>controller</a:t>
            </a:r>
            <a:r>
              <a:rPr lang="fr-FR" sz="2000" dirty="0" smtClean="0"/>
              <a:t>);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uild="allAtOnce" animBg="1"/>
      <p:bldP spid="9" grpId="1" uiExpand="1" build="allAtOnce" animBg="1"/>
      <p:bldP spid="10" grpId="1" build="allAtOnce" animBg="1"/>
      <p:bldP spid="1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1414"/>
            <a:ext cx="7400948" cy="1143000"/>
          </a:xfrm>
        </p:spPr>
        <p:txBody>
          <a:bodyPr/>
          <a:lstStyle/>
          <a:p>
            <a:r>
              <a:rPr lang="fr-FR" dirty="0" smtClean="0"/>
              <a:t>Une application selon MVC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05/02/2009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13" name="Picture 12" descr="MVCClasse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500174"/>
            <a:ext cx="6031260" cy="4724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77435" y="1219786"/>
            <a:ext cx="4795159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Model </a:t>
            </a:r>
            <a:r>
              <a:rPr lang="fr-FR" dirty="0" err="1" smtClean="0"/>
              <a:t>model</a:t>
            </a:r>
            <a:r>
              <a:rPr lang="fr-FR" dirty="0" smtClean="0"/>
              <a:t> = new Model();</a:t>
            </a:r>
          </a:p>
          <a:p>
            <a:r>
              <a:rPr lang="fr-FR" dirty="0" smtClean="0"/>
              <a:t>Controller </a:t>
            </a:r>
            <a:r>
              <a:rPr lang="fr-FR" dirty="0" err="1" smtClean="0"/>
              <a:t>controller</a:t>
            </a:r>
            <a:r>
              <a:rPr lang="fr-FR" dirty="0" smtClean="0"/>
              <a:t> = new Controller_1 (model);</a:t>
            </a:r>
          </a:p>
          <a:p>
            <a:r>
              <a:rPr lang="fr-FR" dirty="0" err="1" smtClean="0"/>
              <a:t>View</a:t>
            </a:r>
            <a:r>
              <a:rPr lang="fr-FR" dirty="0" smtClean="0"/>
              <a:t> </a:t>
            </a:r>
            <a:r>
              <a:rPr lang="fr-FR" dirty="0" err="1" smtClean="0"/>
              <a:t>view</a:t>
            </a:r>
            <a:r>
              <a:rPr lang="fr-FR" dirty="0" smtClean="0"/>
              <a:t> = new View_1 (</a:t>
            </a:r>
            <a:r>
              <a:rPr lang="fr-FR" dirty="0" err="1" smtClean="0"/>
              <a:t>controller</a:t>
            </a:r>
            <a:r>
              <a:rPr lang="fr-FR" dirty="0" smtClean="0"/>
              <a:t>);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1414"/>
            <a:ext cx="7400948" cy="1143000"/>
          </a:xfrm>
        </p:spPr>
        <p:txBody>
          <a:bodyPr/>
          <a:lstStyle/>
          <a:p>
            <a:r>
              <a:rPr lang="fr-FR" dirty="0" smtClean="0"/>
              <a:t>Interactions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EC2-1A45-4F58-9CAC-C3E298EE3427}" type="datetime1">
              <a:rPr lang="fr-FR" smtClean="0"/>
              <a:pPr/>
              <a:t>05/02/2009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6148415" cy="49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215074" y="3000372"/>
            <a:ext cx="2643206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Toute modification sur l’état du modèle déclenche une notification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1414"/>
            <a:ext cx="7400948" cy="1143000"/>
          </a:xfrm>
        </p:spPr>
        <p:txBody>
          <a:bodyPr/>
          <a:lstStyle/>
          <a:p>
            <a:r>
              <a:rPr lang="fr-FR" dirty="0" smtClean="0"/>
              <a:t>Interactions 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EC2-1A45-4F58-9CAC-C3E298EE3427}" type="datetime1">
              <a:rPr lang="fr-FR" smtClean="0"/>
              <a:pPr/>
              <a:t>05/02/2009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703221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43768" y="2714620"/>
            <a:ext cx="178591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Avec une vue </a:t>
            </a:r>
            <a:r>
              <a:rPr lang="fr-FR" dirty="0" smtClean="0">
                <a:sym typeface="Symbol"/>
              </a:rPr>
              <a:t> indépendante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Avantages MVC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Évolution / réutilisation </a:t>
            </a:r>
          </a:p>
          <a:p>
            <a:r>
              <a:rPr lang="fr-FR" dirty="0" smtClean="0"/>
              <a:t>Possibilité d’avoir différentes représentations </a:t>
            </a:r>
          </a:p>
          <a:p>
            <a:pPr lvl="1"/>
            <a:r>
              <a:rPr lang="fr-FR" dirty="0" smtClean="0"/>
              <a:t>Une même application sur multiples plateformes </a:t>
            </a:r>
          </a:p>
          <a:p>
            <a:r>
              <a:rPr lang="fr-FR" dirty="0" smtClean="0"/>
              <a:t>Changement dynamique de la représentation et du comportement devient possible</a:t>
            </a:r>
          </a:p>
          <a:p>
            <a:pPr lvl="1"/>
            <a:r>
              <a:rPr lang="fr-FR" dirty="0" smtClean="0"/>
              <a:t>Multi-modalité </a:t>
            </a:r>
          </a:p>
          <a:p>
            <a:r>
              <a:rPr lang="fr-FR" dirty="0" smtClean="0"/>
              <a:t>Adaptation  / </a:t>
            </a:r>
            <a:r>
              <a:rPr lang="fr-FR" dirty="0" err="1" smtClean="0"/>
              <a:t>Personalisation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05/02/2009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Gestionnaire de volume</a:t>
            </a:r>
          </a:p>
          <a:p>
            <a:pPr lvl="1"/>
            <a:r>
              <a:rPr lang="fr-FR" dirty="0" smtClean="0"/>
              <a:t>Modèle : un volume stocké</a:t>
            </a:r>
          </a:p>
          <a:p>
            <a:pPr lvl="1"/>
            <a:r>
              <a:rPr lang="fr-FR" dirty="0" smtClean="0"/>
              <a:t>Vue : différents indicateurs de ce volume</a:t>
            </a:r>
          </a:p>
          <a:p>
            <a:pPr lvl="1"/>
            <a:r>
              <a:rPr lang="fr-FR" dirty="0" smtClean="0"/>
              <a:t>Contrôle : différents contrôle selon le type de vue</a:t>
            </a:r>
          </a:p>
          <a:p>
            <a:pPr lvl="1"/>
            <a:endParaRPr lang="fr-FR" dirty="0" smtClean="0"/>
          </a:p>
          <a:p>
            <a:r>
              <a:rPr lang="fr-FR" sz="2600" dirty="0" smtClean="0"/>
              <a:t>Inspiré de l’exemple de Baptiste </a:t>
            </a:r>
            <a:r>
              <a:rPr lang="fr-FR" sz="2600" dirty="0" err="1" smtClean="0"/>
              <a:t>Wicht</a:t>
            </a:r>
            <a:r>
              <a:rPr lang="fr-FR" sz="2600" dirty="0" smtClean="0"/>
              <a:t>, « Implémentation du pattern MVC » sur Developpez.com</a:t>
            </a:r>
          </a:p>
          <a:p>
            <a:pPr lvl="1"/>
            <a:r>
              <a:rPr lang="fr-FR" sz="2200" dirty="0" smtClean="0">
                <a:hlinkClick r:id="rId2"/>
              </a:rPr>
              <a:t>http://baptiste-wicht.developpez.com/tutoriel/conception/mvc/</a:t>
            </a:r>
            <a:r>
              <a:rPr lang="fr-FR" sz="2200" dirty="0" smtClean="0"/>
              <a:t>  </a:t>
            </a:r>
            <a:endParaRPr lang="fr-FR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05/02/2009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05/02/2009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285728"/>
            <a:ext cx="9144032" cy="641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interactions</a:t>
            </a:r>
            <a:endParaRPr lang="fr-FR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BC04-5266-419A-B9E8-0135D95A1CE2}" type="datetime1">
              <a:rPr lang="fr-FR" smtClean="0"/>
              <a:pPr/>
              <a:t>05/02/2009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38" y="1785926"/>
            <a:ext cx="8977356" cy="34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1422"/>
            <a:ext cx="7400948" cy="1143000"/>
          </a:xfrm>
        </p:spPr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EC2-1A45-4F58-9CAC-C3E298EE3427}" type="datetime1">
              <a:rPr lang="fr-FR" smtClean="0"/>
              <a:pPr/>
              <a:t>05/02/2009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57245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4714876" y="1357298"/>
            <a:ext cx="1214446" cy="192880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857496"/>
            <a:ext cx="57245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500570"/>
            <a:ext cx="57245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214282" y="1000108"/>
            <a:ext cx="1214446" cy="178595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500166" y="1857364"/>
            <a:ext cx="1214446" cy="78579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643174" y="1357298"/>
            <a:ext cx="2071702" cy="78579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Contenu prévisionnel </a:t>
            </a:r>
          </a:p>
          <a:p>
            <a:pPr lvl="1"/>
            <a:r>
              <a:rPr lang="fr-FR" dirty="0" smtClean="0"/>
              <a:t>Modèle MVC</a:t>
            </a:r>
          </a:p>
          <a:p>
            <a:pPr lvl="1"/>
            <a:r>
              <a:rPr lang="fr-FR" dirty="0" smtClean="0"/>
              <a:t>MVC &amp; Swing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05/02/2009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le modèle</a:t>
            </a:r>
            <a:endParaRPr lang="fr-F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</a:rPr>
              <a:t>Classe </a:t>
            </a:r>
            <a:r>
              <a:rPr lang="fr-FR" sz="2400" b="1" dirty="0" err="1" smtClean="0">
                <a:solidFill>
                  <a:schemeClr val="tx2"/>
                </a:solidFill>
              </a:rPr>
              <a:t>VolumeModel</a:t>
            </a:r>
            <a:endParaRPr lang="fr-FR" sz="2400" b="1" dirty="0" smtClean="0">
              <a:solidFill>
                <a:schemeClr val="tx2"/>
              </a:solidFill>
            </a:endParaRPr>
          </a:p>
          <a:p>
            <a:r>
              <a:rPr lang="fr-FR" sz="2400" dirty="0" smtClean="0">
                <a:solidFill>
                  <a:schemeClr val="tx2"/>
                </a:solidFill>
              </a:rPr>
              <a:t>Attributs</a:t>
            </a:r>
            <a:r>
              <a:rPr lang="fr-FR" sz="2400" dirty="0" smtClean="0"/>
              <a:t> :</a:t>
            </a:r>
          </a:p>
          <a:p>
            <a:pPr lvl="1"/>
            <a:r>
              <a:rPr lang="fr-FR" sz="2000" dirty="0" err="1" smtClean="0"/>
              <a:t>int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7030A0"/>
                </a:solidFill>
              </a:rPr>
              <a:t>volume</a:t>
            </a:r>
            <a:r>
              <a:rPr lang="fr-FR" sz="2000" dirty="0" smtClean="0"/>
              <a:t> : le volume stocké</a:t>
            </a:r>
          </a:p>
          <a:p>
            <a:pPr lvl="1"/>
            <a:r>
              <a:rPr lang="fr-FR" sz="2000" dirty="0" err="1" smtClean="0"/>
              <a:t>EventListenerList</a:t>
            </a:r>
            <a:r>
              <a:rPr lang="fr-FR" sz="2000" dirty="0" smtClean="0"/>
              <a:t>  </a:t>
            </a:r>
            <a:r>
              <a:rPr lang="fr-FR" sz="2000" dirty="0" err="1" smtClean="0">
                <a:solidFill>
                  <a:srgbClr val="7030A0"/>
                </a:solidFill>
              </a:rPr>
              <a:t>listeners</a:t>
            </a:r>
            <a:r>
              <a:rPr lang="fr-FR" sz="2000" dirty="0" smtClean="0"/>
              <a:t> : les </a:t>
            </a:r>
            <a:r>
              <a:rPr lang="fr-FR" sz="2000" i="1" dirty="0" err="1" smtClean="0"/>
              <a:t>listeners</a:t>
            </a:r>
            <a:r>
              <a:rPr lang="fr-FR" sz="2000" dirty="0" smtClean="0"/>
              <a:t> abonnés</a:t>
            </a:r>
          </a:p>
          <a:p>
            <a:r>
              <a:rPr lang="fr-FR" sz="2400" dirty="0" smtClean="0">
                <a:solidFill>
                  <a:schemeClr val="tx2"/>
                </a:solidFill>
              </a:rPr>
              <a:t>Méthodes</a:t>
            </a:r>
            <a:r>
              <a:rPr lang="fr-FR" sz="2400" dirty="0" smtClean="0"/>
              <a:t> : </a:t>
            </a:r>
          </a:p>
          <a:p>
            <a:pPr lvl="1"/>
            <a:r>
              <a:rPr lang="fr-FR" sz="2000" dirty="0" err="1" smtClean="0">
                <a:solidFill>
                  <a:srgbClr val="7030A0"/>
                </a:solidFill>
              </a:rPr>
              <a:t>getVolume</a:t>
            </a:r>
            <a:r>
              <a:rPr lang="fr-FR" sz="2000" dirty="0" smtClean="0"/>
              <a:t>  : récupère la valeur du volume </a:t>
            </a:r>
          </a:p>
          <a:p>
            <a:pPr lvl="1"/>
            <a:r>
              <a:rPr lang="fr-FR" sz="2000" b="1" dirty="0" err="1" smtClean="0">
                <a:solidFill>
                  <a:srgbClr val="7030A0"/>
                </a:solidFill>
              </a:rPr>
              <a:t>setVolume</a:t>
            </a:r>
            <a:r>
              <a:rPr lang="fr-FR" sz="2000" dirty="0" smtClean="0"/>
              <a:t> : modifie la valeur du volume et déclenche </a:t>
            </a:r>
            <a:r>
              <a:rPr lang="fr-FR" sz="2000" i="1" dirty="0" err="1" smtClean="0"/>
              <a:t>fireVolumeChanged</a:t>
            </a:r>
            <a:endParaRPr lang="fr-FR" sz="2000" i="1" dirty="0" smtClean="0"/>
          </a:p>
          <a:p>
            <a:pPr lvl="1"/>
            <a:r>
              <a:rPr lang="fr-FR" sz="2000" b="1" dirty="0" err="1" smtClean="0">
                <a:solidFill>
                  <a:srgbClr val="7030A0"/>
                </a:solidFill>
              </a:rPr>
              <a:t>fireVolumeChanged</a:t>
            </a:r>
            <a:r>
              <a:rPr lang="fr-FR" sz="2000" dirty="0" smtClean="0"/>
              <a:t> : notification des </a:t>
            </a:r>
            <a:r>
              <a:rPr lang="fr-FR" sz="2000" i="1" dirty="0" err="1" smtClean="0"/>
              <a:t>listeners</a:t>
            </a:r>
            <a:r>
              <a:rPr lang="fr-FR" sz="2000" dirty="0" smtClean="0"/>
              <a:t> </a:t>
            </a:r>
          </a:p>
          <a:p>
            <a:pPr lvl="1"/>
            <a:r>
              <a:rPr lang="fr-FR" sz="2000" dirty="0" err="1" smtClean="0">
                <a:solidFill>
                  <a:srgbClr val="7030A0"/>
                </a:solidFill>
              </a:rPr>
              <a:t>addVolumeListener</a:t>
            </a:r>
            <a:r>
              <a:rPr lang="fr-FR" sz="2000" dirty="0" smtClean="0"/>
              <a:t> / </a:t>
            </a:r>
            <a:r>
              <a:rPr lang="fr-FR" sz="2000" dirty="0" err="1" smtClean="0">
                <a:solidFill>
                  <a:srgbClr val="7030A0"/>
                </a:solidFill>
              </a:rPr>
              <a:t>removeVolumeListener</a:t>
            </a:r>
            <a:r>
              <a:rPr lang="fr-FR" sz="2000" dirty="0" smtClean="0"/>
              <a:t> : abonnement / désabonnement d’un </a:t>
            </a:r>
            <a:r>
              <a:rPr lang="fr-FR" sz="2000" i="1" dirty="0" err="1" smtClean="0"/>
              <a:t>listener</a:t>
            </a:r>
            <a:r>
              <a:rPr lang="fr-FR" sz="2000" dirty="0" smtClean="0"/>
              <a:t> </a:t>
            </a:r>
          </a:p>
          <a:p>
            <a:pPr lvl="1"/>
            <a:endParaRPr lang="fr-FR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EC2-1A45-4F58-9CAC-C3E298EE3427}" type="datetime1">
              <a:rPr lang="fr-FR" smtClean="0"/>
              <a:pPr/>
              <a:t>05/02/2009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142984"/>
            <a:ext cx="522985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357298"/>
            <a:ext cx="66579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019164"/>
            <a:ext cx="5274759" cy="183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71414"/>
            <a:ext cx="732951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Exemple : </a:t>
            </a:r>
            <a:br>
              <a:rPr lang="fr-FR" dirty="0" smtClean="0"/>
            </a:br>
            <a:r>
              <a:rPr lang="fr-FR" dirty="0" smtClean="0"/>
              <a:t>Les événements et les écouteurs 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46060" y="1535113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dirty="0" smtClean="0"/>
              <a:t>Événements déclenchés à chaque modification du modèle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46060" y="2174874"/>
            <a:ext cx="4183064" cy="4111645"/>
          </a:xfrm>
        </p:spPr>
        <p:txBody>
          <a:bodyPr>
            <a:normAutofit fontScale="92500"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Classe </a:t>
            </a:r>
            <a:r>
              <a:rPr lang="fr-FR" b="1" dirty="0" err="1" smtClean="0">
                <a:solidFill>
                  <a:schemeClr val="tx2"/>
                </a:solidFill>
              </a:rPr>
              <a:t>VolumeChangedEvent</a:t>
            </a:r>
            <a:endParaRPr lang="fr-FR" b="1" dirty="0" smtClean="0">
              <a:solidFill>
                <a:schemeClr val="tx2"/>
              </a:solidFill>
            </a:endParaRPr>
          </a:p>
          <a:p>
            <a:r>
              <a:rPr lang="fr-FR" dirty="0" err="1" smtClean="0">
                <a:solidFill>
                  <a:schemeClr val="tx2"/>
                </a:solidFill>
              </a:rPr>
              <a:t>Extends</a:t>
            </a:r>
            <a:r>
              <a:rPr lang="fr-FR" dirty="0" smtClean="0"/>
              <a:t> : </a:t>
            </a:r>
            <a:r>
              <a:rPr lang="fr-FR" b="1" dirty="0" err="1" smtClean="0">
                <a:solidFill>
                  <a:srgbClr val="7030A0"/>
                </a:solidFill>
              </a:rPr>
              <a:t>EventObject</a:t>
            </a:r>
            <a:endParaRPr lang="fr-FR" b="1" dirty="0" smtClean="0">
              <a:solidFill>
                <a:srgbClr val="7030A0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Attributs</a:t>
            </a:r>
            <a:r>
              <a:rPr lang="fr-FR" dirty="0" smtClean="0"/>
              <a:t> :</a:t>
            </a:r>
          </a:p>
          <a:p>
            <a:pPr lvl="1"/>
            <a:r>
              <a:rPr lang="fr-FR" sz="2200" dirty="0" err="1" smtClean="0"/>
              <a:t>int</a:t>
            </a:r>
            <a:r>
              <a:rPr lang="fr-FR" sz="2200" dirty="0" smtClean="0"/>
              <a:t> </a:t>
            </a:r>
            <a:r>
              <a:rPr lang="fr-FR" sz="2200" b="1" dirty="0" err="1" smtClean="0">
                <a:solidFill>
                  <a:srgbClr val="7030A0"/>
                </a:solidFill>
              </a:rPr>
              <a:t>newVolume</a:t>
            </a:r>
            <a:r>
              <a:rPr lang="fr-FR" sz="2200" dirty="0" smtClean="0"/>
              <a:t> : nouvelle valeur de modèle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Constructeur</a:t>
            </a:r>
            <a:r>
              <a:rPr lang="fr-FR" dirty="0" smtClean="0"/>
              <a:t> :</a:t>
            </a:r>
          </a:p>
          <a:p>
            <a:pPr lvl="1"/>
            <a:r>
              <a:rPr lang="fr-FR" sz="2200" dirty="0" err="1" smtClean="0">
                <a:solidFill>
                  <a:srgbClr val="7030A0"/>
                </a:solidFill>
              </a:rPr>
              <a:t>VolumeChangedEvent</a:t>
            </a:r>
            <a:r>
              <a:rPr lang="fr-FR" sz="2200" dirty="0" smtClean="0">
                <a:solidFill>
                  <a:srgbClr val="7030A0"/>
                </a:solidFill>
              </a:rPr>
              <a:t> </a:t>
            </a:r>
            <a:r>
              <a:rPr lang="fr-FR" sz="2200" dirty="0" smtClean="0"/>
              <a:t>(Object source, </a:t>
            </a:r>
            <a:r>
              <a:rPr lang="fr-FR" sz="2200" dirty="0" err="1" smtClean="0"/>
              <a:t>int</a:t>
            </a:r>
            <a:r>
              <a:rPr lang="fr-FR" sz="2200" dirty="0" smtClean="0"/>
              <a:t> </a:t>
            </a:r>
            <a:r>
              <a:rPr lang="fr-FR" sz="2200" dirty="0" err="1" smtClean="0"/>
              <a:t>newVolume</a:t>
            </a:r>
            <a:r>
              <a:rPr lang="fr-FR" sz="2200" dirty="0" smtClean="0"/>
              <a:t>)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Méthodes</a:t>
            </a:r>
            <a:r>
              <a:rPr lang="fr-FR" dirty="0" smtClean="0"/>
              <a:t> :</a:t>
            </a:r>
          </a:p>
          <a:p>
            <a:pPr lvl="1"/>
            <a:r>
              <a:rPr lang="fr-FR" sz="2200" b="1" dirty="0" err="1" smtClean="0">
                <a:solidFill>
                  <a:srgbClr val="7030A0"/>
                </a:solidFill>
              </a:rPr>
              <a:t>getNewVolume</a:t>
            </a:r>
            <a:r>
              <a:rPr lang="fr-FR" sz="2200" dirty="0" smtClean="0"/>
              <a:t> : récupère le nouveau valeur du volume</a:t>
            </a:r>
          </a:p>
          <a:p>
            <a:pPr lvl="1"/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959381" y="1535113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dirty="0" smtClean="0"/>
              <a:t>Écouteurs (</a:t>
            </a:r>
            <a:r>
              <a:rPr lang="fr-FR" dirty="0" err="1" smtClean="0"/>
              <a:t>listeners</a:t>
            </a:r>
            <a:r>
              <a:rPr lang="fr-FR" dirty="0" smtClean="0"/>
              <a:t>) abonnés aux événements 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500561" y="2174875"/>
            <a:ext cx="4572033" cy="3951288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Interface </a:t>
            </a:r>
            <a:r>
              <a:rPr lang="fr-FR" b="1" dirty="0" err="1" smtClean="0">
                <a:solidFill>
                  <a:schemeClr val="tx2"/>
                </a:solidFill>
              </a:rPr>
              <a:t>VolumeModelListener</a:t>
            </a:r>
            <a:endParaRPr lang="fr-FR" b="1" dirty="0" smtClean="0">
              <a:solidFill>
                <a:schemeClr val="tx2"/>
              </a:solidFill>
            </a:endParaRPr>
          </a:p>
          <a:p>
            <a:r>
              <a:rPr lang="fr-FR" dirty="0" err="1" smtClean="0">
                <a:solidFill>
                  <a:schemeClr val="tx2"/>
                </a:solidFill>
              </a:rPr>
              <a:t>Extends</a:t>
            </a:r>
            <a:r>
              <a:rPr lang="fr-FR" dirty="0" smtClean="0"/>
              <a:t> : </a:t>
            </a:r>
            <a:r>
              <a:rPr lang="fr-FR" b="1" dirty="0" err="1" smtClean="0">
                <a:solidFill>
                  <a:srgbClr val="7030A0"/>
                </a:solidFill>
              </a:rPr>
              <a:t>EventListener</a:t>
            </a:r>
            <a:endParaRPr lang="fr-FR" b="1" dirty="0" smtClean="0">
              <a:solidFill>
                <a:srgbClr val="7030A0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Méthodes</a:t>
            </a:r>
            <a:r>
              <a:rPr lang="fr-FR" dirty="0" smtClean="0"/>
              <a:t> :</a:t>
            </a:r>
          </a:p>
          <a:p>
            <a:pPr lvl="1"/>
            <a:r>
              <a:rPr lang="fr-FR" dirty="0" err="1" smtClean="0">
                <a:solidFill>
                  <a:srgbClr val="7030A0"/>
                </a:solidFill>
              </a:rPr>
              <a:t>volumeChanged</a:t>
            </a:r>
            <a:r>
              <a:rPr lang="fr-FR" dirty="0" smtClean="0"/>
              <a:t> (</a:t>
            </a:r>
            <a:r>
              <a:rPr lang="fr-FR" dirty="0" err="1" smtClean="0"/>
              <a:t>VolumeChangedEvent</a:t>
            </a:r>
            <a:r>
              <a:rPr lang="fr-FR" dirty="0" smtClean="0"/>
              <a:t> </a:t>
            </a:r>
            <a:r>
              <a:rPr lang="fr-FR" dirty="0" err="1" smtClean="0"/>
              <a:t>event</a:t>
            </a:r>
            <a:r>
              <a:rPr lang="fr-FR" dirty="0" smtClean="0"/>
              <a:t>) : </a:t>
            </a:r>
            <a:r>
              <a:rPr lang="fr-FR" i="1" dirty="0" smtClean="0"/>
              <a:t>notification</a:t>
            </a:r>
            <a:r>
              <a:rPr lang="fr-FR" dirty="0" smtClean="0"/>
              <a:t> occurrence de l’événement </a:t>
            </a:r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05/02/2009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9816" y="4500569"/>
            <a:ext cx="4902778" cy="22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143512"/>
            <a:ext cx="7345122" cy="69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le contrôleur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</a:rPr>
              <a:t>Classe</a:t>
            </a:r>
            <a:r>
              <a:rPr lang="fr-FR" sz="2400" dirty="0" smtClean="0"/>
              <a:t> </a:t>
            </a:r>
            <a:r>
              <a:rPr lang="fr-FR" sz="2400" b="1" dirty="0" err="1" smtClean="0">
                <a:solidFill>
                  <a:schemeClr val="tx2"/>
                </a:solidFill>
              </a:rPr>
              <a:t>VolumeController</a:t>
            </a:r>
            <a:endParaRPr lang="fr-FR" sz="2400" b="1" dirty="0" smtClean="0">
              <a:solidFill>
                <a:schemeClr val="tx2"/>
              </a:solidFill>
            </a:endParaRPr>
          </a:p>
          <a:p>
            <a:r>
              <a:rPr lang="fr-FR" sz="2400" dirty="0" smtClean="0">
                <a:solidFill>
                  <a:schemeClr val="tx2"/>
                </a:solidFill>
              </a:rPr>
              <a:t>Attributs</a:t>
            </a:r>
            <a:r>
              <a:rPr lang="fr-FR" sz="2400" dirty="0" smtClean="0"/>
              <a:t> :</a:t>
            </a:r>
          </a:p>
          <a:p>
            <a:pPr lvl="1"/>
            <a:r>
              <a:rPr lang="fr-FR" sz="2000" dirty="0" err="1" smtClean="0"/>
              <a:t>VolumeModel</a:t>
            </a:r>
            <a:r>
              <a:rPr lang="fr-FR" sz="2000" dirty="0" smtClean="0"/>
              <a:t> </a:t>
            </a:r>
            <a:r>
              <a:rPr lang="fr-FR" sz="2000" b="1" dirty="0" smtClean="0">
                <a:solidFill>
                  <a:srgbClr val="7030A0"/>
                </a:solidFill>
              </a:rPr>
              <a:t>model</a:t>
            </a:r>
            <a:r>
              <a:rPr lang="fr-FR" sz="2000" dirty="0" smtClean="0"/>
              <a:t> : le lien vers le </a:t>
            </a:r>
            <a:r>
              <a:rPr lang="fr-FR" sz="2000" i="1" dirty="0" smtClean="0"/>
              <a:t>modèle</a:t>
            </a:r>
          </a:p>
          <a:p>
            <a:pPr lvl="1"/>
            <a:r>
              <a:rPr lang="fr-FR" sz="2000" dirty="0" smtClean="0"/>
              <a:t>List&lt;</a:t>
            </a:r>
            <a:r>
              <a:rPr lang="fr-FR" sz="2000" dirty="0" err="1" smtClean="0"/>
              <a:t>VolumeView</a:t>
            </a:r>
            <a:r>
              <a:rPr lang="fr-FR" sz="2000" dirty="0" smtClean="0"/>
              <a:t>&gt; </a:t>
            </a:r>
            <a:r>
              <a:rPr lang="fr-FR" sz="2000" dirty="0" err="1" smtClean="0">
                <a:solidFill>
                  <a:srgbClr val="7030A0"/>
                </a:solidFill>
              </a:rPr>
              <a:t>views</a:t>
            </a:r>
            <a:r>
              <a:rPr lang="fr-FR" sz="2000" dirty="0" smtClean="0"/>
              <a:t> : ensemble de </a:t>
            </a:r>
            <a:r>
              <a:rPr lang="fr-FR" sz="2000" i="1" dirty="0" smtClean="0"/>
              <a:t>vues</a:t>
            </a:r>
            <a:r>
              <a:rPr lang="fr-FR" sz="2000" dirty="0" smtClean="0"/>
              <a:t> dont s’occupe le contrôler </a:t>
            </a:r>
          </a:p>
          <a:p>
            <a:r>
              <a:rPr lang="fr-FR" sz="2400" dirty="0" smtClean="0">
                <a:solidFill>
                  <a:schemeClr val="tx2"/>
                </a:solidFill>
              </a:rPr>
              <a:t>Méthodes</a:t>
            </a:r>
            <a:r>
              <a:rPr lang="fr-FR" sz="2400" dirty="0" smtClean="0"/>
              <a:t> :</a:t>
            </a:r>
          </a:p>
          <a:p>
            <a:pPr lvl="1"/>
            <a:r>
              <a:rPr lang="fr-FR" sz="2000" dirty="0" err="1" smtClean="0">
                <a:solidFill>
                  <a:srgbClr val="7030A0"/>
                </a:solidFill>
              </a:rPr>
              <a:t>getModel</a:t>
            </a:r>
            <a:r>
              <a:rPr lang="fr-FR" sz="2000" dirty="0" smtClean="0">
                <a:solidFill>
                  <a:srgbClr val="7030A0"/>
                </a:solidFill>
              </a:rPr>
              <a:t> / </a:t>
            </a:r>
            <a:r>
              <a:rPr lang="fr-FR" sz="2000" dirty="0" err="1" smtClean="0">
                <a:solidFill>
                  <a:srgbClr val="7030A0"/>
                </a:solidFill>
              </a:rPr>
              <a:t>setModel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fr-FR" sz="2000" dirty="0" err="1" smtClean="0">
                <a:solidFill>
                  <a:srgbClr val="7030A0"/>
                </a:solidFill>
              </a:rPr>
              <a:t>displayViews</a:t>
            </a:r>
            <a:r>
              <a:rPr lang="fr-FR" sz="2000" dirty="0" smtClean="0">
                <a:solidFill>
                  <a:srgbClr val="7030A0"/>
                </a:solidFill>
              </a:rPr>
              <a:t> / </a:t>
            </a:r>
            <a:r>
              <a:rPr lang="fr-FR" sz="2000" dirty="0" err="1" smtClean="0">
                <a:solidFill>
                  <a:srgbClr val="7030A0"/>
                </a:solidFill>
              </a:rPr>
              <a:t>closeViews</a:t>
            </a:r>
            <a:endParaRPr lang="fr-FR" sz="2000" dirty="0" smtClean="0">
              <a:solidFill>
                <a:srgbClr val="7030A0"/>
              </a:solidFill>
            </a:endParaRPr>
          </a:p>
          <a:p>
            <a:pPr lvl="1"/>
            <a:r>
              <a:rPr lang="fr-FR" sz="2000" b="1" dirty="0" err="1" smtClean="0">
                <a:solidFill>
                  <a:srgbClr val="7030A0"/>
                </a:solidFill>
              </a:rPr>
              <a:t>addView</a:t>
            </a:r>
            <a:r>
              <a:rPr lang="fr-FR" sz="2000" b="1" dirty="0" smtClean="0">
                <a:solidFill>
                  <a:srgbClr val="7030A0"/>
                </a:solidFill>
              </a:rPr>
              <a:t> / </a:t>
            </a:r>
            <a:r>
              <a:rPr lang="fr-FR" sz="2000" b="1" dirty="0" err="1" smtClean="0">
                <a:solidFill>
                  <a:srgbClr val="7030A0"/>
                </a:solidFill>
              </a:rPr>
              <a:t>removeView</a:t>
            </a:r>
            <a:r>
              <a:rPr lang="fr-FR" sz="2000" b="1" dirty="0" smtClean="0">
                <a:solidFill>
                  <a:srgbClr val="7030A0"/>
                </a:solidFill>
              </a:rPr>
              <a:t> </a:t>
            </a:r>
            <a:r>
              <a:rPr lang="fr-FR" sz="2000" dirty="0" smtClean="0"/>
              <a:t>: ajoute / enlève une vue de la liste internet et  </a:t>
            </a:r>
            <a:r>
              <a:rPr lang="fr-FR" sz="2000" i="1" dirty="0" smtClean="0"/>
              <a:t>adonne</a:t>
            </a:r>
            <a:r>
              <a:rPr lang="fr-FR" sz="2000" dirty="0" smtClean="0"/>
              <a:t> / </a:t>
            </a:r>
            <a:r>
              <a:rPr lang="fr-FR" sz="2000" i="1" dirty="0" smtClean="0"/>
              <a:t>désabonne</a:t>
            </a:r>
            <a:r>
              <a:rPr lang="fr-FR" sz="2000" dirty="0" smtClean="0"/>
              <a:t> la vue au </a:t>
            </a:r>
            <a:r>
              <a:rPr lang="fr-FR" sz="2000" i="1" dirty="0" smtClean="0"/>
              <a:t>modèle </a:t>
            </a:r>
            <a:endParaRPr lang="fr-FR" sz="2000" i="1" dirty="0" smtClean="0">
              <a:solidFill>
                <a:srgbClr val="7030A0"/>
              </a:solidFill>
            </a:endParaRPr>
          </a:p>
          <a:p>
            <a:pPr lvl="1"/>
            <a:r>
              <a:rPr lang="fr-FR" sz="2000" b="1" dirty="0" err="1" smtClean="0">
                <a:solidFill>
                  <a:srgbClr val="7030A0"/>
                </a:solidFill>
              </a:rPr>
              <a:t>notifyVolumeChange</a:t>
            </a:r>
            <a:r>
              <a:rPr lang="fr-FR" sz="2000" dirty="0" smtClean="0"/>
              <a:t> : informe le modèle lorsque les données ont été modifiées par l’utilisateur</a:t>
            </a:r>
            <a:endParaRPr lang="fr-FR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05/02/2009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952487"/>
            <a:ext cx="4060048" cy="154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2052" y="571480"/>
            <a:ext cx="3986228" cy="222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857364"/>
            <a:ext cx="4658179" cy="207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643050"/>
            <a:ext cx="5652677" cy="76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la vue abstraite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Classe Abstract </a:t>
            </a:r>
            <a:r>
              <a:rPr lang="fr-FR" b="1" dirty="0" err="1" smtClean="0">
                <a:solidFill>
                  <a:schemeClr val="tx2"/>
                </a:solidFill>
              </a:rPr>
              <a:t>VolumeView</a:t>
            </a:r>
            <a:endParaRPr lang="fr-FR" b="1" dirty="0" smtClean="0">
              <a:solidFill>
                <a:schemeClr val="tx2"/>
              </a:solidFill>
            </a:endParaRPr>
          </a:p>
          <a:p>
            <a:r>
              <a:rPr lang="fr-FR" dirty="0" err="1" smtClean="0">
                <a:solidFill>
                  <a:schemeClr val="tx2"/>
                </a:solidFill>
              </a:rPr>
              <a:t>Implements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/>
              <a:t> </a:t>
            </a:r>
            <a:r>
              <a:rPr lang="fr-FR" b="1" dirty="0" err="1" smtClean="0">
                <a:solidFill>
                  <a:srgbClr val="7030A0"/>
                </a:solidFill>
              </a:rPr>
              <a:t>VolumeModelListener</a:t>
            </a:r>
            <a:endParaRPr lang="fr-FR" b="1" dirty="0" smtClean="0">
              <a:solidFill>
                <a:srgbClr val="7030A0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Attributs</a:t>
            </a:r>
            <a:r>
              <a:rPr lang="fr-FR" dirty="0" smtClean="0"/>
              <a:t> :</a:t>
            </a:r>
          </a:p>
          <a:p>
            <a:pPr lvl="1"/>
            <a:r>
              <a:rPr lang="fr-FR" b="1" dirty="0" err="1" smtClean="0">
                <a:solidFill>
                  <a:srgbClr val="7030A0"/>
                </a:solidFill>
              </a:rPr>
              <a:t>VolumeController</a:t>
            </a:r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b="1" dirty="0" err="1" smtClean="0">
                <a:solidFill>
                  <a:srgbClr val="7030A0"/>
                </a:solidFill>
              </a:rPr>
              <a:t>controller</a:t>
            </a:r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dirty="0" smtClean="0"/>
              <a:t>: le contrôleur responsable par cette vue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Constructeurs</a:t>
            </a:r>
            <a:r>
              <a:rPr lang="fr-FR" dirty="0" smtClean="0"/>
              <a:t> :</a:t>
            </a:r>
          </a:p>
          <a:p>
            <a:pPr lvl="1"/>
            <a:r>
              <a:rPr lang="fr-FR" b="1" dirty="0" err="1" smtClean="0">
                <a:solidFill>
                  <a:srgbClr val="7030A0"/>
                </a:solidFill>
              </a:rPr>
              <a:t>VolumeView</a:t>
            </a:r>
            <a:r>
              <a:rPr lang="fr-FR" b="1" dirty="0" smtClean="0">
                <a:solidFill>
                  <a:srgbClr val="7030A0"/>
                </a:solidFill>
              </a:rPr>
              <a:t>(</a:t>
            </a:r>
            <a:r>
              <a:rPr lang="fr-FR" b="1" dirty="0" err="1" smtClean="0">
                <a:solidFill>
                  <a:srgbClr val="7030A0"/>
                </a:solidFill>
              </a:rPr>
              <a:t>VolumeController</a:t>
            </a:r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b="1" dirty="0" err="1" smtClean="0">
                <a:solidFill>
                  <a:srgbClr val="7030A0"/>
                </a:solidFill>
              </a:rPr>
              <a:t>controller</a:t>
            </a:r>
            <a:r>
              <a:rPr lang="fr-FR" b="1" dirty="0" smtClean="0">
                <a:solidFill>
                  <a:srgbClr val="7030A0"/>
                </a:solidFill>
              </a:rPr>
              <a:t>)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Méthodes</a:t>
            </a:r>
            <a:r>
              <a:rPr lang="fr-FR" dirty="0" smtClean="0"/>
              <a:t> :</a:t>
            </a:r>
          </a:p>
          <a:p>
            <a:pPr lvl="1"/>
            <a:r>
              <a:rPr lang="fr-FR" b="1" dirty="0" err="1" smtClean="0">
                <a:solidFill>
                  <a:srgbClr val="7030A0"/>
                </a:solidFill>
              </a:rPr>
              <a:t>VolumeController</a:t>
            </a:r>
            <a:r>
              <a:rPr lang="fr-FR" dirty="0" smtClean="0"/>
              <a:t> </a:t>
            </a:r>
            <a:r>
              <a:rPr lang="fr-FR" b="1" dirty="0" err="1" smtClean="0">
                <a:solidFill>
                  <a:srgbClr val="7030A0"/>
                </a:solidFill>
              </a:rPr>
              <a:t>getController</a:t>
            </a:r>
            <a:endParaRPr lang="fr-FR" dirty="0" smtClean="0"/>
          </a:p>
          <a:p>
            <a:pPr lvl="1"/>
            <a:r>
              <a:rPr lang="fr-FR" dirty="0" smtClean="0"/>
              <a:t>abstract </a:t>
            </a:r>
            <a:r>
              <a:rPr lang="fr-FR" dirty="0" err="1" smtClean="0"/>
              <a:t>void</a:t>
            </a:r>
            <a:r>
              <a:rPr lang="fr-FR" dirty="0" smtClean="0"/>
              <a:t> display</a:t>
            </a:r>
          </a:p>
          <a:p>
            <a:pPr lvl="1"/>
            <a:r>
              <a:rPr lang="fr-FR" dirty="0" smtClean="0"/>
              <a:t>abstract </a:t>
            </a:r>
            <a:r>
              <a:rPr lang="fr-FR" dirty="0" err="1" smtClean="0"/>
              <a:t>void</a:t>
            </a:r>
            <a:r>
              <a:rPr lang="fr-FR" dirty="0" smtClean="0"/>
              <a:t> close</a:t>
            </a:r>
          </a:p>
          <a:p>
            <a:pPr lvl="1"/>
            <a:r>
              <a:rPr lang="fr-FR" dirty="0" smtClean="0"/>
              <a:t>abstract </a:t>
            </a:r>
            <a:r>
              <a:rPr lang="fr-FR" dirty="0" err="1" smtClean="0"/>
              <a:t>void</a:t>
            </a:r>
            <a:r>
              <a:rPr lang="fr-FR" dirty="0" smtClean="0"/>
              <a:t> </a:t>
            </a:r>
            <a:r>
              <a:rPr lang="fr-FR" dirty="0" err="1" smtClean="0"/>
              <a:t>setLocation</a:t>
            </a:r>
            <a:endParaRPr lang="fr-FR" dirty="0" smtClean="0"/>
          </a:p>
          <a:p>
            <a:pPr lvl="1"/>
            <a:r>
              <a:rPr lang="fr-FR" dirty="0" smtClean="0"/>
              <a:t>abstract </a:t>
            </a:r>
            <a:r>
              <a:rPr lang="fr-FR" dirty="0" err="1" smtClean="0"/>
              <a:t>void</a:t>
            </a:r>
            <a:r>
              <a:rPr lang="fr-FR" dirty="0" smtClean="0"/>
              <a:t> </a:t>
            </a:r>
            <a:r>
              <a:rPr lang="fr-FR" dirty="0" err="1" smtClean="0"/>
              <a:t>setSize</a:t>
            </a:r>
            <a:endParaRPr lang="fr-FR" dirty="0" smtClean="0"/>
          </a:p>
          <a:p>
            <a:pPr lvl="1"/>
            <a:r>
              <a:rPr lang="fr-FR" dirty="0" smtClean="0"/>
              <a:t>abstract Dimension </a:t>
            </a:r>
            <a:r>
              <a:rPr lang="fr-FR" dirty="0" err="1" smtClean="0"/>
              <a:t>getSize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05/02/2009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les vues concrètes 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Vue « passive » : uniquement visualisation</a:t>
            </a:r>
          </a:p>
          <a:p>
            <a:r>
              <a:rPr lang="fr-FR" sz="2400" b="1" dirty="0" smtClean="0">
                <a:solidFill>
                  <a:schemeClr val="tx2"/>
                </a:solidFill>
              </a:rPr>
              <a:t>Classe </a:t>
            </a:r>
            <a:r>
              <a:rPr lang="fr-FR" sz="2400" b="1" dirty="0" err="1" smtClean="0">
                <a:solidFill>
                  <a:schemeClr val="tx2"/>
                </a:solidFill>
              </a:rPr>
              <a:t>VolumeListView</a:t>
            </a:r>
            <a:endParaRPr lang="fr-FR" sz="2400" b="1" dirty="0" smtClean="0">
              <a:solidFill>
                <a:schemeClr val="tx2"/>
              </a:solidFill>
            </a:endParaRPr>
          </a:p>
          <a:p>
            <a:r>
              <a:rPr lang="fr-FR" sz="2400" dirty="0" err="1" smtClean="0">
                <a:solidFill>
                  <a:schemeClr val="tx2"/>
                </a:solidFill>
              </a:rPr>
              <a:t>Extends</a:t>
            </a:r>
            <a:r>
              <a:rPr lang="fr-FR" sz="2400" dirty="0" smtClean="0"/>
              <a:t> </a:t>
            </a:r>
            <a:r>
              <a:rPr lang="fr-FR" sz="2400" b="1" dirty="0" err="1" smtClean="0">
                <a:solidFill>
                  <a:schemeClr val="tx2"/>
                </a:solidFill>
              </a:rPr>
              <a:t>VolumeView</a:t>
            </a:r>
            <a:endParaRPr lang="fr-FR" sz="2400" b="1" dirty="0" smtClean="0">
              <a:solidFill>
                <a:schemeClr val="tx2"/>
              </a:solidFill>
            </a:endParaRPr>
          </a:p>
          <a:p>
            <a:r>
              <a:rPr lang="fr-FR" sz="2400" dirty="0" smtClean="0">
                <a:solidFill>
                  <a:schemeClr val="tx2"/>
                </a:solidFill>
              </a:rPr>
              <a:t>Attributs</a:t>
            </a:r>
            <a:r>
              <a:rPr lang="fr-FR" sz="2400" dirty="0" smtClean="0"/>
              <a:t> :</a:t>
            </a:r>
          </a:p>
          <a:p>
            <a:pPr lvl="1"/>
            <a:r>
              <a:rPr lang="fr-FR" sz="2000" dirty="0" err="1" smtClean="0">
                <a:solidFill>
                  <a:srgbClr val="7030A0"/>
                </a:solidFill>
              </a:rPr>
              <a:t>JFrame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jFrame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smtClean="0"/>
              <a:t>: fenêtre de visualisation</a:t>
            </a:r>
          </a:p>
          <a:p>
            <a:pPr lvl="1"/>
            <a:r>
              <a:rPr lang="fr-FR" sz="2000" dirty="0" err="1" smtClean="0">
                <a:solidFill>
                  <a:srgbClr val="7030A0"/>
                </a:solidFill>
              </a:rPr>
              <a:t>JList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jVolumeList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smtClean="0"/>
              <a:t>: liste (</a:t>
            </a:r>
            <a:r>
              <a:rPr lang="fr-FR" sz="2000" dirty="0" err="1" smtClean="0"/>
              <a:t>JList</a:t>
            </a:r>
            <a:r>
              <a:rPr lang="fr-FR" sz="2000" dirty="0" smtClean="0"/>
              <a:t>) contenant l’historique du volume</a:t>
            </a:r>
          </a:p>
          <a:p>
            <a:pPr lvl="1"/>
            <a:r>
              <a:rPr lang="fr-FR" sz="2000" dirty="0" err="1" smtClean="0">
                <a:solidFill>
                  <a:srgbClr val="7030A0"/>
                </a:solidFill>
              </a:rPr>
              <a:t>DefaultListModel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jListModel</a:t>
            </a:r>
            <a:endParaRPr lang="fr-FR" sz="2000" dirty="0" smtClean="0">
              <a:solidFill>
                <a:srgbClr val="7030A0"/>
              </a:solidFill>
            </a:endParaRPr>
          </a:p>
          <a:p>
            <a:r>
              <a:rPr lang="fr-FR" sz="2400" dirty="0" smtClean="0">
                <a:solidFill>
                  <a:schemeClr val="tx2"/>
                </a:solidFill>
              </a:rPr>
              <a:t>Méthodes</a:t>
            </a:r>
            <a:r>
              <a:rPr lang="fr-FR" sz="2400" dirty="0" smtClean="0"/>
              <a:t> (liste non-exhaustive) :</a:t>
            </a:r>
          </a:p>
          <a:p>
            <a:pPr lvl="1"/>
            <a:r>
              <a:rPr lang="fr-FR" sz="2000" b="1" dirty="0" err="1" smtClean="0">
                <a:solidFill>
                  <a:srgbClr val="7030A0"/>
                </a:solidFill>
              </a:rPr>
              <a:t>buildFrame</a:t>
            </a:r>
            <a:r>
              <a:rPr lang="fr-FR" sz="2000" dirty="0" smtClean="0"/>
              <a:t> : construction de la fenêtre</a:t>
            </a:r>
          </a:p>
          <a:p>
            <a:pPr lvl="1"/>
            <a:r>
              <a:rPr lang="fr-FR" sz="2000" b="1" dirty="0" err="1" smtClean="0">
                <a:solidFill>
                  <a:srgbClr val="7030A0"/>
                </a:solidFill>
              </a:rPr>
              <a:t>volumeChanged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smtClean="0"/>
              <a:t>: notification d’une modification dans le modèle (interface </a:t>
            </a:r>
            <a:r>
              <a:rPr lang="fr-FR" sz="2000" dirty="0" err="1" smtClean="0">
                <a:solidFill>
                  <a:srgbClr val="7030A0"/>
                </a:solidFill>
              </a:rPr>
              <a:t>VolumeModelListener</a:t>
            </a:r>
            <a:r>
              <a:rPr lang="fr-FR" sz="2000" dirty="0" smtClean="0"/>
              <a:t>)</a:t>
            </a:r>
            <a:endParaRPr lang="fr-FR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05/02/2009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428736"/>
            <a:ext cx="11811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8019" y="1276370"/>
            <a:ext cx="612457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5971526"/>
            <a:ext cx="6072198" cy="81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les vues concrètes 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Vue « passive » : uniquement visualisation</a:t>
            </a:r>
          </a:p>
          <a:p>
            <a:r>
              <a:rPr lang="fr-FR" sz="2400" b="1" dirty="0" smtClean="0">
                <a:solidFill>
                  <a:schemeClr val="tx2"/>
                </a:solidFill>
              </a:rPr>
              <a:t>Classe </a:t>
            </a:r>
            <a:r>
              <a:rPr lang="fr-FR" sz="2400" b="1" dirty="0" err="1" smtClean="0">
                <a:solidFill>
                  <a:schemeClr val="tx2"/>
                </a:solidFill>
              </a:rPr>
              <a:t>VolumeProgressView</a:t>
            </a:r>
            <a:endParaRPr lang="fr-FR" sz="2400" b="1" dirty="0" smtClean="0">
              <a:solidFill>
                <a:schemeClr val="tx2"/>
              </a:solidFill>
            </a:endParaRPr>
          </a:p>
          <a:p>
            <a:r>
              <a:rPr lang="fr-FR" sz="2400" dirty="0" err="1" smtClean="0">
                <a:solidFill>
                  <a:schemeClr val="tx2"/>
                </a:solidFill>
              </a:rPr>
              <a:t>Extends</a:t>
            </a:r>
            <a:r>
              <a:rPr lang="fr-FR" sz="2400" dirty="0" smtClean="0"/>
              <a:t> </a:t>
            </a:r>
            <a:r>
              <a:rPr lang="fr-FR" sz="2400" b="1" dirty="0" err="1" smtClean="0">
                <a:solidFill>
                  <a:schemeClr val="tx2"/>
                </a:solidFill>
              </a:rPr>
              <a:t>VolumeView</a:t>
            </a:r>
            <a:endParaRPr lang="fr-FR" sz="2400" b="1" dirty="0" smtClean="0">
              <a:solidFill>
                <a:schemeClr val="tx2"/>
              </a:solidFill>
            </a:endParaRPr>
          </a:p>
          <a:p>
            <a:r>
              <a:rPr lang="fr-FR" sz="2400" dirty="0" smtClean="0">
                <a:solidFill>
                  <a:schemeClr val="tx2"/>
                </a:solidFill>
              </a:rPr>
              <a:t>Attributs</a:t>
            </a:r>
            <a:r>
              <a:rPr lang="fr-FR" sz="2400" dirty="0" smtClean="0"/>
              <a:t> :</a:t>
            </a:r>
          </a:p>
          <a:p>
            <a:pPr lvl="1"/>
            <a:r>
              <a:rPr lang="fr-FR" sz="2000" dirty="0" err="1" smtClean="0">
                <a:solidFill>
                  <a:srgbClr val="7030A0"/>
                </a:solidFill>
              </a:rPr>
              <a:t>JFrame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jFrame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smtClean="0"/>
              <a:t>: fenêtre de visualisation</a:t>
            </a:r>
          </a:p>
          <a:p>
            <a:pPr lvl="1"/>
            <a:r>
              <a:rPr lang="fr-FR" sz="2000" dirty="0" err="1" smtClean="0">
                <a:solidFill>
                  <a:srgbClr val="7030A0"/>
                </a:solidFill>
              </a:rPr>
              <a:t>JProgressBar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jProgress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smtClean="0"/>
              <a:t>: barre de progression pour visualiser l’évolution du volume</a:t>
            </a:r>
            <a:endParaRPr lang="fr-FR" sz="2000" dirty="0" smtClean="0">
              <a:solidFill>
                <a:srgbClr val="7030A0"/>
              </a:solidFill>
            </a:endParaRPr>
          </a:p>
          <a:p>
            <a:r>
              <a:rPr lang="fr-FR" sz="2400" dirty="0" smtClean="0">
                <a:solidFill>
                  <a:schemeClr val="tx2"/>
                </a:solidFill>
              </a:rPr>
              <a:t>Méthodes</a:t>
            </a:r>
            <a:r>
              <a:rPr lang="fr-FR" sz="2400" dirty="0" smtClean="0"/>
              <a:t> (liste non-exhaustive) :</a:t>
            </a:r>
          </a:p>
          <a:p>
            <a:pPr lvl="1"/>
            <a:r>
              <a:rPr lang="fr-FR" sz="2000" b="1" dirty="0" err="1" smtClean="0">
                <a:solidFill>
                  <a:srgbClr val="7030A0"/>
                </a:solidFill>
              </a:rPr>
              <a:t>buildFrame</a:t>
            </a:r>
            <a:r>
              <a:rPr lang="fr-FR" sz="2000" dirty="0" smtClean="0"/>
              <a:t> : construction de la fenêtre</a:t>
            </a:r>
          </a:p>
          <a:p>
            <a:pPr lvl="1"/>
            <a:r>
              <a:rPr lang="fr-FR" sz="2000" b="1" dirty="0" err="1" smtClean="0">
                <a:solidFill>
                  <a:srgbClr val="7030A0"/>
                </a:solidFill>
              </a:rPr>
              <a:t>volumeChanged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smtClean="0"/>
              <a:t>: notification d’une modification dans le modèle (interface </a:t>
            </a:r>
            <a:r>
              <a:rPr lang="fr-FR" sz="2000" dirty="0" err="1" smtClean="0">
                <a:solidFill>
                  <a:srgbClr val="7030A0"/>
                </a:solidFill>
              </a:rPr>
              <a:t>VolumeModelListener</a:t>
            </a:r>
            <a:r>
              <a:rPr lang="fr-FR" sz="2000" dirty="0" smtClean="0"/>
              <a:t>)</a:t>
            </a:r>
            <a:endParaRPr lang="fr-FR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05/02/2009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357298"/>
            <a:ext cx="11811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2499" y="1857364"/>
            <a:ext cx="6510095" cy="487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les vues concrètes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358246" cy="4697427"/>
          </a:xfrm>
        </p:spPr>
        <p:txBody>
          <a:bodyPr>
            <a:normAutofit fontScale="92500"/>
          </a:bodyPr>
          <a:lstStyle/>
          <a:p>
            <a:r>
              <a:rPr lang="fr-FR" sz="2400" dirty="0" smtClean="0"/>
              <a:t>Vue « active » : permet visualisation et la modification du volume</a:t>
            </a:r>
          </a:p>
          <a:p>
            <a:r>
              <a:rPr lang="fr-FR" sz="2400" b="1" dirty="0" smtClean="0">
                <a:solidFill>
                  <a:schemeClr val="tx2"/>
                </a:solidFill>
              </a:rPr>
              <a:t>Classe </a:t>
            </a:r>
            <a:r>
              <a:rPr lang="fr-FR" sz="2400" b="1" dirty="0" err="1" smtClean="0">
                <a:solidFill>
                  <a:schemeClr val="tx2"/>
                </a:solidFill>
              </a:rPr>
              <a:t>VolumeSliderView</a:t>
            </a:r>
            <a:endParaRPr lang="fr-FR" sz="2400" b="1" dirty="0" smtClean="0">
              <a:solidFill>
                <a:schemeClr val="tx2"/>
              </a:solidFill>
            </a:endParaRPr>
          </a:p>
          <a:p>
            <a:r>
              <a:rPr lang="fr-FR" sz="2400" dirty="0" err="1" smtClean="0">
                <a:solidFill>
                  <a:schemeClr val="tx2"/>
                </a:solidFill>
              </a:rPr>
              <a:t>Extends</a:t>
            </a:r>
            <a:r>
              <a:rPr lang="fr-FR" sz="2400" dirty="0" smtClean="0"/>
              <a:t> </a:t>
            </a:r>
            <a:r>
              <a:rPr lang="fr-FR" sz="2400" b="1" dirty="0" err="1" smtClean="0">
                <a:solidFill>
                  <a:schemeClr val="tx2"/>
                </a:solidFill>
              </a:rPr>
              <a:t>VolumeView</a:t>
            </a:r>
            <a:endParaRPr lang="fr-FR" sz="2400" b="1" dirty="0" smtClean="0">
              <a:solidFill>
                <a:schemeClr val="tx2"/>
              </a:solidFill>
            </a:endParaRPr>
          </a:p>
          <a:p>
            <a:r>
              <a:rPr lang="fr-FR" sz="2400" dirty="0" err="1" smtClean="0">
                <a:solidFill>
                  <a:schemeClr val="tx2"/>
                </a:solidFill>
              </a:rPr>
              <a:t>Anonymous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</a:rPr>
              <a:t>listener</a:t>
            </a:r>
            <a:r>
              <a:rPr lang="fr-FR" sz="2400" dirty="0" smtClean="0">
                <a:solidFill>
                  <a:schemeClr val="tx2"/>
                </a:solidFill>
              </a:rPr>
              <a:t> : </a:t>
            </a:r>
            <a:r>
              <a:rPr lang="fr-FR" sz="2400" dirty="0" err="1" smtClean="0"/>
              <a:t>ActionListener</a:t>
            </a:r>
            <a:endParaRPr lang="fr-FR" sz="2400" dirty="0" smtClean="0"/>
          </a:p>
          <a:p>
            <a:r>
              <a:rPr lang="fr-FR" sz="2400" dirty="0" smtClean="0">
                <a:solidFill>
                  <a:schemeClr val="tx2"/>
                </a:solidFill>
              </a:rPr>
              <a:t>Attributs</a:t>
            </a:r>
            <a:r>
              <a:rPr lang="fr-FR" sz="2400" dirty="0" smtClean="0"/>
              <a:t> (liste non-exhaustive) :</a:t>
            </a:r>
          </a:p>
          <a:p>
            <a:pPr lvl="1"/>
            <a:r>
              <a:rPr lang="fr-FR" sz="2200" dirty="0" err="1" smtClean="0">
                <a:solidFill>
                  <a:srgbClr val="7030A0"/>
                </a:solidFill>
              </a:rPr>
              <a:t>JSlider</a:t>
            </a:r>
            <a:r>
              <a:rPr lang="fr-FR" sz="2200" dirty="0" smtClean="0">
                <a:solidFill>
                  <a:srgbClr val="7030A0"/>
                </a:solidFill>
              </a:rPr>
              <a:t> </a:t>
            </a:r>
            <a:r>
              <a:rPr lang="fr-FR" sz="2200" dirty="0" err="1" smtClean="0">
                <a:solidFill>
                  <a:srgbClr val="7030A0"/>
                </a:solidFill>
              </a:rPr>
              <a:t>jSlider</a:t>
            </a:r>
            <a:r>
              <a:rPr lang="fr-FR" sz="2200" dirty="0" smtClean="0">
                <a:solidFill>
                  <a:srgbClr val="7030A0"/>
                </a:solidFill>
              </a:rPr>
              <a:t> </a:t>
            </a:r>
            <a:r>
              <a:rPr lang="fr-FR" sz="2200" dirty="0" smtClean="0"/>
              <a:t>: barre permettant de visualiser et modifier le volume</a:t>
            </a:r>
            <a:endParaRPr lang="fr-FR" sz="2200" dirty="0" smtClean="0">
              <a:solidFill>
                <a:srgbClr val="7030A0"/>
              </a:solidFill>
            </a:endParaRPr>
          </a:p>
          <a:p>
            <a:r>
              <a:rPr lang="fr-FR" sz="2400" dirty="0" smtClean="0">
                <a:solidFill>
                  <a:schemeClr val="tx2"/>
                </a:solidFill>
              </a:rPr>
              <a:t>Méthodes</a:t>
            </a:r>
            <a:r>
              <a:rPr lang="fr-FR" sz="2400" dirty="0" smtClean="0"/>
              <a:t> (liste non-exhaustive) :</a:t>
            </a:r>
          </a:p>
          <a:p>
            <a:pPr lvl="1"/>
            <a:r>
              <a:rPr lang="fr-FR" sz="2200" dirty="0" err="1" smtClean="0">
                <a:solidFill>
                  <a:srgbClr val="7030A0"/>
                </a:solidFill>
              </a:rPr>
              <a:t>buildFrame</a:t>
            </a:r>
            <a:r>
              <a:rPr lang="fr-FR" sz="2200" dirty="0" smtClean="0"/>
              <a:t> : construction de la fenêtre</a:t>
            </a:r>
          </a:p>
          <a:p>
            <a:pPr lvl="1"/>
            <a:r>
              <a:rPr lang="fr-FR" sz="2200" b="1" dirty="0" err="1" smtClean="0">
                <a:solidFill>
                  <a:srgbClr val="7030A0"/>
                </a:solidFill>
              </a:rPr>
              <a:t>volumeChanged</a:t>
            </a:r>
            <a:r>
              <a:rPr lang="fr-FR" sz="2200" dirty="0" smtClean="0">
                <a:solidFill>
                  <a:srgbClr val="7030A0"/>
                </a:solidFill>
              </a:rPr>
              <a:t> </a:t>
            </a:r>
            <a:r>
              <a:rPr lang="fr-FR" sz="2200" dirty="0" smtClean="0"/>
              <a:t>: notification d’une modification dans le modèle (interface </a:t>
            </a:r>
            <a:r>
              <a:rPr lang="fr-FR" sz="2200" dirty="0" err="1" smtClean="0">
                <a:solidFill>
                  <a:srgbClr val="7030A0"/>
                </a:solidFill>
              </a:rPr>
              <a:t>VolumeModelListener</a:t>
            </a:r>
            <a:r>
              <a:rPr lang="fr-FR" sz="2200" dirty="0" smtClean="0"/>
              <a:t>)</a:t>
            </a:r>
          </a:p>
          <a:p>
            <a:pPr lvl="1"/>
            <a:r>
              <a:rPr lang="fr-FR" sz="2200" b="1" dirty="0" err="1" smtClean="0">
                <a:solidFill>
                  <a:srgbClr val="7030A0"/>
                </a:solidFill>
              </a:rPr>
              <a:t>notifyVolumeChange</a:t>
            </a:r>
            <a:r>
              <a:rPr lang="fr-FR" sz="2200" dirty="0" smtClean="0"/>
              <a:t> : informe le contrôleur d’un changement de valeur effectué par le utilisateur</a:t>
            </a:r>
            <a:endParaRPr lang="fr-FR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05/02/2009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928802"/>
            <a:ext cx="2314584" cy="83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9693" y="1357299"/>
            <a:ext cx="5982901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500307"/>
            <a:ext cx="6578113" cy="16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les vues concrètes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8358246" cy="5000660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 smtClean="0"/>
              <a:t>Vue « active » : permet visualisation et la modification du volume</a:t>
            </a:r>
          </a:p>
          <a:p>
            <a:r>
              <a:rPr lang="fr-FR" sz="2400" b="1" dirty="0" smtClean="0">
                <a:solidFill>
                  <a:schemeClr val="tx2"/>
                </a:solidFill>
              </a:rPr>
              <a:t>Classe </a:t>
            </a:r>
            <a:r>
              <a:rPr lang="fr-FR" sz="2400" b="1" dirty="0" err="1" smtClean="0">
                <a:solidFill>
                  <a:schemeClr val="tx2"/>
                </a:solidFill>
              </a:rPr>
              <a:t>VolumeSpinnerView</a:t>
            </a:r>
            <a:endParaRPr lang="fr-FR" sz="2400" b="1" dirty="0" smtClean="0">
              <a:solidFill>
                <a:schemeClr val="tx2"/>
              </a:solidFill>
            </a:endParaRPr>
          </a:p>
          <a:p>
            <a:r>
              <a:rPr lang="fr-FR" sz="2400" dirty="0" err="1" smtClean="0">
                <a:solidFill>
                  <a:schemeClr val="tx2"/>
                </a:solidFill>
              </a:rPr>
              <a:t>Extends</a:t>
            </a:r>
            <a:r>
              <a:rPr lang="fr-FR" sz="2400" dirty="0" smtClean="0"/>
              <a:t> </a:t>
            </a:r>
            <a:r>
              <a:rPr lang="fr-FR" sz="2400" b="1" dirty="0" err="1" smtClean="0">
                <a:solidFill>
                  <a:schemeClr val="tx2"/>
                </a:solidFill>
              </a:rPr>
              <a:t>VolumeView</a:t>
            </a:r>
            <a:endParaRPr lang="fr-FR" sz="2400" b="1" dirty="0" smtClean="0">
              <a:solidFill>
                <a:schemeClr val="tx2"/>
              </a:solidFill>
            </a:endParaRPr>
          </a:p>
          <a:p>
            <a:r>
              <a:rPr lang="fr-FR" sz="2400" dirty="0" err="1" smtClean="0">
                <a:solidFill>
                  <a:schemeClr val="tx2"/>
                </a:solidFill>
              </a:rPr>
              <a:t>Anonymous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</a:rPr>
              <a:t>listener</a:t>
            </a:r>
            <a:r>
              <a:rPr lang="fr-FR" sz="2400" dirty="0" smtClean="0">
                <a:solidFill>
                  <a:schemeClr val="tx2"/>
                </a:solidFill>
              </a:rPr>
              <a:t> : </a:t>
            </a:r>
            <a:r>
              <a:rPr lang="fr-FR" sz="2400" dirty="0" err="1" smtClean="0"/>
              <a:t>ActionListener</a:t>
            </a:r>
            <a:endParaRPr lang="fr-FR" sz="2400" dirty="0" smtClean="0"/>
          </a:p>
          <a:p>
            <a:r>
              <a:rPr lang="fr-FR" sz="2400" dirty="0" smtClean="0">
                <a:solidFill>
                  <a:schemeClr val="tx2"/>
                </a:solidFill>
              </a:rPr>
              <a:t>Attributs</a:t>
            </a:r>
            <a:r>
              <a:rPr lang="fr-FR" sz="2400" dirty="0" smtClean="0"/>
              <a:t> (liste non-exhaustive) :</a:t>
            </a:r>
          </a:p>
          <a:p>
            <a:pPr lvl="1"/>
            <a:r>
              <a:rPr lang="fr-FR" sz="2200" dirty="0" err="1" smtClean="0">
                <a:solidFill>
                  <a:srgbClr val="7030A0"/>
                </a:solidFill>
              </a:rPr>
              <a:t>JSpinner</a:t>
            </a:r>
            <a:r>
              <a:rPr lang="fr-FR" sz="2200" dirty="0" smtClean="0">
                <a:solidFill>
                  <a:srgbClr val="7030A0"/>
                </a:solidFill>
              </a:rPr>
              <a:t> </a:t>
            </a:r>
            <a:r>
              <a:rPr lang="fr-FR" sz="2200" dirty="0" err="1" smtClean="0">
                <a:solidFill>
                  <a:srgbClr val="7030A0"/>
                </a:solidFill>
              </a:rPr>
              <a:t>jSpinner</a:t>
            </a:r>
            <a:r>
              <a:rPr lang="fr-FR" sz="2200" dirty="0" smtClean="0">
                <a:solidFill>
                  <a:srgbClr val="7030A0"/>
                </a:solidFill>
              </a:rPr>
              <a:t> : </a:t>
            </a:r>
            <a:r>
              <a:rPr lang="fr-FR" sz="2200" dirty="0" smtClean="0"/>
              <a:t>zone de texte permettant la visualisation et la modification d’une valeur</a:t>
            </a:r>
            <a:endParaRPr lang="fr-FR" sz="2200" dirty="0" smtClean="0">
              <a:solidFill>
                <a:srgbClr val="7030A0"/>
              </a:solidFill>
            </a:endParaRPr>
          </a:p>
          <a:p>
            <a:pPr lvl="1"/>
            <a:r>
              <a:rPr lang="fr-FR" sz="2200" dirty="0" smtClean="0">
                <a:solidFill>
                  <a:srgbClr val="7030A0"/>
                </a:solidFill>
              </a:rPr>
              <a:t>SpinnerNumberModel </a:t>
            </a:r>
            <a:r>
              <a:rPr lang="fr-FR" sz="2200" dirty="0" err="1" smtClean="0">
                <a:solidFill>
                  <a:srgbClr val="7030A0"/>
                </a:solidFill>
              </a:rPr>
              <a:t>spinnerModel</a:t>
            </a:r>
            <a:endParaRPr lang="fr-FR" sz="2200" dirty="0" smtClean="0">
              <a:solidFill>
                <a:srgbClr val="7030A0"/>
              </a:solidFill>
            </a:endParaRPr>
          </a:p>
          <a:p>
            <a:r>
              <a:rPr lang="fr-FR" sz="2400" dirty="0" smtClean="0">
                <a:solidFill>
                  <a:schemeClr val="tx2"/>
                </a:solidFill>
              </a:rPr>
              <a:t>Méthodes</a:t>
            </a:r>
            <a:r>
              <a:rPr lang="fr-FR" sz="2400" dirty="0" smtClean="0"/>
              <a:t> (liste non-exhaustive) :</a:t>
            </a:r>
          </a:p>
          <a:p>
            <a:pPr lvl="1"/>
            <a:r>
              <a:rPr lang="fr-FR" sz="2200" dirty="0" err="1" smtClean="0">
                <a:solidFill>
                  <a:srgbClr val="7030A0"/>
                </a:solidFill>
              </a:rPr>
              <a:t>buildFrame</a:t>
            </a:r>
            <a:r>
              <a:rPr lang="fr-FR" sz="2200" dirty="0" smtClean="0"/>
              <a:t> : construction de la fenêtre</a:t>
            </a:r>
          </a:p>
          <a:p>
            <a:pPr lvl="1"/>
            <a:r>
              <a:rPr lang="fr-FR" sz="2200" b="1" dirty="0" err="1" smtClean="0">
                <a:solidFill>
                  <a:srgbClr val="7030A0"/>
                </a:solidFill>
              </a:rPr>
              <a:t>volumeChanged</a:t>
            </a:r>
            <a:r>
              <a:rPr lang="fr-FR" sz="2200" dirty="0" smtClean="0">
                <a:solidFill>
                  <a:srgbClr val="7030A0"/>
                </a:solidFill>
              </a:rPr>
              <a:t> </a:t>
            </a:r>
            <a:r>
              <a:rPr lang="fr-FR" sz="2200" dirty="0" smtClean="0"/>
              <a:t>: notification d’une modification dans le modèle (interface </a:t>
            </a:r>
            <a:r>
              <a:rPr lang="fr-FR" sz="2200" dirty="0" err="1" smtClean="0">
                <a:solidFill>
                  <a:srgbClr val="7030A0"/>
                </a:solidFill>
              </a:rPr>
              <a:t>VolumeModelListener</a:t>
            </a:r>
            <a:r>
              <a:rPr lang="fr-FR" sz="2200" dirty="0" smtClean="0"/>
              <a:t>)</a:t>
            </a:r>
          </a:p>
          <a:p>
            <a:pPr lvl="1"/>
            <a:r>
              <a:rPr lang="fr-FR" sz="2200" b="1" dirty="0" err="1" smtClean="0">
                <a:solidFill>
                  <a:srgbClr val="7030A0"/>
                </a:solidFill>
              </a:rPr>
              <a:t>notifyVolumeChange</a:t>
            </a:r>
            <a:r>
              <a:rPr lang="fr-FR" sz="2200" dirty="0" smtClean="0"/>
              <a:t> : informe le contrôleur d’un changement de valeur effectué par le utilisateur</a:t>
            </a:r>
            <a:endParaRPr lang="fr-FR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05/02/2009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857364"/>
            <a:ext cx="1571636" cy="103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606036"/>
            <a:ext cx="6215106" cy="519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214554"/>
            <a:ext cx="6215106" cy="178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l’application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Application </a:t>
            </a:r>
            <a:r>
              <a:rPr lang="fr-FR" dirty="0" err="1" smtClean="0"/>
              <a:t>VolumeApplication</a:t>
            </a:r>
            <a:endParaRPr lang="fr-FR" dirty="0" smtClean="0"/>
          </a:p>
          <a:p>
            <a:pPr lvl="1"/>
            <a:r>
              <a:rPr lang="fr-FR" dirty="0" smtClean="0"/>
              <a:t>Un modèle : </a:t>
            </a:r>
            <a:r>
              <a:rPr lang="fr-FR" dirty="0" err="1" smtClean="0"/>
              <a:t>VolumeModel</a:t>
            </a:r>
            <a:r>
              <a:rPr lang="fr-FR" dirty="0" smtClean="0"/>
              <a:t> model</a:t>
            </a:r>
          </a:p>
          <a:p>
            <a:pPr lvl="1"/>
            <a:r>
              <a:rPr lang="fr-FR" dirty="0" smtClean="0"/>
              <a:t>Un contrôleur : </a:t>
            </a:r>
            <a:r>
              <a:rPr lang="fr-FR" dirty="0" err="1" smtClean="0"/>
              <a:t>VolumeController</a:t>
            </a:r>
            <a:r>
              <a:rPr lang="fr-FR" dirty="0" smtClean="0"/>
              <a:t> controller1</a:t>
            </a:r>
          </a:p>
          <a:p>
            <a:pPr lvl="1"/>
            <a:r>
              <a:rPr lang="fr-FR" dirty="0" smtClean="0"/>
              <a:t>Plusieurs vues </a:t>
            </a:r>
          </a:p>
          <a:p>
            <a:pPr lvl="2"/>
            <a:r>
              <a:rPr lang="fr-FR" dirty="0" err="1" smtClean="0"/>
              <a:t>VolumeListView</a:t>
            </a:r>
            <a:endParaRPr lang="fr-FR" dirty="0" smtClean="0"/>
          </a:p>
          <a:p>
            <a:pPr lvl="2"/>
            <a:r>
              <a:rPr lang="fr-FR" dirty="0" err="1" smtClean="0"/>
              <a:t>VolumeProgressView</a:t>
            </a:r>
            <a:endParaRPr lang="fr-FR" dirty="0" smtClean="0"/>
          </a:p>
          <a:p>
            <a:pPr lvl="2"/>
            <a:r>
              <a:rPr lang="fr-FR" dirty="0" err="1" smtClean="0"/>
              <a:t>VolumeSliderView</a:t>
            </a:r>
            <a:endParaRPr lang="fr-FR" dirty="0" smtClean="0"/>
          </a:p>
          <a:p>
            <a:pPr lvl="2"/>
            <a:r>
              <a:rPr lang="fr-FR" dirty="0" err="1" smtClean="0"/>
              <a:t>VolumeSpinnerView</a:t>
            </a: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05/02/2009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85992"/>
            <a:ext cx="842646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Design patterns &amp; MVC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modèle MVC s’inspire des </a:t>
            </a:r>
            <a:r>
              <a:rPr lang="fr-FR" i="1" dirty="0" smtClean="0"/>
              <a:t>design patterns</a:t>
            </a:r>
          </a:p>
          <a:p>
            <a:pPr lvl="1"/>
            <a:r>
              <a:rPr lang="fr-FR" dirty="0" smtClean="0"/>
              <a:t>Observer</a:t>
            </a:r>
          </a:p>
          <a:p>
            <a:pPr lvl="1"/>
            <a:r>
              <a:rPr lang="fr-FR" dirty="0" err="1" smtClean="0"/>
              <a:t>Strategie</a:t>
            </a:r>
            <a:endParaRPr lang="fr-FR" dirty="0" smtClean="0"/>
          </a:p>
          <a:p>
            <a:pPr lvl="1"/>
            <a:r>
              <a:rPr lang="fr-FR" dirty="0" smtClean="0"/>
              <a:t>Composite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05/02/2009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Modèle MVC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Observer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4697427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Intention </a:t>
            </a:r>
          </a:p>
          <a:p>
            <a:pPr lvl="1"/>
            <a:r>
              <a:rPr lang="fr-FR" dirty="0" smtClean="0"/>
              <a:t>« </a:t>
            </a:r>
            <a:r>
              <a:rPr lang="en-US" i="1" dirty="0" smtClean="0"/>
              <a:t>Define a one-to-many dependency between objects so that when one object changes state, all its depends are notified and updated automatically</a:t>
            </a:r>
            <a:r>
              <a:rPr lang="fr-FR" dirty="0" smtClean="0"/>
              <a:t> » (Gamma et al, 94)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Participants</a:t>
            </a:r>
            <a:r>
              <a:rPr lang="fr-FR" dirty="0" smtClean="0"/>
              <a:t> principaux</a:t>
            </a:r>
          </a:p>
          <a:p>
            <a:pPr lvl="1"/>
            <a:r>
              <a:rPr lang="fr-FR" dirty="0" smtClean="0"/>
              <a:t>Sujet (</a:t>
            </a:r>
            <a:r>
              <a:rPr lang="fr-FR" i="1" dirty="0" err="1" smtClean="0"/>
              <a:t>Subject</a:t>
            </a:r>
            <a:r>
              <a:rPr lang="fr-FR" dirty="0" smtClean="0"/>
              <a:t>)  et observateurs (Observer)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Motivation </a:t>
            </a:r>
          </a:p>
          <a:p>
            <a:pPr lvl="1"/>
            <a:r>
              <a:rPr lang="fr-FR" dirty="0" smtClean="0"/>
              <a:t>Un sujet possède plusieurs observateurs</a:t>
            </a:r>
          </a:p>
          <a:p>
            <a:pPr lvl="1"/>
            <a:r>
              <a:rPr lang="fr-FR" dirty="0" smtClean="0"/>
              <a:t>Les observateurs sont notifié de tout changement d’état du sujet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Publish-subscribe model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05/02/2009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49" y="1938338"/>
            <a:ext cx="6831860" cy="4276744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Strategie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329642" cy="4768865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Intention </a:t>
            </a:r>
          </a:p>
          <a:p>
            <a:pPr lvl="1"/>
            <a:r>
              <a:rPr lang="fr-FR" dirty="0" smtClean="0"/>
              <a:t>« </a:t>
            </a:r>
            <a:r>
              <a:rPr lang="en-US" i="1" dirty="0" smtClean="0"/>
              <a:t>Define a family of algorithms, encapsulate each one, and make them interchangeable. Strategy lets the algorithm vary independently from clients that use it</a:t>
            </a:r>
            <a:r>
              <a:rPr lang="fr-FR" dirty="0" smtClean="0"/>
              <a:t> » (Gamma et al., 94) 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Participants</a:t>
            </a:r>
            <a:r>
              <a:rPr lang="fr-FR" dirty="0" smtClean="0"/>
              <a:t>  principaux</a:t>
            </a:r>
          </a:p>
          <a:p>
            <a:pPr lvl="1"/>
            <a:r>
              <a:rPr lang="fr-FR" dirty="0" smtClean="0"/>
              <a:t>Stratégie (</a:t>
            </a:r>
            <a:r>
              <a:rPr lang="fr-FR" i="1" dirty="0" err="1" smtClean="0"/>
              <a:t>Strategy</a:t>
            </a:r>
            <a:r>
              <a:rPr lang="fr-FR" dirty="0" smtClean="0"/>
              <a:t>) et contexte (</a:t>
            </a:r>
            <a:r>
              <a:rPr lang="fr-FR" i="1" dirty="0" err="1" smtClean="0"/>
              <a:t>Context</a:t>
            </a:r>
            <a:r>
              <a:rPr lang="fr-FR" dirty="0" smtClean="0"/>
              <a:t>) 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Application</a:t>
            </a:r>
          </a:p>
          <a:p>
            <a:pPr lvl="1"/>
            <a:r>
              <a:rPr lang="fr-FR" dirty="0" smtClean="0"/>
              <a:t>Plusieurs classes (stratégies) qui diffèrent seulement par leur comportement </a:t>
            </a:r>
          </a:p>
          <a:p>
            <a:pPr lvl="1"/>
            <a:r>
              <a:rPr lang="fr-FR" dirty="0" smtClean="0"/>
              <a:t>Prévient l’exposition d’algorithmes et de structures de données complexes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05/02/2009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4893" y="3686185"/>
            <a:ext cx="7144825" cy="2886087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Composite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" y="1428736"/>
            <a:ext cx="8472518" cy="4697427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Intention</a:t>
            </a:r>
          </a:p>
          <a:p>
            <a:pPr lvl="1"/>
            <a:r>
              <a:rPr lang="fr-FR" dirty="0" smtClean="0"/>
              <a:t>« </a:t>
            </a:r>
            <a:r>
              <a:rPr lang="en-US" i="1" dirty="0" smtClean="0"/>
              <a:t>Compose objects into tree structures to represent part-whole hierarchies. Composite lets clients treat individual objects and compositions of </a:t>
            </a:r>
            <a:r>
              <a:rPr lang="en-US" i="1" dirty="0" err="1" smtClean="0"/>
              <a:t>objets</a:t>
            </a:r>
            <a:r>
              <a:rPr lang="en-US" i="1" dirty="0" smtClean="0"/>
              <a:t> uniformly</a:t>
            </a:r>
            <a:r>
              <a:rPr lang="fr-FR" dirty="0" smtClean="0"/>
              <a:t> » (Gamma et al., 94)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Participants</a:t>
            </a:r>
            <a:r>
              <a:rPr lang="fr-FR" dirty="0" smtClean="0"/>
              <a:t> principaux</a:t>
            </a:r>
          </a:p>
          <a:p>
            <a:pPr lvl="1"/>
            <a:r>
              <a:rPr lang="fr-FR" dirty="0" smtClean="0"/>
              <a:t>Composition (</a:t>
            </a:r>
            <a:r>
              <a:rPr lang="fr-FR" i="1" dirty="0" smtClean="0"/>
              <a:t>Component</a:t>
            </a:r>
            <a:r>
              <a:rPr lang="fr-FR" dirty="0" smtClean="0"/>
              <a:t>), composite (</a:t>
            </a:r>
            <a:r>
              <a:rPr lang="fr-FR" i="1" dirty="0" smtClean="0"/>
              <a:t>Composite</a:t>
            </a:r>
            <a:r>
              <a:rPr lang="fr-FR" dirty="0" smtClean="0"/>
              <a:t>) et feuille (</a:t>
            </a:r>
            <a:r>
              <a:rPr lang="fr-FR" i="1" dirty="0" err="1" smtClean="0"/>
              <a:t>Leaf</a:t>
            </a:r>
            <a:r>
              <a:rPr lang="fr-FR" dirty="0" smtClean="0"/>
              <a:t>)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Application </a:t>
            </a:r>
          </a:p>
          <a:p>
            <a:pPr lvl="1"/>
            <a:r>
              <a:rPr lang="fr-FR" dirty="0" smtClean="0"/>
              <a:t>Représenter les feuilles et les compositions uniformément </a:t>
            </a:r>
          </a:p>
          <a:p>
            <a:pPr lvl="1"/>
            <a:r>
              <a:rPr lang="fr-FR" dirty="0" smtClean="0"/>
              <a:t>Clients ne diffèrent pas les composites des objets individuels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05/02/2009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647" y="2786059"/>
            <a:ext cx="7502510" cy="3429024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Swing &amp; MVC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Swing &amp; MVC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329642" cy="4697427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Le modèle MVC peut s’appliquer à chaque élément du propre modèle </a:t>
            </a:r>
          </a:p>
          <a:p>
            <a:r>
              <a:rPr lang="fr-FR" dirty="0" smtClean="0"/>
              <a:t>Chaque composant  </a:t>
            </a:r>
            <a:r>
              <a:rPr lang="fr-FR" dirty="0" smtClean="0">
                <a:solidFill>
                  <a:schemeClr val="tx2"/>
                </a:solidFill>
              </a:rPr>
              <a:t>Swing</a:t>
            </a:r>
            <a:r>
              <a:rPr lang="fr-FR" dirty="0" smtClean="0"/>
              <a:t> est conçu selon le modèle </a:t>
            </a:r>
            <a:r>
              <a:rPr lang="fr-FR" dirty="0" smtClean="0">
                <a:solidFill>
                  <a:schemeClr val="tx2"/>
                </a:solidFill>
              </a:rPr>
              <a:t>MVC</a:t>
            </a:r>
          </a:p>
          <a:p>
            <a:pPr lvl="1"/>
            <a:r>
              <a:rPr lang="fr-FR" dirty="0" smtClean="0"/>
              <a:t>Chaque </a:t>
            </a:r>
            <a:r>
              <a:rPr lang="fr-FR" dirty="0" smtClean="0">
                <a:solidFill>
                  <a:schemeClr val="tx2"/>
                </a:solidFill>
              </a:rPr>
              <a:t>composant</a:t>
            </a:r>
            <a:r>
              <a:rPr lang="fr-FR" dirty="0" smtClean="0"/>
              <a:t> contient un </a:t>
            </a:r>
            <a:r>
              <a:rPr lang="fr-FR" dirty="0" smtClean="0">
                <a:solidFill>
                  <a:schemeClr val="tx2"/>
                </a:solidFill>
              </a:rPr>
              <a:t>modèle</a:t>
            </a:r>
            <a:r>
              <a:rPr lang="fr-FR" dirty="0" smtClean="0"/>
              <a:t> et un </a:t>
            </a:r>
            <a:r>
              <a:rPr lang="fr-FR" dirty="0" smtClean="0">
                <a:solidFill>
                  <a:schemeClr val="tx2"/>
                </a:solidFill>
              </a:rPr>
              <a:t>contrôleur</a:t>
            </a:r>
            <a:r>
              <a:rPr lang="fr-FR" dirty="0" smtClean="0"/>
              <a:t> associé</a:t>
            </a:r>
          </a:p>
          <a:p>
            <a:pPr lvl="1"/>
            <a:r>
              <a:rPr lang="fr-FR" dirty="0" smtClean="0"/>
              <a:t>Le </a:t>
            </a:r>
            <a:r>
              <a:rPr lang="fr-FR" dirty="0" smtClean="0">
                <a:solidFill>
                  <a:schemeClr val="tx2"/>
                </a:solidFill>
              </a:rPr>
              <a:t>modèle</a:t>
            </a:r>
            <a:r>
              <a:rPr lang="fr-FR" dirty="0" smtClean="0"/>
              <a:t> garde la « </a:t>
            </a:r>
            <a:r>
              <a:rPr lang="fr-FR" dirty="0" smtClean="0">
                <a:solidFill>
                  <a:schemeClr val="tx2"/>
                </a:solidFill>
              </a:rPr>
              <a:t>valeur</a:t>
            </a:r>
            <a:r>
              <a:rPr lang="fr-FR" dirty="0" smtClean="0"/>
              <a:t> » du composant séparée de sa représentation graphique (vue)</a:t>
            </a:r>
          </a:p>
          <a:p>
            <a:pPr lvl="2"/>
            <a:r>
              <a:rPr lang="fr-FR" dirty="0" smtClean="0"/>
              <a:t>Ex. bouton : état (pressé ou non), actif ou non, sélectionné ou non, son action  (</a:t>
            </a:r>
            <a:r>
              <a:rPr lang="fr-FR" i="1" dirty="0" smtClean="0"/>
              <a:t>action command </a:t>
            </a:r>
            <a:r>
              <a:rPr lang="fr-FR" dirty="0" smtClean="0"/>
              <a:t>associé et </a:t>
            </a:r>
            <a:r>
              <a:rPr lang="fr-FR" i="1" dirty="0" smtClean="0"/>
              <a:t>non son label</a:t>
            </a:r>
            <a:r>
              <a:rPr lang="fr-FR" dirty="0" smtClean="0"/>
              <a:t>)…</a:t>
            </a:r>
          </a:p>
          <a:p>
            <a:pPr lvl="1"/>
            <a:r>
              <a:rPr lang="fr-FR" dirty="0" smtClean="0"/>
              <a:t>La </a:t>
            </a:r>
            <a:r>
              <a:rPr lang="fr-FR" dirty="0" smtClean="0">
                <a:solidFill>
                  <a:schemeClr val="tx2"/>
                </a:solidFill>
              </a:rPr>
              <a:t>vue </a:t>
            </a:r>
            <a:r>
              <a:rPr lang="fr-FR" dirty="0" smtClean="0"/>
              <a:t>gère le </a:t>
            </a:r>
            <a:r>
              <a:rPr lang="fr-FR" i="1" dirty="0" smtClean="0">
                <a:solidFill>
                  <a:schemeClr val="tx2"/>
                </a:solidFill>
              </a:rPr>
              <a:t>look &amp; </a:t>
            </a:r>
            <a:r>
              <a:rPr lang="fr-FR" i="1" dirty="0" err="1" smtClean="0">
                <a:solidFill>
                  <a:schemeClr val="tx2"/>
                </a:solidFill>
              </a:rPr>
              <a:t>feel</a:t>
            </a:r>
            <a:r>
              <a:rPr lang="fr-FR" i="1" dirty="0" smtClean="0">
                <a:solidFill>
                  <a:schemeClr val="tx2"/>
                </a:solidFill>
              </a:rPr>
              <a:t> </a:t>
            </a:r>
            <a:r>
              <a:rPr lang="fr-FR" dirty="0" smtClean="0"/>
              <a:t>du composant indépendamment de son modèle 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05/02/2009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Swing &amp; MVC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401080" cy="4697427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Modèle </a:t>
            </a:r>
          </a:p>
          <a:p>
            <a:pPr lvl="1"/>
            <a:r>
              <a:rPr lang="fr-FR" dirty="0" smtClean="0"/>
              <a:t>Interface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r>
              <a:rPr lang="fr-FR" dirty="0" err="1" smtClean="0">
                <a:solidFill>
                  <a:srgbClr val="7030A0"/>
                </a:solidFill>
              </a:rPr>
              <a:t>xxxModel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r>
              <a:rPr lang="fr-FR" dirty="0" smtClean="0"/>
              <a:t>: </a:t>
            </a:r>
            <a:r>
              <a:rPr lang="fr-FR" i="1" dirty="0" err="1" smtClean="0"/>
              <a:t>ButtonModel</a:t>
            </a:r>
            <a:r>
              <a:rPr lang="fr-FR" i="1" dirty="0" smtClean="0"/>
              <a:t>,  </a:t>
            </a:r>
            <a:r>
              <a:rPr lang="fr-FR" i="1" dirty="0" err="1" smtClean="0"/>
              <a:t>ListModel</a:t>
            </a:r>
            <a:r>
              <a:rPr lang="fr-FR" i="1" dirty="0" smtClean="0"/>
              <a:t>, </a:t>
            </a:r>
            <a:r>
              <a:rPr lang="fr-FR" i="1" dirty="0" err="1" smtClean="0"/>
              <a:t>SpinnerModel</a:t>
            </a:r>
            <a:r>
              <a:rPr lang="fr-FR" i="1" dirty="0" smtClean="0"/>
              <a:t>, </a:t>
            </a:r>
            <a:r>
              <a:rPr lang="fr-FR" i="1" dirty="0" err="1" smtClean="0"/>
              <a:t>TableModel</a:t>
            </a:r>
            <a:r>
              <a:rPr lang="fr-FR" i="1" dirty="0" smtClean="0"/>
              <a:t>, </a:t>
            </a:r>
            <a:r>
              <a:rPr lang="fr-FR" i="1" dirty="0" err="1" smtClean="0"/>
              <a:t>TreeModel</a:t>
            </a:r>
            <a:r>
              <a:rPr lang="fr-FR" dirty="0" smtClean="0"/>
              <a:t>…</a:t>
            </a:r>
          </a:p>
          <a:p>
            <a:pPr lvl="1"/>
            <a:r>
              <a:rPr lang="fr-FR" dirty="0" smtClean="0"/>
              <a:t>Implémentation par défaut </a:t>
            </a:r>
            <a:r>
              <a:rPr lang="fr-FR" dirty="0" err="1" smtClean="0">
                <a:solidFill>
                  <a:srgbClr val="7030A0"/>
                </a:solidFill>
              </a:rPr>
              <a:t>DefaultxxxModel</a:t>
            </a:r>
            <a:r>
              <a:rPr lang="fr-FR" dirty="0" smtClean="0"/>
              <a:t> : </a:t>
            </a:r>
          </a:p>
          <a:p>
            <a:pPr lvl="2"/>
            <a:r>
              <a:rPr lang="fr-FR" dirty="0" err="1" smtClean="0"/>
              <a:t>DefaultButtonModel</a:t>
            </a:r>
            <a:endParaRPr lang="fr-FR" dirty="0" smtClean="0"/>
          </a:p>
          <a:p>
            <a:pPr lvl="2"/>
            <a:r>
              <a:rPr lang="fr-FR" dirty="0" err="1" smtClean="0"/>
              <a:t>DefaultListModel</a:t>
            </a:r>
            <a:r>
              <a:rPr lang="fr-FR" dirty="0" smtClean="0"/>
              <a:t>  (</a:t>
            </a:r>
            <a:r>
              <a:rPr lang="fr-FR" dirty="0" err="1" smtClean="0"/>
              <a:t>AbstractListModel</a:t>
            </a:r>
            <a:r>
              <a:rPr lang="fr-FR" dirty="0" smtClean="0"/>
              <a:t>), </a:t>
            </a:r>
            <a:r>
              <a:rPr lang="fr-FR" dirty="0" err="1" smtClean="0"/>
              <a:t>DefaultListSelectionModel</a:t>
            </a:r>
            <a:r>
              <a:rPr lang="fr-FR" b="1" dirty="0" smtClean="0"/>
              <a:t> </a:t>
            </a:r>
          </a:p>
          <a:p>
            <a:pPr lvl="2"/>
            <a:r>
              <a:rPr lang="fr-FR" dirty="0" smtClean="0"/>
              <a:t>SpinnerDateModel, SpinnerListModel, SpinnerNumberModel (AbstractSpinnerModel)</a:t>
            </a:r>
          </a:p>
          <a:p>
            <a:pPr lvl="2"/>
            <a:r>
              <a:rPr lang="fr-FR" dirty="0" err="1" smtClean="0"/>
              <a:t>DefaultTableModel</a:t>
            </a:r>
            <a:r>
              <a:rPr lang="fr-FR" dirty="0" smtClean="0"/>
              <a:t> (</a:t>
            </a:r>
            <a:r>
              <a:rPr lang="fr-FR" dirty="0" err="1" smtClean="0"/>
              <a:t>AbstractTableModel</a:t>
            </a:r>
            <a:r>
              <a:rPr lang="fr-FR" dirty="0" smtClean="0"/>
              <a:t>)</a:t>
            </a:r>
          </a:p>
          <a:p>
            <a:pPr lvl="2"/>
            <a:r>
              <a:rPr lang="fr-FR" dirty="0" err="1" smtClean="0"/>
              <a:t>DefaultTreeNode</a:t>
            </a:r>
            <a:r>
              <a:rPr lang="fr-FR" dirty="0" smtClean="0"/>
              <a:t>, </a:t>
            </a:r>
            <a:r>
              <a:rPr lang="fr-FR" dirty="0" err="1" smtClean="0"/>
              <a:t>DefaultMutableTreeNode</a:t>
            </a: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05/02/2009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Swing &amp; MVC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dirty="0" smtClean="0"/>
              <a:t>Le modèle de chaque composant peut être étendu (spécialisation) en fonction des besoins de l’application</a:t>
            </a:r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05/02/2009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36</a:t>
            </a:fld>
            <a:endParaRPr lang="fr-FR"/>
          </a:p>
        </p:txBody>
      </p:sp>
      <p:pic>
        <p:nvPicPr>
          <p:cNvPr id="7" name="Picture 6" descr="CoreJavaII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928934"/>
            <a:ext cx="4071966" cy="3839005"/>
          </a:xfrm>
          <a:prstGeom prst="rect">
            <a:avLst/>
          </a:prstGeom>
        </p:spPr>
      </p:pic>
      <p:pic>
        <p:nvPicPr>
          <p:cNvPr id="8" name="Picture 7" descr="CoreJavaII0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357430"/>
            <a:ext cx="3944326" cy="4000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6248" y="6407371"/>
            <a:ext cx="292892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/>
              <a:t>Source</a:t>
            </a:r>
            <a:r>
              <a:rPr lang="fr-FR" sz="1400" dirty="0" smtClean="0"/>
              <a:t> : </a:t>
            </a:r>
            <a:r>
              <a:rPr lang="fr-FR" sz="1400" dirty="0" err="1" smtClean="0"/>
              <a:t>Horstmann</a:t>
            </a:r>
            <a:r>
              <a:rPr lang="fr-FR" sz="1400" dirty="0" smtClean="0"/>
              <a:t>, Corte Java, vol.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 smtClean="0"/>
              <a:t>JList</a:t>
            </a:r>
            <a:r>
              <a:rPr lang="fr-FR" dirty="0" smtClean="0"/>
              <a:t> &amp; </a:t>
            </a:r>
            <a:r>
              <a:rPr lang="fr-FR" dirty="0" err="1" smtClean="0"/>
              <a:t>ListModel</a:t>
            </a:r>
            <a:r>
              <a:rPr lang="fr-FR" dirty="0" smtClean="0"/>
              <a:t> :</a:t>
            </a:r>
          </a:p>
          <a:p>
            <a:pPr lvl="1"/>
            <a:r>
              <a:rPr lang="fr-FR" dirty="0" smtClean="0"/>
              <a:t>La classe </a:t>
            </a:r>
            <a:r>
              <a:rPr lang="fr-FR" dirty="0" err="1" smtClean="0"/>
              <a:t>JList</a:t>
            </a:r>
            <a:r>
              <a:rPr lang="fr-FR" dirty="0" smtClean="0"/>
              <a:t> n’offre pas de méthode pour l’insertion et la suppression d’une donnée </a:t>
            </a:r>
          </a:p>
          <a:p>
            <a:pPr lvl="1"/>
            <a:r>
              <a:rPr lang="fr-FR" dirty="0" smtClean="0"/>
              <a:t>La manipulation des données se fait par le </a:t>
            </a:r>
            <a:r>
              <a:rPr lang="fr-FR" dirty="0" err="1" smtClean="0"/>
              <a:t>ListModel</a:t>
            </a:r>
            <a:endParaRPr lang="fr-FR" dirty="0" smtClean="0"/>
          </a:p>
          <a:p>
            <a:pPr lvl="1"/>
            <a:r>
              <a:rPr lang="fr-FR" dirty="0" smtClean="0"/>
              <a:t>La classe </a:t>
            </a:r>
            <a:r>
              <a:rPr lang="fr-FR" dirty="0" err="1" smtClean="0"/>
              <a:t>JList</a:t>
            </a:r>
            <a:r>
              <a:rPr lang="fr-FR" dirty="0" smtClean="0"/>
              <a:t> s’occupe uniquement de la présentation des données</a:t>
            </a:r>
          </a:p>
          <a:p>
            <a:r>
              <a:rPr lang="fr-FR" dirty="0" err="1" smtClean="0"/>
              <a:t>ListModel</a:t>
            </a:r>
            <a:endParaRPr lang="fr-FR" dirty="0" smtClean="0"/>
          </a:p>
          <a:p>
            <a:pPr lvl="1"/>
            <a:r>
              <a:rPr lang="fr-FR" dirty="0" err="1" smtClean="0"/>
              <a:t>getElement</a:t>
            </a:r>
            <a:endParaRPr lang="fr-FR" dirty="0" smtClean="0"/>
          </a:p>
          <a:p>
            <a:pPr lvl="1"/>
            <a:r>
              <a:rPr lang="fr-FR" dirty="0" err="1" smtClean="0"/>
              <a:t>addListDataListener</a:t>
            </a:r>
            <a:endParaRPr lang="fr-FR" dirty="0" smtClean="0"/>
          </a:p>
          <a:p>
            <a:pPr lvl="1"/>
            <a:r>
              <a:rPr lang="fr-FR" dirty="0" err="1" smtClean="0"/>
              <a:t>removeListDataListener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05/02/2009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JSpinner</a:t>
            </a:r>
            <a:r>
              <a:rPr lang="fr-FR" dirty="0" smtClean="0"/>
              <a:t> &amp; </a:t>
            </a:r>
            <a:r>
              <a:rPr lang="fr-FR" dirty="0" err="1" smtClean="0"/>
              <a:t>SpinnerModel</a:t>
            </a:r>
            <a:endParaRPr lang="fr-FR" dirty="0" smtClean="0"/>
          </a:p>
          <a:p>
            <a:pPr lvl="1"/>
            <a:r>
              <a:rPr lang="fr-FR" dirty="0" smtClean="0"/>
              <a:t>La manipulation des données se fait par le </a:t>
            </a:r>
            <a:r>
              <a:rPr lang="fr-FR" dirty="0" err="1" smtClean="0"/>
              <a:t>SpinnerModel</a:t>
            </a:r>
            <a:r>
              <a:rPr lang="fr-FR" dirty="0" smtClean="0"/>
              <a:t>  </a:t>
            </a:r>
          </a:p>
          <a:p>
            <a:pPr lvl="2"/>
            <a:r>
              <a:rPr lang="fr-FR" dirty="0" err="1" smtClean="0"/>
              <a:t>SpinnerNumberModel</a:t>
            </a:r>
            <a:r>
              <a:rPr lang="fr-FR" dirty="0" smtClean="0"/>
              <a:t> : la manipulation des nombres</a:t>
            </a:r>
          </a:p>
          <a:p>
            <a:pPr lvl="2"/>
            <a:r>
              <a:rPr lang="fr-FR" dirty="0" err="1" smtClean="0"/>
              <a:t>SpinnerDateModel</a:t>
            </a:r>
            <a:r>
              <a:rPr lang="fr-FR" dirty="0" smtClean="0"/>
              <a:t> : manipulation des dates</a:t>
            </a:r>
          </a:p>
          <a:p>
            <a:pPr lvl="1"/>
            <a:r>
              <a:rPr lang="fr-FR" dirty="0" smtClean="0"/>
              <a:t>La présentation est gérée par </a:t>
            </a:r>
            <a:r>
              <a:rPr lang="fr-FR" dirty="0" err="1" smtClean="0"/>
              <a:t>JSpinner</a:t>
            </a:r>
            <a:r>
              <a:rPr lang="fr-FR" dirty="0" smtClean="0"/>
              <a:t> </a:t>
            </a:r>
          </a:p>
          <a:p>
            <a:pPr lvl="1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05/02/2009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500439"/>
            <a:ext cx="2403954" cy="107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05/02/2009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39</a:t>
            </a:fld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93583" y="1071546"/>
            <a:ext cx="310755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857628"/>
            <a:ext cx="75338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142984"/>
            <a:ext cx="4572032" cy="112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357430"/>
            <a:ext cx="6110312" cy="317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3214686"/>
            <a:ext cx="5495946" cy="329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rsch\Documents\Manu\Paris\MIAGE\IHM-INF2 (ISI5)\images\2couch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1" y="1357297"/>
            <a:ext cx="3071834" cy="18210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Limites des 2 couches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Dépendances</a:t>
            </a:r>
            <a:r>
              <a:rPr lang="fr-FR" dirty="0" smtClean="0"/>
              <a:t> entre  les couches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Évolution</a:t>
            </a:r>
            <a:r>
              <a:rPr lang="fr-FR" dirty="0" smtClean="0"/>
              <a:t> des éléments </a:t>
            </a:r>
            <a:r>
              <a:rPr lang="fr-FR" dirty="0" smtClean="0">
                <a:solidFill>
                  <a:schemeClr val="tx2"/>
                </a:solidFill>
              </a:rPr>
              <a:t>difficile</a:t>
            </a:r>
          </a:p>
          <a:p>
            <a:pPr lvl="1"/>
            <a:r>
              <a:rPr lang="fr-FR" dirty="0" smtClean="0"/>
              <a:t>Évolution de l’</a:t>
            </a:r>
            <a:r>
              <a:rPr lang="fr-FR" dirty="0" smtClean="0">
                <a:solidFill>
                  <a:srgbClr val="7030A0"/>
                </a:solidFill>
              </a:rPr>
              <a:t>interface</a:t>
            </a:r>
          </a:p>
          <a:p>
            <a:pPr lvl="2"/>
            <a:r>
              <a:rPr lang="fr-FR" i="1" dirty="0" smtClean="0"/>
              <a:t>Ex. : migration AWT - Swing</a:t>
            </a:r>
          </a:p>
          <a:p>
            <a:pPr lvl="1"/>
            <a:r>
              <a:rPr lang="fr-FR" dirty="0" smtClean="0"/>
              <a:t>Évolution du </a:t>
            </a:r>
            <a:r>
              <a:rPr lang="fr-FR" dirty="0" smtClean="0">
                <a:solidFill>
                  <a:srgbClr val="7030A0"/>
                </a:solidFill>
              </a:rPr>
              <a:t>comportement</a:t>
            </a:r>
            <a:r>
              <a:rPr lang="fr-FR" dirty="0" smtClean="0"/>
              <a:t> de l’interface</a:t>
            </a:r>
          </a:p>
          <a:p>
            <a:pPr lvl="2"/>
            <a:r>
              <a:rPr lang="fr-FR" i="1" dirty="0" smtClean="0"/>
              <a:t>Ex. : vérification des données après une action </a:t>
            </a:r>
          </a:p>
          <a:p>
            <a:pPr lvl="1"/>
            <a:r>
              <a:rPr lang="fr-FR" dirty="0" smtClean="0"/>
              <a:t>Évolution de la couche </a:t>
            </a:r>
            <a:r>
              <a:rPr lang="fr-FR" dirty="0" smtClean="0">
                <a:solidFill>
                  <a:srgbClr val="7030A0"/>
                </a:solidFill>
              </a:rPr>
              <a:t>application </a:t>
            </a:r>
          </a:p>
          <a:p>
            <a:pPr lvl="2"/>
            <a:r>
              <a:rPr lang="fr-FR" i="1" dirty="0" smtClean="0"/>
              <a:t>Ex. : nouvelles fonctionnalité dans la couche métier</a:t>
            </a:r>
          </a:p>
          <a:p>
            <a:pPr lvl="1"/>
            <a:r>
              <a:rPr lang="fr-FR" dirty="0" smtClean="0"/>
              <a:t>Évolution du modèle de </a:t>
            </a:r>
            <a:r>
              <a:rPr lang="fr-FR" dirty="0" smtClean="0">
                <a:solidFill>
                  <a:srgbClr val="7030A0"/>
                </a:solidFill>
              </a:rPr>
              <a:t>données</a:t>
            </a:r>
          </a:p>
          <a:p>
            <a:pPr lvl="2"/>
            <a:r>
              <a:rPr lang="fr-FR" i="1" dirty="0" smtClean="0"/>
              <a:t>Ex. : changement de base des données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05/02/2009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9" name="Explosion 2 8"/>
          <p:cNvSpPr/>
          <p:nvPr/>
        </p:nvSpPr>
        <p:spPr>
          <a:xfrm>
            <a:off x="6858016" y="5072074"/>
            <a:ext cx="2214578" cy="1285884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fr-FR" sz="2000" b="1" dirty="0" smtClean="0"/>
              <a:t>Réécriture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Exercices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-24"/>
            <a:ext cx="7400948" cy="1143000"/>
          </a:xfrm>
        </p:spPr>
        <p:txBody>
          <a:bodyPr/>
          <a:lstStyle/>
          <a:p>
            <a:r>
              <a:rPr lang="fr-FR" dirty="0" smtClean="0"/>
              <a:t>Exercices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05/02/2009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14282" y="1184490"/>
            <a:ext cx="8715436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fr-FR" sz="2800" dirty="0" smtClean="0"/>
              <a:t>Implémenter le convertisseur de température en MVC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fr-FR" sz="2800" dirty="0" smtClean="0"/>
              <a:t>Étendre le convertisseur à °C, °F et °Kelvin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fr-FR" sz="2800" dirty="0" smtClean="0"/>
              <a:t>Proposer au moins 2 vues distinctes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4282" y="3000372"/>
            <a:ext cx="871543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14350">
              <a:buFont typeface="+mj-lt"/>
              <a:buAutoNum type="arabicParenR" startAt="2"/>
            </a:pPr>
            <a:r>
              <a:rPr lang="fr-FR" sz="2800" dirty="0" smtClean="0"/>
              <a:t>Implémenter une application qui affiche une arbre généalogique à l’aide du composant </a:t>
            </a:r>
            <a:r>
              <a:rPr lang="fr-FR" sz="2800" dirty="0" err="1" smtClean="0"/>
              <a:t>JTree</a:t>
            </a:r>
            <a:endParaRPr lang="fr-FR" sz="28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14282" y="4357694"/>
            <a:ext cx="8715436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14350">
              <a:buFont typeface="+mj-lt"/>
              <a:buAutoNum type="arabicParenR" startAt="3"/>
            </a:pPr>
            <a:r>
              <a:rPr lang="fr-FR" sz="2800" dirty="0" smtClean="0">
                <a:solidFill>
                  <a:schemeClr val="tx1"/>
                </a:solidFill>
              </a:rPr>
              <a:t>Jeu de scrabble : version MVC</a:t>
            </a:r>
          </a:p>
          <a:p>
            <a:pPr marL="1028700" lvl="1" indent="-514350"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Modèle : dictionnaire du données</a:t>
            </a:r>
          </a:p>
          <a:p>
            <a:pPr marL="1028700" lvl="1" indent="-514350"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Vue : interface en Swing</a:t>
            </a:r>
          </a:p>
          <a:p>
            <a:pPr marL="1028700" lvl="1" indent="-514350"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Contrôle : gestion des interactions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Modèle MVC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8401080" cy="478634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Model – </a:t>
            </a:r>
            <a:r>
              <a:rPr lang="fr-FR" dirty="0" err="1" smtClean="0">
                <a:solidFill>
                  <a:schemeClr val="tx2"/>
                </a:solidFill>
              </a:rPr>
              <a:t>View</a:t>
            </a:r>
            <a:r>
              <a:rPr lang="fr-FR" dirty="0" smtClean="0">
                <a:solidFill>
                  <a:schemeClr val="tx2"/>
                </a:solidFill>
              </a:rPr>
              <a:t> – Control</a:t>
            </a:r>
            <a:r>
              <a:rPr lang="fr-FR" dirty="0" smtClean="0"/>
              <a:t>  (MVC)</a:t>
            </a:r>
          </a:p>
          <a:p>
            <a:r>
              <a:rPr lang="fr-FR" dirty="0" smtClean="0"/>
              <a:t>Origines aux années 80</a:t>
            </a:r>
          </a:p>
          <a:p>
            <a:pPr lvl="1"/>
            <a:r>
              <a:rPr lang="fr-FR" dirty="0" smtClean="0"/>
              <a:t>Développement d’interfaces en </a:t>
            </a:r>
            <a:r>
              <a:rPr lang="fr-FR" dirty="0" err="1" smtClean="0">
                <a:solidFill>
                  <a:schemeClr val="tx2"/>
                </a:solidFill>
              </a:rPr>
              <a:t>Smalltalk</a:t>
            </a:r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/>
              <a:t>Objectif : 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Séparation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>
                <a:solidFill>
                  <a:schemeClr val="tx2"/>
                </a:solidFill>
              </a:rPr>
              <a:t>interface</a:t>
            </a:r>
            <a:r>
              <a:rPr lang="fr-FR" dirty="0" smtClean="0"/>
              <a:t>  et </a:t>
            </a:r>
            <a:br>
              <a:rPr lang="fr-FR" dirty="0" smtClean="0"/>
            </a:br>
            <a:r>
              <a:rPr lang="fr-FR" dirty="0" smtClean="0">
                <a:solidFill>
                  <a:schemeClr val="tx2"/>
                </a:solidFill>
              </a:rPr>
              <a:t>application</a:t>
            </a:r>
            <a:r>
              <a:rPr lang="fr-FR" dirty="0" smtClean="0"/>
              <a:t> (métier)</a:t>
            </a:r>
          </a:p>
          <a:p>
            <a:pPr lvl="1"/>
            <a:r>
              <a:rPr lang="fr-FR" dirty="0" smtClean="0"/>
              <a:t>Modifications dans</a:t>
            </a:r>
            <a:br>
              <a:rPr lang="fr-FR" dirty="0" smtClean="0"/>
            </a:br>
            <a:r>
              <a:rPr lang="fr-FR" dirty="0" smtClean="0"/>
              <a:t>un élément n’entraine </a:t>
            </a:r>
            <a:br>
              <a:rPr lang="fr-FR" dirty="0" smtClean="0"/>
            </a:br>
            <a:r>
              <a:rPr lang="fr-FR" dirty="0" smtClean="0"/>
              <a:t>pas des modifications </a:t>
            </a:r>
            <a:br>
              <a:rPr lang="fr-FR" dirty="0" smtClean="0"/>
            </a:br>
            <a:r>
              <a:rPr lang="fr-FR" dirty="0" smtClean="0"/>
              <a:t>sur les autres  </a:t>
            </a:r>
          </a:p>
          <a:p>
            <a:pPr lvl="1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05/02/2009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6429388" y="6334804"/>
            <a:ext cx="27146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Source</a:t>
            </a:r>
            <a:r>
              <a:rPr lang="fr-FR" sz="1400" dirty="0" smtClean="0"/>
              <a:t> : </a:t>
            </a:r>
          </a:p>
          <a:p>
            <a:r>
              <a:rPr lang="fr-FR" sz="1400" dirty="0" smtClean="0"/>
              <a:t>Gamma </a:t>
            </a:r>
            <a:r>
              <a:rPr lang="fr-FR" sz="1400" i="1" dirty="0" smtClean="0"/>
              <a:t>et al.  Design patterns</a:t>
            </a:r>
            <a:r>
              <a:rPr lang="fr-FR" sz="1400" dirty="0" smtClean="0"/>
              <a:t>, 94</a:t>
            </a:r>
            <a:endParaRPr lang="fr-FR" sz="1400" dirty="0"/>
          </a:p>
        </p:txBody>
      </p:sp>
      <p:pic>
        <p:nvPicPr>
          <p:cNvPr id="3074" name="Picture 2" descr="C:\Users\kirsch\Documents\Manu\Paris\MIAGE\IHM-INF2 (ISI5)\images\MVC-GoF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824523"/>
            <a:ext cx="4874974" cy="3533435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Modèle MVC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472518" cy="500066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Éléments (participants) :</a:t>
            </a:r>
          </a:p>
          <a:p>
            <a:pPr lvl="1"/>
            <a:r>
              <a:rPr lang="fr-FR" b="1" dirty="0" smtClean="0">
                <a:solidFill>
                  <a:schemeClr val="tx2"/>
                </a:solidFill>
              </a:rPr>
              <a:t>Model</a:t>
            </a:r>
            <a:r>
              <a:rPr lang="fr-FR" dirty="0" smtClean="0"/>
              <a:t> : </a:t>
            </a:r>
          </a:p>
          <a:p>
            <a:pPr lvl="2"/>
            <a:r>
              <a:rPr lang="fr-FR" dirty="0" smtClean="0"/>
              <a:t>« </a:t>
            </a:r>
            <a:r>
              <a:rPr lang="en-US" i="1" dirty="0" smtClean="0"/>
              <a:t>application object</a:t>
            </a:r>
            <a:r>
              <a:rPr lang="fr-FR" dirty="0" smtClean="0"/>
              <a:t> » (Gamma et al., 94)</a:t>
            </a:r>
          </a:p>
          <a:p>
            <a:pPr lvl="2"/>
            <a:r>
              <a:rPr lang="fr-FR" dirty="0" smtClean="0"/>
              <a:t>« </a:t>
            </a:r>
            <a:r>
              <a:rPr lang="en-US" i="1" dirty="0" smtClean="0"/>
              <a:t>the domain-specific software simulation or implementation of the application’s central structure </a:t>
            </a:r>
            <a:r>
              <a:rPr lang="fr-FR" dirty="0" smtClean="0"/>
              <a:t>» (</a:t>
            </a:r>
            <a:r>
              <a:rPr lang="fr-FR" dirty="0" err="1" smtClean="0"/>
              <a:t>Krasner</a:t>
            </a:r>
            <a:r>
              <a:rPr lang="fr-FR" dirty="0" smtClean="0"/>
              <a:t> &amp; Pope, 88)</a:t>
            </a:r>
          </a:p>
          <a:p>
            <a:pPr lvl="2"/>
            <a:r>
              <a:rPr lang="fr-FR" b="1" dirty="0" smtClean="0">
                <a:solidFill>
                  <a:srgbClr val="7030A0"/>
                </a:solidFill>
              </a:rPr>
              <a:t>Les composants qui font réellement le travail  (métier)</a:t>
            </a:r>
          </a:p>
          <a:p>
            <a:pPr lvl="1"/>
            <a:r>
              <a:rPr lang="fr-FR" b="1" dirty="0" err="1" smtClean="0">
                <a:solidFill>
                  <a:schemeClr val="tx2"/>
                </a:solidFill>
              </a:rPr>
              <a:t>View</a:t>
            </a:r>
            <a:r>
              <a:rPr lang="fr-FR" dirty="0" smtClean="0"/>
              <a:t> :</a:t>
            </a:r>
          </a:p>
          <a:p>
            <a:pPr lvl="2"/>
            <a:r>
              <a:rPr lang="fr-FR" dirty="0" smtClean="0"/>
              <a:t>«</a:t>
            </a:r>
            <a:r>
              <a:rPr lang="en-US" dirty="0" smtClean="0"/>
              <a:t> </a:t>
            </a:r>
            <a:r>
              <a:rPr lang="en-US" i="1" dirty="0" smtClean="0"/>
              <a:t>screen presentation</a:t>
            </a:r>
            <a:r>
              <a:rPr lang="fr-FR" dirty="0" smtClean="0"/>
              <a:t> » (Gamma et al., 94)</a:t>
            </a:r>
          </a:p>
          <a:p>
            <a:pPr lvl="2"/>
            <a:r>
              <a:rPr lang="fr-FR" dirty="0" smtClean="0"/>
              <a:t>« </a:t>
            </a:r>
            <a:r>
              <a:rPr lang="en-US" i="1" dirty="0" smtClean="0"/>
              <a:t>views deal with everything graphical</a:t>
            </a:r>
            <a:r>
              <a:rPr lang="fr-FR" dirty="0" smtClean="0"/>
              <a:t>: </a:t>
            </a:r>
            <a:r>
              <a:rPr lang="en-US" i="1" dirty="0" smtClean="0"/>
              <a:t>they request data from their model and display the data </a:t>
            </a:r>
            <a:r>
              <a:rPr lang="fr-FR" dirty="0" smtClean="0"/>
              <a:t>» (</a:t>
            </a:r>
            <a:r>
              <a:rPr lang="fr-FR" dirty="0" err="1" smtClean="0"/>
              <a:t>Krasner</a:t>
            </a:r>
            <a:r>
              <a:rPr lang="fr-FR" dirty="0" smtClean="0"/>
              <a:t> &amp; Pope, 88)</a:t>
            </a:r>
          </a:p>
          <a:p>
            <a:pPr lvl="2"/>
            <a:r>
              <a:rPr lang="fr-FR" b="1" dirty="0" smtClean="0">
                <a:solidFill>
                  <a:srgbClr val="7030A0"/>
                </a:solidFill>
              </a:rPr>
              <a:t>La représentation graphique</a:t>
            </a:r>
          </a:p>
          <a:p>
            <a:pPr lvl="1"/>
            <a:r>
              <a:rPr lang="fr-FR" b="1" dirty="0" smtClean="0">
                <a:solidFill>
                  <a:schemeClr val="tx2"/>
                </a:solidFill>
              </a:rPr>
              <a:t>Controller</a:t>
            </a:r>
            <a:r>
              <a:rPr lang="fr-FR" dirty="0" smtClean="0"/>
              <a:t> :</a:t>
            </a:r>
          </a:p>
          <a:p>
            <a:pPr lvl="2"/>
            <a:r>
              <a:rPr lang="fr-FR" dirty="0" smtClean="0"/>
              <a:t>« </a:t>
            </a:r>
            <a:r>
              <a:rPr lang="en-US" i="1" dirty="0" smtClean="0"/>
              <a:t>the way user interface reacts to user input</a:t>
            </a:r>
            <a:r>
              <a:rPr lang="fr-FR" dirty="0" smtClean="0"/>
              <a:t> » (Gamma et al., 94)</a:t>
            </a:r>
          </a:p>
          <a:p>
            <a:pPr lvl="2"/>
            <a:r>
              <a:rPr lang="fr-FR" dirty="0" smtClean="0"/>
              <a:t>« </a:t>
            </a:r>
            <a:r>
              <a:rPr lang="en-US" i="1" dirty="0" smtClean="0"/>
              <a:t>controllers […] provide the interface between the model with its associated views </a:t>
            </a:r>
            <a:r>
              <a:rPr lang="fr-FR" dirty="0" smtClean="0"/>
              <a:t>» (</a:t>
            </a:r>
            <a:r>
              <a:rPr lang="fr-FR" dirty="0" err="1" smtClean="0"/>
              <a:t>Krasner</a:t>
            </a:r>
            <a:r>
              <a:rPr lang="fr-FR" dirty="0" smtClean="0"/>
              <a:t> &amp; Pope, 88)</a:t>
            </a:r>
          </a:p>
          <a:p>
            <a:pPr lvl="2"/>
            <a:r>
              <a:rPr lang="fr-FR" b="1" dirty="0" smtClean="0">
                <a:solidFill>
                  <a:srgbClr val="7030A0"/>
                </a:solidFill>
              </a:rPr>
              <a:t>Le lien entre la vue et le modèle</a:t>
            </a:r>
          </a:p>
          <a:p>
            <a:pPr lvl="2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05/02/2009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Modèle MVC</a:t>
            </a:r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7158" y="1214422"/>
            <a:ext cx="8501122" cy="51435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2400" b="1" dirty="0" smtClean="0">
                <a:solidFill>
                  <a:schemeClr val="tx2"/>
                </a:solidFill>
              </a:rPr>
              <a:t>Division du travail entre le modèle, la vue et le contrôle</a:t>
            </a:r>
          </a:p>
          <a:p>
            <a:pPr lvl="1">
              <a:spcBef>
                <a:spcPts val="0"/>
              </a:spcBef>
            </a:pPr>
            <a:r>
              <a:rPr lang="fr-FR" sz="2000" dirty="0" smtClean="0"/>
              <a:t>Le modèle représente les données et la logique métier</a:t>
            </a:r>
          </a:p>
          <a:p>
            <a:pPr lvl="1">
              <a:spcBef>
                <a:spcPts val="0"/>
              </a:spcBef>
            </a:pPr>
            <a:r>
              <a:rPr lang="fr-FR" sz="2000" dirty="0" smtClean="0"/>
              <a:t>Le modèle peut être représenté visuellement de différentes manières, par différentes vues</a:t>
            </a:r>
          </a:p>
          <a:p>
            <a:pPr lvl="1">
              <a:spcBef>
                <a:spcPts val="0"/>
              </a:spcBef>
            </a:pPr>
            <a:r>
              <a:rPr lang="fr-FR" sz="2000" dirty="0" smtClean="0"/>
              <a:t>Les vues doivent être synchronisées </a:t>
            </a:r>
          </a:p>
          <a:p>
            <a:pPr lvl="1">
              <a:spcBef>
                <a:spcPts val="0"/>
              </a:spcBef>
            </a:pPr>
            <a:r>
              <a:rPr lang="fr-FR" sz="2000" dirty="0" smtClean="0"/>
              <a:t>Les modes d’interaction peuvent changer en fonction de la vue</a:t>
            </a:r>
          </a:p>
          <a:p>
            <a:pPr>
              <a:spcBef>
                <a:spcPts val="600"/>
              </a:spcBef>
            </a:pPr>
            <a:r>
              <a:rPr lang="fr-FR" sz="2400" b="1" dirty="0" smtClean="0">
                <a:solidFill>
                  <a:schemeClr val="tx2"/>
                </a:solidFill>
              </a:rPr>
              <a:t>Le modèle est totalement indépendant des pairs vue/contrôle</a:t>
            </a:r>
          </a:p>
          <a:p>
            <a:pPr>
              <a:spcBef>
                <a:spcPts val="600"/>
              </a:spcBef>
            </a:pPr>
            <a:r>
              <a:rPr lang="fr-FR" sz="2400" b="1" dirty="0" smtClean="0">
                <a:solidFill>
                  <a:schemeClr val="tx2"/>
                </a:solidFill>
              </a:rPr>
              <a:t>À chaque vue correspond un contrôle </a:t>
            </a:r>
          </a:p>
          <a:p>
            <a:pPr lvl="1">
              <a:spcBef>
                <a:spcPts val="0"/>
              </a:spcBef>
            </a:pPr>
            <a:r>
              <a:rPr lang="fr-FR" sz="2000" dirty="0" smtClean="0"/>
              <a:t>Un modèle peut avoir plusieurs pairs vue / contrôle </a:t>
            </a:r>
          </a:p>
          <a:p>
            <a:pPr>
              <a:spcBef>
                <a:spcPts val="600"/>
              </a:spcBef>
            </a:pPr>
            <a:r>
              <a:rPr lang="fr-FR" sz="2400" b="1" dirty="0" smtClean="0">
                <a:solidFill>
                  <a:schemeClr val="tx2"/>
                </a:solidFill>
              </a:rPr>
              <a:t>La vue doit assurer que la présentation suit l’état du modèle</a:t>
            </a:r>
            <a:r>
              <a:rPr lang="fr-FR" sz="2400" dirty="0" smtClean="0"/>
              <a:t>  </a:t>
            </a:r>
          </a:p>
          <a:p>
            <a:pPr lvl="1">
              <a:spcBef>
                <a:spcPts val="0"/>
              </a:spcBef>
            </a:pPr>
            <a:r>
              <a:rPr lang="fr-FR" sz="2000" dirty="0" smtClean="0"/>
              <a:t>Si l’état du modèle change, celui-ci doit notifier les pairs vue / contrôle</a:t>
            </a:r>
          </a:p>
          <a:p>
            <a:pPr lvl="1">
              <a:spcBef>
                <a:spcPts val="0"/>
              </a:spcBef>
            </a:pPr>
            <a:r>
              <a:rPr lang="fr-FR" sz="2000" dirty="0" smtClean="0"/>
              <a:t>Les modifications sur l’état du modèle impliquent la mise à jour de la vue</a:t>
            </a:r>
          </a:p>
          <a:p>
            <a:pPr>
              <a:spcBef>
                <a:spcPts val="600"/>
              </a:spcBef>
            </a:pPr>
            <a:r>
              <a:rPr lang="fr-FR" sz="2400" b="1" dirty="0" smtClean="0">
                <a:solidFill>
                  <a:schemeClr val="tx2"/>
                </a:solidFill>
              </a:rPr>
              <a:t>Mécanisme de </a:t>
            </a:r>
            <a:r>
              <a:rPr lang="fr-FR" sz="2400" b="1" i="1" dirty="0" err="1" smtClean="0">
                <a:solidFill>
                  <a:schemeClr val="tx2"/>
                </a:solidFill>
              </a:rPr>
              <a:t>subscribe</a:t>
            </a:r>
            <a:r>
              <a:rPr lang="fr-FR" sz="2400" b="1" i="1" dirty="0" smtClean="0">
                <a:solidFill>
                  <a:schemeClr val="tx2"/>
                </a:solidFill>
              </a:rPr>
              <a:t>/</a:t>
            </a:r>
            <a:r>
              <a:rPr lang="fr-FR" sz="2400" b="1" i="1" dirty="0" err="1" smtClean="0">
                <a:solidFill>
                  <a:schemeClr val="tx2"/>
                </a:solidFill>
              </a:rPr>
              <a:t>notify</a:t>
            </a:r>
            <a:r>
              <a:rPr lang="fr-FR" sz="2400" b="1" i="1" dirty="0" smtClean="0">
                <a:solidFill>
                  <a:schemeClr val="tx2"/>
                </a:solidFill>
              </a:rPr>
              <a:t> </a:t>
            </a:r>
            <a:r>
              <a:rPr lang="fr-FR" sz="2400" b="1" dirty="0" smtClean="0">
                <a:solidFill>
                  <a:schemeClr val="tx2"/>
                </a:solidFill>
              </a:rPr>
              <a:t>entre les éléments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EC2-1A45-4F58-9CAC-C3E298EE3427}" type="datetime1">
              <a:rPr lang="fr-FR" smtClean="0"/>
              <a:pPr/>
              <a:t>05/02/2009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MVC à l’origine</a:t>
            </a:r>
            <a:endParaRPr lang="fr-FR" dirty="0"/>
          </a:p>
        </p:txBody>
      </p:sp>
      <p:pic>
        <p:nvPicPr>
          <p:cNvPr id="7" name="Content Placeholder 6" descr="MVC-Krasner880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71612"/>
            <a:ext cx="8622914" cy="428628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05/02/2009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3357554" y="6047922"/>
            <a:ext cx="578647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Source</a:t>
            </a:r>
            <a:r>
              <a:rPr lang="fr-FR" sz="1400" dirty="0" smtClean="0"/>
              <a:t> :  G.E. </a:t>
            </a:r>
            <a:r>
              <a:rPr lang="fr-FR" sz="1400" dirty="0" err="1" smtClean="0"/>
              <a:t>Krasner</a:t>
            </a:r>
            <a:r>
              <a:rPr lang="fr-FR" sz="1400" dirty="0" smtClean="0"/>
              <a:t>, S.T. Pope, </a:t>
            </a:r>
            <a:r>
              <a:rPr lang="fr-FR" sz="1400" i="1" dirty="0" smtClean="0"/>
              <a:t>A </a:t>
            </a:r>
            <a:r>
              <a:rPr lang="fr-FR" sz="1400" i="1" dirty="0" err="1" smtClean="0"/>
              <a:t>cookbook</a:t>
            </a:r>
            <a:r>
              <a:rPr lang="fr-FR" sz="1400" i="1" dirty="0" smtClean="0"/>
              <a:t> for </a:t>
            </a:r>
            <a:r>
              <a:rPr lang="fr-FR" sz="1400" i="1" dirty="0" err="1" smtClean="0"/>
              <a:t>using</a:t>
            </a:r>
            <a:r>
              <a:rPr lang="fr-FR" sz="1400" i="1" dirty="0" smtClean="0"/>
              <a:t> the model-</a:t>
            </a:r>
            <a:r>
              <a:rPr lang="fr-FR" sz="1400" i="1" dirty="0" err="1" smtClean="0"/>
              <a:t>view</a:t>
            </a:r>
            <a:r>
              <a:rPr lang="fr-FR" sz="1400" i="1" dirty="0" smtClean="0"/>
              <a:t>-</a:t>
            </a:r>
            <a:r>
              <a:rPr lang="fr-FR" sz="1400" i="1" dirty="0" err="1" smtClean="0"/>
              <a:t>controller</a:t>
            </a:r>
            <a:r>
              <a:rPr lang="fr-FR" sz="1400" i="1" dirty="0" smtClean="0"/>
              <a:t> user interface </a:t>
            </a:r>
            <a:r>
              <a:rPr lang="fr-FR" sz="1400" i="1" dirty="0" err="1" smtClean="0"/>
              <a:t>paradigm</a:t>
            </a:r>
            <a:r>
              <a:rPr lang="fr-FR" sz="1400" i="1" dirty="0" smtClean="0"/>
              <a:t> in </a:t>
            </a:r>
            <a:r>
              <a:rPr lang="fr-FR" sz="1400" i="1" dirty="0" err="1" smtClean="0"/>
              <a:t>Smalltalk</a:t>
            </a:r>
            <a:r>
              <a:rPr lang="fr-FR" sz="1400" i="1" dirty="0" smtClean="0"/>
              <a:t>-80, </a:t>
            </a:r>
            <a:r>
              <a:rPr lang="fr-FR" sz="1400" dirty="0" smtClean="0"/>
              <a:t>Journal of Object-</a:t>
            </a:r>
            <a:r>
              <a:rPr lang="fr-FR" sz="1400" dirty="0" err="1" smtClean="0"/>
              <a:t>Oriented</a:t>
            </a:r>
            <a:r>
              <a:rPr lang="fr-FR" sz="1400" dirty="0" smtClean="0"/>
              <a:t> </a:t>
            </a:r>
            <a:r>
              <a:rPr lang="fr-FR" sz="1400" dirty="0" err="1" smtClean="0"/>
              <a:t>Programming</a:t>
            </a:r>
            <a:r>
              <a:rPr lang="fr-FR" sz="1400" dirty="0" smtClean="0"/>
              <a:t>  (JOOP), vol. 1, n° 3 (</a:t>
            </a:r>
            <a:r>
              <a:rPr lang="fr-FR" sz="1400" dirty="0" err="1" smtClean="0"/>
              <a:t>Aug</a:t>
            </a:r>
            <a:r>
              <a:rPr lang="fr-FR" sz="1400" dirty="0" smtClean="0"/>
              <a:t>/Sep 1988), pp. 26 - 49.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85852" y="71414"/>
            <a:ext cx="7400948" cy="1143000"/>
          </a:xfrm>
        </p:spPr>
        <p:txBody>
          <a:bodyPr/>
          <a:lstStyle/>
          <a:p>
            <a:r>
              <a:rPr lang="fr-FR" dirty="0" smtClean="0"/>
              <a:t>MVC par Sun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05/02/2009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8" name="Picture 2" descr="C:\Users\kirsch\Documents\Manu\Paris\MIAGE\IHM-INF2 (ISI5)\images\mvc-structure-generi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28710"/>
            <a:ext cx="7072362" cy="49506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00528" y="6334804"/>
            <a:ext cx="51435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Source</a:t>
            </a:r>
            <a:r>
              <a:rPr lang="fr-FR" sz="1400" dirty="0" smtClean="0"/>
              <a:t> : Java </a:t>
            </a:r>
            <a:r>
              <a:rPr lang="fr-FR" sz="1400" dirty="0" err="1" smtClean="0"/>
              <a:t>BluePrints</a:t>
            </a:r>
            <a:r>
              <a:rPr lang="fr-FR" sz="1400" dirty="0" smtClean="0"/>
              <a:t>, </a:t>
            </a:r>
            <a:r>
              <a:rPr lang="fr-FR" sz="1400" i="1" dirty="0" smtClean="0"/>
              <a:t>Model-</a:t>
            </a:r>
            <a:r>
              <a:rPr lang="fr-FR" sz="1400" i="1" dirty="0" err="1" smtClean="0"/>
              <a:t>View</a:t>
            </a:r>
            <a:r>
              <a:rPr lang="fr-FR" sz="1400" i="1" dirty="0" smtClean="0"/>
              <a:t>-Controller </a:t>
            </a:r>
            <a:r>
              <a:rPr lang="fr-FR" sz="1400" dirty="0" smtClean="0"/>
              <a:t>http://java.sun.com/blueprints/patterns/MVC-detailed.html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P1TemplateIH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UP1TemplateIHM</Template>
  <TotalTime>3500</TotalTime>
  <Words>1426</Words>
  <Application>Microsoft Office PowerPoint</Application>
  <PresentationFormat>On-screen Show (4:3)</PresentationFormat>
  <Paragraphs>391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UP1TemplateIHM</vt:lpstr>
      <vt:lpstr>ISI5  Développement d’interfaces Homme-Machine </vt:lpstr>
      <vt:lpstr>Présentation</vt:lpstr>
      <vt:lpstr>Modèle MVC</vt:lpstr>
      <vt:lpstr>Limites des 2 couches</vt:lpstr>
      <vt:lpstr>Modèle MVC</vt:lpstr>
      <vt:lpstr>Modèle MVC</vt:lpstr>
      <vt:lpstr>Modèle MVC</vt:lpstr>
      <vt:lpstr>MVC à l’origine</vt:lpstr>
      <vt:lpstr>MVC par Sun</vt:lpstr>
      <vt:lpstr>MVC par Sun</vt:lpstr>
      <vt:lpstr>Une application selon MVC</vt:lpstr>
      <vt:lpstr>Une application selon MVC</vt:lpstr>
      <vt:lpstr>Interactions</vt:lpstr>
      <vt:lpstr>Interactions </vt:lpstr>
      <vt:lpstr>Avantages MVC</vt:lpstr>
      <vt:lpstr>Exemple </vt:lpstr>
      <vt:lpstr>Slide 17</vt:lpstr>
      <vt:lpstr>Exemple : interactions</vt:lpstr>
      <vt:lpstr>Exemple</vt:lpstr>
      <vt:lpstr>Exemple : le modèle</vt:lpstr>
      <vt:lpstr>Exemple :  Les événements et les écouteurs </vt:lpstr>
      <vt:lpstr>Exemple : le contrôleur</vt:lpstr>
      <vt:lpstr>Exemple : la vue abstraite</vt:lpstr>
      <vt:lpstr>Exemple : les vues concrètes  </vt:lpstr>
      <vt:lpstr>Exemple : les vues concrètes  </vt:lpstr>
      <vt:lpstr>Exemple : les vues concrètes </vt:lpstr>
      <vt:lpstr>Exemple : les vues concrètes </vt:lpstr>
      <vt:lpstr>Exemple : l’application</vt:lpstr>
      <vt:lpstr>Design patterns &amp; MVC</vt:lpstr>
      <vt:lpstr>Observer</vt:lpstr>
      <vt:lpstr>Strategie </vt:lpstr>
      <vt:lpstr>Composite </vt:lpstr>
      <vt:lpstr>Swing &amp; MVC</vt:lpstr>
      <vt:lpstr>Swing &amp; MVC</vt:lpstr>
      <vt:lpstr>Swing &amp; MVC</vt:lpstr>
      <vt:lpstr>Swing &amp; MVC</vt:lpstr>
      <vt:lpstr>Exemple</vt:lpstr>
      <vt:lpstr>Exemple</vt:lpstr>
      <vt:lpstr>Exemple</vt:lpstr>
      <vt:lpstr>Exercices</vt:lpstr>
      <vt:lpstr>Exercices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ISI5  Développement d’interfaces Homme-Machine</dc:title>
  <dc:creator>kirsch</dc:creator>
  <cp:lastModifiedBy>kirsch</cp:lastModifiedBy>
  <cp:revision>254</cp:revision>
  <dcterms:created xsi:type="dcterms:W3CDTF">2009-01-29T09:20:17Z</dcterms:created>
  <dcterms:modified xsi:type="dcterms:W3CDTF">2009-02-05T22:01:07Z</dcterms:modified>
</cp:coreProperties>
</file>