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2" r:id="rId1"/>
  </p:sldMasterIdLst>
  <p:notesMasterIdLst>
    <p:notesMasterId r:id="rId41"/>
  </p:notesMasterIdLst>
  <p:handoutMasterIdLst>
    <p:handoutMasterId r:id="rId42"/>
  </p:handoutMasterIdLst>
  <p:sldIdLst>
    <p:sldId id="258" r:id="rId2"/>
    <p:sldId id="259" r:id="rId3"/>
    <p:sldId id="260" r:id="rId4"/>
    <p:sldId id="302" r:id="rId5"/>
    <p:sldId id="303" r:id="rId6"/>
    <p:sldId id="305" r:id="rId7"/>
    <p:sldId id="304" r:id="rId8"/>
    <p:sldId id="306" r:id="rId9"/>
    <p:sldId id="327" r:id="rId10"/>
    <p:sldId id="308" r:id="rId11"/>
    <p:sldId id="307" r:id="rId12"/>
    <p:sldId id="309" r:id="rId13"/>
    <p:sldId id="310" r:id="rId14"/>
    <p:sldId id="311" r:id="rId15"/>
    <p:sldId id="314" r:id="rId16"/>
    <p:sldId id="316" r:id="rId17"/>
    <p:sldId id="312" r:id="rId18"/>
    <p:sldId id="313" r:id="rId19"/>
    <p:sldId id="320" r:id="rId20"/>
    <p:sldId id="317" r:id="rId21"/>
    <p:sldId id="318" r:id="rId22"/>
    <p:sldId id="315" r:id="rId23"/>
    <p:sldId id="319" r:id="rId24"/>
    <p:sldId id="321" r:id="rId25"/>
    <p:sldId id="322" r:id="rId26"/>
    <p:sldId id="323" r:id="rId27"/>
    <p:sldId id="324" r:id="rId28"/>
    <p:sldId id="325" r:id="rId29"/>
    <p:sldId id="326" r:id="rId30"/>
    <p:sldId id="329" r:id="rId31"/>
    <p:sldId id="301" r:id="rId32"/>
    <p:sldId id="330" r:id="rId33"/>
    <p:sldId id="331" r:id="rId34"/>
    <p:sldId id="332" r:id="rId35"/>
    <p:sldId id="334" r:id="rId36"/>
    <p:sldId id="333" r:id="rId37"/>
    <p:sldId id="335" r:id="rId38"/>
    <p:sldId id="300" r:id="rId39"/>
    <p:sldId id="299" r:id="rId4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D8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92" autoAdjust="0"/>
    <p:restoredTop sz="94660"/>
  </p:normalViewPr>
  <p:slideViewPr>
    <p:cSldViewPr>
      <p:cViewPr varScale="1">
        <p:scale>
          <a:sx n="62" d="100"/>
          <a:sy n="62" d="100"/>
        </p:scale>
        <p:origin x="-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76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B5A87-7DD4-434C-8FB3-CA0210849EB3}" type="datetimeFigureOut">
              <a:rPr lang="fr-FR" smtClean="0"/>
              <a:pPr/>
              <a:t>11/02/2009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3ABAE-5C3C-4AB0-8EB5-AF065547B3BE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E2D9E-A656-4C0D-AF34-333437B2E95D}" type="datetimeFigureOut">
              <a:rPr lang="fr-FR" smtClean="0"/>
              <a:pPr/>
              <a:t>11/02/2009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75CEB3-FD7A-459F-97B7-F9B6B76DE3FA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DDA9-3B6C-4BA8-B3E4-770BDED27099}" type="datetime1">
              <a:rPr lang="fr-FR" smtClean="0"/>
              <a:pPr/>
              <a:t>11/02/2009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Picture 6" descr="logo_paris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24"/>
            <a:ext cx="2143108" cy="14287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EB48-5DF6-42A9-BB8D-CA4F3C24E6F3}" type="datetime1">
              <a:rPr lang="fr-FR" smtClean="0"/>
              <a:pPr/>
              <a:t>11/02/2009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3C7F-F3B3-4CA8-AD8D-06B5BE865790}" type="datetime1">
              <a:rPr lang="fr-FR" smtClean="0"/>
              <a:pPr/>
              <a:t>11/02/2009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71414"/>
            <a:ext cx="732951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Picture 6" descr="logo_paris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2" y="71435"/>
            <a:ext cx="1285852" cy="85723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071538" y="6357958"/>
            <a:ext cx="8072462" cy="158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AD2B-ACA7-4585-B6C1-6A88EAB93BBA}" type="datetime1">
              <a:rPr lang="fr-FR" smtClean="0"/>
              <a:pPr/>
              <a:t>11/02/2009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274638"/>
            <a:ext cx="732951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4291-372F-471A-B82D-3B74490B6F1B}" type="datetime1">
              <a:rPr lang="fr-FR" smtClean="0"/>
              <a:pPr/>
              <a:t>11/02/2009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8" name="Picture 7" descr="logo_paris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2" y="71435"/>
            <a:ext cx="1285852" cy="85723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071538" y="6357958"/>
            <a:ext cx="8072462" cy="158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274638"/>
            <a:ext cx="732951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CA979-DE44-4A73-BA60-DBF9EDCC1A0E}" type="datetime1">
              <a:rPr lang="fr-FR" smtClean="0"/>
              <a:pPr/>
              <a:t>11/02/2009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10" name="Picture 9" descr="logo_paris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2" y="71435"/>
            <a:ext cx="1285852" cy="857235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1071538" y="6357958"/>
            <a:ext cx="8072462" cy="158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274638"/>
            <a:ext cx="740094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73EC2-1A45-4F58-9CAC-C3E298EE3427}" type="datetime1">
              <a:rPr lang="fr-FR" smtClean="0"/>
              <a:pPr/>
              <a:t>11/02/2009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6" name="Picture 5" descr="logo_paris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2" y="71435"/>
            <a:ext cx="1285852" cy="857235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>
            <a:off x="1071538" y="6357958"/>
            <a:ext cx="8072462" cy="158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C04-5266-419A-B9E8-0135D95A1CE2}" type="datetime1">
              <a:rPr lang="fr-FR" smtClean="0"/>
              <a:pPr/>
              <a:t>11/02/2009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071538" y="6357958"/>
            <a:ext cx="8072462" cy="158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8A7C-CFDD-47B2-A062-0D62E3E573EF}" type="datetime1">
              <a:rPr lang="fr-FR" smtClean="0"/>
              <a:pPr/>
              <a:t>11/02/2009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071538" y="6357958"/>
            <a:ext cx="8072462" cy="1588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0BA4C-7203-4FB4-8087-DDD25AB925F6}" type="datetime1">
              <a:rPr lang="fr-FR" smtClean="0"/>
              <a:pPr/>
              <a:t>11/02/2009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57290" y="71414"/>
            <a:ext cx="732951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10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30024-7C19-4E7A-B125-F689F3C53D1B}" type="datetime1">
              <a:rPr lang="fr-FR" smtClean="0"/>
              <a:pPr/>
              <a:t>11/02/2009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Picture 6" descr="logo_paris1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32" y="71435"/>
            <a:ext cx="1285852" cy="8572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kirschp.free.fr/" TargetMode="External"/><Relationship Id="rId2" Type="http://schemas.openxmlformats.org/officeDocument/2006/relationships/hyperlink" Target="mailto:Manuele.Kirsch-Pinheiro@univ-paris1.f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0174"/>
            <a:ext cx="7772400" cy="175577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ISI5</a:t>
            </a:r>
            <a:br>
              <a:rPr lang="fr-FR" dirty="0" smtClean="0"/>
            </a:br>
            <a:r>
              <a:rPr lang="fr-FR" dirty="0" smtClean="0"/>
              <a:t> Développement d’interfaces Homme-Machine 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43314"/>
            <a:ext cx="6400800" cy="2286016"/>
          </a:xfrm>
        </p:spPr>
        <p:txBody>
          <a:bodyPr>
            <a:normAutofit fontScale="85000" lnSpcReduction="20000"/>
          </a:bodyPr>
          <a:lstStyle/>
          <a:p>
            <a:r>
              <a:rPr lang="fr-FR" sz="3400" b="1" dirty="0" err="1" smtClean="0">
                <a:solidFill>
                  <a:schemeClr val="tx2"/>
                </a:solidFill>
              </a:rPr>
              <a:t>Manuele</a:t>
            </a:r>
            <a:r>
              <a:rPr lang="fr-FR" sz="3400" b="1" dirty="0" smtClean="0">
                <a:solidFill>
                  <a:schemeClr val="tx2"/>
                </a:solidFill>
              </a:rPr>
              <a:t> Kirsch </a:t>
            </a:r>
            <a:r>
              <a:rPr lang="fr-FR" sz="3400" b="1" dirty="0" err="1" smtClean="0">
                <a:solidFill>
                  <a:schemeClr val="tx2"/>
                </a:solidFill>
              </a:rPr>
              <a:t>Pinheiro</a:t>
            </a:r>
            <a:endParaRPr lang="fr-FR" sz="3400" b="1" dirty="0" smtClean="0">
              <a:solidFill>
                <a:schemeClr val="tx2"/>
              </a:solidFill>
            </a:endParaRPr>
          </a:p>
          <a:p>
            <a:r>
              <a:rPr lang="fr-FR" sz="2800" dirty="0" smtClean="0">
                <a:solidFill>
                  <a:schemeClr val="tx2"/>
                </a:solidFill>
              </a:rPr>
              <a:t>Maître de conférences en Informatique</a:t>
            </a:r>
          </a:p>
          <a:p>
            <a:r>
              <a:rPr lang="fr-FR" sz="2800" dirty="0" smtClean="0">
                <a:solidFill>
                  <a:schemeClr val="tx2"/>
                </a:solidFill>
              </a:rPr>
              <a:t>Centre de Recherche en Informatique </a:t>
            </a:r>
          </a:p>
          <a:p>
            <a:r>
              <a:rPr lang="fr-FR" sz="2800" dirty="0" smtClean="0">
                <a:solidFill>
                  <a:schemeClr val="tx2"/>
                </a:solidFill>
              </a:rPr>
              <a:t>Université Paris 1 – Panthéon Sorbonne</a:t>
            </a:r>
            <a:endParaRPr lang="fr-FR" sz="2900" dirty="0" smtClean="0">
              <a:solidFill>
                <a:schemeClr val="tx2"/>
              </a:solidFill>
            </a:endParaRPr>
          </a:p>
          <a:p>
            <a:r>
              <a:rPr lang="fr-FR" sz="2400" dirty="0" smtClean="0">
                <a:hlinkClick r:id="rId2"/>
              </a:rPr>
              <a:t>Manuele.Kirsch-Pinheiro@univ-paris1.fr</a:t>
            </a:r>
            <a:r>
              <a:rPr lang="fr-FR" sz="2400" dirty="0" smtClean="0"/>
              <a:t> </a:t>
            </a:r>
          </a:p>
          <a:p>
            <a:r>
              <a:rPr lang="fr-FR" sz="2400" dirty="0" smtClean="0">
                <a:hlinkClick r:id="rId3"/>
              </a:rPr>
              <a:t>http://mkirschp.free.fr</a:t>
            </a:r>
            <a:r>
              <a:rPr lang="fr-FR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Connexion aux bases de données</a:t>
            </a:r>
            <a:br>
              <a:rPr lang="fr-FR" dirty="0" smtClean="0"/>
            </a:br>
            <a:r>
              <a:rPr lang="fr-FR" dirty="0" smtClean="0"/>
              <a:t>JDBC</a:t>
            </a:r>
            <a:endParaRPr lang="fr-FR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JDBC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API d’accès aux bases de données </a:t>
            </a:r>
          </a:p>
          <a:p>
            <a:pPr lvl="1"/>
            <a:r>
              <a:rPr lang="fr-FR" dirty="0" smtClean="0"/>
              <a:t>Paquetage </a:t>
            </a:r>
            <a:r>
              <a:rPr lang="fr-FR" b="1" dirty="0" smtClean="0">
                <a:solidFill>
                  <a:schemeClr val="tx2"/>
                </a:solidFill>
              </a:rPr>
              <a:t>java.sql.* </a:t>
            </a:r>
          </a:p>
          <a:p>
            <a:pPr lvl="1"/>
            <a:r>
              <a:rPr lang="fr-FR" dirty="0" smtClean="0"/>
              <a:t>Connexion à une base de données</a:t>
            </a:r>
          </a:p>
          <a:p>
            <a:pPr lvl="1"/>
            <a:r>
              <a:rPr lang="fr-FR" dirty="0" smtClean="0"/>
              <a:t>Manipulation d’une base de données</a:t>
            </a:r>
          </a:p>
          <a:p>
            <a:pPr lvl="2"/>
            <a:r>
              <a:rPr lang="fr-FR" i="1" dirty="0" err="1" smtClean="0"/>
              <a:t>Query</a:t>
            </a:r>
            <a:r>
              <a:rPr lang="fr-FR" i="1" dirty="0" smtClean="0"/>
              <a:t> </a:t>
            </a:r>
          </a:p>
          <a:p>
            <a:pPr lvl="2"/>
            <a:r>
              <a:rPr lang="fr-FR" i="1" dirty="0" smtClean="0"/>
              <a:t>Update</a:t>
            </a:r>
          </a:p>
          <a:p>
            <a:r>
              <a:rPr lang="fr-FR" dirty="0" smtClean="0"/>
              <a:t>Historique</a:t>
            </a:r>
          </a:p>
          <a:p>
            <a:pPr lvl="1"/>
            <a:r>
              <a:rPr lang="fr-FR" dirty="0" smtClean="0"/>
              <a:t>Première version en 1996 (J2SE 1.1)</a:t>
            </a:r>
          </a:p>
          <a:p>
            <a:pPr lvl="1"/>
            <a:r>
              <a:rPr lang="fr-FR" dirty="0" smtClean="0"/>
              <a:t>JDBC 2 avec J2SE 1.2 en 1998</a:t>
            </a:r>
          </a:p>
          <a:p>
            <a:pPr lvl="1"/>
            <a:r>
              <a:rPr lang="fr-FR" dirty="0" smtClean="0"/>
              <a:t>JDBC 4 avec J2SE 6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71414"/>
            <a:ext cx="7329510" cy="1143000"/>
          </a:xfrm>
        </p:spPr>
        <p:txBody>
          <a:bodyPr/>
          <a:lstStyle/>
          <a:p>
            <a:r>
              <a:rPr lang="fr-FR" dirty="0" smtClean="0"/>
              <a:t>JDBC</a:t>
            </a:r>
            <a:endParaRPr lang="fr-FR" dirty="0"/>
          </a:p>
        </p:txBody>
      </p:sp>
      <p:pic>
        <p:nvPicPr>
          <p:cNvPr id="7" name="Content Placeholder 6" descr="jdbc-coreII.gif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158" y="1071546"/>
            <a:ext cx="3487999" cy="5222033"/>
          </a:xfrm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143372" y="1285860"/>
            <a:ext cx="4786346" cy="4840303"/>
          </a:xfrm>
        </p:spPr>
        <p:txBody>
          <a:bodyPr>
            <a:normAutofit/>
          </a:bodyPr>
          <a:lstStyle/>
          <a:p>
            <a:r>
              <a:rPr lang="fr-FR" dirty="0" smtClean="0"/>
              <a:t>Les applications accèdent à la BD par un </a:t>
            </a:r>
            <a:r>
              <a:rPr lang="fr-FR" b="1" dirty="0" smtClean="0">
                <a:solidFill>
                  <a:schemeClr val="tx2"/>
                </a:solidFill>
              </a:rPr>
              <a:t>driver</a:t>
            </a:r>
            <a:r>
              <a:rPr lang="fr-FR" dirty="0" smtClean="0"/>
              <a:t> (</a:t>
            </a:r>
            <a:r>
              <a:rPr lang="fr-FR" b="1" dirty="0" smtClean="0">
                <a:solidFill>
                  <a:schemeClr val="tx2"/>
                </a:solidFill>
              </a:rPr>
              <a:t>JDBC Driver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Apache Derby : derbyclient.jar</a:t>
            </a:r>
          </a:p>
          <a:p>
            <a:pPr lvl="1"/>
            <a:r>
              <a:rPr lang="fr-FR" dirty="0" err="1" smtClean="0"/>
              <a:t>PostegreSQL</a:t>
            </a:r>
            <a:r>
              <a:rPr lang="fr-FR" dirty="0" smtClean="0"/>
              <a:t> : </a:t>
            </a:r>
            <a:r>
              <a:rPr lang="fr-FR" dirty="0" err="1" smtClean="0"/>
              <a:t>postgresql</a:t>
            </a:r>
            <a:r>
              <a:rPr lang="fr-FR" dirty="0" smtClean="0"/>
              <a:t>-8.3-604.jdbc3.jar</a:t>
            </a:r>
          </a:p>
          <a:p>
            <a:r>
              <a:rPr lang="fr-FR" dirty="0" smtClean="0"/>
              <a:t>Les drivers sont proposés par les </a:t>
            </a:r>
            <a:r>
              <a:rPr lang="fr-FR" b="1" dirty="0" smtClean="0">
                <a:solidFill>
                  <a:schemeClr val="tx2"/>
                </a:solidFill>
              </a:rPr>
              <a:t>fournisseurs</a:t>
            </a:r>
            <a:r>
              <a:rPr lang="fr-FR" dirty="0" smtClean="0"/>
              <a:t> du SGBD </a:t>
            </a:r>
          </a:p>
          <a:p>
            <a:r>
              <a:rPr lang="fr-FR" dirty="0" smtClean="0"/>
              <a:t>Ces drivers ne sont pas forcément 100% pure Java 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10" name="TextBox 9"/>
          <p:cNvSpPr txBox="1"/>
          <p:nvPr/>
        </p:nvSpPr>
        <p:spPr>
          <a:xfrm>
            <a:off x="-32" y="6286520"/>
            <a:ext cx="292892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fr-FR" sz="1400" b="1" dirty="0" smtClean="0"/>
              <a:t>Source</a:t>
            </a:r>
            <a:r>
              <a:rPr lang="fr-FR" sz="1400" dirty="0" smtClean="0"/>
              <a:t> : </a:t>
            </a:r>
            <a:r>
              <a:rPr lang="fr-FR" sz="1400" dirty="0" err="1" smtClean="0"/>
              <a:t>Horstmann</a:t>
            </a:r>
            <a:r>
              <a:rPr lang="fr-FR" sz="1400" dirty="0" smtClean="0"/>
              <a:t>, </a:t>
            </a:r>
            <a:r>
              <a:rPr lang="fr-FR" sz="1400" dirty="0" err="1" smtClean="0"/>
              <a:t>Core</a:t>
            </a:r>
            <a:r>
              <a:rPr lang="fr-FR" sz="1400" dirty="0" smtClean="0"/>
              <a:t> Java, vol.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Architecture avec JDBC</a:t>
            </a:r>
            <a:endParaRPr lang="fr-F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4291-372F-471A-B82D-3B74490B6F1B}" type="datetime1">
              <a:rPr lang="fr-FR" smtClean="0"/>
              <a:pPr/>
              <a:t>11/02/2009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13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714488"/>
            <a:ext cx="4143404" cy="158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143380"/>
            <a:ext cx="6000792" cy="1488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-32" y="6286520"/>
            <a:ext cx="292892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fr-FR" sz="1400" b="1" dirty="0" smtClean="0"/>
              <a:t>Source</a:t>
            </a:r>
            <a:r>
              <a:rPr lang="fr-FR" sz="1400" dirty="0" smtClean="0"/>
              <a:t> : </a:t>
            </a:r>
            <a:r>
              <a:rPr lang="fr-FR" sz="1400" dirty="0" err="1" smtClean="0"/>
              <a:t>Horstmann</a:t>
            </a:r>
            <a:r>
              <a:rPr lang="fr-FR" sz="1400" dirty="0" smtClean="0"/>
              <a:t>, </a:t>
            </a:r>
            <a:r>
              <a:rPr lang="fr-FR" sz="1400" dirty="0" err="1" smtClean="0"/>
              <a:t>Core</a:t>
            </a:r>
            <a:r>
              <a:rPr lang="fr-FR" sz="1400" dirty="0" smtClean="0"/>
              <a:t> Java, vol. II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00694" y="2071678"/>
            <a:ext cx="3286148" cy="120032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JDBC peut être utilisé aussi bien en </a:t>
            </a:r>
            <a:r>
              <a:rPr lang="fr-FR" sz="2400" dirty="0" smtClean="0">
                <a:solidFill>
                  <a:srgbClr val="FFFF00"/>
                </a:solidFill>
              </a:rPr>
              <a:t>2 couches </a:t>
            </a:r>
            <a:r>
              <a:rPr lang="fr-FR" sz="2400" dirty="0" smtClean="0"/>
              <a:t>qu’en </a:t>
            </a:r>
            <a:r>
              <a:rPr lang="fr-FR" sz="2400" dirty="0" smtClean="0">
                <a:solidFill>
                  <a:srgbClr val="FFFF00"/>
                </a:solidFill>
              </a:rPr>
              <a:t>3 couches</a:t>
            </a:r>
            <a:endParaRPr lang="fr-FR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Connexion JDBC</a:t>
            </a:r>
            <a:endParaRPr lang="fr-F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525963"/>
          </a:xfrm>
        </p:spPr>
        <p:txBody>
          <a:bodyPr/>
          <a:lstStyle/>
          <a:p>
            <a:r>
              <a:rPr lang="fr-FR" dirty="0" smtClean="0"/>
              <a:t>Avant tout, il faut avoir une base de données disponible…  </a:t>
            </a:r>
            <a:r>
              <a:rPr lang="fr-FR" dirty="0" smtClean="0">
                <a:sym typeface="Wingdings"/>
              </a:rPr>
              <a:t></a:t>
            </a:r>
          </a:p>
          <a:p>
            <a:pPr lvl="1"/>
            <a:r>
              <a:rPr lang="fr-FR" dirty="0" smtClean="0">
                <a:sym typeface="Wingdings"/>
              </a:rPr>
              <a:t>Exemple : </a:t>
            </a:r>
          </a:p>
          <a:p>
            <a:pPr lvl="2"/>
            <a:r>
              <a:rPr lang="fr-FR" dirty="0" smtClean="0">
                <a:sym typeface="Wingdings"/>
              </a:rPr>
              <a:t>Base de données « Dictionnaire » sur Apache Derby </a:t>
            </a:r>
          </a:p>
          <a:p>
            <a:pPr lvl="2"/>
            <a:r>
              <a:rPr lang="fr-FR" dirty="0" smtClean="0">
                <a:sym typeface="Wingdings"/>
              </a:rPr>
              <a:t>Sous </a:t>
            </a:r>
            <a:r>
              <a:rPr lang="fr-FR" dirty="0" err="1" smtClean="0">
                <a:sym typeface="Wingdings"/>
              </a:rPr>
              <a:t>NetBeans</a:t>
            </a:r>
            <a:r>
              <a:rPr lang="fr-FR" dirty="0" smtClean="0">
                <a:sym typeface="Wingdings"/>
              </a:rPr>
              <a:t> : onglet Services </a:t>
            </a:r>
            <a:r>
              <a:rPr lang="fr-FR" dirty="0" smtClean="0">
                <a:sym typeface="Wingdings" pitchFamily="2" charset="2"/>
              </a:rPr>
              <a:t> </a:t>
            </a:r>
            <a:r>
              <a:rPr lang="fr-FR" dirty="0" err="1" smtClean="0">
                <a:sym typeface="Wingdings" pitchFamily="2" charset="2"/>
              </a:rPr>
              <a:t>JavaDB</a:t>
            </a:r>
            <a:r>
              <a:rPr lang="fr-FR" dirty="0" smtClean="0">
                <a:sym typeface="Wingdings" pitchFamily="2" charset="2"/>
              </a:rPr>
              <a:t>  </a:t>
            </a:r>
            <a:r>
              <a:rPr lang="fr-FR" dirty="0" err="1" smtClean="0">
                <a:sym typeface="Wingdings" pitchFamily="2" charset="2"/>
              </a:rPr>
              <a:t>Create</a:t>
            </a:r>
            <a:r>
              <a:rPr lang="fr-FR" dirty="0" smtClean="0">
                <a:sym typeface="Wingdings" pitchFamily="2" charset="2"/>
              </a:rPr>
              <a:t>… 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73EC2-1A45-4F58-9CAC-C3E298EE3427}" type="datetime1">
              <a:rPr lang="fr-FR" smtClean="0"/>
              <a:pPr/>
              <a:t>11/02/2009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14</a:t>
            </a:fld>
            <a:endParaRPr lang="fr-FR"/>
          </a:p>
        </p:txBody>
      </p:sp>
      <p:pic>
        <p:nvPicPr>
          <p:cNvPr id="7" name="Picture 6" descr="Capture-createD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4071942"/>
            <a:ext cx="6215106" cy="26039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Connexion JDBC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715436" cy="4525963"/>
          </a:xfrm>
        </p:spPr>
        <p:txBody>
          <a:bodyPr/>
          <a:lstStyle/>
          <a:p>
            <a:r>
              <a:rPr lang="fr-FR" dirty="0" smtClean="0"/>
              <a:t>Création d’une table sous </a:t>
            </a:r>
            <a:r>
              <a:rPr lang="fr-FR" dirty="0" err="1" smtClean="0"/>
              <a:t>NetBeans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Onglet  Services</a:t>
            </a:r>
          </a:p>
          <a:p>
            <a:pPr lvl="1"/>
            <a:r>
              <a:rPr lang="fr-FR" dirty="0" err="1" smtClean="0">
                <a:sym typeface="Wingdings" pitchFamily="2" charset="2"/>
              </a:rPr>
              <a:t>Database</a:t>
            </a:r>
            <a:r>
              <a:rPr lang="fr-FR" dirty="0" smtClean="0">
                <a:sym typeface="Wingdings" pitchFamily="2" charset="2"/>
              </a:rPr>
              <a:t> </a:t>
            </a:r>
            <a:r>
              <a:rPr lang="fr-FR" dirty="0" err="1" smtClean="0">
                <a:sym typeface="Wingdings" pitchFamily="2" charset="2"/>
              </a:rPr>
              <a:t>connection</a:t>
            </a:r>
            <a:r>
              <a:rPr lang="fr-FR" dirty="0" smtClean="0">
                <a:sym typeface="Wingdings" pitchFamily="2" charset="2"/>
              </a:rPr>
              <a:t>   </a:t>
            </a:r>
            <a:r>
              <a:rPr lang="fr-FR" dirty="0" err="1" smtClean="0">
                <a:sym typeface="Wingdings" pitchFamily="2" charset="2"/>
              </a:rPr>
              <a:t>Connect</a:t>
            </a:r>
            <a:r>
              <a:rPr lang="fr-FR" dirty="0" smtClean="0">
                <a:sym typeface="Wingdings" pitchFamily="2" charset="2"/>
              </a:rPr>
              <a:t> </a:t>
            </a:r>
          </a:p>
          <a:p>
            <a:pPr lvl="1"/>
            <a:r>
              <a:rPr lang="fr-FR" dirty="0" err="1" smtClean="0">
                <a:sym typeface="Wingdings" pitchFamily="2" charset="2"/>
              </a:rPr>
              <a:t>Database</a:t>
            </a:r>
            <a:r>
              <a:rPr lang="fr-FR" dirty="0" smtClean="0">
                <a:sym typeface="Wingdings" pitchFamily="2" charset="2"/>
              </a:rPr>
              <a:t> </a:t>
            </a:r>
            <a:r>
              <a:rPr lang="fr-FR" dirty="0" err="1" smtClean="0">
                <a:sym typeface="Wingdings" pitchFamily="2" charset="2"/>
              </a:rPr>
              <a:t>connection</a:t>
            </a:r>
            <a:r>
              <a:rPr lang="fr-FR" dirty="0" smtClean="0">
                <a:sym typeface="Wingdings" pitchFamily="2" charset="2"/>
              </a:rPr>
              <a:t>   Table, puis </a:t>
            </a:r>
            <a:r>
              <a:rPr lang="fr-FR" dirty="0" err="1" smtClean="0">
                <a:sym typeface="Wingdings" pitchFamily="2" charset="2"/>
              </a:rPr>
              <a:t>Create</a:t>
            </a:r>
            <a:r>
              <a:rPr lang="fr-FR" dirty="0" smtClean="0">
                <a:sym typeface="Wingdings" pitchFamily="2" charset="2"/>
              </a:rPr>
              <a:t> Table</a:t>
            </a:r>
          </a:p>
          <a:p>
            <a:pPr lvl="1"/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15</a:t>
            </a:fld>
            <a:endParaRPr lang="fr-FR"/>
          </a:p>
        </p:txBody>
      </p:sp>
      <p:pic>
        <p:nvPicPr>
          <p:cNvPr id="10" name="Picture 9" descr="Capture-CreateTable-Derb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3676673"/>
            <a:ext cx="6153150" cy="3038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Connexion JDBC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/>
          <a:lstStyle/>
          <a:p>
            <a:r>
              <a:rPr lang="fr-FR" dirty="0" smtClean="0"/>
              <a:t>Insertion de quelques données sous </a:t>
            </a:r>
            <a:r>
              <a:rPr lang="fr-FR" dirty="0" err="1" smtClean="0"/>
              <a:t>NetBeans</a:t>
            </a:r>
            <a:endParaRPr lang="fr-FR" dirty="0" smtClean="0"/>
          </a:p>
          <a:p>
            <a:pPr lvl="1"/>
            <a:r>
              <a:rPr lang="fr-FR" dirty="0" smtClean="0"/>
              <a:t>Onglet  Services</a:t>
            </a:r>
          </a:p>
          <a:p>
            <a:pPr lvl="1"/>
            <a:r>
              <a:rPr lang="fr-FR" dirty="0" err="1" smtClean="0">
                <a:sym typeface="Wingdings" pitchFamily="2" charset="2"/>
              </a:rPr>
              <a:t>Database</a:t>
            </a:r>
            <a:r>
              <a:rPr lang="fr-FR" dirty="0" smtClean="0">
                <a:sym typeface="Wingdings" pitchFamily="2" charset="2"/>
              </a:rPr>
              <a:t> </a:t>
            </a:r>
            <a:r>
              <a:rPr lang="fr-FR" dirty="0" err="1" smtClean="0">
                <a:sym typeface="Wingdings" pitchFamily="2" charset="2"/>
              </a:rPr>
              <a:t>connection</a:t>
            </a:r>
            <a:r>
              <a:rPr lang="fr-FR" dirty="0" smtClean="0">
                <a:sym typeface="Wingdings" pitchFamily="2" charset="2"/>
              </a:rPr>
              <a:t>   </a:t>
            </a:r>
            <a:r>
              <a:rPr lang="fr-FR" dirty="0" err="1" smtClean="0">
                <a:sym typeface="Wingdings" pitchFamily="2" charset="2"/>
              </a:rPr>
              <a:t>Connect</a:t>
            </a:r>
            <a:r>
              <a:rPr lang="fr-FR" dirty="0" smtClean="0">
                <a:sym typeface="Wingdings" pitchFamily="2" charset="2"/>
              </a:rPr>
              <a:t> </a:t>
            </a:r>
          </a:p>
          <a:p>
            <a:pPr lvl="1"/>
            <a:r>
              <a:rPr lang="fr-FR" dirty="0" err="1" smtClean="0">
                <a:sym typeface="Wingdings" pitchFamily="2" charset="2"/>
              </a:rPr>
              <a:t>Database</a:t>
            </a:r>
            <a:r>
              <a:rPr lang="fr-FR" dirty="0" smtClean="0">
                <a:sym typeface="Wingdings" pitchFamily="2" charset="2"/>
              </a:rPr>
              <a:t> </a:t>
            </a:r>
            <a:r>
              <a:rPr lang="fr-FR" dirty="0" err="1" smtClean="0">
                <a:sym typeface="Wingdings" pitchFamily="2" charset="2"/>
              </a:rPr>
              <a:t>connection</a:t>
            </a:r>
            <a:r>
              <a:rPr lang="fr-FR" dirty="0" smtClean="0">
                <a:sym typeface="Wingdings" pitchFamily="2" charset="2"/>
              </a:rPr>
              <a:t>   Table, puis </a:t>
            </a:r>
            <a:r>
              <a:rPr lang="fr-FR" dirty="0" err="1" smtClean="0">
                <a:sym typeface="Wingdings" pitchFamily="2" charset="2"/>
              </a:rPr>
              <a:t>Execute</a:t>
            </a:r>
            <a:r>
              <a:rPr lang="fr-FR" dirty="0" smtClean="0">
                <a:sym typeface="Wingdings" pitchFamily="2" charset="2"/>
              </a:rPr>
              <a:t> Command </a:t>
            </a:r>
          </a:p>
          <a:p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16</a:t>
            </a:fld>
            <a:endParaRPr lang="fr-FR"/>
          </a:p>
        </p:txBody>
      </p:sp>
      <p:pic>
        <p:nvPicPr>
          <p:cNvPr id="7" name="Picture 6" descr="Capture-InsertInto-Derb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065585"/>
            <a:ext cx="8620154" cy="26495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Connexion JDBC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Connexion à la BD passe par un URL JDBC</a:t>
            </a:r>
          </a:p>
          <a:p>
            <a:pPr lvl="1"/>
            <a:r>
              <a:rPr lang="fr-FR" i="1" dirty="0" err="1" smtClean="0"/>
              <a:t>jdbc:driver:other</a:t>
            </a:r>
            <a:r>
              <a:rPr lang="fr-FR" dirty="0" smtClean="0"/>
              <a:t> </a:t>
            </a:r>
            <a:r>
              <a:rPr lang="fr-FR" dirty="0" err="1" smtClean="0"/>
              <a:t>stuff</a:t>
            </a:r>
            <a:endParaRPr lang="fr-FR" dirty="0" smtClean="0"/>
          </a:p>
          <a:p>
            <a:r>
              <a:rPr lang="fr-FR" dirty="0" smtClean="0"/>
              <a:t>Paramètres de connexion propres au driver et à la base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428728" y="4214818"/>
            <a:ext cx="6248185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fr-FR" sz="2800" dirty="0" smtClean="0"/>
              <a:t>jdbc:derby://localhost</a:t>
            </a:r>
            <a:r>
              <a:rPr lang="fr-FR" sz="2800" b="1" dirty="0" smtClean="0">
                <a:solidFill>
                  <a:srgbClr val="FFFF00"/>
                </a:solidFill>
              </a:rPr>
              <a:t>:</a:t>
            </a:r>
            <a:r>
              <a:rPr lang="fr-FR" sz="2800" dirty="0" smtClean="0"/>
              <a:t>1527/Dictionnaire </a:t>
            </a:r>
            <a:endParaRPr lang="fr-FR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071670" y="5357826"/>
            <a:ext cx="103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 smtClean="0"/>
              <a:t>Driver </a:t>
            </a:r>
          </a:p>
        </p:txBody>
      </p:sp>
      <p:cxnSp>
        <p:nvCxnSpPr>
          <p:cNvPr id="10" name="Straight Arrow Connector 9"/>
          <p:cNvCxnSpPr>
            <a:endCxn id="8" idx="0"/>
          </p:cNvCxnSpPr>
          <p:nvPr/>
        </p:nvCxnSpPr>
        <p:spPr>
          <a:xfrm rot="16200000" flipH="1">
            <a:off x="2260079" y="5026541"/>
            <a:ext cx="642942" cy="19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357554" y="5786454"/>
            <a:ext cx="1441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 smtClean="0"/>
              <a:t>DB Server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57752" y="5357826"/>
            <a:ext cx="793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 smtClean="0"/>
              <a:t>Port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57884" y="5786454"/>
            <a:ext cx="1389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 err="1" smtClean="0"/>
              <a:t>DataBase</a:t>
            </a:r>
            <a:endParaRPr lang="fr-FR" sz="2400" b="1" dirty="0" smtClean="0"/>
          </a:p>
        </p:txBody>
      </p:sp>
      <p:cxnSp>
        <p:nvCxnSpPr>
          <p:cNvPr id="15" name="Straight Arrow Connector 14"/>
          <p:cNvCxnSpPr>
            <a:endCxn id="12" idx="0"/>
          </p:cNvCxnSpPr>
          <p:nvPr/>
        </p:nvCxnSpPr>
        <p:spPr>
          <a:xfrm rot="16200000" flipH="1">
            <a:off x="3539266" y="5247552"/>
            <a:ext cx="1071570" cy="62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3" idx="0"/>
          </p:cNvCxnSpPr>
          <p:nvPr/>
        </p:nvCxnSpPr>
        <p:spPr>
          <a:xfrm rot="16200000" flipH="1">
            <a:off x="4913296" y="5016530"/>
            <a:ext cx="642942" cy="396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4" idx="0"/>
          </p:cNvCxnSpPr>
          <p:nvPr/>
        </p:nvCxnSpPr>
        <p:spPr>
          <a:xfrm rot="5400000">
            <a:off x="6026548" y="5240738"/>
            <a:ext cx="1071570" cy="198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Connexion JDBC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Connexion à travers la classe </a:t>
            </a:r>
            <a:r>
              <a:rPr lang="fr-FR" b="1" dirty="0" err="1" smtClean="0">
                <a:solidFill>
                  <a:schemeClr val="tx2"/>
                </a:solidFill>
              </a:rPr>
              <a:t>DriverManager</a:t>
            </a:r>
            <a:endParaRPr lang="fr-FR" b="1" dirty="0" smtClean="0">
              <a:solidFill>
                <a:schemeClr val="tx2"/>
              </a:solidFill>
            </a:endParaRPr>
          </a:p>
          <a:p>
            <a:pPr lvl="1"/>
            <a:r>
              <a:rPr lang="fr-FR" dirty="0" smtClean="0"/>
              <a:t>Chargement dynamique du driver </a:t>
            </a:r>
          </a:p>
          <a:p>
            <a:pPr lvl="1"/>
            <a:r>
              <a:rPr lang="fr-FR" dirty="0" smtClean="0"/>
              <a:t>Entrée des paramètres </a:t>
            </a:r>
          </a:p>
          <a:p>
            <a:pPr lvl="1"/>
            <a:r>
              <a:rPr lang="fr-FR" dirty="0" smtClean="0"/>
              <a:t>Création de la connexion </a:t>
            </a:r>
            <a:r>
              <a:rPr lang="fr-FR" dirty="0" smtClean="0">
                <a:sym typeface="Wingdings" pitchFamily="2" charset="2"/>
              </a:rPr>
              <a:t> classe </a:t>
            </a:r>
            <a:r>
              <a:rPr lang="fr-FR" b="1" dirty="0" err="1" smtClean="0">
                <a:solidFill>
                  <a:schemeClr val="tx2"/>
                </a:solidFill>
                <a:sym typeface="Wingdings" pitchFamily="2" charset="2"/>
              </a:rPr>
              <a:t>Connection</a:t>
            </a:r>
            <a:endParaRPr lang="fr-FR" b="1" dirty="0" smtClean="0">
              <a:solidFill>
                <a:schemeClr val="tx2"/>
              </a:solidFill>
              <a:sym typeface="Wingdings" pitchFamily="2" charset="2"/>
            </a:endParaRPr>
          </a:p>
          <a:p>
            <a:pPr lvl="1"/>
            <a:endParaRPr lang="fr-FR" b="1" dirty="0" smtClean="0">
              <a:solidFill>
                <a:schemeClr val="tx2"/>
              </a:solidFill>
              <a:sym typeface="Wingdings" pitchFamily="2" charset="2"/>
            </a:endParaRPr>
          </a:p>
          <a:p>
            <a:pPr lvl="1">
              <a:buNone/>
            </a:pPr>
            <a:r>
              <a:rPr lang="fr-FR" sz="2400" dirty="0" err="1" smtClean="0"/>
              <a:t>Class.forName</a:t>
            </a:r>
            <a:r>
              <a:rPr lang="fr-FR" sz="2400" dirty="0" smtClean="0"/>
              <a:t>(driver);</a:t>
            </a:r>
          </a:p>
          <a:p>
            <a:pPr lvl="1">
              <a:buNone/>
            </a:pPr>
            <a:r>
              <a:rPr lang="fr-FR" sz="2400" dirty="0" err="1" smtClean="0"/>
              <a:t>Connection</a:t>
            </a:r>
            <a:r>
              <a:rPr lang="fr-FR" sz="2400" dirty="0" smtClean="0"/>
              <a:t> </a:t>
            </a:r>
            <a:r>
              <a:rPr lang="fr-FR" sz="2400" dirty="0" err="1" smtClean="0"/>
              <a:t>conn</a:t>
            </a:r>
            <a:r>
              <a:rPr lang="fr-FR" sz="2400" dirty="0" smtClean="0"/>
              <a:t> = </a:t>
            </a:r>
            <a:br>
              <a:rPr lang="fr-FR" sz="2400" dirty="0" smtClean="0"/>
            </a:br>
            <a:r>
              <a:rPr lang="fr-FR" sz="2400" dirty="0" err="1" smtClean="0"/>
              <a:t>DriverManager.</a:t>
            </a:r>
            <a:r>
              <a:rPr lang="fr-FR" sz="2400" b="1" dirty="0" err="1" smtClean="0">
                <a:solidFill>
                  <a:schemeClr val="tx2"/>
                </a:solidFill>
              </a:rPr>
              <a:t>getConnection</a:t>
            </a:r>
            <a:r>
              <a:rPr lang="fr-FR" sz="2400" dirty="0" smtClean="0"/>
              <a:t>(</a:t>
            </a:r>
            <a:r>
              <a:rPr lang="fr-FR" sz="2400" dirty="0" err="1" smtClean="0"/>
              <a:t>bdd</a:t>
            </a:r>
            <a:r>
              <a:rPr lang="fr-FR" sz="2400" dirty="0" smtClean="0"/>
              <a:t>, login, </a:t>
            </a:r>
            <a:r>
              <a:rPr lang="fr-FR" sz="2400" dirty="0" err="1" smtClean="0"/>
              <a:t>pass</a:t>
            </a:r>
            <a:r>
              <a:rPr lang="fr-FR" sz="2400" dirty="0" smtClean="0"/>
              <a:t>);</a:t>
            </a:r>
          </a:p>
          <a:p>
            <a:pPr lvl="1"/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8" name="TextBox 7"/>
          <p:cNvSpPr txBox="1"/>
          <p:nvPr/>
        </p:nvSpPr>
        <p:spPr>
          <a:xfrm>
            <a:off x="2316561" y="1643050"/>
            <a:ext cx="6613157" cy="50167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 smtClean="0"/>
              <a:t> //on peut lire ces informations sur des </a:t>
            </a:r>
            <a:r>
              <a:rPr lang="fr-FR" sz="2000" dirty="0" err="1" smtClean="0"/>
              <a:t>proprietes</a:t>
            </a:r>
            <a:endParaRPr lang="fr-FR" sz="2000" dirty="0" smtClean="0"/>
          </a:p>
          <a:p>
            <a:r>
              <a:rPr lang="fr-FR" sz="2000" dirty="0" smtClean="0"/>
              <a:t> String driver = "</a:t>
            </a:r>
            <a:r>
              <a:rPr lang="fr-FR" sz="2000" dirty="0" err="1" smtClean="0"/>
              <a:t>org.apache.derby.jdbc.ClientDriver</a:t>
            </a:r>
            <a:r>
              <a:rPr lang="fr-FR" sz="2000" dirty="0" smtClean="0"/>
              <a:t>";</a:t>
            </a:r>
          </a:p>
          <a:p>
            <a:r>
              <a:rPr lang="fr-FR" sz="2000" dirty="0" smtClean="0"/>
              <a:t>String </a:t>
            </a:r>
            <a:r>
              <a:rPr lang="fr-FR" sz="2000" dirty="0" err="1" smtClean="0"/>
              <a:t>bdd</a:t>
            </a:r>
            <a:r>
              <a:rPr lang="fr-FR" sz="2000" dirty="0" smtClean="0"/>
              <a:t> = "jdbc:derby://localhost:1527/Dictionnaire";</a:t>
            </a:r>
          </a:p>
          <a:p>
            <a:r>
              <a:rPr lang="fr-FR" sz="2000" dirty="0" smtClean="0"/>
              <a:t>String  login = "dico";</a:t>
            </a:r>
          </a:p>
          <a:p>
            <a:r>
              <a:rPr lang="fr-FR" sz="2000" dirty="0" smtClean="0"/>
              <a:t>String </a:t>
            </a:r>
            <a:r>
              <a:rPr lang="fr-FR" sz="2000" dirty="0" err="1" smtClean="0"/>
              <a:t>pass</a:t>
            </a:r>
            <a:r>
              <a:rPr lang="fr-FR" sz="2000" dirty="0" smtClean="0"/>
              <a:t> = "dico";</a:t>
            </a:r>
          </a:p>
          <a:p>
            <a:r>
              <a:rPr lang="fr-FR" sz="2000" dirty="0" err="1" smtClean="0"/>
              <a:t>Connection</a:t>
            </a:r>
            <a:r>
              <a:rPr lang="fr-FR" sz="2000" dirty="0" smtClean="0"/>
              <a:t> </a:t>
            </a:r>
            <a:r>
              <a:rPr lang="fr-FR" sz="2000" dirty="0" err="1" smtClean="0"/>
              <a:t>conn</a:t>
            </a:r>
            <a:r>
              <a:rPr lang="fr-FR" sz="2000" dirty="0" smtClean="0"/>
              <a:t> = </a:t>
            </a:r>
            <a:r>
              <a:rPr lang="fr-FR" sz="2000" dirty="0" err="1" smtClean="0"/>
              <a:t>null</a:t>
            </a:r>
            <a:r>
              <a:rPr lang="fr-FR" sz="2000" dirty="0" smtClean="0"/>
              <a:t>;</a:t>
            </a:r>
          </a:p>
          <a:p>
            <a:endParaRPr lang="fr-FR" sz="2000" dirty="0" smtClean="0"/>
          </a:p>
          <a:p>
            <a:r>
              <a:rPr lang="fr-FR" sz="2000" dirty="0" err="1" smtClean="0"/>
              <a:t>try</a:t>
            </a:r>
            <a:r>
              <a:rPr lang="fr-FR" sz="2000" dirty="0" smtClean="0"/>
              <a:t> {</a:t>
            </a:r>
          </a:p>
          <a:p>
            <a:r>
              <a:rPr lang="fr-FR" sz="2000" dirty="0" smtClean="0"/>
              <a:t>            //Charge le pilote</a:t>
            </a:r>
          </a:p>
          <a:p>
            <a:r>
              <a:rPr lang="fr-FR" sz="2000" dirty="0" smtClean="0"/>
              <a:t>            </a:t>
            </a:r>
            <a:r>
              <a:rPr lang="fr-FR" sz="2000" dirty="0" err="1" smtClean="0"/>
              <a:t>Class.forName</a:t>
            </a:r>
            <a:r>
              <a:rPr lang="fr-FR" sz="2000" dirty="0" smtClean="0"/>
              <a:t>(driver);</a:t>
            </a:r>
          </a:p>
          <a:p>
            <a:r>
              <a:rPr lang="fr-FR" sz="2000" dirty="0" smtClean="0"/>
              <a:t>            //Crée la </a:t>
            </a:r>
            <a:r>
              <a:rPr lang="fr-FR" sz="2000" dirty="0" err="1" smtClean="0"/>
              <a:t>connection</a:t>
            </a:r>
            <a:endParaRPr lang="fr-FR" sz="2000" dirty="0" smtClean="0"/>
          </a:p>
          <a:p>
            <a:r>
              <a:rPr lang="fr-FR" sz="2000" dirty="0" smtClean="0"/>
              <a:t>            </a:t>
            </a:r>
            <a:r>
              <a:rPr lang="fr-FR" sz="2000" dirty="0" err="1" smtClean="0"/>
              <a:t>conn</a:t>
            </a:r>
            <a:r>
              <a:rPr lang="fr-FR" sz="2000" dirty="0" smtClean="0"/>
              <a:t> = </a:t>
            </a:r>
            <a:r>
              <a:rPr lang="fr-FR" sz="2000" dirty="0" err="1" smtClean="0"/>
              <a:t>DriverManager.getConnection</a:t>
            </a:r>
            <a:r>
              <a:rPr lang="fr-FR" sz="2000" dirty="0" smtClean="0"/>
              <a:t>(</a:t>
            </a:r>
            <a:r>
              <a:rPr lang="fr-FR" sz="2000" dirty="0" err="1" smtClean="0"/>
              <a:t>bdd</a:t>
            </a:r>
            <a:r>
              <a:rPr lang="fr-FR" sz="2000" dirty="0" smtClean="0"/>
              <a:t>, login, </a:t>
            </a:r>
            <a:r>
              <a:rPr lang="fr-FR" sz="2000" dirty="0" err="1" smtClean="0"/>
              <a:t>pass</a:t>
            </a:r>
            <a:r>
              <a:rPr lang="fr-FR" sz="2000" dirty="0" smtClean="0"/>
              <a:t>);</a:t>
            </a:r>
          </a:p>
          <a:p>
            <a:r>
              <a:rPr lang="fr-FR" sz="2000" dirty="0" smtClean="0"/>
              <a:t>             	. . .</a:t>
            </a:r>
          </a:p>
          <a:p>
            <a:r>
              <a:rPr lang="fr-FR" sz="2000" dirty="0" smtClean="0"/>
              <a:t>        } catch (</a:t>
            </a:r>
            <a:r>
              <a:rPr lang="fr-FR" sz="2000" dirty="0" err="1" smtClean="0"/>
              <a:t>ClassNotFoundException</a:t>
            </a:r>
            <a:r>
              <a:rPr lang="fr-FR" sz="2000" dirty="0" smtClean="0"/>
              <a:t> </a:t>
            </a:r>
            <a:r>
              <a:rPr lang="fr-FR" sz="2000" dirty="0" err="1" smtClean="0"/>
              <a:t>cnfe</a:t>
            </a:r>
            <a:r>
              <a:rPr lang="fr-FR" sz="2000" dirty="0" smtClean="0"/>
              <a:t>) {  . . . }</a:t>
            </a:r>
          </a:p>
          <a:p>
            <a:r>
              <a:rPr lang="fr-FR" sz="2000" dirty="0" smtClean="0"/>
              <a:t>        } catch (</a:t>
            </a:r>
            <a:r>
              <a:rPr lang="fr-FR" sz="2000" dirty="0" err="1" smtClean="0"/>
              <a:t>SQLException</a:t>
            </a:r>
            <a:r>
              <a:rPr lang="fr-FR" sz="2000" dirty="0" smtClean="0"/>
              <a:t> </a:t>
            </a:r>
            <a:r>
              <a:rPr lang="fr-FR" sz="2000" dirty="0" err="1" smtClean="0"/>
              <a:t>sqle</a:t>
            </a:r>
            <a:r>
              <a:rPr lang="fr-FR" sz="2000" dirty="0" smtClean="0"/>
              <a:t>) {  . . .  }</a:t>
            </a:r>
          </a:p>
          <a:p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Connexion JDBC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Toute connexion ouverte doit être fermée !</a:t>
            </a:r>
          </a:p>
          <a:p>
            <a:pPr lvl="1"/>
            <a:r>
              <a:rPr lang="fr-FR" dirty="0" err="1" smtClean="0"/>
              <a:t>conn.</a:t>
            </a:r>
            <a:r>
              <a:rPr lang="fr-FR" b="1" dirty="0" err="1" smtClean="0">
                <a:solidFill>
                  <a:schemeClr val="tx2"/>
                </a:solidFill>
              </a:rPr>
              <a:t>close</a:t>
            </a:r>
            <a:r>
              <a:rPr lang="fr-FR" b="1" dirty="0" smtClean="0">
                <a:solidFill>
                  <a:schemeClr val="tx2"/>
                </a:solidFill>
              </a:rPr>
              <a:t> </a:t>
            </a:r>
            <a:r>
              <a:rPr lang="fr-FR" dirty="0" smtClean="0"/>
              <a:t>()</a:t>
            </a:r>
          </a:p>
          <a:p>
            <a:pPr lvl="1"/>
            <a:r>
              <a:rPr lang="fr-FR" dirty="0" smtClean="0"/>
              <a:t>Usage de la clause </a:t>
            </a:r>
            <a:r>
              <a:rPr lang="fr-FR" i="1" dirty="0" err="1" smtClean="0"/>
              <a:t>finally</a:t>
            </a:r>
            <a:r>
              <a:rPr lang="fr-FR" dirty="0" smtClean="0"/>
              <a:t> est suggérée 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8" name="TextBox 7"/>
          <p:cNvSpPr txBox="1"/>
          <p:nvPr/>
        </p:nvSpPr>
        <p:spPr>
          <a:xfrm>
            <a:off x="2143108" y="3357562"/>
            <a:ext cx="6670865" cy="31700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 smtClean="0"/>
              <a:t> </a:t>
            </a:r>
            <a:r>
              <a:rPr lang="fr-FR" sz="2000" dirty="0" err="1" smtClean="0"/>
              <a:t>try</a:t>
            </a:r>
            <a:r>
              <a:rPr lang="fr-FR" sz="2000" dirty="0" smtClean="0"/>
              <a:t> {</a:t>
            </a:r>
          </a:p>
          <a:p>
            <a:r>
              <a:rPr lang="fr-FR" sz="2000" dirty="0" smtClean="0"/>
              <a:t>             </a:t>
            </a:r>
            <a:r>
              <a:rPr lang="fr-FR" sz="2000" dirty="0" err="1" smtClean="0"/>
              <a:t>Class.forName</a:t>
            </a:r>
            <a:r>
              <a:rPr lang="fr-FR" sz="2000" dirty="0" smtClean="0"/>
              <a:t>(driver);</a:t>
            </a:r>
          </a:p>
          <a:p>
            <a:r>
              <a:rPr lang="fr-FR" sz="2000" dirty="0" smtClean="0"/>
              <a:t>             </a:t>
            </a:r>
            <a:r>
              <a:rPr lang="fr-FR" sz="2000" dirty="0" err="1" smtClean="0"/>
              <a:t>conn</a:t>
            </a:r>
            <a:r>
              <a:rPr lang="fr-FR" sz="2000" dirty="0" smtClean="0"/>
              <a:t> = </a:t>
            </a:r>
            <a:r>
              <a:rPr lang="fr-FR" sz="2000" dirty="0" err="1" smtClean="0"/>
              <a:t>DriverManager.getConnection</a:t>
            </a:r>
            <a:r>
              <a:rPr lang="fr-FR" sz="2000" dirty="0" smtClean="0"/>
              <a:t>(</a:t>
            </a:r>
            <a:r>
              <a:rPr lang="fr-FR" sz="2000" dirty="0" err="1" smtClean="0"/>
              <a:t>bdd</a:t>
            </a:r>
            <a:r>
              <a:rPr lang="fr-FR" sz="2000" dirty="0" smtClean="0"/>
              <a:t>, login, </a:t>
            </a:r>
            <a:r>
              <a:rPr lang="fr-FR" sz="2000" dirty="0" err="1" smtClean="0"/>
              <a:t>pass</a:t>
            </a:r>
            <a:r>
              <a:rPr lang="fr-FR" sz="2000" dirty="0" smtClean="0"/>
              <a:t>);</a:t>
            </a:r>
          </a:p>
          <a:p>
            <a:r>
              <a:rPr lang="fr-FR" sz="2000" dirty="0" smtClean="0"/>
              <a:t>             	. . .</a:t>
            </a:r>
          </a:p>
          <a:p>
            <a:r>
              <a:rPr lang="fr-FR" sz="2000" dirty="0" smtClean="0"/>
              <a:t>        } catch (</a:t>
            </a:r>
            <a:r>
              <a:rPr lang="fr-FR" sz="2000" dirty="0" err="1" smtClean="0"/>
              <a:t>ClassNotFoundException</a:t>
            </a:r>
            <a:r>
              <a:rPr lang="fr-FR" sz="2000" dirty="0" smtClean="0"/>
              <a:t> </a:t>
            </a:r>
            <a:r>
              <a:rPr lang="fr-FR" sz="2000" dirty="0" err="1" smtClean="0"/>
              <a:t>cnfe</a:t>
            </a:r>
            <a:r>
              <a:rPr lang="fr-FR" sz="2000" dirty="0" smtClean="0"/>
              <a:t>) {  . . . }</a:t>
            </a:r>
          </a:p>
          <a:p>
            <a:r>
              <a:rPr lang="fr-FR" sz="2000" dirty="0" smtClean="0"/>
              <a:t>        } catch (</a:t>
            </a:r>
            <a:r>
              <a:rPr lang="fr-FR" sz="2000" dirty="0" err="1" smtClean="0"/>
              <a:t>SQLException</a:t>
            </a:r>
            <a:r>
              <a:rPr lang="fr-FR" sz="2000" dirty="0" smtClean="0"/>
              <a:t> </a:t>
            </a:r>
            <a:r>
              <a:rPr lang="fr-FR" sz="2000" dirty="0" err="1" smtClean="0"/>
              <a:t>sqle</a:t>
            </a:r>
            <a:r>
              <a:rPr lang="fr-FR" sz="2000" dirty="0" smtClean="0"/>
              <a:t>) {  . . .  }</a:t>
            </a:r>
          </a:p>
          <a:p>
            <a:r>
              <a:rPr lang="fr-FR" sz="2000" dirty="0" smtClean="0"/>
              <a:t>        } </a:t>
            </a:r>
            <a:r>
              <a:rPr lang="fr-FR" sz="2000" dirty="0" err="1" smtClean="0"/>
              <a:t>finally</a:t>
            </a:r>
            <a:r>
              <a:rPr lang="fr-FR" sz="2000" dirty="0" smtClean="0"/>
              <a:t> {</a:t>
            </a:r>
          </a:p>
          <a:p>
            <a:r>
              <a:rPr lang="fr-FR" sz="2000" dirty="0" smtClean="0"/>
              <a:t>              if (</a:t>
            </a:r>
            <a:r>
              <a:rPr lang="fr-FR" sz="2000" dirty="0" err="1" smtClean="0"/>
              <a:t>conn</a:t>
            </a:r>
            <a:r>
              <a:rPr lang="fr-FR" sz="2000" dirty="0" smtClean="0"/>
              <a:t> != </a:t>
            </a:r>
            <a:r>
              <a:rPr lang="fr-FR" sz="2000" dirty="0" err="1" smtClean="0"/>
              <a:t>null</a:t>
            </a:r>
            <a:r>
              <a:rPr lang="fr-FR" sz="2000" dirty="0" smtClean="0"/>
              <a:t>)</a:t>
            </a:r>
          </a:p>
          <a:p>
            <a:r>
              <a:rPr lang="fr-FR" sz="2000" dirty="0" smtClean="0"/>
              <a:t> 	    </a:t>
            </a:r>
            <a:r>
              <a:rPr lang="fr-FR" sz="2000" dirty="0" err="1" smtClean="0"/>
              <a:t>conn.close</a:t>
            </a:r>
            <a:r>
              <a:rPr lang="fr-FR" sz="2000" dirty="0" smtClean="0"/>
              <a:t>();</a:t>
            </a:r>
          </a:p>
          <a:p>
            <a:r>
              <a:rPr lang="fr-FR" sz="2000" dirty="0" smtClean="0"/>
              <a:t>        }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Contenu prévisionnel </a:t>
            </a:r>
          </a:p>
          <a:p>
            <a:pPr lvl="1"/>
            <a:r>
              <a:rPr lang="fr-FR" dirty="0" smtClean="0"/>
              <a:t>Architecture en 3 couches (3-</a:t>
            </a:r>
            <a:r>
              <a:rPr lang="fr-FR" dirty="0" err="1" smtClean="0"/>
              <a:t>tier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JDBC </a:t>
            </a:r>
          </a:p>
          <a:p>
            <a:pPr lvl="1"/>
            <a:r>
              <a:rPr lang="fr-FR" dirty="0" smtClean="0"/>
              <a:t>Déploiement des applications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142852"/>
            <a:ext cx="7329510" cy="1143000"/>
          </a:xfrm>
        </p:spPr>
        <p:txBody>
          <a:bodyPr/>
          <a:lstStyle/>
          <a:p>
            <a:r>
              <a:rPr lang="fr-FR" dirty="0" smtClean="0"/>
              <a:t>Connexion JDBC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4282" y="1428736"/>
            <a:ext cx="4038600" cy="4525963"/>
          </a:xfrm>
        </p:spPr>
        <p:txBody>
          <a:bodyPr/>
          <a:lstStyle/>
          <a:p>
            <a:r>
              <a:rPr lang="fr-FR" dirty="0" smtClean="0"/>
              <a:t>Sous </a:t>
            </a:r>
            <a:r>
              <a:rPr lang="fr-FR" dirty="0" err="1" smtClean="0"/>
              <a:t>NetBeans</a:t>
            </a:r>
            <a:r>
              <a:rPr lang="fr-FR" dirty="0" smtClean="0"/>
              <a:t>, on peut obtenir les paramètres de connexion </a:t>
            </a:r>
          </a:p>
          <a:p>
            <a:pPr lvl="1"/>
            <a:r>
              <a:rPr lang="fr-FR" dirty="0" smtClean="0"/>
              <a:t>Onglet  Services, </a:t>
            </a:r>
            <a:r>
              <a:rPr lang="fr-FR" dirty="0" err="1" smtClean="0">
                <a:sym typeface="Wingdings" pitchFamily="2" charset="2"/>
              </a:rPr>
              <a:t>Database</a:t>
            </a:r>
            <a:r>
              <a:rPr lang="fr-FR" dirty="0" smtClean="0">
                <a:sym typeface="Wingdings" pitchFamily="2" charset="2"/>
              </a:rPr>
              <a:t> </a:t>
            </a:r>
            <a:r>
              <a:rPr lang="fr-FR" dirty="0" err="1" smtClean="0">
                <a:sym typeface="Wingdings" pitchFamily="2" charset="2"/>
              </a:rPr>
              <a:t>connection</a:t>
            </a:r>
            <a:r>
              <a:rPr lang="fr-FR" dirty="0" smtClean="0">
                <a:sym typeface="Wingdings" pitchFamily="2" charset="2"/>
              </a:rPr>
              <a:t>, puis </a:t>
            </a:r>
            <a:r>
              <a:rPr lang="fr-FR" dirty="0" err="1" smtClean="0">
                <a:sym typeface="Wingdings" pitchFamily="2" charset="2"/>
              </a:rPr>
              <a:t>Proprieties</a:t>
            </a:r>
            <a:r>
              <a:rPr lang="fr-FR" dirty="0" smtClean="0">
                <a:sym typeface="Wingdings" pitchFamily="2" charset="2"/>
              </a:rPr>
              <a:t> </a:t>
            </a:r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20</a:t>
            </a:fld>
            <a:endParaRPr lang="fr-FR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57686" y="1429277"/>
            <a:ext cx="4614866" cy="4857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Connexion JDBC</a:t>
            </a:r>
            <a:endParaRPr lang="fr-F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doit garantir que le .jar correspondant au driver est accessible </a:t>
            </a:r>
          </a:p>
          <a:p>
            <a:pPr lvl="1"/>
            <a:r>
              <a:rPr lang="fr-FR" dirty="0" err="1" smtClean="0"/>
              <a:t>Classpath</a:t>
            </a:r>
            <a:endParaRPr lang="fr-FR" dirty="0" smtClean="0"/>
          </a:p>
          <a:p>
            <a:pPr lvl="1"/>
            <a:r>
              <a:rPr lang="fr-FR" dirty="0" smtClean="0"/>
              <a:t>Projet </a:t>
            </a:r>
            <a:endParaRPr lang="fr-F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4291-372F-471A-B82D-3B74490B6F1B}" type="datetime1">
              <a:rPr lang="fr-FR" smtClean="0"/>
              <a:pPr/>
              <a:t>11/02/2009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21</a:t>
            </a:fld>
            <a:endParaRPr lang="fr-FR"/>
          </a:p>
        </p:txBody>
      </p:sp>
      <p:grpSp>
        <p:nvGrpSpPr>
          <p:cNvPr id="11" name="Group 10"/>
          <p:cNvGrpSpPr/>
          <p:nvPr/>
        </p:nvGrpSpPr>
        <p:grpSpPr>
          <a:xfrm>
            <a:off x="285720" y="1785926"/>
            <a:ext cx="8601090" cy="4924425"/>
            <a:chOff x="285720" y="1785926"/>
            <a:chExt cx="8601090" cy="4924425"/>
          </a:xfrm>
        </p:grpSpPr>
        <p:pic>
          <p:nvPicPr>
            <p:cNvPr id="9" name="Picture 8" descr="Capture-libDerbi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8860" y="1785926"/>
              <a:ext cx="6457950" cy="4924425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85720" y="4714884"/>
              <a:ext cx="3214710" cy="92333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dirty="0" smtClean="0"/>
                <a:t>On vérifie si le driver est disponible dans la plateforme. On l’ajoute si nécessaire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571604" y="785794"/>
            <a:ext cx="7477125" cy="5981700"/>
            <a:chOff x="1571604" y="785794"/>
            <a:chExt cx="7477125" cy="5981700"/>
          </a:xfrm>
        </p:grpSpPr>
        <p:pic>
          <p:nvPicPr>
            <p:cNvPr id="12" name="Picture 11" descr="Capture-netbeansProjectAddLib-Derby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71604" y="785794"/>
              <a:ext cx="7477125" cy="59817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1571604" y="3786190"/>
              <a:ext cx="2428892" cy="64633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FR" dirty="0" smtClean="0"/>
                <a:t>On ajout le jar (Library) à notre projet</a:t>
              </a:r>
              <a:endParaRPr lang="fr-F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Manipulation BD 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La manipulation de la base de données se fait à travers la classe </a:t>
            </a:r>
            <a:r>
              <a:rPr lang="fr-FR" b="1" dirty="0" err="1" smtClean="0">
                <a:solidFill>
                  <a:schemeClr val="tx2"/>
                </a:solidFill>
              </a:rPr>
              <a:t>Statement</a:t>
            </a:r>
            <a:endParaRPr lang="fr-FR" b="1" dirty="0" smtClean="0">
              <a:solidFill>
                <a:schemeClr val="tx2"/>
              </a:solidFill>
            </a:endParaRPr>
          </a:p>
          <a:p>
            <a:pPr lvl="1"/>
            <a:r>
              <a:rPr lang="fr-FR" dirty="0" err="1" smtClean="0"/>
              <a:t>Statement</a:t>
            </a:r>
            <a:r>
              <a:rPr lang="fr-FR" dirty="0" smtClean="0"/>
              <a:t> </a:t>
            </a:r>
            <a:r>
              <a:rPr lang="fr-FR" dirty="0" err="1" smtClean="0"/>
              <a:t>statement</a:t>
            </a:r>
            <a:r>
              <a:rPr lang="fr-FR" dirty="0" smtClean="0"/>
              <a:t> =</a:t>
            </a:r>
            <a:r>
              <a:rPr lang="fr-FR" dirty="0" err="1" smtClean="0"/>
              <a:t>conn.</a:t>
            </a:r>
            <a:r>
              <a:rPr lang="fr-FR" b="1" dirty="0" err="1" smtClean="0">
                <a:solidFill>
                  <a:schemeClr val="tx2"/>
                </a:solidFill>
              </a:rPr>
              <a:t>getStatement</a:t>
            </a:r>
            <a:r>
              <a:rPr lang="fr-FR" dirty="0" smtClean="0"/>
              <a:t>()</a:t>
            </a:r>
          </a:p>
          <a:p>
            <a:pPr lvl="1"/>
            <a:r>
              <a:rPr lang="fr-FR" dirty="0" smtClean="0"/>
              <a:t>Une </a:t>
            </a:r>
            <a:r>
              <a:rPr lang="fr-FR" dirty="0" err="1" smtClean="0"/>
              <a:t>query</a:t>
            </a:r>
            <a:r>
              <a:rPr lang="fr-FR" dirty="0" smtClean="0"/>
              <a:t> SELECT </a:t>
            </a:r>
          </a:p>
          <a:p>
            <a:pPr lvl="2"/>
            <a:r>
              <a:rPr lang="fr-FR" dirty="0" err="1" smtClean="0"/>
              <a:t>ResultSet</a:t>
            </a:r>
            <a:r>
              <a:rPr lang="fr-FR" dirty="0" smtClean="0"/>
              <a:t> </a:t>
            </a:r>
            <a:r>
              <a:rPr lang="fr-FR" dirty="0" err="1" smtClean="0"/>
              <a:t>rs</a:t>
            </a:r>
            <a:r>
              <a:rPr lang="fr-FR" dirty="0" smtClean="0"/>
              <a:t> = </a:t>
            </a:r>
            <a:r>
              <a:rPr lang="fr-FR" dirty="0" err="1" smtClean="0"/>
              <a:t>statement.</a:t>
            </a:r>
            <a:r>
              <a:rPr lang="fr-FR" b="1" dirty="0" err="1" smtClean="0">
                <a:solidFill>
                  <a:schemeClr val="tx2"/>
                </a:solidFill>
              </a:rPr>
              <a:t>executeQuery</a:t>
            </a:r>
            <a:r>
              <a:rPr lang="fr-FR" b="1" dirty="0" smtClean="0">
                <a:solidFill>
                  <a:schemeClr val="tx2"/>
                </a:solidFill>
              </a:rPr>
              <a:t> </a:t>
            </a:r>
            <a:r>
              <a:rPr lang="fr-FR" dirty="0" smtClean="0"/>
              <a:t>(</a:t>
            </a:r>
            <a:r>
              <a:rPr lang="fr-FR" dirty="0" err="1" smtClean="0"/>
              <a:t>sql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Un update (INSERT, UPDATE…) </a:t>
            </a:r>
          </a:p>
          <a:p>
            <a:pPr lvl="2"/>
            <a:r>
              <a:rPr lang="fr-FR" dirty="0" err="1" smtClean="0"/>
              <a:t>int</a:t>
            </a:r>
            <a:r>
              <a:rPr lang="fr-FR" dirty="0" smtClean="0"/>
              <a:t> </a:t>
            </a:r>
            <a:r>
              <a:rPr lang="fr-FR" dirty="0" err="1" smtClean="0"/>
              <a:t>rs</a:t>
            </a:r>
            <a:r>
              <a:rPr lang="fr-FR" dirty="0" smtClean="0"/>
              <a:t> = </a:t>
            </a:r>
            <a:r>
              <a:rPr lang="fr-FR" dirty="0" err="1" smtClean="0"/>
              <a:t>statement.</a:t>
            </a:r>
            <a:r>
              <a:rPr lang="fr-FR" b="1" dirty="0" err="1" smtClean="0">
                <a:solidFill>
                  <a:schemeClr val="tx2"/>
                </a:solidFill>
              </a:rPr>
              <a:t>executeUpdate</a:t>
            </a:r>
            <a:r>
              <a:rPr lang="fr-FR" dirty="0" smtClean="0"/>
              <a:t> (</a:t>
            </a:r>
            <a:r>
              <a:rPr lang="fr-FR" dirty="0" err="1" smtClean="0"/>
              <a:t>sql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Générique </a:t>
            </a:r>
          </a:p>
          <a:p>
            <a:pPr lvl="2"/>
            <a:r>
              <a:rPr lang="fr-FR" dirty="0" smtClean="0"/>
              <a:t> </a:t>
            </a:r>
            <a:r>
              <a:rPr lang="fr-FR" dirty="0" err="1" smtClean="0"/>
              <a:t>boolean</a:t>
            </a:r>
            <a:r>
              <a:rPr lang="fr-FR" dirty="0" smtClean="0"/>
              <a:t> </a:t>
            </a:r>
            <a:r>
              <a:rPr lang="fr-FR" dirty="0" err="1" smtClean="0"/>
              <a:t>rs</a:t>
            </a:r>
            <a:r>
              <a:rPr lang="fr-FR" dirty="0" smtClean="0"/>
              <a:t> = </a:t>
            </a:r>
            <a:r>
              <a:rPr lang="fr-FR" dirty="0" err="1" smtClean="0"/>
              <a:t>statement.</a:t>
            </a:r>
            <a:r>
              <a:rPr lang="fr-FR" dirty="0" err="1" smtClean="0">
                <a:solidFill>
                  <a:schemeClr val="tx2"/>
                </a:solidFill>
              </a:rPr>
              <a:t>execute</a:t>
            </a:r>
            <a:r>
              <a:rPr lang="fr-FR" dirty="0" smtClean="0"/>
              <a:t> (</a:t>
            </a:r>
            <a:r>
              <a:rPr lang="fr-FR" dirty="0" err="1" smtClean="0"/>
              <a:t>sql</a:t>
            </a:r>
            <a:r>
              <a:rPr lang="fr-FR" dirty="0" smtClean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Manipulation BD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0200"/>
            <a:ext cx="8686800" cy="4525963"/>
          </a:xfrm>
        </p:spPr>
        <p:txBody>
          <a:bodyPr/>
          <a:lstStyle/>
          <a:p>
            <a:r>
              <a:rPr lang="fr-FR" dirty="0" smtClean="0"/>
              <a:t>Les résultats d’une requête SELECT sont accessibles par un </a:t>
            </a:r>
            <a:r>
              <a:rPr lang="fr-FR" b="1" dirty="0" err="1" smtClean="0">
                <a:solidFill>
                  <a:schemeClr val="tx2"/>
                </a:solidFill>
              </a:rPr>
              <a:t>ResultSet</a:t>
            </a:r>
            <a:r>
              <a:rPr lang="fr-FR" b="1" dirty="0" smtClean="0">
                <a:solidFill>
                  <a:schemeClr val="tx2"/>
                </a:solidFill>
              </a:rPr>
              <a:t> </a:t>
            </a:r>
          </a:p>
          <a:p>
            <a:pPr lvl="1"/>
            <a:r>
              <a:rPr lang="fr-FR" dirty="0" err="1" smtClean="0"/>
              <a:t>resultSet.</a:t>
            </a:r>
            <a:r>
              <a:rPr lang="fr-FR" b="1" dirty="0" err="1" smtClean="0">
                <a:solidFill>
                  <a:schemeClr val="tx2"/>
                </a:solidFill>
              </a:rPr>
              <a:t>next</a:t>
            </a:r>
            <a:r>
              <a:rPr lang="fr-FR" dirty="0" smtClean="0"/>
              <a:t>() : </a:t>
            </a:r>
          </a:p>
          <a:p>
            <a:pPr lvl="2"/>
            <a:r>
              <a:rPr lang="fr-FR" dirty="0" smtClean="0"/>
              <a:t>avance sur l’ensemble des n-</a:t>
            </a:r>
            <a:r>
              <a:rPr lang="fr-FR" dirty="0" err="1" smtClean="0"/>
              <a:t>uplets</a:t>
            </a:r>
            <a:endParaRPr lang="fr-FR" dirty="0" smtClean="0"/>
          </a:p>
          <a:p>
            <a:pPr lvl="1"/>
            <a:r>
              <a:rPr lang="fr-FR" b="1" dirty="0" err="1" smtClean="0">
                <a:solidFill>
                  <a:schemeClr val="tx2"/>
                </a:solidFill>
              </a:rPr>
              <a:t>getString</a:t>
            </a:r>
            <a:r>
              <a:rPr lang="fr-FR" dirty="0" smtClean="0"/>
              <a:t> (</a:t>
            </a:r>
            <a:r>
              <a:rPr lang="fr-FR" dirty="0" err="1" smtClean="0"/>
              <a:t>colName</a:t>
            </a:r>
            <a:r>
              <a:rPr lang="fr-FR" dirty="0" smtClean="0"/>
              <a:t>) / </a:t>
            </a:r>
            <a:r>
              <a:rPr lang="fr-FR" dirty="0" err="1" smtClean="0"/>
              <a:t>getString</a:t>
            </a:r>
            <a:r>
              <a:rPr lang="fr-FR" dirty="0" smtClean="0"/>
              <a:t>(n) : </a:t>
            </a:r>
          </a:p>
          <a:p>
            <a:pPr lvl="2"/>
            <a:r>
              <a:rPr lang="fr-FR" dirty="0" smtClean="0"/>
              <a:t>récupère la valeur sur la colonne ‘</a:t>
            </a:r>
            <a:r>
              <a:rPr lang="fr-FR" i="1" dirty="0" err="1" smtClean="0"/>
              <a:t>colName</a:t>
            </a:r>
            <a:r>
              <a:rPr lang="fr-FR" dirty="0" smtClean="0"/>
              <a:t>’ ou la </a:t>
            </a:r>
            <a:r>
              <a:rPr lang="fr-FR" i="1" dirty="0" smtClean="0"/>
              <a:t>n-</a:t>
            </a:r>
            <a:r>
              <a:rPr lang="fr-FR" i="1" dirty="0" err="1" smtClean="0"/>
              <a:t>ème</a:t>
            </a:r>
            <a:r>
              <a:rPr lang="fr-FR" dirty="0" smtClean="0"/>
              <a:t> colonne</a:t>
            </a:r>
          </a:p>
          <a:p>
            <a:pPr lvl="1"/>
            <a:r>
              <a:rPr lang="fr-FR" dirty="0" smtClean="0"/>
              <a:t>Autres types de données </a:t>
            </a:r>
          </a:p>
          <a:p>
            <a:pPr lvl="2"/>
            <a:r>
              <a:rPr lang="fr-FR" dirty="0" err="1" smtClean="0">
                <a:solidFill>
                  <a:schemeClr val="tx2"/>
                </a:solidFill>
              </a:rPr>
              <a:t>getInt</a:t>
            </a:r>
            <a:r>
              <a:rPr lang="fr-FR" dirty="0" smtClean="0"/>
              <a:t>, </a:t>
            </a:r>
            <a:r>
              <a:rPr lang="fr-FR" dirty="0" err="1" smtClean="0">
                <a:solidFill>
                  <a:schemeClr val="tx2"/>
                </a:solidFill>
              </a:rPr>
              <a:t>getFloat</a:t>
            </a:r>
            <a:r>
              <a:rPr lang="fr-FR" dirty="0" smtClean="0"/>
              <a:t>, </a:t>
            </a:r>
            <a:r>
              <a:rPr lang="fr-FR" dirty="0" err="1" smtClean="0">
                <a:solidFill>
                  <a:schemeClr val="tx2"/>
                </a:solidFill>
              </a:rPr>
              <a:t>getByte</a:t>
            </a:r>
            <a:r>
              <a:rPr lang="fr-FR" dirty="0" smtClean="0"/>
              <a:t>, </a:t>
            </a:r>
            <a:r>
              <a:rPr lang="fr-FR" dirty="0" err="1" smtClean="0">
                <a:solidFill>
                  <a:schemeClr val="tx2"/>
                </a:solidFill>
              </a:rPr>
              <a:t>getDate</a:t>
            </a:r>
            <a:r>
              <a:rPr lang="fr-FR" dirty="0" smtClean="0"/>
              <a:t>, </a:t>
            </a:r>
            <a:r>
              <a:rPr lang="fr-FR" dirty="0" err="1" smtClean="0">
                <a:solidFill>
                  <a:schemeClr val="tx2"/>
                </a:solidFill>
              </a:rPr>
              <a:t>getObject</a:t>
            </a:r>
            <a:r>
              <a:rPr lang="fr-FR" dirty="0" smtClean="0"/>
              <a:t>… </a:t>
            </a:r>
          </a:p>
          <a:p>
            <a:pPr lvl="1"/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23</a:t>
            </a:fld>
            <a:endParaRPr lang="fr-FR"/>
          </a:p>
        </p:txBody>
      </p:sp>
      <p:sp>
        <p:nvSpPr>
          <p:cNvPr id="7" name="TextBox 6"/>
          <p:cNvSpPr txBox="1"/>
          <p:nvPr/>
        </p:nvSpPr>
        <p:spPr>
          <a:xfrm>
            <a:off x="3643306" y="3500438"/>
            <a:ext cx="5142498" cy="31700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 smtClean="0"/>
              <a:t> String </a:t>
            </a:r>
            <a:r>
              <a:rPr lang="fr-FR" sz="2000" dirty="0" err="1" smtClean="0"/>
              <a:t>sql</a:t>
            </a:r>
            <a:r>
              <a:rPr lang="fr-FR" sz="2000" dirty="0" smtClean="0"/>
              <a:t> = "SELECT * FROM TABLE";</a:t>
            </a:r>
          </a:p>
          <a:p>
            <a:r>
              <a:rPr lang="fr-FR" sz="2000" dirty="0" smtClean="0"/>
              <a:t>  </a:t>
            </a:r>
            <a:r>
              <a:rPr lang="fr-FR" sz="2000" dirty="0" err="1" smtClean="0"/>
              <a:t>try</a:t>
            </a:r>
            <a:r>
              <a:rPr lang="fr-FR" sz="2000" dirty="0" smtClean="0"/>
              <a:t> {</a:t>
            </a:r>
          </a:p>
          <a:p>
            <a:r>
              <a:rPr lang="fr-FR" sz="2000" dirty="0" smtClean="0"/>
              <a:t>           </a:t>
            </a:r>
            <a:r>
              <a:rPr lang="fr-FR" sz="2000" dirty="0" err="1" smtClean="0"/>
              <a:t>Statement</a:t>
            </a:r>
            <a:r>
              <a:rPr lang="fr-FR" sz="2000" dirty="0" smtClean="0"/>
              <a:t> stat = </a:t>
            </a:r>
            <a:r>
              <a:rPr lang="fr-FR" sz="2000" dirty="0" err="1" smtClean="0"/>
              <a:t>conn.createStatement</a:t>
            </a:r>
            <a:r>
              <a:rPr lang="fr-FR" sz="2000" dirty="0" smtClean="0"/>
              <a:t>();</a:t>
            </a:r>
          </a:p>
          <a:p>
            <a:r>
              <a:rPr lang="fr-FR" sz="2000" dirty="0" smtClean="0"/>
              <a:t>            </a:t>
            </a:r>
            <a:r>
              <a:rPr lang="fr-FR" sz="2000" dirty="0" err="1" smtClean="0"/>
              <a:t>ResultSet</a:t>
            </a:r>
            <a:r>
              <a:rPr lang="fr-FR" sz="2000" dirty="0" smtClean="0"/>
              <a:t> </a:t>
            </a:r>
            <a:r>
              <a:rPr lang="fr-FR" sz="2000" dirty="0" err="1" smtClean="0"/>
              <a:t>rs</a:t>
            </a:r>
            <a:r>
              <a:rPr lang="fr-FR" sz="2000" dirty="0" smtClean="0"/>
              <a:t> = </a:t>
            </a:r>
            <a:r>
              <a:rPr lang="fr-FR" sz="2000" dirty="0" err="1" smtClean="0"/>
              <a:t>stat.executeQuery</a:t>
            </a:r>
            <a:r>
              <a:rPr lang="fr-FR" sz="2000" dirty="0" smtClean="0"/>
              <a:t>(</a:t>
            </a:r>
            <a:r>
              <a:rPr lang="fr-FR" sz="2000" dirty="0" err="1" smtClean="0"/>
              <a:t>sql</a:t>
            </a:r>
            <a:r>
              <a:rPr lang="fr-FR" sz="2000" dirty="0" smtClean="0"/>
              <a:t>);</a:t>
            </a:r>
          </a:p>
          <a:p>
            <a:endParaRPr lang="fr-FR" sz="2000" dirty="0" smtClean="0"/>
          </a:p>
          <a:p>
            <a:r>
              <a:rPr lang="fr-FR" sz="2000" dirty="0" smtClean="0"/>
              <a:t>            </a:t>
            </a:r>
            <a:r>
              <a:rPr lang="fr-FR" sz="2000" dirty="0" err="1" smtClean="0"/>
              <a:t>while</a:t>
            </a:r>
            <a:r>
              <a:rPr lang="fr-FR" sz="2000" dirty="0" smtClean="0"/>
              <a:t> (</a:t>
            </a:r>
            <a:r>
              <a:rPr lang="fr-FR" sz="2000" dirty="0" err="1" smtClean="0"/>
              <a:t>rs.next</a:t>
            </a:r>
            <a:r>
              <a:rPr lang="fr-FR" sz="2000" dirty="0" smtClean="0"/>
              <a:t>()) {</a:t>
            </a:r>
          </a:p>
          <a:p>
            <a:r>
              <a:rPr lang="fr-FR" sz="2000" dirty="0" smtClean="0"/>
              <a:t>                String col = </a:t>
            </a:r>
            <a:r>
              <a:rPr lang="fr-FR" sz="2000" dirty="0" err="1" smtClean="0"/>
              <a:t>rs.getString</a:t>
            </a:r>
            <a:r>
              <a:rPr lang="fr-FR" sz="2000" dirty="0" smtClean="0"/>
              <a:t>("Colonne");</a:t>
            </a:r>
          </a:p>
          <a:p>
            <a:r>
              <a:rPr lang="fr-FR" sz="2000" dirty="0" smtClean="0"/>
              <a:t>                . . . </a:t>
            </a:r>
          </a:p>
          <a:p>
            <a:r>
              <a:rPr lang="fr-FR" sz="2000" dirty="0" smtClean="0"/>
              <a:t>            }</a:t>
            </a:r>
          </a:p>
          <a:p>
            <a:r>
              <a:rPr lang="fr-FR" sz="2000" dirty="0" smtClean="0"/>
              <a:t>        } catch (</a:t>
            </a:r>
            <a:r>
              <a:rPr lang="fr-FR" sz="2000" dirty="0" err="1" smtClean="0"/>
              <a:t>SQLException</a:t>
            </a:r>
            <a:r>
              <a:rPr lang="fr-FR" sz="2000" dirty="0" smtClean="0"/>
              <a:t> ex) { . . .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Manipulation BD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L’exécution d’une requête INSERT, UPDATE, DELETE…  indique le nombre de lignes </a:t>
            </a:r>
            <a:br>
              <a:rPr lang="fr-FR" dirty="0" smtClean="0"/>
            </a:br>
            <a:r>
              <a:rPr lang="fr-FR" dirty="0" smtClean="0"/>
              <a:t>(n-</a:t>
            </a:r>
            <a:r>
              <a:rPr lang="fr-FR" dirty="0" err="1" smtClean="0"/>
              <a:t>uplets</a:t>
            </a:r>
            <a:r>
              <a:rPr lang="fr-FR" dirty="0" smtClean="0"/>
              <a:t>) affectées </a:t>
            </a:r>
          </a:p>
          <a:p>
            <a:pPr lvl="1"/>
            <a:r>
              <a:rPr lang="fr-FR" dirty="0" smtClean="0"/>
              <a:t> </a:t>
            </a:r>
            <a:r>
              <a:rPr lang="fr-FR" dirty="0" err="1" smtClean="0"/>
              <a:t>int</a:t>
            </a:r>
            <a:r>
              <a:rPr lang="fr-FR" dirty="0" smtClean="0"/>
              <a:t> </a:t>
            </a:r>
            <a:r>
              <a:rPr lang="fr-FR" dirty="0" err="1" smtClean="0"/>
              <a:t>rs</a:t>
            </a:r>
            <a:r>
              <a:rPr lang="fr-FR" dirty="0" smtClean="0"/>
              <a:t> = </a:t>
            </a:r>
            <a:r>
              <a:rPr lang="fr-FR" dirty="0" err="1" smtClean="0"/>
              <a:t>statement.</a:t>
            </a:r>
            <a:r>
              <a:rPr lang="fr-FR" b="1" dirty="0" err="1" smtClean="0">
                <a:solidFill>
                  <a:schemeClr val="tx2"/>
                </a:solidFill>
              </a:rPr>
              <a:t>executeUpdate</a:t>
            </a:r>
            <a:r>
              <a:rPr lang="fr-FR" dirty="0" smtClean="0"/>
              <a:t> (</a:t>
            </a:r>
            <a:r>
              <a:rPr lang="fr-FR" dirty="0" err="1" smtClean="0"/>
              <a:t>sql</a:t>
            </a:r>
            <a:r>
              <a:rPr lang="fr-FR" dirty="0" smtClean="0"/>
              <a:t>)</a:t>
            </a:r>
          </a:p>
          <a:p>
            <a:pPr lvl="1"/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24</a:t>
            </a:fld>
            <a:endParaRPr lang="fr-FR"/>
          </a:p>
        </p:txBody>
      </p:sp>
      <p:sp>
        <p:nvSpPr>
          <p:cNvPr id="7" name="TextBox 6"/>
          <p:cNvSpPr txBox="1"/>
          <p:nvPr/>
        </p:nvSpPr>
        <p:spPr>
          <a:xfrm>
            <a:off x="642910" y="4071942"/>
            <a:ext cx="8143932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dirty="0" smtClean="0"/>
              <a:t> String pattern = "INSERT INTO TABLE (Col1, Col2…) VALUES (val1, val2… )";</a:t>
            </a:r>
          </a:p>
          <a:p>
            <a:r>
              <a:rPr lang="fr-FR" sz="2000" dirty="0" smtClean="0"/>
              <a:t> </a:t>
            </a:r>
            <a:r>
              <a:rPr lang="fr-FR" sz="2000" dirty="0" err="1" smtClean="0"/>
              <a:t>try</a:t>
            </a:r>
            <a:r>
              <a:rPr lang="fr-FR" sz="2000" dirty="0" smtClean="0"/>
              <a:t> {</a:t>
            </a:r>
          </a:p>
          <a:p>
            <a:r>
              <a:rPr lang="fr-FR" sz="2000" dirty="0" smtClean="0"/>
              <a:t>            </a:t>
            </a:r>
            <a:r>
              <a:rPr lang="fr-FR" sz="2000" dirty="0" err="1" smtClean="0"/>
              <a:t>Statement</a:t>
            </a:r>
            <a:r>
              <a:rPr lang="fr-FR" sz="2000" dirty="0" smtClean="0"/>
              <a:t> stat = </a:t>
            </a:r>
            <a:r>
              <a:rPr lang="fr-FR" sz="2000" dirty="0" err="1" smtClean="0"/>
              <a:t>conn.createStatement</a:t>
            </a:r>
            <a:r>
              <a:rPr lang="fr-FR" sz="2000" dirty="0" smtClean="0"/>
              <a:t>();</a:t>
            </a:r>
          </a:p>
          <a:p>
            <a:r>
              <a:rPr lang="fr-FR" sz="2000" dirty="0" smtClean="0"/>
              <a:t>            </a:t>
            </a:r>
            <a:r>
              <a:rPr lang="fr-FR" sz="2000" dirty="0" err="1" smtClean="0"/>
              <a:t>rows</a:t>
            </a:r>
            <a:r>
              <a:rPr lang="fr-FR" sz="2000" dirty="0" smtClean="0"/>
              <a:t> = </a:t>
            </a:r>
            <a:r>
              <a:rPr lang="fr-FR" sz="2000" dirty="0" err="1" smtClean="0"/>
              <a:t>stat.executeUpdate</a:t>
            </a:r>
            <a:r>
              <a:rPr lang="fr-FR" sz="2000" dirty="0" smtClean="0"/>
              <a:t>(</a:t>
            </a:r>
            <a:r>
              <a:rPr lang="fr-FR" sz="2000" dirty="0" err="1" smtClean="0"/>
              <a:t>sql</a:t>
            </a:r>
            <a:r>
              <a:rPr lang="fr-FR" sz="2000" dirty="0" smtClean="0"/>
              <a:t>);</a:t>
            </a:r>
          </a:p>
          <a:p>
            <a:r>
              <a:rPr lang="fr-FR" sz="2000" dirty="0" smtClean="0"/>
              <a:t>            . . . </a:t>
            </a:r>
          </a:p>
          <a:p>
            <a:r>
              <a:rPr lang="fr-FR" sz="2000" dirty="0" smtClean="0"/>
              <a:t>        } catch (</a:t>
            </a:r>
            <a:r>
              <a:rPr lang="fr-FR" sz="2000" dirty="0" err="1" smtClean="0"/>
              <a:t>SQLException</a:t>
            </a:r>
            <a:r>
              <a:rPr lang="fr-FR" sz="2000" dirty="0" smtClean="0"/>
              <a:t> ex) { . . .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25963"/>
          </a:xfrm>
        </p:spPr>
        <p:txBody>
          <a:bodyPr>
            <a:normAutofit/>
          </a:bodyPr>
          <a:lstStyle/>
          <a:p>
            <a:r>
              <a:rPr lang="fr-FR" sz="2800" dirty="0" smtClean="0"/>
              <a:t>Base de données </a:t>
            </a:r>
            <a:r>
              <a:rPr lang="fr-FR" sz="2800" b="1" dirty="0" smtClean="0">
                <a:solidFill>
                  <a:schemeClr val="tx2"/>
                </a:solidFill>
              </a:rPr>
              <a:t>Dictionnaire</a:t>
            </a:r>
            <a:r>
              <a:rPr lang="fr-FR" sz="2800" dirty="0" smtClean="0"/>
              <a:t> sous Apache </a:t>
            </a:r>
            <a:r>
              <a:rPr lang="fr-FR" sz="2800" dirty="0" smtClean="0">
                <a:solidFill>
                  <a:schemeClr val="tx2"/>
                </a:solidFill>
              </a:rPr>
              <a:t>Derby</a:t>
            </a:r>
          </a:p>
          <a:p>
            <a:r>
              <a:rPr lang="fr-FR" sz="2800" dirty="0" smtClean="0"/>
              <a:t>Table </a:t>
            </a:r>
            <a:r>
              <a:rPr lang="fr-FR" sz="2800" b="1" dirty="0" smtClean="0">
                <a:solidFill>
                  <a:schemeClr val="tx2"/>
                </a:solidFill>
              </a:rPr>
              <a:t>FR</a:t>
            </a:r>
            <a:r>
              <a:rPr lang="fr-FR" sz="2800" dirty="0" smtClean="0"/>
              <a:t> (</a:t>
            </a:r>
            <a:r>
              <a:rPr lang="fr-FR" sz="2800" b="1" dirty="0" smtClean="0">
                <a:solidFill>
                  <a:schemeClr val="tx2"/>
                </a:solidFill>
              </a:rPr>
              <a:t>Id</a:t>
            </a:r>
            <a:r>
              <a:rPr lang="fr-FR" sz="2800" dirty="0" smtClean="0"/>
              <a:t>, </a:t>
            </a:r>
            <a:r>
              <a:rPr lang="fr-FR" sz="2800" b="1" dirty="0" smtClean="0">
                <a:solidFill>
                  <a:schemeClr val="tx2"/>
                </a:solidFill>
              </a:rPr>
              <a:t>Word</a:t>
            </a:r>
            <a:r>
              <a:rPr lang="fr-FR" sz="2800" dirty="0" smtClean="0"/>
              <a:t>) </a:t>
            </a:r>
          </a:p>
          <a:p>
            <a:pPr lvl="1"/>
            <a:r>
              <a:rPr lang="fr-FR" sz="2400" dirty="0" err="1" smtClean="0"/>
              <a:t>int</a:t>
            </a:r>
            <a:r>
              <a:rPr lang="fr-FR" sz="2400" dirty="0" smtClean="0"/>
              <a:t> id</a:t>
            </a:r>
          </a:p>
          <a:p>
            <a:pPr lvl="1"/>
            <a:r>
              <a:rPr lang="fr-FR" sz="2400" dirty="0" smtClean="0"/>
              <a:t>String (</a:t>
            </a:r>
            <a:r>
              <a:rPr lang="fr-FR" sz="2400" dirty="0" err="1" smtClean="0"/>
              <a:t>VarChar</a:t>
            </a:r>
            <a:r>
              <a:rPr lang="fr-FR" sz="2400" dirty="0" smtClean="0"/>
              <a:t>) Word</a:t>
            </a:r>
            <a:endParaRPr lang="fr-FR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25</a:t>
            </a:fld>
            <a:endParaRPr lang="fr-FR"/>
          </a:p>
        </p:txBody>
      </p:sp>
      <p:pic>
        <p:nvPicPr>
          <p:cNvPr id="7" name="Picture 6" descr="Capture-CreateTable-Derb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3295057"/>
            <a:ext cx="7215238" cy="35629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Classe </a:t>
            </a:r>
            <a:r>
              <a:rPr lang="fr-FR" b="1" dirty="0" err="1" smtClean="0">
                <a:solidFill>
                  <a:schemeClr val="tx2"/>
                </a:solidFill>
              </a:rPr>
              <a:t>DicoBase</a:t>
            </a:r>
            <a:r>
              <a:rPr lang="fr-FR" dirty="0" smtClean="0"/>
              <a:t> : connexion et accès à la BD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26</a:t>
            </a:fld>
            <a:endParaRPr lang="fr-FR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428868"/>
            <a:ext cx="6542919" cy="3729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428868"/>
            <a:ext cx="6900890" cy="3750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6357950" y="2214554"/>
            <a:ext cx="1579407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400" dirty="0" smtClean="0"/>
              <a:t>Connexion </a:t>
            </a:r>
            <a:endParaRPr lang="fr-FR" sz="2400" dirty="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3500438"/>
            <a:ext cx="7334002" cy="26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6572264" y="3214686"/>
            <a:ext cx="181729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400" dirty="0" smtClean="0"/>
              <a:t>Déconnexion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7" y="2143116"/>
            <a:ext cx="8487669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25963"/>
          </a:xfrm>
        </p:spPr>
        <p:txBody>
          <a:bodyPr/>
          <a:lstStyle/>
          <a:p>
            <a:r>
              <a:rPr lang="fr-FR" dirty="0" smtClean="0"/>
              <a:t>Classe </a:t>
            </a:r>
            <a:r>
              <a:rPr lang="fr-FR" b="1" dirty="0" err="1" smtClean="0">
                <a:solidFill>
                  <a:schemeClr val="tx2"/>
                </a:solidFill>
              </a:rPr>
              <a:t>DicoBase</a:t>
            </a:r>
            <a:r>
              <a:rPr lang="fr-FR" dirty="0" smtClean="0"/>
              <a:t> : connexion et accès à la BD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27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7929586" y="1928802"/>
            <a:ext cx="93647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400" dirty="0" smtClean="0"/>
              <a:t>Select</a:t>
            </a:r>
            <a:endParaRPr lang="fr-FR" sz="24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000240"/>
            <a:ext cx="7858180" cy="4250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7572396" y="2000240"/>
            <a:ext cx="93647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400" dirty="0" smtClean="0"/>
              <a:t>Select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74805"/>
            <a:ext cx="8229600" cy="4525963"/>
          </a:xfrm>
        </p:spPr>
        <p:txBody>
          <a:bodyPr/>
          <a:lstStyle/>
          <a:p>
            <a:r>
              <a:rPr lang="fr-FR" dirty="0" smtClean="0"/>
              <a:t>Classe </a:t>
            </a:r>
            <a:r>
              <a:rPr lang="fr-FR" b="1" dirty="0" err="1" smtClean="0">
                <a:solidFill>
                  <a:schemeClr val="tx2"/>
                </a:solidFill>
              </a:rPr>
              <a:t>DicoBase</a:t>
            </a:r>
            <a:r>
              <a:rPr lang="fr-FR" dirty="0" smtClean="0"/>
              <a:t> : connexion et accès à la BD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28</a:t>
            </a:fld>
            <a:endParaRPr lang="fr-F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786058"/>
            <a:ext cx="8391784" cy="330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7858148" y="2428868"/>
            <a:ext cx="907621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400" dirty="0" smtClean="0"/>
              <a:t>Insert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Classe Main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29</a:t>
            </a:fld>
            <a:endParaRPr lang="fr-F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81474" y="1231593"/>
            <a:ext cx="5091120" cy="5054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000372"/>
            <a:ext cx="420774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Architecture en 3 couches 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Déploiement des applications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fois l’application terminée, elle doit être déployée chez le client</a:t>
            </a:r>
          </a:p>
          <a:p>
            <a:r>
              <a:rPr lang="fr-FR" dirty="0" smtClean="0"/>
              <a:t>Le déploiement doit être le plus facile et pratique possible</a:t>
            </a:r>
          </a:p>
          <a:p>
            <a:r>
              <a:rPr lang="fr-FR" dirty="0" smtClean="0"/>
              <a:t>Méthodes :</a:t>
            </a:r>
          </a:p>
          <a:p>
            <a:pPr lvl="1"/>
            <a:r>
              <a:rPr lang="fr-FR" dirty="0" smtClean="0"/>
              <a:t>Usage des fichier Jar</a:t>
            </a:r>
          </a:p>
          <a:p>
            <a:pPr lvl="1"/>
            <a:r>
              <a:rPr lang="fr-FR" dirty="0" smtClean="0"/>
              <a:t>Usage des ressources  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Fichiers Jar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Les fichiers .jar permettent le déploiement sur un fichier unique </a:t>
            </a:r>
          </a:p>
          <a:p>
            <a:r>
              <a:rPr lang="fr-FR" dirty="0" smtClean="0"/>
              <a:t>Fichier Jar</a:t>
            </a:r>
          </a:p>
          <a:p>
            <a:pPr lvl="1"/>
            <a:r>
              <a:rPr lang="fr-FR" dirty="0" smtClean="0"/>
              <a:t>Compression Zip</a:t>
            </a:r>
          </a:p>
          <a:p>
            <a:pPr lvl="1"/>
            <a:r>
              <a:rPr lang="fr-FR" dirty="0" smtClean="0"/>
              <a:t>Structure répertoire</a:t>
            </a:r>
          </a:p>
          <a:p>
            <a:pPr lvl="2"/>
            <a:r>
              <a:rPr lang="fr-FR" dirty="0" smtClean="0"/>
              <a:t>Fichier class</a:t>
            </a:r>
          </a:p>
          <a:p>
            <a:pPr lvl="2"/>
            <a:r>
              <a:rPr lang="fr-FR" dirty="0" smtClean="0"/>
              <a:t>Ressources : audio, images, textes </a:t>
            </a:r>
          </a:p>
          <a:p>
            <a:pPr lvl="2"/>
            <a:r>
              <a:rPr lang="fr-FR" dirty="0" smtClean="0"/>
              <a:t>Librairies </a:t>
            </a:r>
          </a:p>
          <a:p>
            <a:pPr lvl="1"/>
            <a:r>
              <a:rPr lang="fr-FR" dirty="0" smtClean="0"/>
              <a:t>Manifeste </a:t>
            </a:r>
          </a:p>
          <a:p>
            <a:pPr lvl="2"/>
            <a:r>
              <a:rPr lang="fr-FR" dirty="0" smtClean="0"/>
              <a:t>Description du contenu du Jar  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Commande jar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Format général :</a:t>
            </a:r>
          </a:p>
          <a:p>
            <a:pPr lvl="1"/>
            <a:r>
              <a:rPr lang="fr-FR" dirty="0" smtClean="0"/>
              <a:t>jar  </a:t>
            </a:r>
            <a:r>
              <a:rPr lang="fr-FR" dirty="0" err="1" smtClean="0"/>
              <a:t>cvf</a:t>
            </a:r>
            <a:r>
              <a:rPr lang="fr-FR" dirty="0" smtClean="0"/>
              <a:t>  JarFile.jar  file1  file2 …</a:t>
            </a:r>
          </a:p>
          <a:p>
            <a:pPr lvl="1"/>
            <a:r>
              <a:rPr lang="fr-FR" dirty="0" smtClean="0"/>
              <a:t>jar  </a:t>
            </a:r>
            <a:r>
              <a:rPr lang="fr-FR" dirty="0" err="1" smtClean="0"/>
              <a:t>cvf</a:t>
            </a:r>
            <a:r>
              <a:rPr lang="fr-FR" dirty="0" smtClean="0"/>
              <a:t>  JarFile.jar  </a:t>
            </a:r>
            <a:r>
              <a:rPr lang="fr-FR" dirty="0" err="1" smtClean="0"/>
              <a:t>dir</a:t>
            </a:r>
            <a:endParaRPr lang="fr-FR" dirty="0" smtClean="0"/>
          </a:p>
          <a:p>
            <a:r>
              <a:rPr lang="fr-FR" dirty="0" smtClean="0"/>
              <a:t>Options :</a:t>
            </a:r>
          </a:p>
          <a:p>
            <a:pPr lvl="1"/>
            <a:r>
              <a:rPr lang="fr-FR" dirty="0" smtClean="0"/>
              <a:t>m 	manifeste </a:t>
            </a:r>
          </a:p>
          <a:p>
            <a:pPr lvl="1"/>
            <a:r>
              <a:rPr lang="fr-FR" dirty="0" smtClean="0"/>
              <a:t>t 	affiche la table de matières </a:t>
            </a:r>
          </a:p>
          <a:p>
            <a:pPr lvl="1"/>
            <a:r>
              <a:rPr lang="fr-FR" dirty="0" smtClean="0"/>
              <a:t>u 	met à jour le Jar</a:t>
            </a:r>
          </a:p>
          <a:p>
            <a:pPr lvl="1"/>
            <a:r>
              <a:rPr lang="fr-FR" dirty="0" smtClean="0"/>
              <a:t>jar  -</a:t>
            </a:r>
            <a:r>
              <a:rPr lang="fr-FR" dirty="0" err="1" smtClean="0"/>
              <a:t>cf</a:t>
            </a:r>
            <a:r>
              <a:rPr lang="fr-FR" dirty="0" smtClean="0"/>
              <a:t>   JarFileName.jar -m </a:t>
            </a:r>
            <a:r>
              <a:rPr lang="fr-FR" dirty="0" err="1" smtClean="0"/>
              <a:t>manifest.mf</a:t>
            </a:r>
            <a:r>
              <a:rPr lang="fr-FR" dirty="0" smtClean="0"/>
              <a:t>  . . 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33</a:t>
            </a:fld>
            <a:endParaRPr lang="fr-FR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529337"/>
            <a:ext cx="9034082" cy="2042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25544" y="928670"/>
            <a:ext cx="2947050" cy="1619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0" y="2143116"/>
            <a:ext cx="6427529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 smtClean="0"/>
              <a:t>jar </a:t>
            </a:r>
            <a:r>
              <a:rPr lang="fr-FR" sz="2000" dirty="0" err="1" smtClean="0"/>
              <a:t>cvf</a:t>
            </a:r>
            <a:r>
              <a:rPr lang="fr-FR" sz="2000" dirty="0" smtClean="0"/>
              <a:t> ihmexamples.jar </a:t>
            </a:r>
            <a:r>
              <a:rPr lang="fr-FR" sz="2000" dirty="0" err="1" smtClean="0"/>
              <a:t>ihmexamples</a:t>
            </a:r>
            <a:r>
              <a:rPr lang="fr-FR" sz="2000" dirty="0" smtClean="0"/>
              <a:t> </a:t>
            </a:r>
            <a:r>
              <a:rPr lang="fr-FR" sz="2000" dirty="0" err="1" smtClean="0"/>
              <a:t>Resources</a:t>
            </a:r>
            <a:r>
              <a:rPr lang="fr-FR" sz="2000" dirty="0" smtClean="0"/>
              <a:t>*.</a:t>
            </a:r>
            <a:r>
              <a:rPr lang="fr-FR" sz="2000" dirty="0" err="1" smtClean="0"/>
              <a:t>properties</a:t>
            </a:r>
            <a:endParaRPr lang="fr-FR" sz="20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142844" y="2171634"/>
            <a:ext cx="8839236" cy="4543514"/>
            <a:chOff x="142844" y="2171634"/>
            <a:chExt cx="8839236" cy="4543514"/>
          </a:xfrm>
        </p:grpSpPr>
        <p:pic>
          <p:nvPicPr>
            <p:cNvPr id="7172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42844" y="2571756"/>
              <a:ext cx="8839236" cy="4143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" name="TextBox 10"/>
            <p:cNvSpPr txBox="1"/>
            <p:nvPr/>
          </p:nvSpPr>
          <p:spPr>
            <a:xfrm>
              <a:off x="144735" y="2171634"/>
              <a:ext cx="2654125" cy="40011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fr-FR" sz="2000" dirty="0" smtClean="0"/>
                <a:t>jar </a:t>
              </a:r>
              <a:r>
                <a:rPr lang="fr-FR" sz="2000" dirty="0" err="1" smtClean="0"/>
                <a:t>tvf</a:t>
              </a:r>
              <a:r>
                <a:rPr lang="fr-FR" sz="2000" dirty="0" smtClean="0"/>
                <a:t> ihmexamples.jar</a:t>
              </a:r>
              <a:endParaRPr lang="fr-FR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Manifeste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1200"/>
              </a:spcBef>
            </a:pPr>
            <a:r>
              <a:rPr lang="fr-FR" dirty="0" smtClean="0"/>
              <a:t>Manifeste décrit les caractéristiques du .jar</a:t>
            </a:r>
          </a:p>
          <a:p>
            <a:pPr>
              <a:spcBef>
                <a:spcPts val="1200"/>
              </a:spcBef>
            </a:pPr>
            <a:r>
              <a:rPr lang="fr-FR" b="1" dirty="0" smtClean="0">
                <a:solidFill>
                  <a:schemeClr val="tx2"/>
                </a:solidFill>
              </a:rPr>
              <a:t>MANIEST.MF</a:t>
            </a:r>
          </a:p>
          <a:p>
            <a:pPr lvl="1">
              <a:spcBef>
                <a:spcPts val="1200"/>
              </a:spcBef>
            </a:pPr>
            <a:r>
              <a:rPr lang="fr-FR" dirty="0" smtClean="0"/>
              <a:t>META-INF/MANIFEST.MF</a:t>
            </a:r>
          </a:p>
          <a:p>
            <a:pPr>
              <a:spcBef>
                <a:spcPts val="1200"/>
              </a:spcBef>
            </a:pPr>
            <a:r>
              <a:rPr lang="fr-FR" dirty="0" smtClean="0"/>
              <a:t>Entrées sur la forme « </a:t>
            </a:r>
            <a:r>
              <a:rPr lang="fr-FR" b="1" dirty="0" smtClean="0">
                <a:solidFill>
                  <a:schemeClr val="tx2"/>
                </a:solidFill>
              </a:rPr>
              <a:t>header: value</a:t>
            </a:r>
            <a:r>
              <a:rPr lang="fr-FR" dirty="0" smtClean="0"/>
              <a:t> »</a:t>
            </a:r>
          </a:p>
          <a:p>
            <a:pPr lvl="1">
              <a:spcBef>
                <a:spcPts val="1200"/>
              </a:spcBef>
              <a:buNone/>
            </a:pPr>
            <a:r>
              <a:rPr lang="fr-FR" b="1" dirty="0" err="1" smtClean="0">
                <a:solidFill>
                  <a:schemeClr val="tx2"/>
                </a:solidFill>
              </a:rPr>
              <a:t>Manifest</a:t>
            </a:r>
            <a:r>
              <a:rPr lang="fr-FR" b="1" dirty="0" smtClean="0">
                <a:solidFill>
                  <a:schemeClr val="tx2"/>
                </a:solidFill>
              </a:rPr>
              <a:t>-Version</a:t>
            </a:r>
            <a:r>
              <a:rPr lang="fr-FR" dirty="0" smtClean="0"/>
              <a:t>:  1.0</a:t>
            </a:r>
          </a:p>
          <a:p>
            <a:pPr lvl="1">
              <a:spcBef>
                <a:spcPts val="1200"/>
              </a:spcBef>
              <a:buNone/>
            </a:pPr>
            <a:r>
              <a:rPr lang="fr-FR" b="1" dirty="0" smtClean="0">
                <a:solidFill>
                  <a:schemeClr val="tx2"/>
                </a:solidFill>
              </a:rPr>
              <a:t>Main-Class</a:t>
            </a:r>
            <a:r>
              <a:rPr lang="fr-FR" dirty="0" smtClean="0"/>
              <a:t>:  </a:t>
            </a:r>
            <a:r>
              <a:rPr lang="fr-FR" dirty="0" err="1" smtClean="0"/>
              <a:t>ClassePrincipale</a:t>
            </a:r>
            <a:r>
              <a:rPr lang="fr-FR" dirty="0" smtClean="0"/>
              <a:t> </a:t>
            </a:r>
          </a:p>
          <a:p>
            <a:pPr lvl="1">
              <a:spcBef>
                <a:spcPts val="1200"/>
              </a:spcBef>
              <a:buNone/>
            </a:pPr>
            <a:r>
              <a:rPr lang="fr-FR" b="1" dirty="0" smtClean="0">
                <a:solidFill>
                  <a:schemeClr val="tx2"/>
                </a:solidFill>
              </a:rPr>
              <a:t>Class-</a:t>
            </a:r>
            <a:r>
              <a:rPr lang="fr-FR" b="1" dirty="0" err="1" smtClean="0">
                <a:solidFill>
                  <a:schemeClr val="tx2"/>
                </a:solidFill>
              </a:rPr>
              <a:t>Path</a:t>
            </a:r>
            <a:r>
              <a:rPr lang="fr-FR" dirty="0" smtClean="0"/>
              <a:t>:  </a:t>
            </a:r>
            <a:r>
              <a:rPr lang="fr-FR" dirty="0" err="1" smtClean="0"/>
              <a:t>dir</a:t>
            </a:r>
            <a:r>
              <a:rPr lang="fr-FR" dirty="0" smtClean="0"/>
              <a:t>-</a:t>
            </a:r>
            <a:r>
              <a:rPr lang="fr-FR" dirty="0" err="1" smtClean="0"/>
              <a:t>name</a:t>
            </a:r>
            <a:r>
              <a:rPr lang="fr-FR" dirty="0" smtClean="0"/>
              <a:t>/lib1.jar  </a:t>
            </a:r>
            <a:r>
              <a:rPr lang="fr-FR" dirty="0" err="1" smtClean="0"/>
              <a:t>dir</a:t>
            </a:r>
            <a:r>
              <a:rPr lang="fr-FR" dirty="0" smtClean="0"/>
              <a:t>-</a:t>
            </a:r>
            <a:r>
              <a:rPr lang="fr-FR" dirty="0" err="1" smtClean="0"/>
              <a:t>name</a:t>
            </a:r>
            <a:r>
              <a:rPr lang="fr-FR" dirty="0" smtClean="0"/>
              <a:t>/lib2.jar </a:t>
            </a:r>
          </a:p>
          <a:p>
            <a:pPr lvl="1">
              <a:spcBef>
                <a:spcPts val="1200"/>
              </a:spcBef>
              <a:buNone/>
            </a:pPr>
            <a:r>
              <a:rPr lang="fr-FR" b="1" dirty="0" smtClean="0">
                <a:solidFill>
                  <a:schemeClr val="tx2"/>
                </a:solidFill>
              </a:rPr>
              <a:t>Name</a:t>
            </a:r>
            <a:r>
              <a:rPr lang="fr-FR" dirty="0" smtClean="0"/>
              <a:t>:  </a:t>
            </a:r>
            <a:r>
              <a:rPr lang="fr-FR" dirty="0" err="1" smtClean="0"/>
              <a:t>aPackage</a:t>
            </a:r>
            <a:endParaRPr lang="fr-FR" dirty="0" smtClean="0"/>
          </a:p>
          <a:p>
            <a:pPr lvl="1">
              <a:spcBef>
                <a:spcPts val="1200"/>
              </a:spcBef>
              <a:buNone/>
            </a:pPr>
            <a:r>
              <a:rPr lang="fr-FR" dirty="0" err="1" smtClean="0">
                <a:solidFill>
                  <a:schemeClr val="tx2"/>
                </a:solidFill>
              </a:rPr>
              <a:t>Specification</a:t>
            </a:r>
            <a:r>
              <a:rPr lang="fr-FR" dirty="0" smtClean="0">
                <a:solidFill>
                  <a:schemeClr val="tx2"/>
                </a:solidFill>
              </a:rPr>
              <a:t>-</a:t>
            </a:r>
            <a:r>
              <a:rPr lang="fr-FR" dirty="0" err="1" smtClean="0">
                <a:solidFill>
                  <a:schemeClr val="tx2"/>
                </a:solidFill>
              </a:rPr>
              <a:t>Title</a:t>
            </a:r>
            <a:r>
              <a:rPr lang="fr-FR" dirty="0" smtClean="0">
                <a:solidFill>
                  <a:schemeClr val="tx2"/>
                </a:solidFill>
              </a:rPr>
              <a:t>:</a:t>
            </a:r>
            <a:r>
              <a:rPr lang="fr-FR" dirty="0" smtClean="0"/>
              <a:t> </a:t>
            </a:r>
            <a:r>
              <a:rPr lang="fr-FR" dirty="0" err="1" smtClean="0"/>
              <a:t>PackageTitle</a:t>
            </a:r>
            <a:endParaRPr lang="fr-FR" dirty="0" smtClean="0"/>
          </a:p>
          <a:p>
            <a:pPr lvl="1">
              <a:spcBef>
                <a:spcPts val="1200"/>
              </a:spcBef>
              <a:buNone/>
            </a:pPr>
            <a:r>
              <a:rPr lang="fr-FR" dirty="0" err="1" smtClean="0">
                <a:solidFill>
                  <a:schemeClr val="tx2"/>
                </a:solidFill>
              </a:rPr>
              <a:t>Specification</a:t>
            </a:r>
            <a:r>
              <a:rPr lang="fr-FR" dirty="0" smtClean="0">
                <a:solidFill>
                  <a:schemeClr val="tx2"/>
                </a:solidFill>
              </a:rPr>
              <a:t>-Version</a:t>
            </a:r>
            <a:r>
              <a:rPr lang="fr-FR" dirty="0" smtClean="0"/>
              <a:t>:  1.2</a:t>
            </a:r>
          </a:p>
          <a:p>
            <a:pPr lvl="1">
              <a:spcBef>
                <a:spcPts val="1200"/>
              </a:spcBef>
              <a:buNone/>
            </a:pPr>
            <a:r>
              <a:rPr lang="fr-FR" dirty="0" err="1" smtClean="0">
                <a:solidFill>
                  <a:schemeClr val="tx2"/>
                </a:solidFill>
              </a:rPr>
              <a:t>Implementation</a:t>
            </a:r>
            <a:r>
              <a:rPr lang="fr-FR" dirty="0" smtClean="0">
                <a:solidFill>
                  <a:schemeClr val="tx2"/>
                </a:solidFill>
              </a:rPr>
              <a:t>-</a:t>
            </a:r>
            <a:r>
              <a:rPr lang="fr-FR" dirty="0" err="1" smtClean="0">
                <a:solidFill>
                  <a:schemeClr val="tx2"/>
                </a:solidFill>
              </a:rPr>
              <a:t>Title</a:t>
            </a:r>
            <a:r>
              <a:rPr lang="fr-FR" dirty="0" smtClean="0"/>
              <a:t>:  </a:t>
            </a:r>
            <a:r>
              <a:rPr lang="fr-FR" dirty="0" err="1" smtClean="0"/>
              <a:t>myappli.mypackage</a:t>
            </a:r>
            <a:endParaRPr lang="fr-FR" dirty="0" smtClean="0"/>
          </a:p>
          <a:p>
            <a:pPr lvl="1">
              <a:spcBef>
                <a:spcPts val="1200"/>
              </a:spcBef>
              <a:buNone/>
            </a:pPr>
            <a:r>
              <a:rPr lang="fr-FR" dirty="0" err="1" smtClean="0">
                <a:solidFill>
                  <a:schemeClr val="tx2"/>
                </a:solidFill>
              </a:rPr>
              <a:t>Implementation</a:t>
            </a:r>
            <a:r>
              <a:rPr lang="fr-FR" dirty="0" smtClean="0">
                <a:solidFill>
                  <a:schemeClr val="tx2"/>
                </a:solidFill>
              </a:rPr>
              <a:t>-</a:t>
            </a:r>
            <a:r>
              <a:rPr lang="fr-FR" dirty="0" err="1" smtClean="0">
                <a:solidFill>
                  <a:schemeClr val="tx2"/>
                </a:solidFill>
              </a:rPr>
              <a:t>Vendor</a:t>
            </a:r>
            <a:r>
              <a:rPr lang="fr-FR" dirty="0" smtClean="0"/>
              <a:t>: </a:t>
            </a:r>
            <a:r>
              <a:rPr lang="fr-FR" dirty="0" err="1" smtClean="0"/>
              <a:t>MyCompany</a:t>
            </a:r>
            <a:endParaRPr lang="fr-F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35</a:t>
            </a:fld>
            <a:endParaRPr lang="fr-FR"/>
          </a:p>
        </p:txBody>
      </p:sp>
      <p:sp>
        <p:nvSpPr>
          <p:cNvPr id="7" name="TextBox 6"/>
          <p:cNvSpPr txBox="1"/>
          <p:nvPr/>
        </p:nvSpPr>
        <p:spPr>
          <a:xfrm>
            <a:off x="71406" y="1643050"/>
            <a:ext cx="8978805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 err="1" smtClean="0"/>
              <a:t>Manifest</a:t>
            </a:r>
            <a:r>
              <a:rPr lang="fr-FR" sz="2000" dirty="0" smtClean="0"/>
              <a:t>-Version: 1.0</a:t>
            </a:r>
          </a:p>
          <a:p>
            <a:r>
              <a:rPr lang="fr-FR" sz="2000" dirty="0" smtClean="0"/>
              <a:t>Main-Class: ihmexamples.tempconverter.converterswing.TempConverterSwingGUIv2</a:t>
            </a:r>
          </a:p>
          <a:p>
            <a:r>
              <a:rPr lang="fr-FR" sz="2000" dirty="0" smtClean="0"/>
              <a:t>Name: </a:t>
            </a:r>
            <a:r>
              <a:rPr lang="fr-FR" sz="2000" dirty="0" err="1" smtClean="0"/>
              <a:t>ihmexamples</a:t>
            </a:r>
            <a:r>
              <a:rPr lang="fr-FR" sz="2000" dirty="0" smtClean="0"/>
              <a:t>/</a:t>
            </a:r>
            <a:r>
              <a:rPr lang="fr-FR" sz="2000" dirty="0" err="1" smtClean="0"/>
              <a:t>tempconverter</a:t>
            </a:r>
            <a:endParaRPr lang="fr-FR" sz="2000" dirty="0" smtClean="0"/>
          </a:p>
          <a:p>
            <a:r>
              <a:rPr lang="fr-FR" sz="2000" dirty="0" err="1" smtClean="0"/>
              <a:t>Specification</a:t>
            </a:r>
            <a:r>
              <a:rPr lang="fr-FR" sz="2000" dirty="0" smtClean="0"/>
              <a:t>-</a:t>
            </a:r>
            <a:r>
              <a:rPr lang="fr-FR" sz="2000" dirty="0" err="1" smtClean="0"/>
              <a:t>Title</a:t>
            </a:r>
            <a:r>
              <a:rPr lang="fr-FR" sz="2000" dirty="0" smtClean="0"/>
              <a:t>: </a:t>
            </a:r>
            <a:r>
              <a:rPr lang="fr-FR" sz="2000" dirty="0" err="1" smtClean="0"/>
              <a:t>TemperatureConverter</a:t>
            </a:r>
            <a:endParaRPr lang="fr-FR" sz="2000" dirty="0" smtClean="0"/>
          </a:p>
          <a:p>
            <a:r>
              <a:rPr lang="fr-FR" sz="2000" dirty="0" err="1" smtClean="0"/>
              <a:t>Specification</a:t>
            </a:r>
            <a:r>
              <a:rPr lang="fr-FR" sz="2000" dirty="0" smtClean="0"/>
              <a:t>-Version: 1.2</a:t>
            </a:r>
          </a:p>
          <a:p>
            <a:r>
              <a:rPr lang="fr-FR" sz="2000" dirty="0" err="1" smtClean="0"/>
              <a:t>Specification</a:t>
            </a:r>
            <a:r>
              <a:rPr lang="fr-FR" sz="2000" dirty="0" smtClean="0"/>
              <a:t>-</a:t>
            </a:r>
            <a:r>
              <a:rPr lang="fr-FR" sz="2000" dirty="0" err="1" smtClean="0"/>
              <a:t>Vendor</a:t>
            </a:r>
            <a:r>
              <a:rPr lang="fr-FR" sz="2000" dirty="0" smtClean="0"/>
              <a:t>: Kirsch, </a:t>
            </a:r>
            <a:r>
              <a:rPr lang="fr-FR" sz="2000" dirty="0" err="1" smtClean="0"/>
              <a:t>co</a:t>
            </a:r>
            <a:endParaRPr lang="fr-FR" sz="2000" dirty="0" smtClean="0"/>
          </a:p>
          <a:p>
            <a:r>
              <a:rPr lang="fr-FR" sz="2000" dirty="0" err="1" smtClean="0"/>
              <a:t>Implementation</a:t>
            </a:r>
            <a:r>
              <a:rPr lang="fr-FR" sz="2000" dirty="0" smtClean="0"/>
              <a:t>-</a:t>
            </a:r>
            <a:r>
              <a:rPr lang="fr-FR" sz="2000" dirty="0" err="1" smtClean="0"/>
              <a:t>Title</a:t>
            </a:r>
            <a:r>
              <a:rPr lang="fr-FR" sz="2000" dirty="0" smtClean="0"/>
              <a:t>: </a:t>
            </a:r>
            <a:r>
              <a:rPr lang="fr-FR" sz="2000" dirty="0" err="1" smtClean="0"/>
              <a:t>ihmexamples.tempconverter</a:t>
            </a:r>
            <a:endParaRPr lang="fr-FR" sz="2000" dirty="0" smtClean="0"/>
          </a:p>
          <a:p>
            <a:r>
              <a:rPr lang="fr-FR" sz="2000" dirty="0" err="1" smtClean="0"/>
              <a:t>Implementation</a:t>
            </a:r>
            <a:r>
              <a:rPr lang="fr-FR" sz="2000" dirty="0" smtClean="0"/>
              <a:t>-Version: build57</a:t>
            </a:r>
          </a:p>
          <a:p>
            <a:r>
              <a:rPr lang="fr-FR" sz="2000" dirty="0" err="1" smtClean="0"/>
              <a:t>Implementation</a:t>
            </a:r>
            <a:r>
              <a:rPr lang="fr-FR" sz="2000" dirty="0" smtClean="0"/>
              <a:t>-</a:t>
            </a:r>
            <a:r>
              <a:rPr lang="fr-FR" sz="2000" dirty="0" err="1" smtClean="0"/>
              <a:t>Vendor</a:t>
            </a:r>
            <a:r>
              <a:rPr lang="fr-FR" sz="2000" dirty="0" smtClean="0"/>
              <a:t>: Kirsch, </a:t>
            </a:r>
            <a:r>
              <a:rPr lang="fr-FR" sz="2000" dirty="0" err="1" smtClean="0"/>
              <a:t>co</a:t>
            </a:r>
            <a:endParaRPr lang="fr-FR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14282" y="1285860"/>
            <a:ext cx="2767104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 smtClean="0"/>
              <a:t>META-INF\MANIFEST.MF</a:t>
            </a:r>
            <a:endParaRPr lang="fr-FR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500166" y="5000636"/>
            <a:ext cx="6500858" cy="95410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Attention à tous les détails !! </a:t>
            </a:r>
            <a:br>
              <a:rPr lang="fr-FR" sz="2800" dirty="0" smtClean="0"/>
            </a:br>
            <a:r>
              <a:rPr lang="fr-FR" sz="2800" dirty="0" smtClean="0"/>
              <a:t>Pas d’espace en trop, pas de tabulation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36</a:t>
            </a:fld>
            <a:endParaRPr lang="fr-FR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43636" y="2214554"/>
            <a:ext cx="2609863" cy="178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214282" y="1142984"/>
            <a:ext cx="857256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fr-FR" dirty="0" smtClean="0"/>
          </a:p>
          <a:p>
            <a:r>
              <a:rPr lang="fr-FR" dirty="0" smtClean="0"/>
              <a:t>jar </a:t>
            </a:r>
            <a:r>
              <a:rPr lang="fr-FR" dirty="0" err="1" smtClean="0"/>
              <a:t>mcf</a:t>
            </a:r>
            <a:r>
              <a:rPr lang="fr-FR" dirty="0" smtClean="0"/>
              <a:t> META-INF\MANIFEST.MF ihmexamples.jar </a:t>
            </a:r>
            <a:r>
              <a:rPr lang="fr-FR" dirty="0" err="1" smtClean="0"/>
              <a:t>ihmexamples</a:t>
            </a:r>
            <a:r>
              <a:rPr lang="fr-FR" dirty="0" smtClean="0"/>
              <a:t> </a:t>
            </a:r>
            <a:r>
              <a:rPr lang="fr-FR" dirty="0" err="1" smtClean="0"/>
              <a:t>Resources</a:t>
            </a:r>
            <a:r>
              <a:rPr lang="fr-FR" dirty="0" smtClean="0"/>
              <a:t>*.</a:t>
            </a:r>
            <a:r>
              <a:rPr lang="fr-FR" dirty="0" err="1" smtClean="0"/>
              <a:t>properties</a:t>
            </a:r>
            <a:endParaRPr lang="fr-FR" dirty="0" smtClean="0"/>
          </a:p>
          <a:p>
            <a:endParaRPr lang="fr-FR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4" y="2428868"/>
            <a:ext cx="8908292" cy="4143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Jar exécutable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Exécution d’un jar </a:t>
            </a:r>
          </a:p>
          <a:p>
            <a:pPr lvl="1"/>
            <a:r>
              <a:rPr lang="fr-FR" dirty="0" smtClean="0"/>
              <a:t>Header « </a:t>
            </a:r>
            <a:r>
              <a:rPr lang="fr-FR" b="1" dirty="0" smtClean="0">
                <a:solidFill>
                  <a:schemeClr val="tx2"/>
                </a:solidFill>
              </a:rPr>
              <a:t>Main-Class</a:t>
            </a:r>
            <a:r>
              <a:rPr lang="fr-FR" dirty="0" smtClean="0"/>
              <a:t> » dans le </a:t>
            </a:r>
            <a:r>
              <a:rPr lang="fr-FR" b="1" dirty="0" smtClean="0">
                <a:solidFill>
                  <a:schemeClr val="tx2"/>
                </a:solidFill>
              </a:rPr>
              <a:t>MANIFEST.MF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37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71472" y="3071810"/>
            <a:ext cx="2787430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sz="2000" dirty="0" smtClean="0"/>
              <a:t>java -jar ihmexamples.jar</a:t>
            </a:r>
            <a:endParaRPr lang="fr-FR" sz="20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4500575"/>
            <a:ext cx="4953021" cy="1857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571472" y="4071942"/>
            <a:ext cx="721520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dirty="0" smtClean="0"/>
              <a:t>ihmexamples.tempconverter.converterswing.</a:t>
            </a:r>
            <a:r>
              <a:rPr lang="fr-FR" b="1" dirty="0" smtClean="0"/>
              <a:t>TempConverterSwingGUIv2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Exercices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-24"/>
            <a:ext cx="7400948" cy="1143000"/>
          </a:xfrm>
        </p:spPr>
        <p:txBody>
          <a:bodyPr/>
          <a:lstStyle/>
          <a:p>
            <a:r>
              <a:rPr lang="fr-FR" dirty="0" smtClean="0"/>
              <a:t>Exercices (Optionnel)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39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14282" y="1184490"/>
            <a:ext cx="8715436" cy="35394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fr-FR" sz="2800" dirty="0" smtClean="0"/>
              <a:t>Créer une base de données Dictionnaire </a:t>
            </a:r>
          </a:p>
          <a:p>
            <a:pPr marL="514350" indent="-514350">
              <a:buFont typeface="+mj-lt"/>
              <a:buAutoNum type="arabicParenR"/>
            </a:pPr>
            <a:r>
              <a:rPr lang="fr-FR" sz="2800" dirty="0" smtClean="0"/>
              <a:t>Implémenter une application permettant l’insertion des nouveaux mots dans le dictionnaire</a:t>
            </a:r>
          </a:p>
          <a:p>
            <a:pPr marL="971550" lvl="1" indent="-514350">
              <a:buFont typeface="Arial" pitchFamily="34" charset="0"/>
              <a:buChar char="•"/>
            </a:pPr>
            <a:r>
              <a:rPr lang="fr-FR" sz="2800" dirty="0" smtClean="0"/>
              <a:t>Modèle MVC</a:t>
            </a:r>
          </a:p>
          <a:p>
            <a:pPr marL="1428750" lvl="2" indent="-514350">
              <a:buFont typeface="Arial" pitchFamily="34" charset="0"/>
              <a:buChar char="•"/>
            </a:pPr>
            <a:r>
              <a:rPr lang="fr-FR" sz="2800" dirty="0" smtClean="0"/>
              <a:t>Vue : interface utilisateur indépendante </a:t>
            </a:r>
          </a:p>
          <a:p>
            <a:pPr marL="1428750" lvl="2" indent="-514350">
              <a:buFont typeface="Arial" pitchFamily="34" charset="0"/>
              <a:buChar char="•"/>
            </a:pPr>
            <a:r>
              <a:rPr lang="fr-FR" sz="2800" dirty="0" smtClean="0"/>
              <a:t>Contrôle : gestion interaction, écouteur modèle</a:t>
            </a:r>
          </a:p>
          <a:p>
            <a:pPr marL="1428750" lvl="2" indent="-514350">
              <a:buFont typeface="Arial" pitchFamily="34" charset="0"/>
              <a:buChar char="•"/>
            </a:pPr>
            <a:r>
              <a:rPr lang="fr-FR" sz="2800" dirty="0" smtClean="0"/>
              <a:t>Modèle : </a:t>
            </a:r>
            <a:r>
              <a:rPr lang="fr-FR" sz="2800" i="1" dirty="0" err="1" smtClean="0"/>
              <a:t>facade</a:t>
            </a:r>
            <a:r>
              <a:rPr lang="fr-FR" sz="2800" dirty="0" smtClean="0"/>
              <a:t> pour l’accès à la BD, événements </a:t>
            </a:r>
            <a:r>
              <a:rPr lang="fr-FR" sz="2800" dirty="0" err="1" smtClean="0"/>
              <a:t>newWord</a:t>
            </a:r>
            <a:endParaRPr lang="fr-FR" sz="28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214282" y="5072074"/>
            <a:ext cx="8715436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indent="-514350">
              <a:buFont typeface="+mj-lt"/>
              <a:buAutoNum type="arabicParenR" startAt="3"/>
            </a:pPr>
            <a:r>
              <a:rPr lang="fr-FR" sz="2800" dirty="0" smtClean="0">
                <a:solidFill>
                  <a:schemeClr val="tx1"/>
                </a:solidFill>
              </a:rPr>
              <a:t>Jeu de scrabble (optionnel) : </a:t>
            </a:r>
          </a:p>
          <a:p>
            <a:pPr marL="1028700" lvl="1" indent="-514350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1"/>
                </a:solidFill>
              </a:rPr>
              <a:t>Intégration de la BD au jeu</a:t>
            </a:r>
            <a:endParaRPr lang="fr-F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Architecture en 3 couches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Termes liés </a:t>
            </a:r>
          </a:p>
          <a:p>
            <a:pPr lvl="1"/>
            <a:r>
              <a:rPr lang="fr-FR" dirty="0" smtClean="0"/>
              <a:t>3-</a:t>
            </a:r>
            <a:r>
              <a:rPr lang="fr-FR" dirty="0" err="1" smtClean="0"/>
              <a:t>tier</a:t>
            </a:r>
            <a:r>
              <a:rPr lang="fr-FR" dirty="0" smtClean="0"/>
              <a:t>, </a:t>
            </a:r>
            <a:r>
              <a:rPr lang="fr-FR" i="1" dirty="0" smtClean="0"/>
              <a:t>n</a:t>
            </a:r>
            <a:r>
              <a:rPr lang="fr-FR" dirty="0" smtClean="0"/>
              <a:t>-</a:t>
            </a:r>
            <a:r>
              <a:rPr lang="fr-FR" dirty="0" err="1" smtClean="0"/>
              <a:t>tier</a:t>
            </a:r>
            <a:r>
              <a:rPr lang="fr-FR" dirty="0" smtClean="0"/>
              <a:t>, multi-</a:t>
            </a:r>
            <a:r>
              <a:rPr lang="fr-FR" dirty="0" err="1" smtClean="0"/>
              <a:t>tier</a:t>
            </a:r>
            <a:r>
              <a:rPr lang="fr-FR" dirty="0" smtClean="0"/>
              <a:t> architecture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Objectif </a:t>
            </a:r>
          </a:p>
          <a:p>
            <a:pPr lvl="1"/>
            <a:r>
              <a:rPr lang="fr-FR" dirty="0" smtClean="0"/>
              <a:t>Une réelle séparation entre </a:t>
            </a:r>
            <a:r>
              <a:rPr lang="fr-FR" dirty="0" smtClean="0">
                <a:solidFill>
                  <a:srgbClr val="7030A0"/>
                </a:solidFill>
              </a:rPr>
              <a:t>l’interface utilisateur</a:t>
            </a:r>
            <a:r>
              <a:rPr lang="fr-FR" dirty="0" smtClean="0"/>
              <a:t>, la </a:t>
            </a:r>
            <a:r>
              <a:rPr lang="fr-FR" dirty="0" smtClean="0">
                <a:solidFill>
                  <a:srgbClr val="7030A0"/>
                </a:solidFill>
              </a:rPr>
              <a:t>logique de l’application </a:t>
            </a:r>
            <a:r>
              <a:rPr lang="fr-FR" dirty="0" smtClean="0"/>
              <a:t>(métier) et les </a:t>
            </a:r>
            <a:r>
              <a:rPr lang="fr-FR" dirty="0" smtClean="0">
                <a:solidFill>
                  <a:srgbClr val="7030A0"/>
                </a:solidFill>
              </a:rPr>
              <a:t>données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Structure </a:t>
            </a:r>
          </a:p>
          <a:p>
            <a:pPr lvl="1"/>
            <a:r>
              <a:rPr lang="fr-FR" dirty="0" smtClean="0"/>
              <a:t>Couche </a:t>
            </a:r>
            <a:r>
              <a:rPr lang="fr-FR" b="1" dirty="0" smtClean="0">
                <a:solidFill>
                  <a:srgbClr val="7030A0"/>
                </a:solidFill>
              </a:rPr>
              <a:t>présentation</a:t>
            </a:r>
            <a:r>
              <a:rPr lang="fr-FR" dirty="0" smtClean="0"/>
              <a:t> : interface</a:t>
            </a:r>
          </a:p>
          <a:p>
            <a:pPr lvl="1"/>
            <a:r>
              <a:rPr lang="fr-FR" dirty="0" smtClean="0"/>
              <a:t>Couche </a:t>
            </a:r>
            <a:r>
              <a:rPr lang="fr-FR" b="1" dirty="0" smtClean="0">
                <a:solidFill>
                  <a:srgbClr val="7030A0"/>
                </a:solidFill>
              </a:rPr>
              <a:t>application</a:t>
            </a:r>
            <a:r>
              <a:rPr lang="fr-FR" dirty="0" smtClean="0"/>
              <a:t> : logique métier</a:t>
            </a:r>
          </a:p>
          <a:p>
            <a:pPr lvl="1"/>
            <a:r>
              <a:rPr lang="fr-FR" dirty="0" smtClean="0"/>
              <a:t>Couche </a:t>
            </a:r>
            <a:r>
              <a:rPr lang="fr-FR" b="1" dirty="0" smtClean="0">
                <a:solidFill>
                  <a:srgbClr val="7030A0"/>
                </a:solidFill>
              </a:rPr>
              <a:t>données</a:t>
            </a:r>
            <a:r>
              <a:rPr lang="fr-FR" dirty="0" smtClean="0"/>
              <a:t> : données de l’application  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429124" y="1357298"/>
            <a:ext cx="4143404" cy="107157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71414"/>
            <a:ext cx="7400948" cy="1143000"/>
          </a:xfrm>
        </p:spPr>
        <p:txBody>
          <a:bodyPr/>
          <a:lstStyle/>
          <a:p>
            <a:r>
              <a:rPr lang="fr-FR" dirty="0" smtClean="0"/>
              <a:t>Architecture en 3 couches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5072066" y="1539140"/>
            <a:ext cx="285752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Interface utilisateur</a:t>
            </a:r>
          </a:p>
          <a:p>
            <a:pPr algn="ctr"/>
            <a:r>
              <a:rPr lang="fr-FR" sz="2000" dirty="0" smtClean="0"/>
              <a:t>Logique de présentation </a:t>
            </a:r>
            <a:endParaRPr lang="fr-FR" sz="2000" dirty="0"/>
          </a:p>
        </p:txBody>
      </p:sp>
      <p:sp>
        <p:nvSpPr>
          <p:cNvPr id="14" name="Rectangle 13"/>
          <p:cNvSpPr/>
          <p:nvPr/>
        </p:nvSpPr>
        <p:spPr>
          <a:xfrm>
            <a:off x="4429124" y="3000372"/>
            <a:ext cx="4143404" cy="107157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4429124" y="4714884"/>
            <a:ext cx="4143404" cy="14287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extBox 15"/>
          <p:cNvSpPr txBox="1"/>
          <p:nvPr/>
        </p:nvSpPr>
        <p:spPr>
          <a:xfrm>
            <a:off x="5072066" y="3182214"/>
            <a:ext cx="2857520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Logique d’application</a:t>
            </a:r>
          </a:p>
          <a:p>
            <a:pPr algn="ctr"/>
            <a:r>
              <a:rPr lang="fr-FR" sz="2000" dirty="0" smtClean="0"/>
              <a:t>(Business </a:t>
            </a:r>
            <a:r>
              <a:rPr lang="fr-FR" sz="2000" dirty="0" err="1" smtClean="0"/>
              <a:t>logic</a:t>
            </a:r>
            <a:r>
              <a:rPr lang="fr-FR" sz="2000" dirty="0" smtClean="0"/>
              <a:t>)</a:t>
            </a:r>
            <a:endParaRPr lang="fr-FR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5072066" y="5029154"/>
            <a:ext cx="285752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Données de l’application</a:t>
            </a:r>
            <a:endParaRPr lang="fr-FR" sz="2000" dirty="0"/>
          </a:p>
        </p:txBody>
      </p:sp>
      <p:sp>
        <p:nvSpPr>
          <p:cNvPr id="18" name="Can 17"/>
          <p:cNvSpPr/>
          <p:nvPr/>
        </p:nvSpPr>
        <p:spPr>
          <a:xfrm>
            <a:off x="5643570" y="5572140"/>
            <a:ext cx="428628" cy="428628"/>
          </a:xfrm>
          <a:prstGeom prst="ca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owchart: Multidocument 18"/>
          <p:cNvSpPr/>
          <p:nvPr/>
        </p:nvSpPr>
        <p:spPr>
          <a:xfrm>
            <a:off x="6643702" y="5572140"/>
            <a:ext cx="857256" cy="500066"/>
          </a:xfrm>
          <a:prstGeom prst="flowChartMultidocumen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extBox 20"/>
          <p:cNvSpPr txBox="1"/>
          <p:nvPr/>
        </p:nvSpPr>
        <p:spPr>
          <a:xfrm>
            <a:off x="857224" y="1643050"/>
            <a:ext cx="3270639" cy="5232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chemeClr val="tx2"/>
                </a:solidFill>
              </a:rPr>
              <a:t>Couche présentation</a:t>
            </a:r>
            <a:endParaRPr lang="fr-FR" sz="2800" b="1" dirty="0">
              <a:solidFill>
                <a:schemeClr val="tx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79469" y="3214686"/>
            <a:ext cx="3026149" cy="5232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chemeClr val="tx2"/>
                </a:solidFill>
              </a:rPr>
              <a:t>Couche application</a:t>
            </a:r>
            <a:endParaRPr lang="fr-FR" sz="2800" b="1" dirty="0">
              <a:solidFill>
                <a:schemeClr val="tx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31433" y="5143512"/>
            <a:ext cx="2722220" cy="5232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chemeClr val="tx2"/>
                </a:solidFill>
              </a:rPr>
              <a:t>Couche données</a:t>
            </a:r>
            <a:endParaRPr lang="fr-FR" sz="2800" b="1" dirty="0">
              <a:solidFill>
                <a:schemeClr val="tx2"/>
              </a:solidFill>
            </a:endParaRPr>
          </a:p>
        </p:txBody>
      </p:sp>
      <p:cxnSp>
        <p:nvCxnSpPr>
          <p:cNvPr id="25" name="Straight Arrow Connector 24"/>
          <p:cNvCxnSpPr>
            <a:stCxn id="13" idx="2"/>
            <a:endCxn id="14" idx="0"/>
          </p:cNvCxnSpPr>
          <p:nvPr/>
        </p:nvCxnSpPr>
        <p:spPr>
          <a:xfrm rot="5400000">
            <a:off x="6215074" y="2714620"/>
            <a:ext cx="57150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4" idx="2"/>
            <a:endCxn id="15" idx="0"/>
          </p:cNvCxnSpPr>
          <p:nvPr/>
        </p:nvCxnSpPr>
        <p:spPr>
          <a:xfrm rot="5400000">
            <a:off x="6179355" y="4393413"/>
            <a:ext cx="64294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Architecture en 3 couches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757758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Couche  </a:t>
            </a:r>
            <a:r>
              <a:rPr lang="fr-FR" b="1" dirty="0" smtClean="0">
                <a:solidFill>
                  <a:schemeClr val="tx2"/>
                </a:solidFill>
              </a:rPr>
              <a:t>présentation</a:t>
            </a:r>
          </a:p>
          <a:p>
            <a:pPr lvl="1"/>
            <a:r>
              <a:rPr lang="fr-FR" dirty="0" smtClean="0"/>
              <a:t>Présentation des données aux utilisateurs</a:t>
            </a:r>
          </a:p>
          <a:p>
            <a:pPr lvl="1"/>
            <a:r>
              <a:rPr lang="fr-FR" dirty="0" smtClean="0"/>
              <a:t>Interaction avec les utilisateurs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fr-FR" dirty="0" smtClean="0"/>
              <a:t>Couche  </a:t>
            </a:r>
            <a:r>
              <a:rPr lang="fr-FR" b="1" dirty="0" smtClean="0">
                <a:solidFill>
                  <a:schemeClr val="tx2"/>
                </a:solidFill>
              </a:rPr>
              <a:t>application</a:t>
            </a:r>
          </a:p>
          <a:p>
            <a:pPr lvl="1">
              <a:spcBef>
                <a:spcPts val="600"/>
              </a:spcBef>
            </a:pPr>
            <a:r>
              <a:rPr lang="fr-FR" dirty="0" smtClean="0"/>
              <a:t>Représentation de la logique métier</a:t>
            </a:r>
          </a:p>
          <a:p>
            <a:pPr lvl="1">
              <a:spcBef>
                <a:spcPts val="600"/>
              </a:spcBef>
            </a:pPr>
            <a:r>
              <a:rPr lang="fr-FR" dirty="0" smtClean="0"/>
              <a:t>Contrôle des fonctionnalités de l’application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Couche </a:t>
            </a:r>
            <a:r>
              <a:rPr lang="fr-FR" b="1" dirty="0" smtClean="0">
                <a:solidFill>
                  <a:schemeClr val="tx2"/>
                </a:solidFill>
              </a:rPr>
              <a:t>données</a:t>
            </a:r>
          </a:p>
          <a:p>
            <a:pPr lvl="1"/>
            <a:r>
              <a:rPr lang="fr-FR" dirty="0" smtClean="0"/>
              <a:t>Gestion des données</a:t>
            </a:r>
          </a:p>
          <a:p>
            <a:pPr lvl="1"/>
            <a:r>
              <a:rPr lang="fr-FR" dirty="0" smtClean="0"/>
              <a:t>Serveurs de données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572132" y="1285860"/>
            <a:ext cx="3500462" cy="8572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8" name="TextBox 7"/>
          <p:cNvSpPr txBox="1"/>
          <p:nvPr/>
        </p:nvSpPr>
        <p:spPr>
          <a:xfrm>
            <a:off x="6066040" y="1391323"/>
            <a:ext cx="2512647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Interface utilisateur</a:t>
            </a:r>
          </a:p>
          <a:p>
            <a:pPr algn="ctr"/>
            <a:r>
              <a:rPr lang="fr-FR" dirty="0" smtClean="0"/>
              <a:t>Logique de présentation 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5500694" y="2857496"/>
            <a:ext cx="3571900" cy="85725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10" name="TextBox 9"/>
          <p:cNvSpPr txBox="1"/>
          <p:nvPr/>
        </p:nvSpPr>
        <p:spPr>
          <a:xfrm>
            <a:off x="6143636" y="2962959"/>
            <a:ext cx="2286017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Logique d’application</a:t>
            </a:r>
          </a:p>
          <a:p>
            <a:pPr algn="ctr"/>
            <a:r>
              <a:rPr lang="fr-FR" dirty="0" smtClean="0"/>
              <a:t>(Business </a:t>
            </a:r>
            <a:r>
              <a:rPr lang="fr-FR" dirty="0" err="1" smtClean="0"/>
              <a:t>logic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5572100" y="5286388"/>
            <a:ext cx="3500494" cy="78581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5893587" y="5494631"/>
            <a:ext cx="285752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Données de l’application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Architecture en 3 couches</a:t>
            </a:r>
            <a:endParaRPr lang="fr-F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2"/>
                </a:solidFill>
              </a:rPr>
              <a:t>Avantages </a:t>
            </a:r>
          </a:p>
          <a:p>
            <a:pPr lvl="1"/>
            <a:r>
              <a:rPr lang="fr-FR" dirty="0" smtClean="0"/>
              <a:t>Modularité</a:t>
            </a:r>
          </a:p>
          <a:p>
            <a:pPr lvl="1"/>
            <a:r>
              <a:rPr lang="fr-FR" dirty="0" smtClean="0"/>
              <a:t>Indépendance </a:t>
            </a:r>
          </a:p>
          <a:p>
            <a:pPr lvl="2"/>
            <a:r>
              <a:rPr lang="fr-FR" dirty="0" smtClean="0"/>
              <a:t>Chaque couche peut évoluer et être modifiée sans que cette évolution affecte les autres couches</a:t>
            </a:r>
          </a:p>
          <a:p>
            <a:pPr lvl="2"/>
            <a:r>
              <a:rPr lang="fr-FR" dirty="0" smtClean="0"/>
              <a:t>Changements technologiques sont possibles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Usage</a:t>
            </a:r>
          </a:p>
          <a:p>
            <a:pPr lvl="1"/>
            <a:r>
              <a:rPr lang="fr-FR" dirty="0" smtClean="0"/>
              <a:t>Développement d’applications réparties</a:t>
            </a:r>
          </a:p>
          <a:p>
            <a:pPr lvl="1"/>
            <a:r>
              <a:rPr lang="fr-FR" dirty="0" smtClean="0"/>
              <a:t>Programmation Client/Server</a:t>
            </a:r>
          </a:p>
          <a:p>
            <a:pPr lvl="1"/>
            <a:endParaRPr lang="fr-F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73EC2-1A45-4F58-9CAC-C3E298EE3427}" type="datetime1">
              <a:rPr lang="fr-FR" smtClean="0"/>
              <a:pPr/>
              <a:t>11/02/2009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Isosceles Triangle 26"/>
          <p:cNvSpPr/>
          <p:nvPr/>
        </p:nvSpPr>
        <p:spPr>
          <a:xfrm>
            <a:off x="6429388" y="4572008"/>
            <a:ext cx="1500198" cy="107157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Architecture en 3 couches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Comparaison avec le modèle MVC</a:t>
            </a:r>
          </a:p>
          <a:p>
            <a:pPr lvl="1"/>
            <a:r>
              <a:rPr lang="fr-FR" dirty="0" smtClean="0"/>
              <a:t>Extension naturelle, même principe : division des responsabilités </a:t>
            </a:r>
          </a:p>
          <a:p>
            <a:pPr lvl="1"/>
            <a:r>
              <a:rPr lang="fr-FR" dirty="0" smtClean="0"/>
              <a:t>La couche de présentation ne communique jamais avec  la couche des données 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874719" y="4214818"/>
            <a:ext cx="1714528" cy="46759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10" name="Rectangle 9"/>
          <p:cNvSpPr/>
          <p:nvPr/>
        </p:nvSpPr>
        <p:spPr>
          <a:xfrm>
            <a:off x="857224" y="5000636"/>
            <a:ext cx="1749519" cy="46759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11" name="Rectangle 10"/>
          <p:cNvSpPr/>
          <p:nvPr/>
        </p:nvSpPr>
        <p:spPr>
          <a:xfrm>
            <a:off x="874711" y="5786454"/>
            <a:ext cx="1714544" cy="4286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Straight Arrow Connector 14"/>
          <p:cNvCxnSpPr>
            <a:stCxn id="9" idx="2"/>
            <a:endCxn id="10" idx="0"/>
          </p:cNvCxnSpPr>
          <p:nvPr/>
        </p:nvCxnSpPr>
        <p:spPr>
          <a:xfrm rot="16200000" flipH="1">
            <a:off x="1572871" y="4841523"/>
            <a:ext cx="318224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2"/>
            <a:endCxn id="11" idx="0"/>
          </p:cNvCxnSpPr>
          <p:nvPr/>
        </p:nvCxnSpPr>
        <p:spPr>
          <a:xfrm rot="5400000">
            <a:off x="1572872" y="5627342"/>
            <a:ext cx="318224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57488" y="4786322"/>
            <a:ext cx="12680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tx2"/>
                </a:solidFill>
              </a:rPr>
              <a:t>3-</a:t>
            </a:r>
            <a:r>
              <a:rPr lang="fr-FR" sz="2400" b="1" dirty="0" err="1" smtClean="0">
                <a:solidFill>
                  <a:schemeClr val="tx2"/>
                </a:solidFill>
              </a:rPr>
              <a:t>tier</a:t>
            </a:r>
            <a:r>
              <a:rPr lang="fr-FR" sz="2400" b="1" dirty="0" smtClean="0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fr-FR" sz="2400" b="1" dirty="0" smtClean="0">
                <a:solidFill>
                  <a:schemeClr val="tx2"/>
                </a:solidFill>
              </a:rPr>
              <a:t>Linéaire </a:t>
            </a:r>
            <a:endParaRPr lang="fr-FR" sz="2400" b="1" dirty="0">
              <a:solidFill>
                <a:schemeClr val="tx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786578" y="4286256"/>
            <a:ext cx="785818" cy="35719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5786446" y="5357826"/>
            <a:ext cx="857255" cy="39615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26" name="Rectangle 25"/>
          <p:cNvSpPr/>
          <p:nvPr/>
        </p:nvSpPr>
        <p:spPr>
          <a:xfrm>
            <a:off x="7786710" y="5357826"/>
            <a:ext cx="785818" cy="4286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extBox 27"/>
          <p:cNvSpPr txBox="1"/>
          <p:nvPr/>
        </p:nvSpPr>
        <p:spPr>
          <a:xfrm>
            <a:off x="4857752" y="4357694"/>
            <a:ext cx="16979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tx2"/>
                </a:solidFill>
              </a:rPr>
              <a:t>MVC</a:t>
            </a:r>
          </a:p>
          <a:p>
            <a:pPr algn="ctr"/>
            <a:r>
              <a:rPr lang="fr-FR" sz="2400" b="1" dirty="0" smtClean="0">
                <a:solidFill>
                  <a:schemeClr val="tx2"/>
                </a:solidFill>
              </a:rPr>
              <a:t>Triangulaire</a:t>
            </a:r>
            <a:endParaRPr lang="fr-FR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Architecture en 3 couches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/>
          <a:lstStyle/>
          <a:p>
            <a:r>
              <a:rPr lang="fr-FR" dirty="0" smtClean="0"/>
              <a:t>Accès aux couches</a:t>
            </a:r>
          </a:p>
          <a:p>
            <a:pPr lvl="1"/>
            <a:r>
              <a:rPr lang="fr-FR" dirty="0" smtClean="0"/>
              <a:t>Chaque couche doit être isolée des autres</a:t>
            </a:r>
          </a:p>
          <a:p>
            <a:pPr lvl="1"/>
            <a:r>
              <a:rPr lang="fr-FR" dirty="0" smtClean="0"/>
              <a:t>Usage des design patterns</a:t>
            </a:r>
          </a:p>
          <a:p>
            <a:pPr lvl="2"/>
            <a:r>
              <a:rPr lang="fr-FR" dirty="0" err="1" smtClean="0"/>
              <a:t>Facade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11/02/2009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 rot="5400000">
            <a:off x="1321563" y="4679173"/>
            <a:ext cx="1714528" cy="64294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8" name="Rectangle 7"/>
          <p:cNvSpPr/>
          <p:nvPr/>
        </p:nvSpPr>
        <p:spPr>
          <a:xfrm rot="5400000">
            <a:off x="3821902" y="4679166"/>
            <a:ext cx="1714509" cy="64294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9" name="Rectangle 8"/>
          <p:cNvSpPr/>
          <p:nvPr/>
        </p:nvSpPr>
        <p:spPr>
          <a:xfrm rot="5400000">
            <a:off x="6500810" y="4714900"/>
            <a:ext cx="1714544" cy="57150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929454" y="4143380"/>
            <a:ext cx="142876" cy="171451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000628" y="4143380"/>
            <a:ext cx="142876" cy="171451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4214810" y="4143380"/>
            <a:ext cx="142876" cy="171451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2500298" y="4143380"/>
            <a:ext cx="142876" cy="171451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Straight Arrow Connector 14"/>
          <p:cNvCxnSpPr>
            <a:stCxn id="13" idx="3"/>
            <a:endCxn id="12" idx="1"/>
          </p:cNvCxnSpPr>
          <p:nvPr/>
        </p:nvCxnSpPr>
        <p:spPr>
          <a:xfrm>
            <a:off x="2643174" y="5000636"/>
            <a:ext cx="157163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3"/>
            <a:endCxn id="10" idx="1"/>
          </p:cNvCxnSpPr>
          <p:nvPr/>
        </p:nvCxnSpPr>
        <p:spPr>
          <a:xfrm>
            <a:off x="5143504" y="5000636"/>
            <a:ext cx="178595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Can 19"/>
          <p:cNvSpPr/>
          <p:nvPr/>
        </p:nvSpPr>
        <p:spPr>
          <a:xfrm>
            <a:off x="8108181" y="4286256"/>
            <a:ext cx="500066" cy="571504"/>
          </a:xfrm>
          <a:prstGeom prst="ca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Can 20"/>
          <p:cNvSpPr/>
          <p:nvPr/>
        </p:nvSpPr>
        <p:spPr>
          <a:xfrm>
            <a:off x="8108181" y="5143512"/>
            <a:ext cx="500066" cy="571504"/>
          </a:xfrm>
          <a:prstGeom prst="ca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3" name="Straight Arrow Connector 22"/>
          <p:cNvCxnSpPr>
            <a:stCxn id="9" idx="0"/>
            <a:endCxn id="20" idx="2"/>
          </p:cNvCxnSpPr>
          <p:nvPr/>
        </p:nvCxnSpPr>
        <p:spPr>
          <a:xfrm flipV="1">
            <a:off x="7643834" y="4572008"/>
            <a:ext cx="464347" cy="42864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9" idx="0"/>
            <a:endCxn id="21" idx="2"/>
          </p:cNvCxnSpPr>
          <p:nvPr/>
        </p:nvCxnSpPr>
        <p:spPr>
          <a:xfrm>
            <a:off x="7643834" y="5000652"/>
            <a:ext cx="464347" cy="4286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P1TemplateIH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UP1TemplateIHM</Template>
  <TotalTime>577</TotalTime>
  <Words>1503</Words>
  <Application>Microsoft Office PowerPoint</Application>
  <PresentationFormat>On-screen Show (4:3)</PresentationFormat>
  <Paragraphs>393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UP1TemplateIHM</vt:lpstr>
      <vt:lpstr>ISI5  Développement d’interfaces Homme-Machine </vt:lpstr>
      <vt:lpstr>Présentation</vt:lpstr>
      <vt:lpstr>Architecture en 3 couches </vt:lpstr>
      <vt:lpstr>Architecture en 3 couches</vt:lpstr>
      <vt:lpstr>Architecture en 3 couches</vt:lpstr>
      <vt:lpstr>Architecture en 3 couches</vt:lpstr>
      <vt:lpstr>Architecture en 3 couches</vt:lpstr>
      <vt:lpstr>Architecture en 3 couches</vt:lpstr>
      <vt:lpstr>Architecture en 3 couches</vt:lpstr>
      <vt:lpstr>Connexion aux bases de données JDBC</vt:lpstr>
      <vt:lpstr>JDBC</vt:lpstr>
      <vt:lpstr>JDBC</vt:lpstr>
      <vt:lpstr>Architecture avec JDBC</vt:lpstr>
      <vt:lpstr>Connexion JDBC</vt:lpstr>
      <vt:lpstr>Connexion JDBC</vt:lpstr>
      <vt:lpstr>Connexion JDBC</vt:lpstr>
      <vt:lpstr>Connexion JDBC</vt:lpstr>
      <vt:lpstr>Connexion JDBC</vt:lpstr>
      <vt:lpstr>Connexion JDBC</vt:lpstr>
      <vt:lpstr>Connexion JDBC</vt:lpstr>
      <vt:lpstr>Connexion JDBC</vt:lpstr>
      <vt:lpstr>Manipulation BD  </vt:lpstr>
      <vt:lpstr>Manipulation BD </vt:lpstr>
      <vt:lpstr>Manipulation BD </vt:lpstr>
      <vt:lpstr>Exemple</vt:lpstr>
      <vt:lpstr>Exemple </vt:lpstr>
      <vt:lpstr>Exemple </vt:lpstr>
      <vt:lpstr>Exemple </vt:lpstr>
      <vt:lpstr>Exemple </vt:lpstr>
      <vt:lpstr>Déploiement des applications </vt:lpstr>
      <vt:lpstr>Fichiers Jar</vt:lpstr>
      <vt:lpstr>Commande jar</vt:lpstr>
      <vt:lpstr>Exemple </vt:lpstr>
      <vt:lpstr>Manifeste</vt:lpstr>
      <vt:lpstr>Exemple </vt:lpstr>
      <vt:lpstr>Exemple </vt:lpstr>
      <vt:lpstr>Jar exécutable </vt:lpstr>
      <vt:lpstr>Exercices</vt:lpstr>
      <vt:lpstr>Exercices (Optionnel)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ISI5  Développement d’interfaces Homme-Machine</dc:title>
  <dc:creator>kirsch</dc:creator>
  <cp:lastModifiedBy>kirsch</cp:lastModifiedBy>
  <cp:revision>102</cp:revision>
  <dcterms:created xsi:type="dcterms:W3CDTF">2009-02-10T13:36:27Z</dcterms:created>
  <dcterms:modified xsi:type="dcterms:W3CDTF">2009-02-11T14:08:04Z</dcterms:modified>
</cp:coreProperties>
</file>