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29"/>
  </p:notesMasterIdLst>
  <p:handoutMasterIdLst>
    <p:handoutMasterId r:id="rId30"/>
  </p:handoutMasterIdLst>
  <p:sldIdLst>
    <p:sldId id="258" r:id="rId2"/>
    <p:sldId id="302" r:id="rId3"/>
    <p:sldId id="303" r:id="rId4"/>
    <p:sldId id="304" r:id="rId5"/>
    <p:sldId id="305" r:id="rId6"/>
    <p:sldId id="259" r:id="rId7"/>
    <p:sldId id="306" r:id="rId8"/>
    <p:sldId id="307" r:id="rId9"/>
    <p:sldId id="308" r:id="rId10"/>
    <p:sldId id="320" r:id="rId11"/>
    <p:sldId id="301" r:id="rId12"/>
    <p:sldId id="321" r:id="rId13"/>
    <p:sldId id="324" r:id="rId14"/>
    <p:sldId id="322" r:id="rId15"/>
    <p:sldId id="323" r:id="rId16"/>
    <p:sldId id="326" r:id="rId17"/>
    <p:sldId id="311" r:id="rId18"/>
    <p:sldId id="310" r:id="rId19"/>
    <p:sldId id="312" r:id="rId20"/>
    <p:sldId id="313" r:id="rId21"/>
    <p:sldId id="319" r:id="rId22"/>
    <p:sldId id="314" r:id="rId23"/>
    <p:sldId id="315" r:id="rId24"/>
    <p:sldId id="316" r:id="rId25"/>
    <p:sldId id="317" r:id="rId26"/>
    <p:sldId id="318" r:id="rId27"/>
    <p:sldId id="309" r:id="rId2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92" autoAdjust="0"/>
    <p:restoredTop sz="88747" autoAdjust="0"/>
  </p:normalViewPr>
  <p:slideViewPr>
    <p:cSldViewPr>
      <p:cViewPr varScale="1">
        <p:scale>
          <a:sx n="74" d="100"/>
          <a:sy n="74" d="100"/>
        </p:scale>
        <p:origin x="-17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BFF02B-F98B-419E-992F-55B9166A8D7C}" type="doc">
      <dgm:prSet loTypeId="urn:microsoft.com/office/officeart/2005/8/layout/chart3" loCatId="cycle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fr-FR"/>
        </a:p>
      </dgm:t>
    </dgm:pt>
    <dgm:pt modelId="{68904FDB-DC59-45EA-A2F7-6F64A88C60BB}">
      <dgm:prSet phldrT="[Text]" custT="1"/>
      <dgm:spPr/>
      <dgm:t>
        <a:bodyPr/>
        <a:lstStyle/>
        <a:p>
          <a:r>
            <a:rPr lang="en-US" sz="1800" noProof="0" dirty="0" smtClean="0"/>
            <a:t>32% Success</a:t>
          </a:r>
          <a:endParaRPr lang="en-US" sz="1800" noProof="0" dirty="0"/>
        </a:p>
      </dgm:t>
    </dgm:pt>
    <dgm:pt modelId="{ABED82CA-4D6B-4964-B335-7E66EE15A3F6}" type="parTrans" cxnId="{DA7D0769-C4DA-4F98-B5AD-00A61941F465}">
      <dgm:prSet/>
      <dgm:spPr/>
      <dgm:t>
        <a:bodyPr/>
        <a:lstStyle/>
        <a:p>
          <a:endParaRPr lang="en-US" noProof="0"/>
        </a:p>
      </dgm:t>
    </dgm:pt>
    <dgm:pt modelId="{780F3DCC-0437-45C4-9731-F5CB66DF23D9}" type="sibTrans" cxnId="{DA7D0769-C4DA-4F98-B5AD-00A61941F465}">
      <dgm:prSet/>
      <dgm:spPr/>
      <dgm:t>
        <a:bodyPr/>
        <a:lstStyle/>
        <a:p>
          <a:endParaRPr lang="en-US" noProof="0"/>
        </a:p>
      </dgm:t>
    </dgm:pt>
    <dgm:pt modelId="{CF26CEB3-87FB-4F87-A418-F3BF95EA332A}">
      <dgm:prSet phldrT="[Text]" custT="1"/>
      <dgm:spPr/>
      <dgm:t>
        <a:bodyPr/>
        <a:lstStyle/>
        <a:p>
          <a:r>
            <a:rPr lang="en-US" sz="1800" noProof="0" dirty="0" smtClean="0"/>
            <a:t>24% Failed </a:t>
          </a:r>
          <a:endParaRPr lang="en-US" sz="1800" noProof="0" dirty="0"/>
        </a:p>
      </dgm:t>
    </dgm:pt>
    <dgm:pt modelId="{79B26E92-2E38-4242-BD9E-9D124A14F0CF}" type="parTrans" cxnId="{92F3E354-E9F3-4464-8272-4223C5EF5B62}">
      <dgm:prSet/>
      <dgm:spPr/>
      <dgm:t>
        <a:bodyPr/>
        <a:lstStyle/>
        <a:p>
          <a:endParaRPr lang="en-US" noProof="0"/>
        </a:p>
      </dgm:t>
    </dgm:pt>
    <dgm:pt modelId="{8E290C05-4BFA-4821-8B88-2ED1E5D6B44F}" type="sibTrans" cxnId="{92F3E354-E9F3-4464-8272-4223C5EF5B62}">
      <dgm:prSet/>
      <dgm:spPr/>
      <dgm:t>
        <a:bodyPr/>
        <a:lstStyle/>
        <a:p>
          <a:endParaRPr lang="en-US" noProof="0"/>
        </a:p>
      </dgm:t>
    </dgm:pt>
    <dgm:pt modelId="{BCBCCDD3-A6A8-4C05-92BA-EB170E950936}">
      <dgm:prSet phldrT="[Text]" custT="1"/>
      <dgm:spPr/>
      <dgm:t>
        <a:bodyPr lIns="0" tIns="0" rIns="0" bIns="0"/>
        <a:lstStyle/>
        <a:p>
          <a:r>
            <a:rPr lang="en-US" sz="1800" noProof="0" dirty="0" smtClean="0"/>
            <a:t>44% Challenged</a:t>
          </a:r>
          <a:endParaRPr lang="en-US" sz="1800" noProof="0" dirty="0"/>
        </a:p>
      </dgm:t>
    </dgm:pt>
    <dgm:pt modelId="{FE4A3324-1861-4DE6-8F95-0F78847B47D2}" type="parTrans" cxnId="{44F32B45-532D-451B-B43D-4E9404F4537F}">
      <dgm:prSet/>
      <dgm:spPr/>
      <dgm:t>
        <a:bodyPr/>
        <a:lstStyle/>
        <a:p>
          <a:endParaRPr lang="en-US" noProof="0"/>
        </a:p>
      </dgm:t>
    </dgm:pt>
    <dgm:pt modelId="{CB618FC0-4137-4E0E-9A09-8E5081416460}" type="sibTrans" cxnId="{44F32B45-532D-451B-B43D-4E9404F4537F}">
      <dgm:prSet/>
      <dgm:spPr/>
      <dgm:t>
        <a:bodyPr/>
        <a:lstStyle/>
        <a:p>
          <a:endParaRPr lang="en-US" noProof="0"/>
        </a:p>
      </dgm:t>
    </dgm:pt>
    <dgm:pt modelId="{02E4052C-4307-4340-AC14-DD06C588986B}" type="pres">
      <dgm:prSet presAssocID="{EDBFF02B-F98B-419E-992F-55B9166A8D7C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4E45419C-643C-41F0-8B5E-8BC41D620E47}" type="pres">
      <dgm:prSet presAssocID="{EDBFF02B-F98B-419E-992F-55B9166A8D7C}" presName="wedge1" presStyleLbl="node1" presStyleIdx="0" presStyleCnt="3" custScaleX="109626" custScaleY="104519"/>
      <dgm:spPr/>
      <dgm:t>
        <a:bodyPr/>
        <a:lstStyle/>
        <a:p>
          <a:endParaRPr lang="fr-FR"/>
        </a:p>
      </dgm:t>
    </dgm:pt>
    <dgm:pt modelId="{651DB690-CF00-4CD5-B96F-5A3766ABC7C4}" type="pres">
      <dgm:prSet presAssocID="{EDBFF02B-F98B-419E-992F-55B9166A8D7C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2D5E441-C075-4680-B93E-D91B11FCE1A7}" type="pres">
      <dgm:prSet presAssocID="{EDBFF02B-F98B-419E-992F-55B9166A8D7C}" presName="wedge2" presStyleLbl="node1" presStyleIdx="1" presStyleCnt="3"/>
      <dgm:spPr/>
      <dgm:t>
        <a:bodyPr/>
        <a:lstStyle/>
        <a:p>
          <a:endParaRPr lang="fr-FR"/>
        </a:p>
      </dgm:t>
    </dgm:pt>
    <dgm:pt modelId="{F50D5044-E2DE-425F-A97D-99483B7B5EE4}" type="pres">
      <dgm:prSet presAssocID="{EDBFF02B-F98B-419E-992F-55B9166A8D7C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48416B1-7DC4-4B6B-B608-8545AB14FFF8}" type="pres">
      <dgm:prSet presAssocID="{EDBFF02B-F98B-419E-992F-55B9166A8D7C}" presName="wedge3" presStyleLbl="node1" presStyleIdx="2" presStyleCnt="3" custScaleY="98807"/>
      <dgm:spPr/>
      <dgm:t>
        <a:bodyPr/>
        <a:lstStyle/>
        <a:p>
          <a:endParaRPr lang="fr-FR"/>
        </a:p>
      </dgm:t>
    </dgm:pt>
    <dgm:pt modelId="{C7DBA4B5-84BB-4AF4-8232-9474996960B4}" type="pres">
      <dgm:prSet presAssocID="{EDBFF02B-F98B-419E-992F-55B9166A8D7C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ADE914F0-87F5-FE43-B66F-1F422260D207}" type="presOf" srcId="{EDBFF02B-F98B-419E-992F-55B9166A8D7C}" destId="{02E4052C-4307-4340-AC14-DD06C588986B}" srcOrd="0" destOrd="0" presId="urn:microsoft.com/office/officeart/2005/8/layout/chart3"/>
    <dgm:cxn modelId="{44F32B45-532D-451B-B43D-4E9404F4537F}" srcId="{EDBFF02B-F98B-419E-992F-55B9166A8D7C}" destId="{BCBCCDD3-A6A8-4C05-92BA-EB170E950936}" srcOrd="2" destOrd="0" parTransId="{FE4A3324-1861-4DE6-8F95-0F78847B47D2}" sibTransId="{CB618FC0-4137-4E0E-9A09-8E5081416460}"/>
    <dgm:cxn modelId="{DA7D0769-C4DA-4F98-B5AD-00A61941F465}" srcId="{EDBFF02B-F98B-419E-992F-55B9166A8D7C}" destId="{68904FDB-DC59-45EA-A2F7-6F64A88C60BB}" srcOrd="0" destOrd="0" parTransId="{ABED82CA-4D6B-4964-B335-7E66EE15A3F6}" sibTransId="{780F3DCC-0437-45C4-9731-F5CB66DF23D9}"/>
    <dgm:cxn modelId="{5C6D0AE4-8E31-8146-AA4A-B268B22BCAA2}" type="presOf" srcId="{68904FDB-DC59-45EA-A2F7-6F64A88C60BB}" destId="{651DB690-CF00-4CD5-B96F-5A3766ABC7C4}" srcOrd="1" destOrd="0" presId="urn:microsoft.com/office/officeart/2005/8/layout/chart3"/>
    <dgm:cxn modelId="{F08C96B8-8B5D-7449-9E13-DEE496E0F5B9}" type="presOf" srcId="{CF26CEB3-87FB-4F87-A418-F3BF95EA332A}" destId="{22D5E441-C075-4680-B93E-D91B11FCE1A7}" srcOrd="0" destOrd="0" presId="urn:microsoft.com/office/officeart/2005/8/layout/chart3"/>
    <dgm:cxn modelId="{236EC6C9-1F3E-4B43-9352-05FCD6BB0CF7}" type="presOf" srcId="{CF26CEB3-87FB-4F87-A418-F3BF95EA332A}" destId="{F50D5044-E2DE-425F-A97D-99483B7B5EE4}" srcOrd="1" destOrd="0" presId="urn:microsoft.com/office/officeart/2005/8/layout/chart3"/>
    <dgm:cxn modelId="{4D0A4848-1D82-8A4E-8125-1D87EEA92F4A}" type="presOf" srcId="{68904FDB-DC59-45EA-A2F7-6F64A88C60BB}" destId="{4E45419C-643C-41F0-8B5E-8BC41D620E47}" srcOrd="0" destOrd="0" presId="urn:microsoft.com/office/officeart/2005/8/layout/chart3"/>
    <dgm:cxn modelId="{5FECD292-1F8B-514E-B868-6190849B6ED6}" type="presOf" srcId="{BCBCCDD3-A6A8-4C05-92BA-EB170E950936}" destId="{C7DBA4B5-84BB-4AF4-8232-9474996960B4}" srcOrd="1" destOrd="0" presId="urn:microsoft.com/office/officeart/2005/8/layout/chart3"/>
    <dgm:cxn modelId="{21CFAAAE-AA1B-3A40-AB8A-96AFD6CBC006}" type="presOf" srcId="{BCBCCDD3-A6A8-4C05-92BA-EB170E950936}" destId="{D48416B1-7DC4-4B6B-B608-8545AB14FFF8}" srcOrd="0" destOrd="0" presId="urn:microsoft.com/office/officeart/2005/8/layout/chart3"/>
    <dgm:cxn modelId="{92F3E354-E9F3-4464-8272-4223C5EF5B62}" srcId="{EDBFF02B-F98B-419E-992F-55B9166A8D7C}" destId="{CF26CEB3-87FB-4F87-A418-F3BF95EA332A}" srcOrd="1" destOrd="0" parTransId="{79B26E92-2E38-4242-BD9E-9D124A14F0CF}" sibTransId="{8E290C05-4BFA-4821-8B88-2ED1E5D6B44F}"/>
    <dgm:cxn modelId="{FE7DAEAF-5C7D-A241-B774-93627B42C1EB}" type="presParOf" srcId="{02E4052C-4307-4340-AC14-DD06C588986B}" destId="{4E45419C-643C-41F0-8B5E-8BC41D620E47}" srcOrd="0" destOrd="0" presId="urn:microsoft.com/office/officeart/2005/8/layout/chart3"/>
    <dgm:cxn modelId="{448593D1-559B-8342-A2DA-B9ADC25F78AD}" type="presParOf" srcId="{02E4052C-4307-4340-AC14-DD06C588986B}" destId="{651DB690-CF00-4CD5-B96F-5A3766ABC7C4}" srcOrd="1" destOrd="0" presId="urn:microsoft.com/office/officeart/2005/8/layout/chart3"/>
    <dgm:cxn modelId="{902AF22A-22F7-024E-A1D6-A29C9C2C7495}" type="presParOf" srcId="{02E4052C-4307-4340-AC14-DD06C588986B}" destId="{22D5E441-C075-4680-B93E-D91B11FCE1A7}" srcOrd="2" destOrd="0" presId="urn:microsoft.com/office/officeart/2005/8/layout/chart3"/>
    <dgm:cxn modelId="{48907AAB-B809-5C49-8BBB-5C1ACC8361C5}" type="presParOf" srcId="{02E4052C-4307-4340-AC14-DD06C588986B}" destId="{F50D5044-E2DE-425F-A97D-99483B7B5EE4}" srcOrd="3" destOrd="0" presId="urn:microsoft.com/office/officeart/2005/8/layout/chart3"/>
    <dgm:cxn modelId="{CA4EDE83-2F7D-174C-A3D8-7CE2482FA332}" type="presParOf" srcId="{02E4052C-4307-4340-AC14-DD06C588986B}" destId="{D48416B1-7DC4-4B6B-B608-8545AB14FFF8}" srcOrd="4" destOrd="0" presId="urn:microsoft.com/office/officeart/2005/8/layout/chart3"/>
    <dgm:cxn modelId="{E8125398-8792-994C-BB8E-2296FDE023E6}" type="presParOf" srcId="{02E4052C-4307-4340-AC14-DD06C588986B}" destId="{C7DBA4B5-84BB-4AF4-8232-9474996960B4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45419C-643C-41F0-8B5E-8BC41D620E47}">
      <dsp:nvSpPr>
        <dsp:cNvPr id="0" name=""/>
        <dsp:cNvSpPr/>
      </dsp:nvSpPr>
      <dsp:spPr>
        <a:xfrm>
          <a:off x="128111" y="182054"/>
          <a:ext cx="2876944" cy="2742920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70000"/>
                <a:satMod val="150000"/>
              </a:schemeClr>
            </a:gs>
            <a:gs pos="34000">
              <a:schemeClr val="accent3">
                <a:hueOff val="0"/>
                <a:satOff val="0"/>
                <a:lumOff val="0"/>
                <a:alphaOff val="0"/>
                <a:shade val="70000"/>
                <a:satMod val="14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32% Success</a:t>
          </a:r>
          <a:endParaRPr lang="en-US" sz="1800" kern="1200" noProof="0" dirty="0"/>
        </a:p>
      </dsp:txBody>
      <dsp:txXfrm>
        <a:off x="1692279" y="688188"/>
        <a:ext cx="976106" cy="914306"/>
      </dsp:txXfrm>
    </dsp:sp>
    <dsp:sp modelId="{22D5E441-C075-4680-B93E-D91B11FCE1A7}">
      <dsp:nvSpPr>
        <dsp:cNvPr id="0" name=""/>
        <dsp:cNvSpPr/>
      </dsp:nvSpPr>
      <dsp:spPr>
        <a:xfrm>
          <a:off x="119142" y="319456"/>
          <a:ext cx="2624327" cy="2624327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5625133"/>
                <a:satOff val="-8440"/>
                <a:lumOff val="-1373"/>
                <a:alphaOff val="0"/>
                <a:shade val="70000"/>
                <a:satMod val="150000"/>
              </a:schemeClr>
            </a:gs>
            <a:gs pos="34000">
              <a:schemeClr val="accent3">
                <a:hueOff val="5625133"/>
                <a:satOff val="-8440"/>
                <a:lumOff val="-1373"/>
                <a:alphaOff val="0"/>
                <a:shade val="70000"/>
                <a:satMod val="140000"/>
              </a:schemeClr>
            </a:gs>
            <a:gs pos="70000">
              <a:schemeClr val="accent3">
                <a:hueOff val="5625133"/>
                <a:satOff val="-8440"/>
                <a:lumOff val="-1373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5625133"/>
                <a:satOff val="-8440"/>
                <a:lumOff val="-1373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24% Failed </a:t>
          </a:r>
          <a:endParaRPr lang="en-US" sz="1800" kern="1200" noProof="0" dirty="0"/>
        </a:p>
      </dsp:txBody>
      <dsp:txXfrm>
        <a:off x="837708" y="1975281"/>
        <a:ext cx="1187195" cy="812291"/>
      </dsp:txXfrm>
    </dsp:sp>
    <dsp:sp modelId="{D48416B1-7DC4-4B6B-B608-8545AB14FFF8}">
      <dsp:nvSpPr>
        <dsp:cNvPr id="0" name=""/>
        <dsp:cNvSpPr/>
      </dsp:nvSpPr>
      <dsp:spPr>
        <a:xfrm>
          <a:off x="119142" y="335110"/>
          <a:ext cx="2624327" cy="259301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3">
                <a:hueOff val="11250266"/>
                <a:satOff val="-16880"/>
                <a:lumOff val="-2745"/>
                <a:alphaOff val="0"/>
                <a:shade val="70000"/>
                <a:satMod val="150000"/>
              </a:schemeClr>
            </a:gs>
            <a:gs pos="34000">
              <a:schemeClr val="accent3">
                <a:hueOff val="11250266"/>
                <a:satOff val="-16880"/>
                <a:lumOff val="-2745"/>
                <a:alphaOff val="0"/>
                <a:shade val="70000"/>
                <a:satMod val="140000"/>
              </a:schemeClr>
            </a:gs>
            <a:gs pos="70000">
              <a:schemeClr val="accent3">
                <a:hueOff val="11250266"/>
                <a:satOff val="-16880"/>
                <a:lumOff val="-2745"/>
                <a:alphaOff val="0"/>
                <a:tint val="100000"/>
                <a:shade val="90000"/>
                <a:satMod val="140000"/>
              </a:schemeClr>
            </a:gs>
            <a:gs pos="100000">
              <a:schemeClr val="accent3">
                <a:hueOff val="11250266"/>
                <a:satOff val="-16880"/>
                <a:lumOff val="-2745"/>
                <a:alphaOff val="0"/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noProof="0" dirty="0" smtClean="0"/>
            <a:t>44% Challenged</a:t>
          </a:r>
          <a:endParaRPr lang="en-US" sz="1800" kern="1200" noProof="0" dirty="0"/>
        </a:p>
      </dsp:txBody>
      <dsp:txXfrm>
        <a:off x="400320" y="844453"/>
        <a:ext cx="890396" cy="8643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31/10/13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31/10/13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A78EE822-4536-964F-81E0-8788A00A0ABE}" type="datetime1">
              <a:rPr lang="fr-FR" smtClean="0"/>
              <a:t>31/10/13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14CA6-BA7E-144F-9FF9-40D161EE6C73}" type="datetime1">
              <a:rPr lang="fr-FR" smtClean="0"/>
              <a:t>31/10/13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3510B-1267-AA43-9821-7362CFA00FC7}" type="datetime1">
              <a:rPr lang="fr-FR" smtClean="0"/>
              <a:t>31/10/13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EACFA069-85FC-C444-A057-A1F367237D64}" type="datetime1">
              <a:rPr lang="fr-FR" smtClean="0"/>
              <a:t>31/10/13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588E5-A3AF-9640-B6CB-2F73BBDA02E4}" type="datetime1">
              <a:rPr lang="fr-FR" smtClean="0"/>
              <a:t>31/10/13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9B1DEC-A605-874E-8757-BAD810E0368C}" type="datetime1">
              <a:rPr lang="fr-FR" smtClean="0"/>
              <a:t>31/10/13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C750CB-9B82-4F4F-98D1-39620D39CFB5}" type="datetime1">
              <a:rPr lang="fr-FR" smtClean="0"/>
              <a:t>31/10/13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0B0F1-B721-6E4D-BF7B-96BD67991BDB}" type="datetime1">
              <a:rPr lang="fr-FR" smtClean="0"/>
              <a:t>31/10/13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DD855-7B9B-474F-B926-E34BA21699D4}" type="datetime1">
              <a:rPr lang="fr-FR" smtClean="0"/>
              <a:t>31/10/13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9EBE5-E427-504F-89E1-C8272E76F116}" type="datetime1">
              <a:rPr lang="fr-FR" smtClean="0"/>
              <a:t>31/10/13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3597F-D8EC-8549-AD7B-665BB07FB76B}" type="datetime1">
              <a:rPr lang="fr-FR" smtClean="0"/>
              <a:t>31/10/13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 algn="ctr"/>
            <a:fld id="{DE2F9B0F-381D-5B4B-9A81-A6ED33000EB9}" type="datetime1">
              <a:rPr lang="fr-FR" smtClean="0"/>
              <a:t>31/10/13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Carine.Souveyet@univ-paris1.fr" TargetMode="External"/><Relationship Id="rId3" Type="http://schemas.openxmlformats.org/officeDocument/2006/relationships/hyperlink" Target="mailto:Manuele.Kirsch-Pinheiro@univ-paris1.fr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4" Type="http://schemas.openxmlformats.org/officeDocument/2006/relationships/image" Target="../media/image7.png"/><Relationship Id="rId5" Type="http://schemas.openxmlformats.org/officeDocument/2006/relationships/image" Target="../media/image8.png"/><Relationship Id="rId6" Type="http://schemas.openxmlformats.org/officeDocument/2006/relationships/image" Target="../media/image9.png"/><Relationship Id="rId7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4" Type="http://schemas.openxmlformats.org/officeDocument/2006/relationships/image" Target="../media/image17.png"/><Relationship Id="rId5" Type="http://schemas.openxmlformats.org/officeDocument/2006/relationships/image" Target="../media/image18.png"/><Relationship Id="rId6" Type="http://schemas.openxmlformats.org/officeDocument/2006/relationships/image" Target="../media/image19.png"/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jectsmart.co.uk/docs/chaos-report.pdf" TargetMode="External"/><Relationship Id="rId4" Type="http://schemas.openxmlformats.org/officeDocument/2006/relationships/hyperlink" Target="http://www.geek-directeur-technique.com/2009/07/10/le-triangle-qualite-cout-delai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1.standishgroup.com/newsroom/chaos_2009.php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java.sun.com/docs/books/tutorial/" TargetMode="External"/><Relationship Id="rId4" Type="http://schemas.openxmlformats.org/officeDocument/2006/relationships/hyperlink" Target="http://java.developpez.com/cours/" TargetMode="External"/><Relationship Id="rId5" Type="http://schemas.openxmlformats.org/officeDocument/2006/relationships/hyperlink" Target="http://www.jmdoudoux.fr/java/dej/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java.sun.com/javase/6/docs/api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Relationship Id="rId3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600" y="3643314"/>
            <a:ext cx="6984776" cy="2305966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chemeClr val="tx2"/>
                </a:solidFill>
              </a:rPr>
              <a:t>Carine </a:t>
            </a:r>
            <a:r>
              <a:rPr lang="fr-FR" sz="2400" b="1" dirty="0" err="1" smtClean="0">
                <a:solidFill>
                  <a:schemeClr val="tx2"/>
                </a:solidFill>
              </a:rPr>
              <a:t>Souveyet</a:t>
            </a:r>
            <a:r>
              <a:rPr lang="fr-FR" sz="2400" b="1" dirty="0" smtClean="0">
                <a:solidFill>
                  <a:schemeClr val="tx2"/>
                </a:solidFill>
              </a:rPr>
              <a:t> &amp; Manuele Kirsch Pinheiro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Centre de Recherche en Informatique </a:t>
            </a:r>
          </a:p>
          <a:p>
            <a:r>
              <a:rPr lang="fr-FR" sz="2000" dirty="0" smtClean="0">
                <a:solidFill>
                  <a:schemeClr val="tx2"/>
                </a:solidFill>
              </a:rPr>
              <a:t>Université Paris 1 – Panthéon Sorbonne</a:t>
            </a:r>
          </a:p>
          <a:p>
            <a:r>
              <a:rPr lang="fr-FR" sz="1800" dirty="0" smtClean="0">
                <a:solidFill>
                  <a:schemeClr val="tx2"/>
                </a:solidFill>
                <a:hlinkClick r:id="rId2"/>
              </a:rPr>
              <a:t>Carine.Souveyet@univ-paris1.fr</a:t>
            </a:r>
            <a:r>
              <a:rPr lang="fr-FR" sz="1800" dirty="0" smtClean="0">
                <a:solidFill>
                  <a:schemeClr val="tx2"/>
                </a:solidFill>
              </a:rPr>
              <a:t> </a:t>
            </a:r>
          </a:p>
          <a:p>
            <a:r>
              <a:rPr lang="fr-FR" sz="1800" dirty="0" smtClean="0">
                <a:hlinkClick r:id="rId3"/>
              </a:rPr>
              <a:t>Manuele.Kirsch-Pinheiro@univ-paris1.fr</a:t>
            </a:r>
            <a:endParaRPr lang="fr-FR" sz="1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Orientation à Objets</a:t>
            </a:r>
            <a:endParaRPr lang="fr-FR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 smtClean="0"/>
              <a:t>Concepts clés de l’orientation à objets</a:t>
            </a:r>
          </a:p>
          <a:p>
            <a:pPr lvl="1"/>
            <a:r>
              <a:rPr lang="fr-FR" sz="2800" dirty="0" smtClean="0"/>
              <a:t>Classe &amp; objets</a:t>
            </a:r>
          </a:p>
          <a:p>
            <a:pPr lvl="1"/>
            <a:r>
              <a:rPr lang="fr-FR" sz="2800" dirty="0" smtClean="0"/>
              <a:t>Héritage </a:t>
            </a:r>
          </a:p>
          <a:p>
            <a:pPr lvl="1"/>
            <a:r>
              <a:rPr lang="fr-FR" sz="2800" dirty="0" smtClean="0"/>
              <a:t>Encapsulation 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5545393" y="3733800"/>
            <a:ext cx="2915039" cy="2209800"/>
            <a:chOff x="5545393" y="3733800"/>
            <a:chExt cx="2608007" cy="2209800"/>
          </a:xfrm>
        </p:grpSpPr>
        <p:sp>
          <p:nvSpPr>
            <p:cNvPr id="13" name="Rectangle 12"/>
            <p:cNvSpPr/>
            <p:nvPr/>
          </p:nvSpPr>
          <p:spPr>
            <a:xfrm>
              <a:off x="6095999" y="3733800"/>
              <a:ext cx="2057401" cy="2209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172200" y="3886200"/>
              <a:ext cx="1828800" cy="400110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smtClean="0"/>
                <a:t>Données </a:t>
              </a:r>
              <a:endParaRPr lang="fr-FR" sz="2000" b="1" i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096000" y="4984937"/>
              <a:ext cx="1905000" cy="7078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b="1" i="1" dirty="0" smtClean="0"/>
                <a:t>Méthodes </a:t>
              </a:r>
            </a:p>
            <a:p>
              <a:pPr algn="ctr"/>
              <a:r>
                <a:rPr lang="fr-FR" sz="2000" b="1" i="1" dirty="0" smtClean="0"/>
                <a:t>(manipulation)</a:t>
              </a:r>
              <a:endParaRPr lang="fr-FR" sz="2000" b="1" i="1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45393" y="4984937"/>
              <a:ext cx="533399" cy="707886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5" name="Straight Arrow Connector 14"/>
            <p:cNvCxnSpPr/>
            <p:nvPr/>
          </p:nvCxnSpPr>
          <p:spPr>
            <a:xfrm>
              <a:off x="6553200" y="4286310"/>
              <a:ext cx="0" cy="6986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V="1">
              <a:off x="7696200" y="4286310"/>
              <a:ext cx="0" cy="698627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1835696" y="4077072"/>
            <a:ext cx="2376264" cy="1569660"/>
          </a:xfrm>
          <a:prstGeom prst="rect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Encapsulation</a:t>
            </a:r>
          </a:p>
          <a:p>
            <a:pPr algn="ctr"/>
            <a:r>
              <a:rPr lang="fr-FR" sz="2400" dirty="0" smtClean="0"/>
              <a:t>Données </a:t>
            </a:r>
            <a:endParaRPr lang="fr-FR" sz="2400" dirty="0"/>
          </a:p>
          <a:p>
            <a:pPr algn="ctr"/>
            <a:r>
              <a:rPr lang="fr-FR" sz="2400" dirty="0" smtClean="0"/>
              <a:t>+</a:t>
            </a:r>
          </a:p>
          <a:p>
            <a:pPr algn="ctr"/>
            <a:r>
              <a:rPr lang="fr-FR" sz="2400" dirty="0" smtClean="0"/>
              <a:t>Traitement</a:t>
            </a:r>
          </a:p>
        </p:txBody>
      </p:sp>
      <p:cxnSp>
        <p:nvCxnSpPr>
          <p:cNvPr id="20" name="Straight Arrow Connector 19"/>
          <p:cNvCxnSpPr>
            <a:endCxn id="12" idx="1"/>
          </p:cNvCxnSpPr>
          <p:nvPr/>
        </p:nvCxnSpPr>
        <p:spPr>
          <a:xfrm>
            <a:off x="4876800" y="5338880"/>
            <a:ext cx="66859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6629400" y="3276600"/>
            <a:ext cx="9781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 smtClean="0"/>
              <a:t>Classe</a:t>
            </a:r>
            <a:endParaRPr lang="fr-FR" sz="24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BE46C-699C-B840-989E-A832D71CB24F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300860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Orientation à Objets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84784"/>
            <a:ext cx="8496944" cy="5112568"/>
          </a:xfrm>
        </p:spPr>
        <p:txBody>
          <a:bodyPr>
            <a:noAutofit/>
          </a:bodyPr>
          <a:lstStyle/>
          <a:p>
            <a:r>
              <a:rPr lang="fr-FR" sz="2400" b="1" dirty="0" smtClean="0">
                <a:solidFill>
                  <a:srgbClr val="1F497D"/>
                </a:solidFill>
              </a:rPr>
              <a:t>Classe</a:t>
            </a:r>
          </a:p>
          <a:p>
            <a:pPr lvl="1"/>
            <a:r>
              <a:rPr lang="fr-FR" sz="2000" dirty="0"/>
              <a:t>Une </a:t>
            </a:r>
            <a:r>
              <a:rPr lang="fr-FR" sz="2000" b="1" dirty="0">
                <a:solidFill>
                  <a:schemeClr val="tx2"/>
                </a:solidFill>
              </a:rPr>
              <a:t>classe</a:t>
            </a:r>
            <a:r>
              <a:rPr lang="fr-FR" sz="2000" dirty="0"/>
              <a:t> détermine les </a:t>
            </a:r>
            <a:r>
              <a:rPr lang="fr-FR" sz="2000" b="1" dirty="0"/>
              <a:t>propriétés</a:t>
            </a:r>
            <a:r>
              <a:rPr lang="fr-FR" sz="2000" dirty="0"/>
              <a:t> qui peut avoir un objet et son </a:t>
            </a:r>
            <a:r>
              <a:rPr lang="fr-FR" sz="2000" b="1" dirty="0"/>
              <a:t>comportement</a:t>
            </a:r>
          </a:p>
          <a:p>
            <a:pPr lvl="1"/>
            <a:r>
              <a:rPr lang="fr-FR" sz="2000" dirty="0" smtClean="0"/>
              <a:t>Définition de l’ensemble d’attributs et de méthodes d’un ensemble d’objets </a:t>
            </a:r>
          </a:p>
          <a:p>
            <a:pPr lvl="1"/>
            <a:endParaRPr lang="fr-FR" sz="2000" dirty="0" smtClean="0"/>
          </a:p>
          <a:p>
            <a:r>
              <a:rPr lang="fr-FR" sz="2400" b="1" dirty="0" smtClean="0">
                <a:solidFill>
                  <a:srgbClr val="1F497D"/>
                </a:solidFill>
              </a:rPr>
              <a:t>Objet</a:t>
            </a:r>
          </a:p>
          <a:p>
            <a:pPr lvl="1"/>
            <a:r>
              <a:rPr lang="fr-FR" sz="2000" dirty="0"/>
              <a:t>Un </a:t>
            </a:r>
            <a:r>
              <a:rPr lang="fr-FR" sz="2000" b="1" dirty="0">
                <a:solidFill>
                  <a:schemeClr val="tx2"/>
                </a:solidFill>
              </a:rPr>
              <a:t>objet</a:t>
            </a:r>
            <a:r>
              <a:rPr lang="fr-FR" sz="2000" dirty="0"/>
              <a:t> est </a:t>
            </a:r>
            <a:r>
              <a:rPr lang="fr-FR" sz="2000" b="1" dirty="0"/>
              <a:t>l’instance</a:t>
            </a:r>
            <a:r>
              <a:rPr lang="fr-FR" sz="2000" dirty="0"/>
              <a:t> d’une </a:t>
            </a:r>
            <a:r>
              <a:rPr lang="fr-FR" sz="2000" dirty="0" smtClean="0"/>
              <a:t>classe</a:t>
            </a:r>
            <a:endParaRPr lang="fr-FR" sz="2000" dirty="0"/>
          </a:p>
          <a:p>
            <a:pPr lvl="1"/>
            <a:r>
              <a:rPr lang="fr-FR" sz="2000" dirty="0" smtClean="0"/>
              <a:t>Un objet correspond à un individu</a:t>
            </a:r>
          </a:p>
          <a:p>
            <a:pPr lvl="1"/>
            <a:r>
              <a:rPr lang="fr-FR" sz="2000" dirty="0"/>
              <a:t>Il a un </a:t>
            </a:r>
            <a:r>
              <a:rPr lang="fr-FR" sz="2000" b="1" dirty="0"/>
              <a:t>état</a:t>
            </a:r>
            <a:r>
              <a:rPr lang="fr-FR" sz="2000" dirty="0"/>
              <a:t> 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(valeurs </a:t>
            </a:r>
            <a:r>
              <a:rPr lang="fr-FR" sz="2000" dirty="0"/>
              <a:t>attribuées aux propriétés à un </a:t>
            </a:r>
            <a:r>
              <a:rPr lang="fr-FR" sz="2000" dirty="0" smtClean="0"/>
              <a:t>instant </a:t>
            </a:r>
            <a:r>
              <a:rPr lang="fr-FR" sz="2000" i="1" dirty="0" err="1" smtClean="0"/>
              <a:t>t</a:t>
            </a:r>
            <a:r>
              <a:rPr lang="fr-FR" sz="2000" i="1" dirty="0" smtClean="0"/>
              <a:t> </a:t>
            </a:r>
            <a:r>
              <a:rPr lang="fr-FR" sz="2000" dirty="0" smtClean="0"/>
              <a:t>)</a:t>
            </a:r>
            <a:endParaRPr lang="fr-FR" sz="2000" dirty="0"/>
          </a:p>
          <a:p>
            <a:pPr lvl="1"/>
            <a:r>
              <a:rPr lang="fr-FR" sz="2000" dirty="0"/>
              <a:t>S</a:t>
            </a:r>
            <a:r>
              <a:rPr lang="fr-FR" sz="2000" dirty="0" smtClean="0"/>
              <a:t>on </a:t>
            </a:r>
            <a:r>
              <a:rPr lang="fr-FR" sz="2000" b="1" dirty="0"/>
              <a:t>comportement</a:t>
            </a:r>
            <a:r>
              <a:rPr lang="fr-FR" sz="2000" dirty="0"/>
              <a:t> est régi par la </a:t>
            </a:r>
            <a:r>
              <a:rPr lang="fr-FR" sz="2000" b="1" dirty="0" smtClean="0"/>
              <a:t>classe</a:t>
            </a:r>
            <a:endParaRPr lang="fr-FR" sz="2000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  <p:grpSp>
        <p:nvGrpSpPr>
          <p:cNvPr id="9" name="Group 44"/>
          <p:cNvGrpSpPr>
            <a:grpSpLocks/>
          </p:cNvGrpSpPr>
          <p:nvPr/>
        </p:nvGrpSpPr>
        <p:grpSpPr bwMode="auto">
          <a:xfrm>
            <a:off x="6336704" y="5683955"/>
            <a:ext cx="2771800" cy="1057413"/>
            <a:chOff x="2928" y="1152"/>
            <a:chExt cx="1645" cy="534"/>
          </a:xfrm>
        </p:grpSpPr>
        <p:sp>
          <p:nvSpPr>
            <p:cNvPr id="10" name="Rectangle 42"/>
            <p:cNvSpPr>
              <a:spLocks noChangeArrowheads="1"/>
            </p:cNvSpPr>
            <p:nvPr/>
          </p:nvSpPr>
          <p:spPr bwMode="auto">
            <a:xfrm>
              <a:off x="2928" y="1152"/>
              <a:ext cx="1639" cy="534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 sz="1600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flipV="1">
              <a:off x="2928" y="1344"/>
              <a:ext cx="164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 sz="1600"/>
            </a:p>
          </p:txBody>
        </p:sp>
        <p:sp>
          <p:nvSpPr>
            <p:cNvPr id="12" name="Rectangle 26"/>
            <p:cNvSpPr>
              <a:spLocks noChangeArrowheads="1"/>
            </p:cNvSpPr>
            <p:nvPr/>
          </p:nvSpPr>
          <p:spPr bwMode="auto">
            <a:xfrm>
              <a:off x="2928" y="1392"/>
              <a:ext cx="1506" cy="29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762000"/>
              <a:r>
                <a:rPr lang="fr-FR" sz="1600" b="1" dirty="0" smtClean="0"/>
                <a:t>immatriculation=AA123BB</a:t>
              </a:r>
              <a:endParaRPr lang="fr-FR" sz="1600" b="1" dirty="0"/>
            </a:p>
            <a:p>
              <a:pPr defTabSz="762000"/>
              <a:r>
                <a:rPr lang="fr-FR" sz="1600" b="1" dirty="0" err="1" smtClean="0"/>
                <a:t>Mise_en_circ</a:t>
              </a:r>
              <a:r>
                <a:rPr lang="fr-FR" sz="1600" b="1" dirty="0" smtClean="0"/>
                <a:t>=30-05-2008</a:t>
              </a:r>
              <a:endParaRPr lang="fr-FR" sz="1600" b="1" dirty="0"/>
            </a:p>
          </p:txBody>
        </p:sp>
        <p:sp>
          <p:nvSpPr>
            <p:cNvPr id="13" name="Rectangle 25"/>
            <p:cNvSpPr>
              <a:spLocks noChangeArrowheads="1"/>
            </p:cNvSpPr>
            <p:nvPr/>
          </p:nvSpPr>
          <p:spPr bwMode="auto">
            <a:xfrm>
              <a:off x="3360" y="1152"/>
              <a:ext cx="624" cy="170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spAutoFit/>
            </a:bodyPr>
            <a:lstStyle/>
            <a:p>
              <a:pPr defTabSz="762000"/>
              <a:r>
                <a:rPr lang="fr-FR" sz="1600" b="1" u="sng" dirty="0" smtClean="0"/>
                <a:t>v :Voiture</a:t>
              </a:r>
              <a:endParaRPr lang="fr-FR" sz="1600" b="1" dirty="0"/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7013321" y="3307691"/>
            <a:ext cx="1986662" cy="784830"/>
          </a:xfrm>
          <a:prstGeom prst="rect">
            <a:avLst/>
          </a:prstGeom>
          <a:solidFill>
            <a:srgbClr val="F6F89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 smtClean="0"/>
              <a:t>Voiture</a:t>
            </a:r>
          </a:p>
          <a:p>
            <a:pPr algn="ctr">
              <a:spcBef>
                <a:spcPct val="50000"/>
              </a:spcBef>
            </a:pPr>
            <a:endParaRPr lang="fr-FR" b="1" dirty="0"/>
          </a:p>
        </p:txBody>
      </p:sp>
      <p:cxnSp>
        <p:nvCxnSpPr>
          <p:cNvPr id="15" name="Straight Arrow Connector 13"/>
          <p:cNvCxnSpPr>
            <a:stCxn id="10" idx="0"/>
            <a:endCxn id="14" idx="2"/>
          </p:cNvCxnSpPr>
          <p:nvPr/>
        </p:nvCxnSpPr>
        <p:spPr>
          <a:xfrm flipV="1">
            <a:off x="7717549" y="4092521"/>
            <a:ext cx="289103" cy="1591434"/>
          </a:xfrm>
          <a:prstGeom prst="straightConnector1">
            <a:avLst/>
          </a:prstGeom>
          <a:ln w="28575">
            <a:solidFill>
              <a:schemeClr val="tx1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4"/>
          <p:cNvSpPr txBox="1"/>
          <p:nvPr/>
        </p:nvSpPr>
        <p:spPr>
          <a:xfrm rot="16897703">
            <a:off x="7321230" y="4781765"/>
            <a:ext cx="13805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/>
              <a:t>« </a:t>
            </a:r>
            <a:r>
              <a:rPr lang="fr-FR" sz="1600" dirty="0" err="1" smtClean="0"/>
              <a:t>instanceOf</a:t>
            </a:r>
            <a:r>
              <a:rPr lang="fr-FR" sz="1600" dirty="0" smtClean="0"/>
              <a:t> »</a:t>
            </a:r>
            <a:endParaRPr lang="fr-FR" sz="1600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B346E-F3FA-8847-B4E6-A22CB57C2512}" type="datetime1">
              <a:rPr lang="fr-FR" smtClean="0"/>
              <a:t>31/10/13</a:t>
            </a:fld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Architecture OO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1412776"/>
            <a:ext cx="8435280" cy="5256584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F497D"/>
                </a:solidFill>
              </a:rPr>
              <a:t>Complexité d’une application réside dans la</a:t>
            </a:r>
            <a:r>
              <a:rPr lang="fr-FR" sz="2400" b="1" dirty="0" smtClean="0">
                <a:solidFill>
                  <a:srgbClr val="1F497D"/>
                </a:solidFill>
                <a:sym typeface="Wingdings" pitchFamily="2" charset="2"/>
              </a:rPr>
              <a:t> décomposition en modules </a:t>
            </a:r>
            <a:r>
              <a:rPr lang="fr-FR" sz="2400" b="1" dirty="0" smtClean="0">
                <a:solidFill>
                  <a:srgbClr val="1F497D"/>
                </a:solidFill>
              </a:rPr>
              <a:t> </a:t>
            </a:r>
          </a:p>
          <a:p>
            <a:pPr lvl="1"/>
            <a:endParaRPr lang="fr-FR" sz="2000" b="1" dirty="0">
              <a:solidFill>
                <a:srgbClr val="1F497D"/>
              </a:solidFill>
            </a:endParaRPr>
          </a:p>
          <a:p>
            <a:pPr lvl="1"/>
            <a:endParaRPr lang="fr-FR" sz="2000" b="1" dirty="0" smtClean="0">
              <a:solidFill>
                <a:srgbClr val="1F497D"/>
              </a:solidFill>
            </a:endParaRPr>
          </a:p>
          <a:p>
            <a:endParaRPr lang="fr-FR" sz="2400" b="1" dirty="0">
              <a:solidFill>
                <a:srgbClr val="1F497D"/>
              </a:solidFill>
            </a:endParaRPr>
          </a:p>
          <a:p>
            <a:endParaRPr lang="fr-FR" sz="2400" b="1" dirty="0" smtClean="0">
              <a:solidFill>
                <a:srgbClr val="1F497D"/>
              </a:solidFill>
            </a:endParaRPr>
          </a:p>
          <a:p>
            <a:endParaRPr lang="fr-FR" sz="2400" b="1" dirty="0" smtClean="0">
              <a:solidFill>
                <a:srgbClr val="1F497D"/>
              </a:solidFill>
            </a:endParaRPr>
          </a:p>
          <a:p>
            <a:r>
              <a:rPr lang="fr-FR" sz="2400" dirty="0" smtClean="0"/>
              <a:t>Dans l’</a:t>
            </a:r>
            <a:r>
              <a:rPr lang="fr-FR" sz="2400" b="1" dirty="0" smtClean="0">
                <a:solidFill>
                  <a:srgbClr val="1F497D"/>
                </a:solidFill>
              </a:rPr>
              <a:t>architecture OO</a:t>
            </a:r>
            <a:r>
              <a:rPr lang="fr-FR" sz="2400" dirty="0" smtClean="0"/>
              <a:t>, les modules logiciels réutilisables sont les </a:t>
            </a:r>
            <a:r>
              <a:rPr lang="fr-FR" sz="2400" b="1" dirty="0" smtClean="0">
                <a:solidFill>
                  <a:srgbClr val="1F497D"/>
                </a:solidFill>
              </a:rPr>
              <a:t>classes</a:t>
            </a:r>
          </a:p>
          <a:p>
            <a:pPr lvl="1"/>
            <a:r>
              <a:rPr lang="fr-FR" sz="2000" dirty="0" smtClean="0"/>
              <a:t>On </a:t>
            </a:r>
            <a:r>
              <a:rPr lang="fr-FR" sz="2000" b="1" dirty="0" smtClean="0"/>
              <a:t>réutilise</a:t>
            </a:r>
            <a:r>
              <a:rPr lang="fr-FR" sz="2000" dirty="0" smtClean="0"/>
              <a:t> les classes</a:t>
            </a:r>
          </a:p>
          <a:p>
            <a:pPr lvl="1"/>
            <a:r>
              <a:rPr lang="fr-FR" sz="2000" dirty="0" smtClean="0"/>
              <a:t>Un programme est constitué par un </a:t>
            </a:r>
            <a:r>
              <a:rPr lang="fr-FR" sz="2000" b="1" dirty="0" smtClean="0"/>
              <a:t>ensemble interconnecté de classes</a:t>
            </a:r>
            <a:endParaRPr lang="fr-FR" sz="2000" dirty="0" smtClean="0"/>
          </a:p>
          <a:p>
            <a:pPr lvl="1"/>
            <a:r>
              <a:rPr lang="fr-FR" sz="2000" dirty="0" smtClean="0"/>
              <a:t>L’</a:t>
            </a:r>
            <a:r>
              <a:rPr lang="fr-FR" sz="2000" b="1" dirty="0" smtClean="0"/>
              <a:t>exécution</a:t>
            </a:r>
            <a:r>
              <a:rPr lang="fr-FR" sz="2000" dirty="0" smtClean="0"/>
              <a:t> s’opère sur les </a:t>
            </a:r>
            <a:r>
              <a:rPr lang="fr-FR" sz="2000" b="1" dirty="0" smtClean="0"/>
              <a:t>objets</a:t>
            </a:r>
            <a:r>
              <a:rPr lang="fr-FR" sz="2000" dirty="0" smtClean="0"/>
              <a:t> (instances)</a:t>
            </a:r>
          </a:p>
          <a:p>
            <a:endParaRPr lang="fr-FR" sz="2400" dirty="0" smtClean="0"/>
          </a:p>
          <a:p>
            <a:endParaRPr lang="fr-FR" sz="2400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  <p:grpSp>
        <p:nvGrpSpPr>
          <p:cNvPr id="7" name="Grouper 6"/>
          <p:cNvGrpSpPr/>
          <p:nvPr/>
        </p:nvGrpSpPr>
        <p:grpSpPr>
          <a:xfrm>
            <a:off x="1691680" y="2276872"/>
            <a:ext cx="5745726" cy="1778410"/>
            <a:chOff x="1619672" y="4775182"/>
            <a:chExt cx="5745726" cy="1778410"/>
          </a:xfrm>
        </p:grpSpPr>
        <p:grpSp>
          <p:nvGrpSpPr>
            <p:cNvPr id="49" name="Group 20"/>
            <p:cNvGrpSpPr/>
            <p:nvPr/>
          </p:nvGrpSpPr>
          <p:grpSpPr>
            <a:xfrm>
              <a:off x="1619672" y="5301208"/>
              <a:ext cx="685800" cy="990600"/>
              <a:chOff x="1371600" y="5410200"/>
              <a:chExt cx="685800" cy="9906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371600" y="5410200"/>
                <a:ext cx="685800" cy="990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524000" y="55626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524000" y="5943600"/>
                <a:ext cx="381000" cy="304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3" name="Group 21"/>
            <p:cNvGrpSpPr/>
            <p:nvPr/>
          </p:nvGrpSpPr>
          <p:grpSpPr>
            <a:xfrm>
              <a:off x="3321336" y="4958308"/>
              <a:ext cx="685800" cy="990600"/>
              <a:chOff x="1371600" y="5410200"/>
              <a:chExt cx="685800" cy="990600"/>
            </a:xfrm>
          </p:grpSpPr>
          <p:sp>
            <p:nvSpPr>
              <p:cNvPr id="54" name="Rectangle 53"/>
              <p:cNvSpPr/>
              <p:nvPr/>
            </p:nvSpPr>
            <p:spPr>
              <a:xfrm>
                <a:off x="1371600" y="5410200"/>
                <a:ext cx="685800" cy="990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1524000" y="55626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1524000" y="5943600"/>
                <a:ext cx="381000" cy="304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57" name="Group 25"/>
            <p:cNvGrpSpPr/>
            <p:nvPr/>
          </p:nvGrpSpPr>
          <p:grpSpPr>
            <a:xfrm>
              <a:off x="5299092" y="4775182"/>
              <a:ext cx="685800" cy="936104"/>
              <a:chOff x="1371600" y="5410200"/>
              <a:chExt cx="685800" cy="936104"/>
            </a:xfrm>
          </p:grpSpPr>
          <p:sp>
            <p:nvSpPr>
              <p:cNvPr id="58" name="Rectangle 57"/>
              <p:cNvSpPr/>
              <p:nvPr/>
            </p:nvSpPr>
            <p:spPr>
              <a:xfrm>
                <a:off x="1371600" y="5410200"/>
                <a:ext cx="685800" cy="936104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1524000" y="55626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1524000" y="5943600"/>
                <a:ext cx="381000" cy="304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1" name="Group 29"/>
            <p:cNvGrpSpPr/>
            <p:nvPr/>
          </p:nvGrpSpPr>
          <p:grpSpPr>
            <a:xfrm>
              <a:off x="4440028" y="5562992"/>
              <a:ext cx="685800" cy="990600"/>
              <a:chOff x="1371600" y="5410200"/>
              <a:chExt cx="685800" cy="990600"/>
            </a:xfrm>
          </p:grpSpPr>
          <p:sp>
            <p:nvSpPr>
              <p:cNvPr id="62" name="Rectangle 61"/>
              <p:cNvSpPr/>
              <p:nvPr/>
            </p:nvSpPr>
            <p:spPr>
              <a:xfrm>
                <a:off x="1371600" y="5410200"/>
                <a:ext cx="685800" cy="990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1524000" y="55626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1524000" y="5943600"/>
                <a:ext cx="381000" cy="304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grpSp>
          <p:nvGrpSpPr>
            <p:cNvPr id="65" name="Group 33"/>
            <p:cNvGrpSpPr/>
            <p:nvPr/>
          </p:nvGrpSpPr>
          <p:grpSpPr>
            <a:xfrm>
              <a:off x="6679598" y="5356514"/>
              <a:ext cx="685800" cy="990600"/>
              <a:chOff x="1371600" y="5410200"/>
              <a:chExt cx="685800" cy="990600"/>
            </a:xfrm>
          </p:grpSpPr>
          <p:sp>
            <p:nvSpPr>
              <p:cNvPr id="66" name="Rectangle 65"/>
              <p:cNvSpPr/>
              <p:nvPr/>
            </p:nvSpPr>
            <p:spPr>
              <a:xfrm>
                <a:off x="1371600" y="5410200"/>
                <a:ext cx="685800" cy="990600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1524000" y="5562600"/>
                <a:ext cx="381000" cy="228600"/>
              </a:xfrm>
              <a:prstGeom prst="rect">
                <a:avLst/>
              </a:prstGeom>
            </p:spPr>
            <p:style>
              <a:lnRef idx="0">
                <a:schemeClr val="accent6"/>
              </a:lnRef>
              <a:fillRef idx="3">
                <a:schemeClr val="accent6"/>
              </a:fillRef>
              <a:effectRef idx="3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Rectangle 67"/>
              <p:cNvSpPr/>
              <p:nvPr/>
            </p:nvSpPr>
            <p:spPr>
              <a:xfrm>
                <a:off x="1524000" y="5943600"/>
                <a:ext cx="381000" cy="304800"/>
              </a:xfrm>
              <a:prstGeom prst="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cxnSp>
          <p:nvCxnSpPr>
            <p:cNvPr id="69" name="Curved Connector 38"/>
            <p:cNvCxnSpPr>
              <a:stCxn id="50" idx="3"/>
              <a:endCxn id="54" idx="1"/>
            </p:cNvCxnSpPr>
            <p:nvPr/>
          </p:nvCxnSpPr>
          <p:spPr>
            <a:xfrm flipV="1">
              <a:off x="2305472" y="5453608"/>
              <a:ext cx="1015864" cy="3429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Curved Connector 40"/>
            <p:cNvCxnSpPr>
              <a:stCxn id="54" idx="3"/>
              <a:endCxn id="62" idx="1"/>
            </p:cNvCxnSpPr>
            <p:nvPr/>
          </p:nvCxnSpPr>
          <p:spPr>
            <a:xfrm>
              <a:off x="4007136" y="5453608"/>
              <a:ext cx="432892" cy="604684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1" name="Curved Connector 43"/>
            <p:cNvCxnSpPr/>
            <p:nvPr/>
          </p:nvCxnSpPr>
          <p:spPr>
            <a:xfrm flipV="1">
              <a:off x="4007136" y="5041882"/>
              <a:ext cx="1195272" cy="38100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2" name="Curved Connector 50"/>
            <p:cNvCxnSpPr>
              <a:stCxn id="58" idx="3"/>
              <a:endCxn id="66" idx="1"/>
            </p:cNvCxnSpPr>
            <p:nvPr/>
          </p:nvCxnSpPr>
          <p:spPr>
            <a:xfrm>
              <a:off x="5984892" y="5243234"/>
              <a:ext cx="694706" cy="608580"/>
            </a:xfrm>
            <a:prstGeom prst="curvedConnector3">
              <a:avLst>
                <a:gd name="adj1" fmla="val 50000"/>
              </a:avLst>
            </a:prstGeom>
            <a:ln>
              <a:tailEnd type="arrow"/>
            </a:ln>
          </p:spPr>
          <p:style>
            <a:lnRef idx="2">
              <a:schemeClr val="accent5"/>
            </a:lnRef>
            <a:fillRef idx="0">
              <a:schemeClr val="accent5"/>
            </a:fillRef>
            <a:effectRef idx="1">
              <a:schemeClr val="accent5"/>
            </a:effectRef>
            <a:fontRef idx="minor">
              <a:schemeClr val="tx1"/>
            </a:fontRef>
          </p:style>
        </p:cxnSp>
      </p:grp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EDADC-A248-E04A-936F-66F41E5AFEDF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18445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OO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Architecture OO : </a:t>
            </a:r>
            <a:r>
              <a:rPr lang="fr-FR" b="1" dirty="0" smtClean="0"/>
              <a:t>ensemble de classes interconnectées</a:t>
            </a:r>
          </a:p>
          <a:p>
            <a:r>
              <a:rPr lang="fr-FR" dirty="0" smtClean="0"/>
              <a:t>Représentation : diagrammes de classes</a:t>
            </a:r>
          </a:p>
          <a:p>
            <a:pPr lvl="1"/>
            <a:r>
              <a:rPr lang="fr-FR" dirty="0" smtClean="0"/>
              <a:t>Mais aussi diagramme objets, de communication…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grpSp>
        <p:nvGrpSpPr>
          <p:cNvPr id="10" name="Grouper 9"/>
          <p:cNvGrpSpPr/>
          <p:nvPr/>
        </p:nvGrpSpPr>
        <p:grpSpPr>
          <a:xfrm>
            <a:off x="539552" y="4077072"/>
            <a:ext cx="648072" cy="792088"/>
            <a:chOff x="251520" y="4221088"/>
            <a:chExt cx="648072" cy="792088"/>
          </a:xfrm>
        </p:grpSpPr>
        <p:sp>
          <p:nvSpPr>
            <p:cNvPr id="7" name="Rectangle 6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A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er 10"/>
          <p:cNvGrpSpPr/>
          <p:nvPr/>
        </p:nvGrpSpPr>
        <p:grpSpPr>
          <a:xfrm>
            <a:off x="1907704" y="3717032"/>
            <a:ext cx="648072" cy="792088"/>
            <a:chOff x="251520" y="4221088"/>
            <a:chExt cx="648072" cy="792088"/>
          </a:xfrm>
        </p:grpSpPr>
        <p:sp>
          <p:nvSpPr>
            <p:cNvPr id="12" name="Rectangle 11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B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er 14"/>
          <p:cNvGrpSpPr/>
          <p:nvPr/>
        </p:nvGrpSpPr>
        <p:grpSpPr>
          <a:xfrm>
            <a:off x="1907704" y="5157192"/>
            <a:ext cx="648072" cy="792088"/>
            <a:chOff x="251520" y="4221088"/>
            <a:chExt cx="648072" cy="792088"/>
          </a:xfrm>
        </p:grpSpPr>
        <p:sp>
          <p:nvSpPr>
            <p:cNvPr id="16" name="Rectangle 15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C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er 18"/>
          <p:cNvGrpSpPr/>
          <p:nvPr/>
        </p:nvGrpSpPr>
        <p:grpSpPr>
          <a:xfrm>
            <a:off x="3995936" y="5157192"/>
            <a:ext cx="648072" cy="792088"/>
            <a:chOff x="251520" y="4221088"/>
            <a:chExt cx="648072" cy="792088"/>
          </a:xfrm>
        </p:grpSpPr>
        <p:sp>
          <p:nvSpPr>
            <p:cNvPr id="20" name="Rectangle 19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D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3" name="Grouper 22"/>
          <p:cNvGrpSpPr/>
          <p:nvPr/>
        </p:nvGrpSpPr>
        <p:grpSpPr>
          <a:xfrm>
            <a:off x="5796136" y="3717032"/>
            <a:ext cx="648072" cy="792088"/>
            <a:chOff x="251520" y="4221088"/>
            <a:chExt cx="648072" cy="792088"/>
          </a:xfrm>
        </p:grpSpPr>
        <p:sp>
          <p:nvSpPr>
            <p:cNvPr id="24" name="Rectangle 23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M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8" name="Connecteur droit 27"/>
          <p:cNvCxnSpPr>
            <a:stCxn id="13" idx="3"/>
            <a:endCxn id="48" idx="1"/>
          </p:cNvCxnSpPr>
          <p:nvPr/>
        </p:nvCxnSpPr>
        <p:spPr>
          <a:xfrm>
            <a:off x="2555776" y="4077072"/>
            <a:ext cx="151216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Connecteur droit 28"/>
          <p:cNvCxnSpPr>
            <a:stCxn id="17" idx="3"/>
            <a:endCxn id="21" idx="1"/>
          </p:cNvCxnSpPr>
          <p:nvPr/>
        </p:nvCxnSpPr>
        <p:spPr>
          <a:xfrm>
            <a:off x="2555776" y="5517232"/>
            <a:ext cx="144016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Connecteur en angle 33"/>
          <p:cNvCxnSpPr>
            <a:endCxn id="21" idx="3"/>
          </p:cNvCxnSpPr>
          <p:nvPr/>
        </p:nvCxnSpPr>
        <p:spPr>
          <a:xfrm rot="10800000" flipV="1">
            <a:off x="4644008" y="4509120"/>
            <a:ext cx="1440160" cy="1008112"/>
          </a:xfrm>
          <a:prstGeom prst="bentConnector3">
            <a:avLst>
              <a:gd name="adj1" fmla="val -874"/>
            </a:avLst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riangle isocèle 35"/>
          <p:cNvSpPr/>
          <p:nvPr/>
        </p:nvSpPr>
        <p:spPr>
          <a:xfrm rot="16200000">
            <a:off x="1223628" y="4113076"/>
            <a:ext cx="216024" cy="288032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>
            <a:stCxn id="36" idx="3"/>
            <a:endCxn id="14" idx="1"/>
          </p:cNvCxnSpPr>
          <p:nvPr/>
        </p:nvCxnSpPr>
        <p:spPr>
          <a:xfrm>
            <a:off x="1475656" y="4257092"/>
            <a:ext cx="432048" cy="3600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riangle isocèle 39"/>
          <p:cNvSpPr/>
          <p:nvPr/>
        </p:nvSpPr>
        <p:spPr>
          <a:xfrm>
            <a:off x="755576" y="4869160"/>
            <a:ext cx="216024" cy="288032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43" name="Connecteur en angle 42"/>
          <p:cNvCxnSpPr>
            <a:stCxn id="40" idx="3"/>
            <a:endCxn id="17" idx="1"/>
          </p:cNvCxnSpPr>
          <p:nvPr/>
        </p:nvCxnSpPr>
        <p:spPr>
          <a:xfrm rot="16200000" flipH="1">
            <a:off x="1205626" y="4815154"/>
            <a:ext cx="360040" cy="1044116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46" name="Grouper 45"/>
          <p:cNvGrpSpPr/>
          <p:nvPr/>
        </p:nvGrpSpPr>
        <p:grpSpPr>
          <a:xfrm>
            <a:off x="4067944" y="3717032"/>
            <a:ext cx="648072" cy="792088"/>
            <a:chOff x="251520" y="4221088"/>
            <a:chExt cx="648072" cy="792088"/>
          </a:xfrm>
        </p:grpSpPr>
        <p:sp>
          <p:nvSpPr>
            <p:cNvPr id="47" name="Rectangle 46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E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1" name="Grouper 50"/>
          <p:cNvGrpSpPr/>
          <p:nvPr/>
        </p:nvGrpSpPr>
        <p:grpSpPr>
          <a:xfrm>
            <a:off x="3059832" y="4365104"/>
            <a:ext cx="648072" cy="792088"/>
            <a:chOff x="251520" y="4221088"/>
            <a:chExt cx="648072" cy="792088"/>
          </a:xfrm>
        </p:grpSpPr>
        <p:sp>
          <p:nvSpPr>
            <p:cNvPr id="52" name="Rectangle 51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D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6" name="Connecteur en angle 55"/>
          <p:cNvCxnSpPr>
            <a:stCxn id="49" idx="2"/>
            <a:endCxn id="54" idx="3"/>
          </p:cNvCxnSpPr>
          <p:nvPr/>
        </p:nvCxnSpPr>
        <p:spPr>
          <a:xfrm rot="5400000">
            <a:off x="3833918" y="4383106"/>
            <a:ext cx="432048" cy="684076"/>
          </a:xfrm>
          <a:prstGeom prst="bentConnector2">
            <a:avLst/>
          </a:prstGeom>
          <a:ln>
            <a:solidFill>
              <a:srgbClr val="00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" name="Connecteur droit avec flèche 59"/>
          <p:cNvCxnSpPr>
            <a:stCxn id="25" idx="1"/>
            <a:endCxn id="48" idx="3"/>
          </p:cNvCxnSpPr>
          <p:nvPr/>
        </p:nvCxnSpPr>
        <p:spPr>
          <a:xfrm flipH="1">
            <a:off x="4716016" y="4077072"/>
            <a:ext cx="108012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63" name="Grouper 62"/>
          <p:cNvGrpSpPr/>
          <p:nvPr/>
        </p:nvGrpSpPr>
        <p:grpSpPr>
          <a:xfrm>
            <a:off x="3059832" y="5949280"/>
            <a:ext cx="648072" cy="792088"/>
            <a:chOff x="251520" y="4221088"/>
            <a:chExt cx="648072" cy="792088"/>
          </a:xfrm>
        </p:grpSpPr>
        <p:sp>
          <p:nvSpPr>
            <p:cNvPr id="64" name="Rectangle 63"/>
            <p:cNvSpPr/>
            <p:nvPr/>
          </p:nvSpPr>
          <p:spPr>
            <a:xfrm>
              <a:off x="251520" y="4221088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pPr algn="ctr"/>
              <a:r>
                <a:rPr lang="fr-FR" sz="1200" b="1" dirty="0" smtClean="0">
                  <a:solidFill>
                    <a:schemeClr val="tx1"/>
                  </a:solidFill>
                </a:rPr>
                <a:t>G</a:t>
              </a:r>
              <a:endParaRPr lang="fr-FR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251520" y="4437112"/>
              <a:ext cx="648072" cy="288032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200" dirty="0" smtClean="0">
                  <a:solidFill>
                    <a:srgbClr val="000000"/>
                  </a:solidFill>
                </a:rPr>
                <a:t> -</a:t>
              </a:r>
              <a:r>
                <a:rPr lang="fr-FR" sz="1200" dirty="0" err="1" smtClean="0">
                  <a:solidFill>
                    <a:srgbClr val="000000"/>
                  </a:solidFill>
                </a:rPr>
                <a:t>xxxx</a:t>
              </a:r>
              <a:endParaRPr lang="fr-FR" sz="1200" dirty="0">
                <a:solidFill>
                  <a:srgbClr val="000000"/>
                </a:solidFill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251520" y="4581128"/>
              <a:ext cx="648072" cy="432048"/>
            </a:xfrm>
            <a:prstGeom prst="rect">
              <a:avLst/>
            </a:prstGeom>
            <a:solidFill>
              <a:srgbClr val="E5ED83"/>
            </a:solidFill>
            <a:ln>
              <a:solidFill>
                <a:srgbClr val="FF66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getxxx</a:t>
              </a:r>
              <a:endParaRPr lang="fr-FR" sz="1100" dirty="0" smtClean="0">
                <a:solidFill>
                  <a:schemeClr val="tx1"/>
                </a:solidFill>
              </a:endParaRPr>
            </a:p>
            <a:p>
              <a:r>
                <a:rPr lang="fr-FR" sz="1100" dirty="0" smtClean="0">
                  <a:solidFill>
                    <a:schemeClr val="tx1"/>
                  </a:solidFill>
                </a:rPr>
                <a:t>+</a:t>
              </a:r>
              <a:r>
                <a:rPr lang="fr-FR" sz="1100" dirty="0" err="1" smtClean="0">
                  <a:solidFill>
                    <a:schemeClr val="tx1"/>
                  </a:solidFill>
                </a:rPr>
                <a:t>setXX</a:t>
              </a:r>
              <a:endParaRPr lang="fr-FR" sz="1100" dirty="0">
                <a:solidFill>
                  <a:schemeClr val="tx1"/>
                </a:solidFill>
              </a:endParaRPr>
            </a:p>
          </p:txBody>
        </p:sp>
      </p:grpSp>
      <p:sp>
        <p:nvSpPr>
          <p:cNvPr id="67" name="Triangle isocèle 66"/>
          <p:cNvSpPr/>
          <p:nvPr/>
        </p:nvSpPr>
        <p:spPr>
          <a:xfrm flipV="1">
            <a:off x="3275856" y="5733256"/>
            <a:ext cx="216024" cy="216024"/>
          </a:xfrm>
          <a:prstGeom prst="triangl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9" name="Connecteur droit 68"/>
          <p:cNvCxnSpPr>
            <a:stCxn id="67" idx="3"/>
            <a:endCxn id="54" idx="2"/>
          </p:cNvCxnSpPr>
          <p:nvPr/>
        </p:nvCxnSpPr>
        <p:spPr>
          <a:xfrm flipV="1">
            <a:off x="3383868" y="5157192"/>
            <a:ext cx="0" cy="57606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0" name="ZoneTexte 69"/>
          <p:cNvSpPr txBox="1"/>
          <p:nvPr/>
        </p:nvSpPr>
        <p:spPr>
          <a:xfrm>
            <a:off x="6804248" y="4869160"/>
            <a:ext cx="2123728" cy="14773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Chaque classe offre de services aux autres classes et en utilise aussi </a:t>
            </a:r>
            <a:endParaRPr lang="fr-FR" dirty="0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9245E2-692C-744C-8F65-B9920F0F4050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37856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774576"/>
          </a:xfrm>
        </p:spPr>
        <p:txBody>
          <a:bodyPr/>
          <a:lstStyle/>
          <a:p>
            <a:r>
              <a:rPr lang="fr-FR" dirty="0"/>
              <a:t>Architecture OO</a:t>
            </a:r>
          </a:p>
        </p:txBody>
      </p:sp>
      <p:sp>
        <p:nvSpPr>
          <p:cNvPr id="24" name="Espace réservé du pied de pag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683568" y="3212976"/>
            <a:ext cx="2930561" cy="1407734"/>
            <a:chOff x="609600" y="3936684"/>
            <a:chExt cx="2930561" cy="1407734"/>
          </a:xfrm>
        </p:grpSpPr>
        <p:sp>
          <p:nvSpPr>
            <p:cNvPr id="9" name="Text Box 4"/>
            <p:cNvSpPr txBox="1">
              <a:spLocks noChangeArrowheads="1"/>
            </p:cNvSpPr>
            <p:nvPr/>
          </p:nvSpPr>
          <p:spPr bwMode="auto">
            <a:xfrm>
              <a:off x="609601" y="3936684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/>
                <a:t>Voiture</a:t>
              </a:r>
            </a:p>
          </p:txBody>
        </p:sp>
        <p:sp>
          <p:nvSpPr>
            <p:cNvPr id="11" name="Text Box 6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2930560" cy="1077218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avancer ()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reculer ()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démarrer_moteur</a:t>
              </a:r>
              <a:r>
                <a:rPr lang="fr-FR" dirty="0" smtClean="0"/>
                <a:t> ()</a:t>
              </a:r>
              <a:endParaRPr lang="fr-FR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687414" y="2646966"/>
            <a:ext cx="2930561" cy="2512472"/>
            <a:chOff x="5356216" y="2416726"/>
            <a:chExt cx="2930561" cy="2512472"/>
          </a:xfrm>
          <a:solidFill>
            <a:srgbClr val="F6F89A"/>
          </a:solidFill>
        </p:grpSpPr>
        <p:sp>
          <p:nvSpPr>
            <p:cNvPr id="13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2930560" cy="36933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/>
                <a:t>Voiture</a:t>
              </a:r>
            </a:p>
          </p:txBody>
        </p:sp>
        <p:sp>
          <p:nvSpPr>
            <p:cNvPr id="14" name="Text Box 5"/>
            <p:cNvSpPr txBox="1">
              <a:spLocks noChangeArrowheads="1"/>
            </p:cNvSpPr>
            <p:nvPr/>
          </p:nvSpPr>
          <p:spPr bwMode="auto">
            <a:xfrm>
              <a:off x="5356216" y="2780410"/>
              <a:ext cx="2930560" cy="107721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Immatriculation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date_mise</a:t>
              </a:r>
              <a:r>
                <a:rPr lang="fr-FR" dirty="0" err="1"/>
                <a:t>_</a:t>
              </a:r>
              <a:r>
                <a:rPr lang="fr-FR" dirty="0" err="1" smtClean="0"/>
                <a:t>circulation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date_dernier</a:t>
              </a:r>
              <a:r>
                <a:rPr lang="fr-FR" dirty="0" err="1"/>
                <a:t>_</a:t>
              </a:r>
              <a:r>
                <a:rPr lang="fr-FR" dirty="0" err="1" smtClean="0"/>
                <a:t>entretien</a:t>
              </a:r>
              <a:endParaRPr lang="fr-FR" dirty="0"/>
            </a:p>
          </p:txBody>
        </p:sp>
        <p:sp>
          <p:nvSpPr>
            <p:cNvPr id="15" name="Text Box 6"/>
            <p:cNvSpPr txBox="1">
              <a:spLocks noChangeArrowheads="1"/>
            </p:cNvSpPr>
            <p:nvPr/>
          </p:nvSpPr>
          <p:spPr bwMode="auto">
            <a:xfrm>
              <a:off x="5356216" y="3851980"/>
              <a:ext cx="2930560" cy="107721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/>
                <a:t>avancer ()</a:t>
              </a:r>
            </a:p>
            <a:p>
              <a:pPr>
                <a:spcBef>
                  <a:spcPts val="600"/>
                </a:spcBef>
              </a:pPr>
              <a:r>
                <a:rPr lang="fr-FR" dirty="0"/>
                <a:t>reculer ()</a:t>
              </a:r>
            </a:p>
            <a:p>
              <a:pPr>
                <a:spcBef>
                  <a:spcPts val="600"/>
                </a:spcBef>
              </a:pPr>
              <a:r>
                <a:rPr lang="fr-FR" dirty="0" err="1"/>
                <a:t>démarrer_moteur</a:t>
              </a:r>
              <a:r>
                <a:rPr lang="fr-FR" dirty="0"/>
                <a:t> ()</a:t>
              </a:r>
            </a:p>
          </p:txBody>
        </p:sp>
      </p:grp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3593450" y="1412776"/>
            <a:ext cx="1986662" cy="784830"/>
          </a:xfrm>
          <a:prstGeom prst="rect">
            <a:avLst/>
          </a:prstGeom>
          <a:solidFill>
            <a:srgbClr val="F6F89A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b="1" dirty="0" smtClean="0"/>
              <a:t>Voiture</a:t>
            </a:r>
          </a:p>
          <a:p>
            <a:pPr algn="ctr">
              <a:spcBef>
                <a:spcPct val="50000"/>
              </a:spcBef>
            </a:pPr>
            <a:endParaRPr lang="fr-FR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179909"/>
            <a:ext cx="2971800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r-FR" b="1" u="sng" dirty="0" smtClean="0"/>
              <a:t>Classe</a:t>
            </a:r>
            <a:r>
              <a:rPr lang="fr-FR" dirty="0" smtClean="0"/>
              <a:t> : abstraction des </a:t>
            </a:r>
            <a:r>
              <a:rPr lang="fr-FR" b="1" dirty="0" smtClean="0">
                <a:solidFill>
                  <a:srgbClr val="1F497D"/>
                </a:solidFill>
              </a:rPr>
              <a:t>propriétés</a:t>
            </a:r>
            <a:r>
              <a:rPr lang="fr-FR" dirty="0" smtClean="0">
                <a:solidFill>
                  <a:srgbClr val="1F497D"/>
                </a:solidFill>
              </a:rPr>
              <a:t> </a:t>
            </a:r>
            <a:r>
              <a:rPr lang="fr-FR" dirty="0" smtClean="0"/>
              <a:t>(données) et des </a:t>
            </a:r>
            <a:r>
              <a:rPr lang="fr-FR" b="1" dirty="0" smtClean="0">
                <a:solidFill>
                  <a:srgbClr val="1F497D"/>
                </a:solidFill>
              </a:rPr>
              <a:t>services</a:t>
            </a:r>
            <a:r>
              <a:rPr lang="fr-FR" dirty="0" smtClean="0"/>
              <a:t> (traitements) communs à un ensemble d’objets.</a:t>
            </a:r>
            <a:endParaRPr lang="fr-FR" dirty="0"/>
          </a:p>
        </p:txBody>
      </p:sp>
      <p:sp>
        <p:nvSpPr>
          <p:cNvPr id="18" name="Left-Right Arrow 17"/>
          <p:cNvSpPr/>
          <p:nvPr/>
        </p:nvSpPr>
        <p:spPr>
          <a:xfrm rot="3068317">
            <a:off x="4568545" y="2570451"/>
            <a:ext cx="1278086" cy="322121"/>
          </a:xfrm>
          <a:prstGeom prst="leftRightArrow">
            <a:avLst>
              <a:gd name="adj1" fmla="val 50000"/>
              <a:gd name="adj2" fmla="val 909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Left-Right Arrow 18"/>
          <p:cNvSpPr/>
          <p:nvPr/>
        </p:nvSpPr>
        <p:spPr>
          <a:xfrm rot="18531683" flipH="1">
            <a:off x="3048926" y="2522171"/>
            <a:ext cx="1173939" cy="348722"/>
          </a:xfrm>
          <a:prstGeom prst="leftRightArrow">
            <a:avLst>
              <a:gd name="adj1" fmla="val 50000"/>
              <a:gd name="adj2" fmla="val 90932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161388" y="5257799"/>
            <a:ext cx="3982612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b="1" u="sng" dirty="0" smtClean="0"/>
              <a:t>Point de vue « concepteur » </a:t>
            </a:r>
            <a:r>
              <a:rPr lang="fr-FR" dirty="0" smtClean="0"/>
              <a:t>:  </a:t>
            </a:r>
          </a:p>
          <a:p>
            <a:pPr algn="ctr"/>
            <a:r>
              <a:rPr lang="fr-FR" dirty="0" smtClean="0"/>
              <a:t>(celui qui conçoit / implémente)</a:t>
            </a:r>
          </a:p>
          <a:p>
            <a:pPr algn="ctr"/>
            <a:r>
              <a:rPr lang="fr-FR" sz="20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Boîte blanche </a:t>
            </a:r>
          </a:p>
          <a:p>
            <a:pPr algn="ctr"/>
            <a:r>
              <a:rPr lang="fr-FR" dirty="0" smtClean="0"/>
              <a:t>Prise en charge de l’implémentation</a:t>
            </a:r>
            <a:endParaRPr lang="fr-FR" dirty="0"/>
          </a:p>
        </p:txBody>
      </p:sp>
      <p:sp>
        <p:nvSpPr>
          <p:cNvPr id="21" name="TextBox 20"/>
          <p:cNvSpPr txBox="1"/>
          <p:nvPr/>
        </p:nvSpPr>
        <p:spPr>
          <a:xfrm>
            <a:off x="266328" y="4708301"/>
            <a:ext cx="3657600" cy="141577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b="1" u="sng" dirty="0" smtClean="0"/>
              <a:t>Point de vue « client » </a:t>
            </a:r>
            <a:r>
              <a:rPr lang="fr-FR" dirty="0" smtClean="0"/>
              <a:t>:  </a:t>
            </a:r>
          </a:p>
          <a:p>
            <a:pPr algn="ctr"/>
            <a:r>
              <a:rPr lang="fr-FR" dirty="0" smtClean="0"/>
              <a:t>(celui qui utilise)</a:t>
            </a:r>
          </a:p>
          <a:p>
            <a:pPr algn="ctr"/>
            <a:r>
              <a:rPr lang="fr-FR" sz="2000" b="1" dirty="0" smtClean="0">
                <a:solidFill>
                  <a:srgbClr val="1F49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Boîte noire </a:t>
            </a:r>
          </a:p>
          <a:p>
            <a:pPr algn="ctr"/>
            <a:r>
              <a:rPr lang="fr-FR" dirty="0" smtClean="0"/>
              <a:t>Peu importe l’implémentation, tant qu’elle offre les services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90D5E-8BA7-AB4B-969B-B0C7B2C4615A}" type="datetime1">
              <a:rPr lang="fr-FR" smtClean="0"/>
              <a:t>31/10/13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8229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Architecture OO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chaque classe, deux points de vue : </a:t>
            </a:r>
            <a:r>
              <a:rPr lang="fr-FR" b="1" dirty="0" smtClean="0"/>
              <a:t>client</a:t>
            </a:r>
            <a:r>
              <a:rPr lang="fr-FR" dirty="0" smtClean="0"/>
              <a:t> X </a:t>
            </a:r>
            <a:r>
              <a:rPr lang="fr-FR" b="1" dirty="0" smtClean="0"/>
              <a:t>fournisseur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15</a:t>
            </a:fld>
            <a:endParaRPr lang="fr-FR"/>
          </a:p>
        </p:txBody>
      </p: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148297"/>
              </p:ext>
            </p:extLst>
          </p:nvPr>
        </p:nvGraphicFramePr>
        <p:xfrm>
          <a:off x="611560" y="2780928"/>
          <a:ext cx="7560840" cy="3515360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1875535"/>
                <a:gridCol w="568530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Point de vue</a:t>
                      </a:r>
                      <a:endParaRPr lang="fr-FR" dirty="0"/>
                    </a:p>
                  </a:txBody>
                  <a:tcPr marL="36000" marR="3600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Intérêts </a:t>
                      </a:r>
                      <a:endParaRPr lang="fr-FR" b="1" dirty="0"/>
                    </a:p>
                  </a:txBody>
                  <a:tcPr marL="36000" marR="3600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Client </a:t>
                      </a:r>
                      <a:endParaRPr lang="fr-FR" b="1" dirty="0"/>
                    </a:p>
                    <a:p>
                      <a:pPr algn="ctr"/>
                      <a:r>
                        <a:rPr lang="fr-FR" dirty="0" smtClean="0"/>
                        <a:t>(boîte noire)</a:t>
                      </a:r>
                      <a:endParaRPr lang="fr-FR" dirty="0"/>
                    </a:p>
                  </a:txBody>
                  <a:tcPr marL="36000" marR="36000" marT="0" marB="0" anchor="ctr">
                    <a:lnB w="28575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Maximum de fonctionnalités</a:t>
                      </a:r>
                      <a:r>
                        <a:rPr lang="fr-FR" baseline="0" dirty="0" smtClean="0"/>
                        <a:t> avec un </a:t>
                      </a:r>
                      <a:br>
                        <a:rPr lang="fr-FR" baseline="0" dirty="0" smtClean="0"/>
                      </a:br>
                      <a:r>
                        <a:rPr lang="fr-FR" baseline="0" dirty="0" smtClean="0"/>
                        <a:t>minimum de contraintes</a:t>
                      </a:r>
                      <a:endParaRPr lang="fr-FR" b="0" dirty="0"/>
                    </a:p>
                  </a:txBody>
                  <a:tcPr marL="36000" marR="3600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Facile</a:t>
                      </a:r>
                      <a:r>
                        <a:rPr lang="fr-FR" baseline="0" dirty="0" smtClean="0"/>
                        <a:t> à utiliser</a:t>
                      </a:r>
                      <a:endParaRPr lang="fr-FR" dirty="0"/>
                    </a:p>
                  </a:txBody>
                  <a:tcPr marL="36000" marR="3600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sz="1800" kern="1200" dirty="0" smtClean="0"/>
                        <a:t>Homogénéité</a:t>
                      </a:r>
                      <a:r>
                        <a:rPr lang="fr-FR" sz="1800" kern="1200" baseline="0" dirty="0" smtClean="0"/>
                        <a:t> et systématisation (standards)</a:t>
                      </a:r>
                      <a:endParaRPr lang="fr-FR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Compatibilité</a:t>
                      </a:r>
                      <a:r>
                        <a:rPr lang="fr-FR" baseline="0" dirty="0" smtClean="0"/>
                        <a:t> (ascendante) </a:t>
                      </a:r>
                      <a:endParaRPr lang="fr-FR" dirty="0"/>
                    </a:p>
                  </a:txBody>
                  <a:tcPr marL="36000" marR="36000" marT="0" marB="0">
                    <a:lnB w="28575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Fournisseur</a:t>
                      </a:r>
                      <a:endParaRPr lang="fr-FR" b="1" dirty="0"/>
                    </a:p>
                    <a:p>
                      <a:pPr algn="ctr"/>
                      <a:r>
                        <a:rPr lang="fr-FR" dirty="0" smtClean="0"/>
                        <a:t>(boîte blanche)</a:t>
                      </a:r>
                      <a:endParaRPr lang="fr-FR" dirty="0"/>
                    </a:p>
                  </a:txBody>
                  <a:tcPr marL="36000" marR="36000" marT="0" marB="0" anchor="ctr">
                    <a:lnT w="28575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Développement rapide</a:t>
                      </a:r>
                      <a:endParaRPr lang="fr-FR" dirty="0"/>
                    </a:p>
                  </a:txBody>
                  <a:tcPr marL="36000" marR="36000" marT="0" marB="0">
                    <a:lnT w="28575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Peu d’effort</a:t>
                      </a:r>
                      <a:endParaRPr lang="fr-FR" dirty="0"/>
                    </a:p>
                  </a:txBody>
                  <a:tcPr marL="36000" marR="3600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Prise en charge simple</a:t>
                      </a:r>
                      <a:endParaRPr lang="fr-FR" dirty="0"/>
                    </a:p>
                  </a:txBody>
                  <a:tcPr marL="36000" marR="3600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 marL="36000" marR="36000" marT="0" marB="0"/>
                </a:tc>
                <a:tc>
                  <a:txBody>
                    <a:bodyPr/>
                    <a:lstStyle/>
                    <a:p>
                      <a:r>
                        <a:rPr lang="fr-FR" dirty="0" smtClean="0"/>
                        <a:t>Réutilisation dans un grand nombre de cas</a:t>
                      </a:r>
                      <a:endParaRPr lang="fr-FR" dirty="0"/>
                    </a:p>
                  </a:txBody>
                  <a:tcPr marL="36000" marR="36000" marT="0" marB="0"/>
                </a:tc>
              </a:tr>
            </a:tbl>
          </a:graphicData>
        </a:graphic>
      </p:graphicFrame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41E6-9816-B54C-B8FE-B1EED299D12E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5633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Exercice chronométré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Faire en 10 minutes (en binôme)</a:t>
            </a:r>
          </a:p>
          <a:p>
            <a:pPr lvl="1"/>
            <a:r>
              <a:rPr lang="fr-FR" dirty="0" smtClean="0"/>
              <a:t>Un calculette avec deux opérations ‘+’ et ‘-’</a:t>
            </a:r>
          </a:p>
          <a:p>
            <a:pPr lvl="1"/>
            <a:r>
              <a:rPr lang="fr-FR" dirty="0" smtClean="0"/>
              <a:t>Transmettre le code à son binôme</a:t>
            </a:r>
          </a:p>
          <a:p>
            <a:pPr lvl="1"/>
            <a:endParaRPr lang="fr-FR" dirty="0"/>
          </a:p>
          <a:p>
            <a:r>
              <a:rPr lang="fr-FR" dirty="0" smtClean="0"/>
              <a:t>Faire en 5 minutes (en binôme)</a:t>
            </a:r>
          </a:p>
          <a:p>
            <a:pPr lvl="1"/>
            <a:r>
              <a:rPr lang="fr-FR" dirty="0" smtClean="0"/>
              <a:t>Reprendre le code développé par son binôme</a:t>
            </a:r>
          </a:p>
          <a:p>
            <a:pPr lvl="1"/>
            <a:r>
              <a:rPr lang="fr-FR" dirty="0" smtClean="0"/>
              <a:t>Ajouter des nouvelles opérations (‘*’, ‘/’ et ‘%’) </a:t>
            </a:r>
            <a:r>
              <a:rPr lang="fr-FR" b="1" u="sng" dirty="0" smtClean="0">
                <a:solidFill>
                  <a:schemeClr val="tx2"/>
                </a:solidFill>
              </a:rPr>
              <a:t>sans toucher au code précédent</a:t>
            </a:r>
          </a:p>
          <a:p>
            <a:pPr lvl="1"/>
            <a:endParaRPr lang="fr-FR" b="1" u="sng" dirty="0">
              <a:solidFill>
                <a:schemeClr val="tx2"/>
              </a:solidFill>
            </a:endParaRPr>
          </a:p>
          <a:p>
            <a:r>
              <a:rPr lang="fr-FR" b="1" dirty="0" smtClean="0">
                <a:solidFill>
                  <a:schemeClr val="tx2"/>
                </a:solidFill>
              </a:rPr>
              <a:t>Quel est le problème ??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FA069-85FC-C444-A057-A1F367237D64}" type="datetime1">
              <a:rPr lang="fr-FR" smtClean="0"/>
              <a:t>31/10/13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6167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774576"/>
          </a:xfrm>
        </p:spPr>
        <p:txBody>
          <a:bodyPr/>
          <a:lstStyle/>
          <a:p>
            <a:r>
              <a:rPr lang="fr-FR" dirty="0"/>
              <a:t>Concevoir un code de qualité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5616624"/>
          </a:xfrm>
        </p:spPr>
        <p:txBody>
          <a:bodyPr>
            <a:normAutofit lnSpcReduction="10000"/>
          </a:bodyPr>
          <a:lstStyle/>
          <a:p>
            <a:r>
              <a:rPr lang="fr-FR" sz="2800" dirty="0" smtClean="0"/>
              <a:t>Critères de qualité dans l’orientation à objets 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Modularité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: </a:t>
            </a:r>
          </a:p>
          <a:p>
            <a:pPr lvl="2"/>
            <a:r>
              <a:rPr lang="fr-FR" sz="2200" b="1" dirty="0" smtClean="0"/>
              <a:t>forte cohésion </a:t>
            </a:r>
            <a:r>
              <a:rPr lang="fr-FR" sz="2200" dirty="0" smtClean="0"/>
              <a:t>dans la classe, </a:t>
            </a:r>
            <a:r>
              <a:rPr lang="fr-FR" sz="2200" b="1" dirty="0" smtClean="0"/>
              <a:t>faible couplage </a:t>
            </a:r>
            <a:r>
              <a:rPr lang="fr-FR" sz="2200" dirty="0" smtClean="0"/>
              <a:t>entre les classes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Robustesse</a:t>
            </a:r>
            <a:r>
              <a:rPr lang="fr-FR" sz="2400" dirty="0" smtClean="0"/>
              <a:t> : </a:t>
            </a:r>
          </a:p>
          <a:p>
            <a:pPr lvl="2"/>
            <a:r>
              <a:rPr lang="fr-FR" sz="2200" dirty="0" smtClean="0"/>
              <a:t>capacité d’un programme à </a:t>
            </a:r>
            <a:r>
              <a:rPr lang="fr-FR" sz="2200" b="1" dirty="0" smtClean="0"/>
              <a:t>bien fonctionner</a:t>
            </a:r>
            <a:r>
              <a:rPr lang="fr-FR" sz="2200" dirty="0" smtClean="0"/>
              <a:t>, sans bugs 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Extensibilité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: </a:t>
            </a:r>
          </a:p>
          <a:p>
            <a:pPr lvl="2"/>
            <a:r>
              <a:rPr lang="fr-FR" sz="2200" dirty="0" smtClean="0"/>
              <a:t>possibilité d’</a:t>
            </a:r>
            <a:r>
              <a:rPr lang="fr-FR" sz="2200" b="1" dirty="0" smtClean="0"/>
              <a:t>étendre</a:t>
            </a:r>
            <a:r>
              <a:rPr lang="fr-FR" sz="2200" dirty="0" smtClean="0"/>
              <a:t> facilement les fonctionnalités </a:t>
            </a:r>
            <a:br>
              <a:rPr lang="fr-FR" sz="2200" dirty="0" smtClean="0"/>
            </a:br>
            <a:r>
              <a:rPr lang="fr-FR" sz="2200" dirty="0" smtClean="0"/>
              <a:t>d’un programme, </a:t>
            </a:r>
            <a:r>
              <a:rPr lang="fr-FR" sz="2200" b="1" dirty="0" smtClean="0"/>
              <a:t>sans compromettre son intégrité  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Evolutivité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: </a:t>
            </a:r>
          </a:p>
          <a:p>
            <a:pPr lvl="2"/>
            <a:r>
              <a:rPr lang="fr-FR" sz="2200" dirty="0" smtClean="0"/>
              <a:t>possibilité de faire concevoir un logiciel de</a:t>
            </a:r>
            <a:br>
              <a:rPr lang="fr-FR" sz="2200" dirty="0" smtClean="0"/>
            </a:br>
            <a:r>
              <a:rPr lang="fr-FR" sz="2200" dirty="0" smtClean="0"/>
              <a:t>manière </a:t>
            </a:r>
            <a:r>
              <a:rPr lang="fr-FR" sz="2200" b="1" dirty="0" smtClean="0"/>
              <a:t>incrémentale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Réutilisabilité</a:t>
            </a:r>
            <a:r>
              <a:rPr lang="fr-FR" sz="2400" dirty="0" smtClean="0"/>
              <a:t> : </a:t>
            </a:r>
          </a:p>
          <a:p>
            <a:pPr lvl="2"/>
            <a:r>
              <a:rPr lang="fr-FR" sz="2200" dirty="0" smtClean="0"/>
              <a:t>possibilité de réutiliser </a:t>
            </a:r>
            <a:r>
              <a:rPr lang="fr-FR" sz="2200" b="1" dirty="0" smtClean="0"/>
              <a:t>sans modification </a:t>
            </a:r>
            <a:br>
              <a:rPr lang="fr-FR" sz="2200" b="1" dirty="0" smtClean="0"/>
            </a:br>
            <a:r>
              <a:rPr lang="fr-FR" sz="2200" dirty="0" smtClean="0"/>
              <a:t>une classe </a:t>
            </a:r>
          </a:p>
          <a:p>
            <a:pPr lvl="1"/>
            <a:endParaRPr lang="fr-FR" sz="24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CC1FB-F06D-E743-8DBC-269779992712}" type="datetime1">
              <a:rPr lang="fr-FR" smtClean="0"/>
              <a:t>31/10/13</a:t>
            </a:fld>
            <a:endParaRPr lang="fr-FR" dirty="0"/>
          </a:p>
        </p:txBody>
      </p:sp>
      <p:pic>
        <p:nvPicPr>
          <p:cNvPr id="8" name="Image 7" descr="puzzle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727127" y="4454825"/>
            <a:ext cx="2743375" cy="2062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370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Concevoir un code de qualité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Développement de qualité 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Penser qualité </a:t>
            </a:r>
          </a:p>
          <a:p>
            <a:pPr lvl="2"/>
            <a:r>
              <a:rPr lang="fr-FR" sz="2000" dirty="0" smtClean="0"/>
              <a:t>Modularité / réutilisation </a:t>
            </a:r>
          </a:p>
          <a:p>
            <a:pPr lvl="2"/>
            <a:r>
              <a:rPr lang="fr-FR" sz="2000" dirty="0" smtClean="0"/>
              <a:t>Évolutivité / extensibilité </a:t>
            </a:r>
          </a:p>
          <a:p>
            <a:pPr lvl="2"/>
            <a:r>
              <a:rPr lang="fr-FR" sz="2000" dirty="0" smtClean="0"/>
              <a:t>Robustesse </a:t>
            </a:r>
          </a:p>
          <a:p>
            <a:pPr lvl="2"/>
            <a:endParaRPr lang="fr-FR" sz="2000" dirty="0" smtClean="0"/>
          </a:p>
          <a:p>
            <a:pPr lvl="1"/>
            <a:r>
              <a:rPr lang="fr-FR" sz="2400" b="1" dirty="0" smtClean="0"/>
              <a:t>Vision globale </a:t>
            </a:r>
          </a:p>
          <a:p>
            <a:pPr lvl="2"/>
            <a:r>
              <a:rPr lang="fr-FR" sz="2000" dirty="0" smtClean="0"/>
              <a:t>Solution à court terme X solution à long terme</a:t>
            </a:r>
          </a:p>
          <a:p>
            <a:pPr lvl="2"/>
            <a:endParaRPr lang="fr-FR" sz="2000" dirty="0" smtClean="0"/>
          </a:p>
          <a:p>
            <a:pPr lvl="1">
              <a:buFont typeface="Wingdings" charset="2"/>
              <a:buChar char="Ø"/>
            </a:pPr>
            <a:r>
              <a:rPr lang="fr-FR" sz="2800" b="1" dirty="0" smtClean="0">
                <a:solidFill>
                  <a:srgbClr val="790A14"/>
                </a:solidFill>
              </a:rPr>
              <a:t> Besoin de modélisation ! </a:t>
            </a:r>
            <a:endParaRPr lang="fr-FR" sz="2800" b="1" dirty="0" smtClean="0">
              <a:solidFill>
                <a:srgbClr val="D2533C"/>
              </a:solidFill>
            </a:endParaRPr>
          </a:p>
          <a:p>
            <a:pPr lvl="1">
              <a:buFont typeface="Wingdings" charset="2"/>
              <a:buChar char="²"/>
            </a:pPr>
            <a:r>
              <a:rPr lang="fr-FR" sz="2400" b="1" dirty="0" smtClean="0"/>
              <a:t>Correspondance modèle </a:t>
            </a:r>
            <a:r>
              <a:rPr lang="fr-FR" sz="2400" b="1" dirty="0" smtClean="0">
                <a:latin typeface="Wingdings"/>
                <a:ea typeface="Wingdings"/>
                <a:cs typeface="Wingdings"/>
                <a:sym typeface="Wingdings"/>
              </a:rPr>
              <a:t></a:t>
            </a:r>
            <a:r>
              <a:rPr lang="fr-FR" sz="2400" b="1" dirty="0" smtClean="0">
                <a:sym typeface="Wingdings"/>
              </a:rPr>
              <a:t> code généré </a:t>
            </a:r>
            <a:endParaRPr lang="fr-FR" sz="2400" b="1" dirty="0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6" name="ZoneTexte 5"/>
          <p:cNvSpPr txBox="1"/>
          <p:nvPr/>
        </p:nvSpPr>
        <p:spPr>
          <a:xfrm>
            <a:off x="6948264" y="3501008"/>
            <a:ext cx="1523256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Code</a:t>
            </a:r>
            <a:endParaRPr lang="fr-FR" sz="2400" dirty="0"/>
          </a:p>
        </p:txBody>
      </p:sp>
      <p:sp>
        <p:nvSpPr>
          <p:cNvPr id="7" name="Flèche courbée vers le bas 6"/>
          <p:cNvSpPr/>
          <p:nvPr/>
        </p:nvSpPr>
        <p:spPr>
          <a:xfrm rot="5400000">
            <a:off x="7399176" y="2546040"/>
            <a:ext cx="1512168" cy="685800"/>
          </a:xfrm>
          <a:prstGeom prst="curved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36096" y="2204864"/>
            <a:ext cx="1452453" cy="838200"/>
          </a:xfrm>
          <a:prstGeom prst="rect">
            <a:avLst/>
          </a:prstGeom>
        </p:spPr>
      </p:pic>
      <p:grpSp>
        <p:nvGrpSpPr>
          <p:cNvPr id="9" name="Grouper 8"/>
          <p:cNvGrpSpPr/>
          <p:nvPr/>
        </p:nvGrpSpPr>
        <p:grpSpPr>
          <a:xfrm>
            <a:off x="5940152" y="1484784"/>
            <a:ext cx="1152128" cy="792088"/>
            <a:chOff x="228600" y="5334000"/>
            <a:chExt cx="1716360" cy="902618"/>
          </a:xfrm>
        </p:grpSpPr>
        <p:pic>
          <p:nvPicPr>
            <p:cNvPr id="10" name="Picture 5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0" y="5791200"/>
              <a:ext cx="1182960" cy="4454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4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8600" y="5334000"/>
              <a:ext cx="912798" cy="6874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" name="ZoneTexte 4"/>
          <p:cNvSpPr txBox="1"/>
          <p:nvPr/>
        </p:nvSpPr>
        <p:spPr>
          <a:xfrm>
            <a:off x="6948264" y="1700808"/>
            <a:ext cx="1523256" cy="461665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Modèle </a:t>
            </a:r>
            <a:endParaRPr lang="fr-FR" sz="2400" dirty="0"/>
          </a:p>
        </p:txBody>
      </p:sp>
      <p:sp>
        <p:nvSpPr>
          <p:cNvPr id="8" name="Flèche courbée vers le bas 7"/>
          <p:cNvSpPr/>
          <p:nvPr/>
        </p:nvSpPr>
        <p:spPr>
          <a:xfrm rot="5400000" flipH="1" flipV="1">
            <a:off x="6533356" y="2438028"/>
            <a:ext cx="1440160" cy="685800"/>
          </a:xfrm>
          <a:prstGeom prst="curved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668344" y="4149080"/>
            <a:ext cx="835463" cy="520223"/>
          </a:xfrm>
          <a:prstGeom prst="rect">
            <a:avLst/>
          </a:prstGeom>
          <a:ln w="63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52996" y="4293096"/>
            <a:ext cx="724849" cy="549728"/>
          </a:xfrm>
          <a:prstGeom prst="rect">
            <a:avLst/>
          </a:prstGeom>
          <a:ln w="63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100392" y="4005064"/>
            <a:ext cx="724849" cy="549728"/>
          </a:xfrm>
          <a:prstGeom prst="rect">
            <a:avLst/>
          </a:prstGeom>
          <a:ln w="6350" cap="sq" cmpd="sng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8" name="Espace réservé de la date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B586A-D16E-1044-A140-EFA6379B97F5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35146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993775" algn="l"/>
            <a:r>
              <a:rPr lang="fr-FR" dirty="0" smtClean="0"/>
              <a:t>Contre-</a:t>
            </a:r>
            <a:r>
              <a:rPr lang="fr-FR" dirty="0" smtClean="0"/>
              <a:t>exemples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40" y="1484784"/>
            <a:ext cx="8229600" cy="4876800"/>
          </a:xfrm>
        </p:spPr>
        <p:txBody>
          <a:bodyPr>
            <a:normAutofit/>
          </a:bodyPr>
          <a:lstStyle/>
          <a:p>
            <a:r>
              <a:rPr lang="fr-FR" sz="2400" b="1" dirty="0" smtClean="0"/>
              <a:t>Modularité </a:t>
            </a:r>
          </a:p>
          <a:p>
            <a:pPr lvl="1"/>
            <a:r>
              <a:rPr lang="fr-FR" sz="2000" dirty="0" smtClean="0"/>
              <a:t>Cette classe est-elle bien définie ?</a:t>
            </a:r>
          </a:p>
          <a:p>
            <a:pPr lvl="1"/>
            <a:r>
              <a:rPr lang="fr-FR" sz="2000" b="1" dirty="0" smtClean="0">
                <a:solidFill>
                  <a:schemeClr val="tx2"/>
                </a:solidFill>
              </a:rPr>
              <a:t>Non !! </a:t>
            </a:r>
          </a:p>
          <a:p>
            <a:pPr lvl="2"/>
            <a:r>
              <a:rPr lang="fr-FR" dirty="0" smtClean="0"/>
              <a:t>Personne </a:t>
            </a:r>
            <a:r>
              <a:rPr lang="fr-FR" dirty="0" smtClean="0">
                <a:sym typeface="Wingdings" pitchFamily="2" charset="2"/>
              </a:rPr>
              <a:t> nom</a:t>
            </a:r>
            <a:endParaRPr lang="fr-FR" dirty="0" smtClean="0"/>
          </a:p>
          <a:p>
            <a:pPr lvl="2"/>
            <a:r>
              <a:rPr lang="fr-FR" dirty="0" smtClean="0"/>
              <a:t>Employé </a:t>
            </a:r>
            <a:r>
              <a:rPr lang="fr-FR" dirty="0" smtClean="0">
                <a:sym typeface="Wingdings" pitchFamily="2" charset="2"/>
              </a:rPr>
              <a:t> salaire</a:t>
            </a:r>
            <a:endParaRPr lang="fr-FR" dirty="0" smtClean="0"/>
          </a:p>
          <a:p>
            <a:pPr lvl="2"/>
            <a:r>
              <a:rPr lang="fr-FR" dirty="0" smtClean="0"/>
              <a:t>Conducteur </a:t>
            </a:r>
            <a:r>
              <a:rPr lang="fr-FR" dirty="0" smtClean="0">
                <a:sym typeface="Wingdings" pitchFamily="2" charset="2"/>
              </a:rPr>
              <a:t> permis, voiture</a:t>
            </a:r>
            <a:endParaRPr lang="fr-FR" dirty="0" smtClean="0"/>
          </a:p>
          <a:p>
            <a:pPr lvl="2"/>
            <a:r>
              <a:rPr lang="fr-FR" dirty="0" smtClean="0"/>
              <a:t>Lecteur </a:t>
            </a:r>
            <a:r>
              <a:rPr lang="fr-FR" dirty="0" smtClean="0">
                <a:sym typeface="Wingdings" pitchFamily="2" charset="2"/>
              </a:rPr>
              <a:t> carte lecteur, ouvrage</a:t>
            </a:r>
            <a:r>
              <a:rPr lang="fr-FR" dirty="0" smtClean="0"/>
              <a:t> </a:t>
            </a:r>
          </a:p>
          <a:p>
            <a:pPr lvl="2"/>
            <a:endParaRPr lang="fr-FR" dirty="0"/>
          </a:p>
          <a:p>
            <a:pPr marL="274320" lvl="1" indent="0">
              <a:buNone/>
            </a:pPr>
            <a:r>
              <a:rPr lang="fr-FR" sz="2000" b="1" dirty="0" smtClean="0">
                <a:solidFill>
                  <a:schemeClr val="tx2"/>
                </a:solidFill>
              </a:rPr>
              <a:t>Faible cohésion !! 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4322589"/>
            <a:ext cx="6073791" cy="2490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5686732" y="914400"/>
            <a:ext cx="3277755" cy="3954760"/>
            <a:chOff x="5352529" y="2416726"/>
            <a:chExt cx="2930560" cy="2411280"/>
          </a:xfrm>
          <a:solidFill>
            <a:srgbClr val="F6F89A"/>
          </a:solidFill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Personne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352529" y="2677767"/>
              <a:ext cx="2930560" cy="99347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0" rIns="0" bIns="4680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nom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permis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salaire : </a:t>
              </a:r>
              <a:r>
                <a:rPr lang="fr-FR" dirty="0" err="1" smtClean="0"/>
                <a:t>Float</a:t>
              </a:r>
              <a:endParaRPr lang="fr-FR" dirty="0" smtClean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carteLecteur</a:t>
              </a:r>
              <a:r>
                <a:rPr lang="fr-FR" dirty="0" smtClean="0"/>
                <a:t> : String</a:t>
              </a:r>
            </a:p>
            <a:p>
              <a:pPr>
                <a:spcBef>
                  <a:spcPts val="600"/>
                </a:spcBef>
              </a:pPr>
              <a:endParaRPr lang="fr-FR" dirty="0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352529" y="3551279"/>
              <a:ext cx="2930560" cy="127672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0" rIns="0" bIns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>
                  <a:cs typeface="Arial"/>
                </a:rPr>
                <a:t>setNom</a:t>
              </a:r>
              <a:r>
                <a:rPr lang="fr-FR" dirty="0" smtClean="0">
                  <a:cs typeface="Arial"/>
                </a:rPr>
                <a:t> (String)</a:t>
              </a:r>
              <a:endParaRPr lang="fr-FR" dirty="0">
                <a:cs typeface="Arial"/>
              </a:endParaRPr>
            </a:p>
            <a:p>
              <a:pPr>
                <a:spcBef>
                  <a:spcPts val="600"/>
                </a:spcBef>
              </a:pPr>
              <a:r>
                <a:rPr lang="fr-FR" dirty="0" err="1" smtClean="0">
                  <a:cs typeface="Arial"/>
                </a:rPr>
                <a:t>getNom</a:t>
              </a:r>
              <a:r>
                <a:rPr lang="fr-FR" dirty="0" smtClean="0">
                  <a:cs typeface="Arial"/>
                </a:rPr>
                <a:t> () : String</a:t>
              </a:r>
              <a:endParaRPr lang="fr-FR" dirty="0">
                <a:cs typeface="Arial"/>
              </a:endParaRPr>
            </a:p>
            <a:p>
              <a:pPr>
                <a:spcBef>
                  <a:spcPts val="600"/>
                </a:spcBef>
              </a:pPr>
              <a:r>
                <a:rPr lang="fr-FR" dirty="0" smtClean="0">
                  <a:cs typeface="Arial"/>
                </a:rPr>
                <a:t>possède(Voiture)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>
                  <a:cs typeface="Arial"/>
                </a:rPr>
                <a:t>changeSalaire</a:t>
              </a:r>
              <a:r>
                <a:rPr lang="fr-FR" dirty="0" smtClean="0">
                  <a:cs typeface="Arial"/>
                </a:rPr>
                <a:t>(</a:t>
              </a:r>
              <a:r>
                <a:rPr lang="fr-FR" dirty="0" err="1" smtClean="0">
                  <a:cs typeface="Arial"/>
                </a:rPr>
                <a:t>Float</a:t>
              </a:r>
              <a:r>
                <a:rPr lang="fr-FR" dirty="0" smtClean="0">
                  <a:cs typeface="Arial"/>
                </a:rPr>
                <a:t>)</a:t>
              </a:r>
            </a:p>
            <a:p>
              <a:pPr>
                <a:spcBef>
                  <a:spcPts val="600"/>
                </a:spcBef>
              </a:pPr>
              <a:r>
                <a:rPr lang="fr-FR" dirty="0" err="1">
                  <a:cs typeface="Arial"/>
                </a:rPr>
                <a:t>e</a:t>
              </a:r>
              <a:r>
                <a:rPr lang="fr-FR" dirty="0" err="1" smtClean="0">
                  <a:cs typeface="Arial"/>
                </a:rPr>
                <a:t>mprunteOuvrage</a:t>
              </a:r>
              <a:r>
                <a:rPr lang="fr-FR" dirty="0" smtClean="0">
                  <a:cs typeface="Arial"/>
                </a:rPr>
                <a:t>(Ouvrage)</a:t>
              </a:r>
            </a:p>
            <a:p>
              <a:pPr>
                <a:spcBef>
                  <a:spcPts val="600"/>
                </a:spcBef>
              </a:pPr>
              <a:r>
                <a:rPr lang="fr-FR" dirty="0" err="1">
                  <a:cs typeface="Arial"/>
                </a:rPr>
                <a:t>r</a:t>
              </a:r>
              <a:r>
                <a:rPr lang="fr-FR" dirty="0" err="1" smtClean="0">
                  <a:cs typeface="Arial"/>
                </a:rPr>
                <a:t>etourneOuvrage</a:t>
              </a:r>
              <a:r>
                <a:rPr lang="fr-FR" dirty="0" smtClean="0">
                  <a:cs typeface="Arial"/>
                </a:rPr>
                <a:t>(Ouvrage)</a:t>
              </a:r>
            </a:p>
          </p:txBody>
        </p:sp>
      </p:grpSp>
      <p:sp>
        <p:nvSpPr>
          <p:cNvPr id="11" name="Espace réservé de la date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D0DA8-432A-A74A-904F-751A2F8814A7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7105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Présentation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Objectif</a:t>
            </a:r>
          </a:p>
          <a:p>
            <a:pPr lvl="1"/>
            <a:r>
              <a:rPr lang="fr-FR" b="1" dirty="0" smtClean="0"/>
              <a:t>Concevoir une solution objet de qualité et la réaliser en Java</a:t>
            </a:r>
          </a:p>
          <a:p>
            <a:pPr lvl="1"/>
            <a:r>
              <a:rPr lang="fr-FR" dirty="0" smtClean="0"/>
              <a:t>Renforcer la compréhension de l’approche OO</a:t>
            </a:r>
          </a:p>
          <a:p>
            <a:pPr lvl="1"/>
            <a:r>
              <a:rPr lang="fr-FR" dirty="0" smtClean="0"/>
              <a:t>Sensibiliser à la production d’un code de qualité en Java 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Organisation </a:t>
            </a:r>
          </a:p>
          <a:p>
            <a:pPr lvl="1"/>
            <a:r>
              <a:rPr lang="fr-FR" dirty="0" smtClean="0"/>
              <a:t>Séances : 10 x 3h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Evaluation</a:t>
            </a:r>
          </a:p>
          <a:p>
            <a:pPr lvl="1"/>
            <a:r>
              <a:rPr lang="fr-FR" b="1" dirty="0" smtClean="0"/>
              <a:t>Contrôle continu (50%)</a:t>
            </a:r>
          </a:p>
          <a:p>
            <a:pPr lvl="2"/>
            <a:r>
              <a:rPr lang="fr-FR" dirty="0" smtClean="0"/>
              <a:t>Exercices (TP) rendus, dont </a:t>
            </a:r>
            <a:r>
              <a:rPr lang="fr-FR" dirty="0" err="1" smtClean="0"/>
              <a:t>DMs</a:t>
            </a:r>
            <a:endParaRPr lang="fr-FR" dirty="0" smtClean="0"/>
          </a:p>
          <a:p>
            <a:pPr lvl="2"/>
            <a:r>
              <a:rPr lang="fr-FR" dirty="0" smtClean="0"/>
              <a:t>Interrogations surprises</a:t>
            </a:r>
          </a:p>
          <a:p>
            <a:pPr lvl="2"/>
            <a:r>
              <a:rPr lang="fr-FR" dirty="0" smtClean="0"/>
              <a:t>Participation</a:t>
            </a:r>
          </a:p>
          <a:p>
            <a:pPr lvl="1"/>
            <a:r>
              <a:rPr lang="fr-FR" b="1" dirty="0" smtClean="0"/>
              <a:t>Examen (50%)  </a:t>
            </a:r>
          </a:p>
          <a:p>
            <a:pPr lvl="1"/>
            <a:endParaRPr lang="fr-F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657F5-F874-464E-8EC7-E290BB5E4D46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646915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990600"/>
          </a:xfrm>
        </p:spPr>
        <p:txBody>
          <a:bodyPr/>
          <a:lstStyle/>
          <a:p>
            <a:pPr algn="l"/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229600" cy="4876800"/>
          </a:xfrm>
        </p:spPr>
        <p:txBody>
          <a:bodyPr>
            <a:normAutofit/>
          </a:bodyPr>
          <a:lstStyle/>
          <a:p>
            <a:r>
              <a:rPr lang="fr-FR" sz="2800" b="1" dirty="0" smtClean="0"/>
              <a:t>Modularité</a:t>
            </a:r>
          </a:p>
          <a:p>
            <a:pPr lvl="1"/>
            <a:r>
              <a:rPr lang="fr-FR" sz="2400" dirty="0" smtClean="0"/>
              <a:t>Solution : </a:t>
            </a:r>
          </a:p>
          <a:p>
            <a:pPr lvl="2"/>
            <a:r>
              <a:rPr lang="fr-FR" sz="2000" dirty="0" smtClean="0"/>
              <a:t>Multiples classes </a:t>
            </a:r>
          </a:p>
          <a:p>
            <a:pPr lvl="2"/>
            <a:r>
              <a:rPr lang="fr-FR" sz="2000" dirty="0"/>
              <a:t>U</a:t>
            </a:r>
            <a:r>
              <a:rPr lang="fr-FR" sz="2000" dirty="0" smtClean="0"/>
              <a:t>sage de l’héritage</a:t>
            </a:r>
          </a:p>
          <a:p>
            <a:pPr marL="274320" lvl="1" indent="0">
              <a:buNone/>
            </a:pPr>
            <a:endParaRPr lang="fr-FR" sz="2200" dirty="0" smtClean="0"/>
          </a:p>
          <a:p>
            <a:pPr marL="274320" lvl="1" indent="0">
              <a:buNone/>
            </a:pPr>
            <a:r>
              <a:rPr lang="fr-FR" sz="2400" b="1" dirty="0" smtClean="0">
                <a:solidFill>
                  <a:schemeClr val="tx2"/>
                </a:solidFill>
              </a:rPr>
              <a:t>Forte cohésion !!</a:t>
            </a:r>
            <a:endParaRPr lang="fr-FR" sz="2400" b="1" dirty="0">
              <a:solidFill>
                <a:schemeClr val="tx2"/>
              </a:solidFill>
            </a:endParaRPr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6061040" y="914410"/>
            <a:ext cx="2930560" cy="1676390"/>
            <a:chOff x="5366662" y="2416726"/>
            <a:chExt cx="2930560" cy="957141"/>
          </a:xfrm>
          <a:solidFill>
            <a:srgbClr val="F6F89A"/>
          </a:solidFill>
        </p:grpSpPr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5368506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Personne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5366662" y="2677767"/>
              <a:ext cx="2930560" cy="4129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nom : String</a:t>
              </a:r>
            </a:p>
            <a:p>
              <a:pPr>
                <a:spcBef>
                  <a:spcPts val="600"/>
                </a:spcBef>
              </a:pPr>
              <a:endParaRPr lang="fr-FR" dirty="0" smtClean="0"/>
            </a:p>
          </p:txBody>
        </p:sp>
        <p:sp>
          <p:nvSpPr>
            <p:cNvPr id="8" name="Text Box 6"/>
            <p:cNvSpPr txBox="1">
              <a:spLocks noChangeArrowheads="1"/>
            </p:cNvSpPr>
            <p:nvPr/>
          </p:nvSpPr>
          <p:spPr bwMode="auto">
            <a:xfrm>
              <a:off x="5366662" y="2960910"/>
              <a:ext cx="2930560" cy="4129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setNom</a:t>
              </a:r>
              <a:r>
                <a:rPr lang="fr-FR" dirty="0" smtClean="0"/>
                <a:t> (String)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getNom</a:t>
              </a:r>
              <a:r>
                <a:rPr lang="fr-FR" dirty="0" smtClean="0"/>
                <a:t> () : String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707444" y="4869160"/>
            <a:ext cx="2207956" cy="1226866"/>
            <a:chOff x="5352529" y="2416726"/>
            <a:chExt cx="2576971" cy="700485"/>
          </a:xfrm>
          <a:solidFill>
            <a:srgbClr val="F6F89A"/>
          </a:solidFill>
        </p:grpSpPr>
        <p:sp>
          <p:nvSpPr>
            <p:cNvPr id="10" name="Text Box 4"/>
            <p:cNvSpPr txBox="1">
              <a:spLocks noChangeArrowheads="1"/>
            </p:cNvSpPr>
            <p:nvPr/>
          </p:nvSpPr>
          <p:spPr bwMode="auto">
            <a:xfrm>
              <a:off x="5354373" y="2416726"/>
              <a:ext cx="2575127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Conducteur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11" name="Text Box 5"/>
            <p:cNvSpPr txBox="1">
              <a:spLocks noChangeArrowheads="1"/>
            </p:cNvSpPr>
            <p:nvPr/>
          </p:nvSpPr>
          <p:spPr bwMode="auto">
            <a:xfrm>
              <a:off x="5352529" y="2677767"/>
              <a:ext cx="2576971" cy="41295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permis : String</a:t>
              </a:r>
            </a:p>
            <a:p>
              <a:pPr>
                <a:spcBef>
                  <a:spcPts val="600"/>
                </a:spcBef>
              </a:pPr>
              <a:endParaRPr lang="fr-FR" dirty="0" smtClean="0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5352529" y="2906339"/>
              <a:ext cx="2576971" cy="21087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possède(Voiture)</a:t>
              </a:r>
            </a:p>
          </p:txBody>
        </p:sp>
      </p:grpSp>
      <p:sp>
        <p:nvSpPr>
          <p:cNvPr id="15" name="Isosceles Triangle 14"/>
          <p:cNvSpPr/>
          <p:nvPr/>
        </p:nvSpPr>
        <p:spPr>
          <a:xfrm>
            <a:off x="7195335" y="2590800"/>
            <a:ext cx="274689" cy="353961"/>
          </a:xfrm>
          <a:prstGeom prst="triangle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20" name="Group 19"/>
          <p:cNvGrpSpPr/>
          <p:nvPr/>
        </p:nvGrpSpPr>
        <p:grpSpPr>
          <a:xfrm>
            <a:off x="4026310" y="4869160"/>
            <a:ext cx="2438400" cy="1515687"/>
            <a:chOff x="5352529" y="2416726"/>
            <a:chExt cx="2930560" cy="865389"/>
          </a:xfrm>
          <a:solidFill>
            <a:srgbClr val="F6F89A"/>
          </a:solidFill>
        </p:grpSpPr>
        <p:sp>
          <p:nvSpPr>
            <p:cNvPr id="21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Employé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22" name="Text Box 5"/>
            <p:cNvSpPr txBox="1">
              <a:spLocks noChangeArrowheads="1"/>
            </p:cNvSpPr>
            <p:nvPr/>
          </p:nvSpPr>
          <p:spPr bwMode="auto">
            <a:xfrm>
              <a:off x="5352529" y="2677767"/>
              <a:ext cx="2930560" cy="41295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salaire : </a:t>
              </a:r>
              <a:r>
                <a:rPr lang="fr-FR" dirty="0" err="1" smtClean="0"/>
                <a:t>Float</a:t>
              </a:r>
              <a:endParaRPr lang="fr-FR" dirty="0" smtClean="0"/>
            </a:p>
            <a:p>
              <a:pPr>
                <a:spcBef>
                  <a:spcPts val="600"/>
                </a:spcBef>
              </a:pPr>
              <a:endParaRPr lang="fr-FR" dirty="0" err="1" smtClean="0"/>
            </a:p>
          </p:txBody>
        </p:sp>
        <p:sp>
          <p:nvSpPr>
            <p:cNvPr id="23" name="Text Box 6"/>
            <p:cNvSpPr txBox="1">
              <a:spLocks noChangeArrowheads="1"/>
            </p:cNvSpPr>
            <p:nvPr/>
          </p:nvSpPr>
          <p:spPr bwMode="auto">
            <a:xfrm>
              <a:off x="5352529" y="2921876"/>
              <a:ext cx="2930560" cy="360239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0" rIns="0" bIns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changeSalaire</a:t>
              </a:r>
              <a:r>
                <a:rPr lang="fr-FR" dirty="0" smtClean="0"/>
                <a:t>(</a:t>
              </a:r>
              <a:r>
                <a:rPr lang="fr-FR" dirty="0" err="1" smtClean="0"/>
                <a:t>Float</a:t>
              </a:r>
              <a:r>
                <a:rPr lang="fr-FR" dirty="0" smtClean="0"/>
                <a:t>)</a:t>
              </a:r>
            </a:p>
            <a:p>
              <a:pPr>
                <a:spcBef>
                  <a:spcPts val="600"/>
                </a:spcBef>
              </a:pPr>
              <a:endParaRPr lang="fr-FR" dirty="0" smtClean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51520" y="4858405"/>
            <a:ext cx="3441040" cy="1569914"/>
            <a:chOff x="5352529" y="2416726"/>
            <a:chExt cx="2930560" cy="896351"/>
          </a:xfrm>
          <a:solidFill>
            <a:srgbClr val="F6F89A"/>
          </a:solidFill>
        </p:grpSpPr>
        <p:sp>
          <p:nvSpPr>
            <p:cNvPr id="25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Lecteur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26" name="Text Box 5"/>
            <p:cNvSpPr txBox="1">
              <a:spLocks noChangeArrowheads="1"/>
            </p:cNvSpPr>
            <p:nvPr/>
          </p:nvSpPr>
          <p:spPr bwMode="auto">
            <a:xfrm>
              <a:off x="5352529" y="2677767"/>
              <a:ext cx="2930560" cy="36024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0" rIns="0" bIns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carteLecteur</a:t>
              </a:r>
              <a:r>
                <a:rPr lang="fr-FR" dirty="0" smtClean="0"/>
                <a:t> : String</a:t>
              </a:r>
            </a:p>
            <a:p>
              <a:pPr>
                <a:spcBef>
                  <a:spcPts val="600"/>
                </a:spcBef>
              </a:pPr>
              <a:endParaRPr lang="fr-FR" dirty="0"/>
            </a:p>
          </p:txBody>
        </p:sp>
        <p:sp>
          <p:nvSpPr>
            <p:cNvPr id="27" name="Text Box 6"/>
            <p:cNvSpPr txBox="1">
              <a:spLocks noChangeArrowheads="1"/>
            </p:cNvSpPr>
            <p:nvPr/>
          </p:nvSpPr>
          <p:spPr bwMode="auto">
            <a:xfrm>
              <a:off x="5352529" y="2952837"/>
              <a:ext cx="2930560" cy="36024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 lIns="36000" tIns="0" rIns="0" bIns="0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emprunteOuvrage</a:t>
              </a:r>
              <a:r>
                <a:rPr lang="fr-FR" dirty="0" smtClean="0"/>
                <a:t>(Ouvrage)</a:t>
              </a:r>
            </a:p>
            <a:p>
              <a:pPr>
                <a:spcBef>
                  <a:spcPts val="600"/>
                </a:spcBef>
              </a:pPr>
              <a:r>
                <a:rPr lang="fr-FR" dirty="0" err="1"/>
                <a:t>r</a:t>
              </a:r>
              <a:r>
                <a:rPr lang="fr-FR" dirty="0" err="1" smtClean="0"/>
                <a:t>etourneOuvrage</a:t>
              </a:r>
              <a:r>
                <a:rPr lang="fr-FR" dirty="0" smtClean="0"/>
                <a:t>(Ouvrage)</a:t>
              </a:r>
            </a:p>
          </p:txBody>
        </p:sp>
      </p:grpSp>
      <p:cxnSp>
        <p:nvCxnSpPr>
          <p:cNvPr id="29" name="Elbow Connector 28"/>
          <p:cNvCxnSpPr>
            <a:stCxn id="15" idx="3"/>
            <a:endCxn id="10" idx="0"/>
          </p:cNvCxnSpPr>
          <p:nvPr/>
        </p:nvCxnSpPr>
        <p:spPr>
          <a:xfrm rot="16200000" flipH="1">
            <a:off x="6610247" y="3667194"/>
            <a:ext cx="1924399" cy="479532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15" idx="3"/>
            <a:endCxn id="21" idx="0"/>
          </p:cNvCxnSpPr>
          <p:nvPr/>
        </p:nvCxnSpPr>
        <p:spPr>
          <a:xfrm rot="5400000">
            <a:off x="5327664" y="2864143"/>
            <a:ext cx="1924399" cy="2085635"/>
          </a:xfrm>
          <a:prstGeom prst="bentConnector3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Elbow Connector 32"/>
          <p:cNvCxnSpPr>
            <a:stCxn id="15" idx="3"/>
            <a:endCxn id="25" idx="0"/>
          </p:cNvCxnSpPr>
          <p:nvPr/>
        </p:nvCxnSpPr>
        <p:spPr>
          <a:xfrm rot="5400000">
            <a:off x="3696621" y="1222346"/>
            <a:ext cx="1913645" cy="5358475"/>
          </a:xfrm>
          <a:prstGeom prst="bentConnector3">
            <a:avLst>
              <a:gd name="adj1" fmla="val 50000"/>
            </a:avLst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3419872" y="2708920"/>
            <a:ext cx="3688229" cy="1015663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000" b="1" dirty="0" smtClean="0">
                <a:solidFill>
                  <a:schemeClr val="tx1"/>
                </a:solidFill>
              </a:rPr>
              <a:t>Modularité</a:t>
            </a:r>
          </a:p>
          <a:p>
            <a:pPr algn="ctr"/>
            <a:r>
              <a:rPr lang="fr-FR" sz="2000" smtClean="0">
                <a:solidFill>
                  <a:schemeClr val="tx1"/>
                </a:solidFill>
              </a:rPr>
              <a:t>gérer la complexité</a:t>
            </a:r>
            <a:endParaRPr lang="fr-FR" sz="2000" dirty="0" smtClean="0">
              <a:solidFill>
                <a:schemeClr val="tx1"/>
              </a:solidFill>
            </a:endParaRPr>
          </a:p>
          <a:p>
            <a:pPr algn="ctr"/>
            <a:r>
              <a:rPr lang="fr-FR" sz="2000" dirty="0" smtClean="0">
                <a:solidFill>
                  <a:schemeClr val="tx1"/>
                </a:solidFill>
              </a:rPr>
              <a:t>partager le développement</a:t>
            </a: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16" name="Espace réservé de la dat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1A621-26BE-9F46-9420-73805041707B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46246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990600"/>
          </a:xfrm>
        </p:spPr>
        <p:txBody>
          <a:bodyPr/>
          <a:lstStyle/>
          <a:p>
            <a:pPr algn="l"/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556792"/>
            <a:ext cx="8229600" cy="4876800"/>
          </a:xfrm>
        </p:spPr>
        <p:txBody>
          <a:bodyPr/>
          <a:lstStyle/>
          <a:p>
            <a:r>
              <a:rPr lang="fr-FR" b="1" dirty="0" smtClean="0"/>
              <a:t>Robustesse</a:t>
            </a:r>
            <a:endParaRPr lang="fr-FR" dirty="0" smtClean="0"/>
          </a:p>
          <a:p>
            <a:pPr lvl="1"/>
            <a:r>
              <a:rPr lang="fr-FR" dirty="0" smtClean="0"/>
              <a:t>Classe Personne</a:t>
            </a:r>
          </a:p>
          <a:p>
            <a:pPr lvl="2"/>
            <a:r>
              <a:rPr lang="fr-FR" dirty="0" smtClean="0"/>
              <a:t>Cette implémentation est-elle robuste ?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21</a:t>
            </a:fld>
            <a:endParaRPr lang="fr-FR"/>
          </a:p>
        </p:txBody>
      </p:sp>
      <p:grpSp>
        <p:nvGrpSpPr>
          <p:cNvPr id="7" name="Group 4"/>
          <p:cNvGrpSpPr/>
          <p:nvPr/>
        </p:nvGrpSpPr>
        <p:grpSpPr>
          <a:xfrm>
            <a:off x="6156176" y="620688"/>
            <a:ext cx="2808312" cy="2998049"/>
            <a:chOff x="5366662" y="2419334"/>
            <a:chExt cx="2930560" cy="1077041"/>
          </a:xfrm>
          <a:solidFill>
            <a:srgbClr val="F6F89A"/>
          </a:solidFill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368506" y="2419334"/>
              <a:ext cx="2926872" cy="28194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Personne</a:t>
              </a:r>
              <a:endParaRPr lang="fr-FR" b="1" dirty="0"/>
            </a:p>
            <a:p>
              <a:pPr algn="ctr">
                <a:spcBef>
                  <a:spcPct val="50000"/>
                </a:spcBef>
              </a:pPr>
              <a:endParaRPr lang="fr-FR" b="1" dirty="0" smtClean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366662" y="2571938"/>
              <a:ext cx="2930560" cy="386988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nom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prenom</a:t>
              </a:r>
              <a:r>
                <a:rPr lang="fr-FR" dirty="0" smtClean="0"/>
                <a:t> : String</a:t>
              </a:r>
            </a:p>
            <a:p>
              <a:pPr>
                <a:spcBef>
                  <a:spcPts val="600"/>
                </a:spcBef>
              </a:pPr>
              <a:endParaRPr lang="fr-FR" dirty="0" smtClean="0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366662" y="2855081"/>
              <a:ext cx="2930560" cy="64129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setNom</a:t>
              </a:r>
              <a:r>
                <a:rPr lang="fr-FR" dirty="0" smtClean="0"/>
                <a:t> (String)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getNom</a:t>
              </a:r>
              <a:r>
                <a:rPr lang="fr-FR" dirty="0" smtClean="0"/>
                <a:t> ()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setPrenom</a:t>
              </a:r>
              <a:r>
                <a:rPr lang="fr-FR" dirty="0" smtClean="0"/>
                <a:t>(String)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getPrenom</a:t>
              </a:r>
              <a:r>
                <a:rPr lang="fr-FR" dirty="0" smtClean="0"/>
                <a:t>(): String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initiales() : String</a:t>
              </a: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251520" y="3284984"/>
            <a:ext cx="3687165" cy="2862323"/>
          </a:xfrm>
          <a:prstGeom prst="rect">
            <a:avLst/>
          </a:prstGeom>
          <a:solidFill>
            <a:srgbClr val="DCE6F2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>
                <a:latin typeface="Arial"/>
                <a:cs typeface="Arial"/>
              </a:rPr>
              <a:t> public </a:t>
            </a:r>
            <a:r>
              <a:rPr lang="fr-FR" dirty="0" err="1" smtClean="0">
                <a:latin typeface="Arial"/>
                <a:cs typeface="Arial"/>
              </a:rPr>
              <a:t>void</a:t>
            </a:r>
            <a:r>
              <a:rPr lang="fr-FR" dirty="0" smtClean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setNom</a:t>
            </a:r>
            <a:r>
              <a:rPr lang="fr-FR" dirty="0" smtClean="0">
                <a:latin typeface="Arial"/>
                <a:cs typeface="Arial"/>
              </a:rPr>
              <a:t>(String n) {</a:t>
            </a:r>
          </a:p>
          <a:p>
            <a:r>
              <a:rPr lang="fr-FR" dirty="0" smtClean="0">
                <a:latin typeface="Arial"/>
                <a:cs typeface="Arial"/>
              </a:rPr>
              <a:t>    </a:t>
            </a:r>
            <a:r>
              <a:rPr lang="fr-FR" b="1" dirty="0" smtClean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this.nom</a:t>
            </a:r>
            <a:r>
              <a:rPr lang="fr-FR" b="1" dirty="0" smtClean="0">
                <a:latin typeface="Arial"/>
                <a:cs typeface="Arial"/>
              </a:rPr>
              <a:t> = n ;</a:t>
            </a:r>
          </a:p>
          <a:p>
            <a:r>
              <a:rPr lang="fr-FR" dirty="0" smtClean="0">
                <a:latin typeface="Arial"/>
                <a:cs typeface="Arial"/>
              </a:rPr>
              <a:t> }</a:t>
            </a:r>
          </a:p>
          <a:p>
            <a:r>
              <a:rPr lang="fr-FR" dirty="0">
                <a:latin typeface="Arial"/>
                <a:cs typeface="Arial"/>
              </a:rPr>
              <a:t> public </a:t>
            </a:r>
            <a:r>
              <a:rPr lang="fr-FR" dirty="0" err="1">
                <a:latin typeface="Arial"/>
                <a:cs typeface="Arial"/>
              </a:rPr>
              <a:t>void</a:t>
            </a:r>
            <a:r>
              <a:rPr lang="fr-FR" dirty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setPrenom</a:t>
            </a:r>
            <a:r>
              <a:rPr lang="fr-FR" dirty="0">
                <a:latin typeface="Arial"/>
                <a:cs typeface="Arial"/>
              </a:rPr>
              <a:t>(String p</a:t>
            </a:r>
            <a:r>
              <a:rPr lang="fr-FR" dirty="0" smtClean="0">
                <a:latin typeface="Arial"/>
                <a:cs typeface="Arial"/>
              </a:rPr>
              <a:t>) </a:t>
            </a:r>
            <a:r>
              <a:rPr lang="fr-FR" dirty="0">
                <a:latin typeface="Arial"/>
                <a:cs typeface="Arial"/>
              </a:rPr>
              <a:t>{</a:t>
            </a:r>
          </a:p>
          <a:p>
            <a:r>
              <a:rPr lang="fr-FR" dirty="0">
                <a:latin typeface="Arial"/>
                <a:cs typeface="Arial"/>
              </a:rPr>
              <a:t>    </a:t>
            </a:r>
            <a:r>
              <a:rPr lang="fr-FR" b="1" dirty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this.prenom</a:t>
            </a:r>
            <a:r>
              <a:rPr lang="fr-FR" b="1" dirty="0" smtClean="0">
                <a:latin typeface="Arial"/>
                <a:cs typeface="Arial"/>
              </a:rPr>
              <a:t> </a:t>
            </a:r>
            <a:r>
              <a:rPr lang="fr-FR" b="1" dirty="0">
                <a:latin typeface="Arial"/>
                <a:cs typeface="Arial"/>
              </a:rPr>
              <a:t>= </a:t>
            </a:r>
            <a:r>
              <a:rPr lang="fr-FR" b="1" dirty="0" smtClean="0">
                <a:latin typeface="Arial"/>
                <a:cs typeface="Arial"/>
              </a:rPr>
              <a:t>p </a:t>
            </a:r>
            <a:r>
              <a:rPr lang="fr-FR" b="1" dirty="0">
                <a:latin typeface="Arial"/>
                <a:cs typeface="Arial"/>
              </a:rPr>
              <a:t>;</a:t>
            </a:r>
          </a:p>
          <a:p>
            <a:r>
              <a:rPr lang="fr-FR" dirty="0">
                <a:latin typeface="Arial"/>
                <a:cs typeface="Arial"/>
              </a:rPr>
              <a:t> }</a:t>
            </a:r>
          </a:p>
          <a:p>
            <a:r>
              <a:rPr lang="fr-FR" dirty="0" smtClean="0">
                <a:latin typeface="Arial"/>
                <a:cs typeface="Arial"/>
              </a:rPr>
              <a:t> public String </a:t>
            </a:r>
            <a:r>
              <a:rPr lang="fr-FR" b="1" dirty="0" smtClean="0">
                <a:latin typeface="Arial"/>
                <a:cs typeface="Arial"/>
              </a:rPr>
              <a:t>initiales</a:t>
            </a:r>
            <a:r>
              <a:rPr lang="fr-FR" dirty="0" smtClean="0">
                <a:latin typeface="Arial"/>
                <a:cs typeface="Arial"/>
              </a:rPr>
              <a:t>() {</a:t>
            </a:r>
          </a:p>
          <a:p>
            <a:r>
              <a:rPr lang="fr-FR" dirty="0">
                <a:latin typeface="Arial"/>
                <a:cs typeface="Arial"/>
              </a:rPr>
              <a:t> </a:t>
            </a:r>
            <a:r>
              <a:rPr lang="fr-FR" dirty="0" smtClean="0">
                <a:latin typeface="Arial"/>
                <a:cs typeface="Arial"/>
              </a:rPr>
              <a:t>    </a:t>
            </a:r>
            <a:r>
              <a:rPr lang="fr-FR" b="1" dirty="0" smtClean="0">
                <a:latin typeface="Arial"/>
                <a:cs typeface="Arial"/>
              </a:rPr>
              <a:t>return</a:t>
            </a:r>
            <a:r>
              <a:rPr lang="fr-FR" dirty="0" smtClean="0">
                <a:latin typeface="Arial"/>
                <a:cs typeface="Arial"/>
              </a:rPr>
              <a:t> ( </a:t>
            </a:r>
            <a:r>
              <a:rPr lang="fr-FR" b="1" dirty="0" err="1" smtClean="0">
                <a:latin typeface="Arial"/>
                <a:cs typeface="Arial"/>
              </a:rPr>
              <a:t>nom.charAt</a:t>
            </a:r>
            <a:r>
              <a:rPr lang="fr-FR" b="1" dirty="0" smtClean="0">
                <a:latin typeface="Arial"/>
                <a:cs typeface="Arial"/>
              </a:rPr>
              <a:t>(0) + " " +</a:t>
            </a:r>
          </a:p>
          <a:p>
            <a:r>
              <a:rPr lang="fr-FR" b="1" dirty="0">
                <a:latin typeface="Arial"/>
                <a:cs typeface="Arial"/>
              </a:rPr>
              <a:t> </a:t>
            </a:r>
            <a:r>
              <a:rPr lang="fr-FR" b="1" dirty="0" smtClean="0">
                <a:latin typeface="Arial"/>
                <a:cs typeface="Arial"/>
              </a:rPr>
              <a:t>	   </a:t>
            </a:r>
            <a:r>
              <a:rPr lang="fr-FR" b="1" dirty="0" err="1" smtClean="0">
                <a:latin typeface="Arial"/>
                <a:cs typeface="Arial"/>
              </a:rPr>
              <a:t>prenom.charAt</a:t>
            </a:r>
            <a:r>
              <a:rPr lang="fr-FR" b="1" dirty="0" smtClean="0">
                <a:latin typeface="Arial"/>
                <a:cs typeface="Arial"/>
              </a:rPr>
              <a:t>(0) </a:t>
            </a:r>
            <a:r>
              <a:rPr lang="fr-FR" dirty="0" smtClean="0">
                <a:latin typeface="Arial"/>
                <a:cs typeface="Arial"/>
              </a:rPr>
              <a:t>) ; </a:t>
            </a:r>
          </a:p>
          <a:p>
            <a:r>
              <a:rPr lang="fr-FR" dirty="0">
                <a:latin typeface="Arial"/>
                <a:cs typeface="Arial"/>
              </a:rPr>
              <a:t>}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4355976" y="3933056"/>
            <a:ext cx="2333842" cy="9233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dirty="0" smtClean="0">
                <a:latin typeface="Arial"/>
                <a:cs typeface="Arial"/>
              </a:rPr>
              <a:t> p = new Personne();</a:t>
            </a:r>
          </a:p>
          <a:p>
            <a:r>
              <a:rPr lang="fr-FR" b="1" dirty="0" smtClean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p.setNom</a:t>
            </a:r>
            <a:r>
              <a:rPr lang="fr-FR" dirty="0" smtClean="0">
                <a:latin typeface="Arial"/>
                <a:cs typeface="Arial"/>
              </a:rPr>
              <a:t> (</a:t>
            </a:r>
            <a:r>
              <a:rPr lang="fr-FR" b="1" dirty="0" err="1" smtClean="0">
                <a:latin typeface="Arial"/>
                <a:cs typeface="Arial"/>
              </a:rPr>
              <a:t>null</a:t>
            </a:r>
            <a:r>
              <a:rPr lang="fr-FR" dirty="0" smtClean="0">
                <a:latin typeface="Arial"/>
                <a:cs typeface="Arial"/>
              </a:rPr>
              <a:t>);</a:t>
            </a:r>
          </a:p>
          <a:p>
            <a:r>
              <a:rPr lang="fr-FR" b="1" dirty="0" smtClean="0">
                <a:latin typeface="Arial"/>
                <a:cs typeface="Arial"/>
              </a:rPr>
              <a:t> </a:t>
            </a:r>
            <a:r>
              <a:rPr lang="fr-FR" b="1" dirty="0" err="1" smtClean="0">
                <a:latin typeface="Arial"/>
                <a:cs typeface="Arial"/>
              </a:rPr>
              <a:t>p.initiales</a:t>
            </a:r>
            <a:r>
              <a:rPr lang="fr-FR" dirty="0" smtClean="0">
                <a:latin typeface="Arial"/>
                <a:cs typeface="Arial"/>
              </a:rPr>
              <a:t>() ;</a:t>
            </a:r>
            <a:endParaRPr lang="fr-FR" dirty="0"/>
          </a:p>
        </p:txBody>
      </p:sp>
      <p:sp>
        <p:nvSpPr>
          <p:cNvPr id="14" name="Ellipse 13"/>
          <p:cNvSpPr/>
          <p:nvPr/>
        </p:nvSpPr>
        <p:spPr>
          <a:xfrm rot="20455613">
            <a:off x="6080397" y="4279428"/>
            <a:ext cx="1800200" cy="720080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 err="1" smtClean="0"/>
              <a:t>NullPointerException</a:t>
            </a:r>
            <a:endParaRPr lang="fr-FR" b="1" dirty="0"/>
          </a:p>
        </p:txBody>
      </p:sp>
      <p:grpSp>
        <p:nvGrpSpPr>
          <p:cNvPr id="16" name="Grouper 15"/>
          <p:cNvGrpSpPr/>
          <p:nvPr/>
        </p:nvGrpSpPr>
        <p:grpSpPr>
          <a:xfrm>
            <a:off x="4788024" y="5301208"/>
            <a:ext cx="3960440" cy="1028702"/>
            <a:chOff x="4788024" y="5301208"/>
            <a:chExt cx="3960440" cy="1028702"/>
          </a:xfrm>
        </p:grpSpPr>
        <p:sp>
          <p:nvSpPr>
            <p:cNvPr id="13" name="ZoneTexte 12"/>
            <p:cNvSpPr txBox="1"/>
            <p:nvPr/>
          </p:nvSpPr>
          <p:spPr>
            <a:xfrm>
              <a:off x="4788024" y="5301208"/>
              <a:ext cx="3960440" cy="1015663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sz="2000" dirty="0" smtClean="0"/>
                <a:t>Ça ne fonctionne pas si </a:t>
              </a:r>
              <a:r>
                <a:rPr lang="fr-FR" sz="2000" b="1" dirty="0" smtClean="0"/>
                <a:t>nom</a:t>
              </a:r>
              <a:r>
                <a:rPr lang="fr-FR" sz="2000" dirty="0" smtClean="0"/>
                <a:t> ou </a:t>
              </a:r>
              <a:r>
                <a:rPr lang="fr-FR" sz="2000" b="1" dirty="0" smtClean="0"/>
                <a:t>prénom</a:t>
              </a:r>
              <a:r>
                <a:rPr lang="fr-FR" sz="2000" dirty="0" smtClean="0"/>
                <a:t> sont </a:t>
              </a:r>
              <a:r>
                <a:rPr lang="fr-FR" sz="2000" b="1" dirty="0" smtClean="0"/>
                <a:t>NULL</a:t>
              </a:r>
              <a:r>
                <a:rPr lang="fr-FR" sz="2000" dirty="0" smtClean="0"/>
                <a:t> !!! </a:t>
              </a:r>
            </a:p>
            <a:p>
              <a:pPr algn="ctr"/>
              <a:r>
                <a:rPr lang="fr-FR" sz="2000" b="1" dirty="0" smtClean="0"/>
                <a:t>Bug !!! </a:t>
              </a:r>
              <a:endParaRPr lang="fr-FR" sz="2000" b="1" dirty="0"/>
            </a:p>
          </p:txBody>
        </p:sp>
        <p:pic>
          <p:nvPicPr>
            <p:cNvPr id="15" name="Content Placeholder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8244408" y="5877272"/>
              <a:ext cx="493118" cy="452638"/>
            </a:xfrm>
            <a:prstGeom prst="rect">
              <a:avLst/>
            </a:prstGeom>
          </p:spPr>
        </p:pic>
      </p:grp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2A3E2-1FD5-DE43-9D2B-0CF2F9512C6E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50065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1640" y="404664"/>
            <a:ext cx="7355160" cy="990600"/>
          </a:xfrm>
        </p:spPr>
        <p:txBody>
          <a:bodyPr/>
          <a:lstStyle/>
          <a:p>
            <a:pPr algn="l"/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Réutilisabilité</a:t>
            </a:r>
          </a:p>
          <a:p>
            <a:pPr lvl="1"/>
            <a:r>
              <a:rPr lang="fr-FR" sz="2400" dirty="0" smtClean="0"/>
              <a:t>Cette classe est-elle réutilisable ?  </a:t>
            </a:r>
          </a:p>
          <a:p>
            <a:pPr lvl="1"/>
            <a:r>
              <a:rPr lang="fr-FR" sz="2400" b="1" dirty="0" smtClean="0">
                <a:solidFill>
                  <a:schemeClr val="tx2"/>
                </a:solidFill>
              </a:rPr>
              <a:t>Non</a:t>
            </a:r>
            <a:r>
              <a:rPr lang="fr-FR" sz="2400" dirty="0" smtClean="0">
                <a:solidFill>
                  <a:schemeClr val="tx2"/>
                </a:solidFill>
              </a:rPr>
              <a:t> </a:t>
            </a:r>
            <a:r>
              <a:rPr lang="fr-FR" sz="2400" dirty="0" smtClean="0"/>
              <a:t>!!</a:t>
            </a:r>
          </a:p>
          <a:p>
            <a:pPr lvl="2"/>
            <a:r>
              <a:rPr lang="fr-FR" sz="2200" dirty="0" smtClean="0"/>
              <a:t>Et si on voulait lire la température à partir du clavier ? ou d’une interface graphique ?? </a:t>
            </a:r>
          </a:p>
          <a:p>
            <a:pPr lvl="3"/>
            <a:r>
              <a:rPr lang="fr-FR" sz="2000" b="1" dirty="0" smtClean="0">
                <a:solidFill>
                  <a:schemeClr val="tx2"/>
                </a:solidFill>
              </a:rPr>
              <a:t>Nouvelle classe !!  </a:t>
            </a:r>
            <a:r>
              <a:rPr lang="fr-FR" sz="2000" b="1" dirty="0" smtClean="0">
                <a:solidFill>
                  <a:schemeClr val="tx2"/>
                </a:solidFill>
                <a:sym typeface="Wingdings" pitchFamily="2" charset="2"/>
              </a:rPr>
              <a:t> </a:t>
            </a:r>
            <a:endParaRPr lang="fr-FR" sz="2000" b="1" dirty="0">
              <a:solidFill>
                <a:schemeClr val="tx2"/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5800" y="4420829"/>
            <a:ext cx="7964819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5940152" y="1268760"/>
            <a:ext cx="2930560" cy="792528"/>
            <a:chOff x="5364818" y="2416726"/>
            <a:chExt cx="2930560" cy="452497"/>
          </a:xfrm>
          <a:solidFill>
            <a:srgbClr val="F6F89A"/>
          </a:solidFill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368506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Convertisseur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364818" y="2658351"/>
              <a:ext cx="2930560" cy="21087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u="sng" dirty="0" smtClean="0"/>
                <a:t>main (</a:t>
              </a:r>
              <a:r>
                <a:rPr lang="fr-FR" u="sng" dirty="0" err="1" smtClean="0"/>
                <a:t>args</a:t>
              </a:r>
              <a:r>
                <a:rPr lang="fr-FR" u="sng" dirty="0"/>
                <a:t> </a:t>
              </a:r>
              <a:r>
                <a:rPr lang="fr-FR" u="sng" dirty="0" smtClean="0"/>
                <a:t>[0..*] : String)</a:t>
              </a:r>
            </a:p>
          </p:txBody>
        </p:sp>
      </p:grp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7A2C82-C593-554E-8039-DC92C2BC26B7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9159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51720" y="3657600"/>
            <a:ext cx="6971429" cy="30984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295400"/>
            <a:ext cx="8229600" cy="4876800"/>
          </a:xfrm>
        </p:spPr>
        <p:txBody>
          <a:bodyPr>
            <a:normAutofit/>
          </a:bodyPr>
          <a:lstStyle/>
          <a:p>
            <a:r>
              <a:rPr lang="fr-FR" sz="2800" b="1" dirty="0"/>
              <a:t>Réutilisabilité</a:t>
            </a:r>
          </a:p>
          <a:p>
            <a:pPr lvl="1"/>
            <a:r>
              <a:rPr lang="fr-FR" sz="2400" dirty="0" smtClean="0"/>
              <a:t>Solution :  Séparer les responsabilités </a:t>
            </a:r>
          </a:p>
          <a:p>
            <a:pPr lvl="2"/>
            <a:r>
              <a:rPr lang="fr-FR" sz="2400" b="1" dirty="0" smtClean="0">
                <a:solidFill>
                  <a:schemeClr val="tx2"/>
                </a:solidFill>
              </a:rPr>
              <a:t>1 classe = 1 responsabilité </a:t>
            </a:r>
          </a:p>
          <a:p>
            <a:pPr lvl="3"/>
            <a:r>
              <a:rPr lang="fr-FR" sz="2000" i="1" dirty="0" smtClean="0"/>
              <a:t>Conversion de température </a:t>
            </a:r>
            <a:r>
              <a:rPr lang="fr-FR" sz="2000" i="1" dirty="0"/>
              <a:t>: </a:t>
            </a:r>
            <a:r>
              <a:rPr lang="fr-FR" sz="2000" i="1" dirty="0" smtClean="0"/>
              <a:t/>
            </a:r>
            <a:br>
              <a:rPr lang="fr-FR" sz="2000" i="1" dirty="0" smtClean="0"/>
            </a:br>
            <a:r>
              <a:rPr lang="fr-FR" sz="2000" dirty="0" smtClean="0"/>
              <a:t>classe</a:t>
            </a:r>
            <a:r>
              <a:rPr lang="fr-FR" sz="2000" i="1" dirty="0" smtClean="0"/>
              <a:t> </a:t>
            </a:r>
            <a:r>
              <a:rPr lang="fr-FR" sz="2000" b="1" i="1" dirty="0" err="1" smtClean="0"/>
              <a:t>TemperatureConverter</a:t>
            </a:r>
            <a:endParaRPr lang="fr-FR" sz="2000" b="1" i="1" dirty="0" smtClean="0"/>
          </a:p>
          <a:p>
            <a:pPr lvl="3"/>
            <a:r>
              <a:rPr lang="fr-FR" sz="2000" i="1" dirty="0" smtClean="0"/>
              <a:t>Interface avec l’utilisateur </a:t>
            </a:r>
            <a:r>
              <a:rPr lang="fr-FR" sz="2000" i="1" dirty="0"/>
              <a:t>: </a:t>
            </a:r>
            <a:r>
              <a:rPr lang="fr-FR" sz="2000" i="1" dirty="0" smtClean="0"/>
              <a:t/>
            </a:r>
            <a:br>
              <a:rPr lang="fr-FR" sz="2000" i="1" dirty="0" smtClean="0"/>
            </a:br>
            <a:r>
              <a:rPr lang="fr-FR" sz="2000" i="1" dirty="0" smtClean="0"/>
              <a:t> </a:t>
            </a:r>
            <a:r>
              <a:rPr lang="fr-FR" sz="2000" dirty="0" smtClean="0"/>
              <a:t>classe</a:t>
            </a:r>
            <a:r>
              <a:rPr lang="fr-FR" sz="2000" i="1" dirty="0" smtClean="0"/>
              <a:t>  </a:t>
            </a:r>
            <a:r>
              <a:rPr lang="fr-FR" sz="2000" b="1" i="1" dirty="0" err="1" smtClean="0"/>
              <a:t>TextInterface</a:t>
            </a:r>
            <a:endParaRPr lang="fr-FR" sz="2000" b="1" i="1" dirty="0" smtClean="0"/>
          </a:p>
          <a:p>
            <a:pPr lvl="3"/>
            <a:r>
              <a:rPr lang="fr-FR" sz="2000" i="1" dirty="0" smtClean="0"/>
              <a:t>Application </a:t>
            </a:r>
            <a:r>
              <a:rPr lang="fr-FR" sz="2000" i="1" dirty="0"/>
              <a:t>: </a:t>
            </a:r>
            <a:r>
              <a:rPr lang="fr-FR" sz="2000" i="1" dirty="0" smtClean="0"/>
              <a:t> </a:t>
            </a:r>
            <a:br>
              <a:rPr lang="fr-FR" sz="2000" i="1" dirty="0" smtClean="0"/>
            </a:br>
            <a:r>
              <a:rPr lang="fr-FR" sz="2000" dirty="0" smtClean="0"/>
              <a:t>classe</a:t>
            </a:r>
            <a:r>
              <a:rPr lang="fr-FR" sz="2000" i="1" dirty="0" smtClean="0"/>
              <a:t> </a:t>
            </a:r>
            <a:r>
              <a:rPr lang="fr-FR" sz="2000" b="1" i="1" dirty="0" err="1"/>
              <a:t>CelciusConverter</a:t>
            </a:r>
            <a:r>
              <a:rPr lang="fr-FR" sz="2000" i="1" dirty="0"/>
              <a:t>  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E7FCE-4EB6-7146-8B83-3ADE04083019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5988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1" dirty="0" smtClean="0"/>
              <a:t>Extensibilité / évolutivité  </a:t>
            </a:r>
          </a:p>
          <a:p>
            <a:pPr lvl="1"/>
            <a:r>
              <a:rPr lang="fr-FR" sz="2400" dirty="0" smtClean="0"/>
              <a:t>Développer un calculateur </a:t>
            </a:r>
          </a:p>
          <a:p>
            <a:pPr lvl="2"/>
            <a:r>
              <a:rPr lang="fr-FR" sz="2200" dirty="0" smtClean="0"/>
              <a:t>La direction métier affirme n’avoir besoin que de deux opérateurs : ‘+’ et ‘-’</a:t>
            </a:r>
          </a:p>
          <a:p>
            <a:pPr lvl="2"/>
            <a:r>
              <a:rPr lang="fr-FR" sz="2200" dirty="0" smtClean="0"/>
              <a:t>C’est très urgent !</a:t>
            </a:r>
            <a:endParaRPr lang="fr-FR" sz="2200" dirty="0"/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24200" y="1229494"/>
            <a:ext cx="5843587" cy="5382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Group 5"/>
          <p:cNvGrpSpPr/>
          <p:nvPr/>
        </p:nvGrpSpPr>
        <p:grpSpPr>
          <a:xfrm>
            <a:off x="304800" y="4277092"/>
            <a:ext cx="2667000" cy="2190300"/>
            <a:chOff x="5352529" y="2416726"/>
            <a:chExt cx="2930560" cy="800425"/>
          </a:xfrm>
          <a:solidFill>
            <a:srgbClr val="F6F89A"/>
          </a:solidFill>
        </p:grpSpPr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354373" y="2416726"/>
              <a:ext cx="2926872" cy="44810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Calculateur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8" name="Text Box 5"/>
            <p:cNvSpPr txBox="1">
              <a:spLocks noChangeArrowheads="1"/>
            </p:cNvSpPr>
            <p:nvPr/>
          </p:nvSpPr>
          <p:spPr bwMode="auto">
            <a:xfrm>
              <a:off x="5352529" y="2561194"/>
              <a:ext cx="2930560" cy="393659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a: </a:t>
              </a:r>
              <a:r>
                <a:rPr lang="fr-FR" dirty="0" err="1" smtClean="0"/>
                <a:t>int</a:t>
              </a:r>
              <a:endParaRPr lang="fr-FR" dirty="0" smtClean="0"/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b : </a:t>
              </a:r>
              <a:r>
                <a:rPr lang="fr-FR" dirty="0" err="1" smtClean="0"/>
                <a:t>int</a:t>
              </a:r>
              <a:endParaRPr lang="fr-FR" dirty="0" smtClean="0"/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op : char</a:t>
              </a:r>
              <a:endParaRPr lang="fr-FR" dirty="0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5352529" y="2952837"/>
              <a:ext cx="2930560" cy="2643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init</a:t>
              </a:r>
              <a:r>
                <a:rPr lang="fr-FR" dirty="0" smtClean="0"/>
                <a:t> ()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calc</a:t>
              </a:r>
              <a:r>
                <a:rPr lang="fr-FR" dirty="0" smtClean="0"/>
                <a:t>() : </a:t>
              </a:r>
              <a:r>
                <a:rPr lang="fr-FR" dirty="0" err="1" smtClean="0"/>
                <a:t>int</a:t>
              </a:r>
              <a:endParaRPr lang="fr-FR" dirty="0" smtClean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1623552" y="1199032"/>
            <a:ext cx="5896111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/>
              <a:t>A</a:t>
            </a:r>
            <a:r>
              <a:rPr lang="fr-FR" sz="2400" dirty="0" smtClean="0"/>
              <a:t>près la mise en production, la direction métier demande l’ajout de nouvelles fonctionnalités : </a:t>
            </a:r>
          </a:p>
          <a:p>
            <a:pPr algn="ctr"/>
            <a:r>
              <a:rPr lang="fr-FR" sz="2400" b="1" dirty="0" smtClean="0"/>
              <a:t>deux nouvelles opérations *  et  /    </a:t>
            </a:r>
            <a:endParaRPr lang="fr-FR" sz="24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3733800" y="2895600"/>
            <a:ext cx="3505200" cy="3133955"/>
          </a:xfrm>
          <a:prstGeom prst="roundRect">
            <a:avLst/>
          </a:prstGeom>
          <a:noFill/>
          <a:ln w="38100">
            <a:solidFill>
              <a:schemeClr val="tx2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Oval 11"/>
          <p:cNvSpPr/>
          <p:nvPr/>
        </p:nvSpPr>
        <p:spPr>
          <a:xfrm rot="20916547">
            <a:off x="4790154" y="4599253"/>
            <a:ext cx="4017049" cy="1880582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fr-FR" sz="2200" b="1" dirty="0" smtClean="0"/>
              <a:t>Réutilisation difficile !</a:t>
            </a:r>
          </a:p>
          <a:p>
            <a:pPr algn="ctr"/>
            <a:r>
              <a:rPr lang="fr-FR" sz="2400" b="1" u="sng" dirty="0" smtClean="0"/>
              <a:t>Classe non-extensible</a:t>
            </a:r>
            <a:endParaRPr lang="fr-FR" sz="2400" b="1" u="sng" dirty="0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0E1ED-05FB-8B40-A4B2-B5D2042AE877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31395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3200" b="1" dirty="0"/>
              <a:t>Extensibilité / évolutivité  </a:t>
            </a:r>
          </a:p>
          <a:p>
            <a:pPr lvl="1"/>
            <a:r>
              <a:rPr lang="fr-FR" sz="2800" dirty="0" smtClean="0"/>
              <a:t>Comment pouvoir ajouter de nouvelles opérations sans affecter le code existant ??</a:t>
            </a:r>
          </a:p>
          <a:p>
            <a:pPr lvl="3"/>
            <a:r>
              <a:rPr lang="fr-FR" sz="2400" b="1" dirty="0">
                <a:solidFill>
                  <a:schemeClr val="tx2"/>
                </a:solidFill>
              </a:rPr>
              <a:t>Factoriser les </a:t>
            </a:r>
            <a:r>
              <a:rPr lang="fr-FR" sz="2400" b="1" dirty="0" smtClean="0">
                <a:solidFill>
                  <a:schemeClr val="tx2"/>
                </a:solidFill>
              </a:rPr>
              <a:t>responsabilités !!</a:t>
            </a:r>
          </a:p>
          <a:p>
            <a:pPr lvl="3"/>
            <a:r>
              <a:rPr lang="fr-FR" sz="2400" b="1" i="1" dirty="0" smtClean="0"/>
              <a:t>Opération</a:t>
            </a:r>
            <a:r>
              <a:rPr lang="fr-FR" sz="2400" dirty="0" smtClean="0"/>
              <a:t> : définition abstraite d’une opération</a:t>
            </a:r>
          </a:p>
          <a:p>
            <a:pPr lvl="3"/>
            <a:r>
              <a:rPr lang="fr-FR" sz="2400" b="1" i="1" dirty="0" smtClean="0"/>
              <a:t>Calculateur</a:t>
            </a:r>
            <a:r>
              <a:rPr lang="fr-FR" sz="2400" dirty="0" smtClean="0"/>
              <a:t> : exécution des opérations, quelque soit l’opération </a:t>
            </a:r>
          </a:p>
          <a:p>
            <a:pPr lvl="3"/>
            <a:r>
              <a:rPr lang="fr-FR" sz="2400" b="1" i="1" dirty="0" smtClean="0"/>
              <a:t>Application principale </a:t>
            </a:r>
            <a:r>
              <a:rPr lang="fr-FR" sz="2400" dirty="0" smtClean="0"/>
              <a:t>: interaction utilisateur, définition des opérations </a:t>
            </a:r>
          </a:p>
          <a:p>
            <a:pPr lvl="1"/>
            <a:r>
              <a:rPr lang="fr-FR" sz="2800" b="1" dirty="0" smtClean="0"/>
              <a:t>Design pattern </a:t>
            </a:r>
            <a:r>
              <a:rPr lang="fr-FR" sz="2800" b="1" i="1" dirty="0" err="1" smtClean="0">
                <a:solidFill>
                  <a:schemeClr val="tx2"/>
                </a:solidFill>
              </a:rPr>
              <a:t>Strategy</a:t>
            </a:r>
            <a:r>
              <a:rPr lang="fr-FR" sz="2800" b="1" i="1" dirty="0" smtClean="0">
                <a:solidFill>
                  <a:schemeClr val="tx2"/>
                </a:solidFill>
              </a:rPr>
              <a:t> </a:t>
            </a:r>
          </a:p>
          <a:p>
            <a:pPr lvl="1"/>
            <a:endParaRPr lang="fr-FR" sz="2800" dirty="0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0AC6A6-9505-4A43-B5D0-44952325025C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4619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 descr="Calculato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2400" y="1215253"/>
            <a:ext cx="8801100" cy="564274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31640" y="228600"/>
            <a:ext cx="7355160" cy="990600"/>
          </a:xfrm>
        </p:spPr>
        <p:txBody>
          <a:bodyPr/>
          <a:lstStyle/>
          <a:p>
            <a:r>
              <a:rPr lang="fr-FR" dirty="0"/>
              <a:t>Contre-</a:t>
            </a:r>
            <a:r>
              <a:rPr lang="fr-FR" dirty="0"/>
              <a:t>exemples 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26</a:t>
            </a:fld>
            <a:endParaRPr lang="en-US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800" y="3962400"/>
            <a:ext cx="5863167" cy="89438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3" name="Image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03241" y="1600200"/>
            <a:ext cx="5854959" cy="14308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548680"/>
            <a:ext cx="6832600" cy="4254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24200" y="1143000"/>
            <a:ext cx="5927980" cy="4495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956113-1B76-1746-8DA4-78CE6C2C9F46}" type="datetime1">
              <a:rPr lang="fr-FR" smtClean="0"/>
              <a:t>31/10/13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71740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 utilisées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>
                <a:hlinkClick r:id="rId2"/>
              </a:rPr>
              <a:t>http://www1.standishgroup.com/newsroom/chaos_2009.php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>
                <a:hlinkClick r:id="rId3"/>
              </a:rPr>
              <a:t>http://www.projectsmart.co.uk/docs/chaos-report.pdf</a:t>
            </a:r>
            <a:endParaRPr lang="fr-FR" dirty="0"/>
          </a:p>
          <a:p>
            <a:pPr marL="514350" indent="-514350">
              <a:buFont typeface="+mj-lt"/>
              <a:buAutoNum type="arabicParenR"/>
            </a:pPr>
            <a:r>
              <a:rPr lang="fr-FR" dirty="0">
                <a:hlinkClick r:id="rId4"/>
              </a:rPr>
              <a:t>http://www.geek-directeur-technique.com/2009/07/10/le-triangle-qualite-cout-delai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27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A119E-05CB-3B43-AFDD-CCDE9F7907D8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88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>
                <a:solidFill>
                  <a:schemeClr val="tx2"/>
                </a:solidFill>
              </a:rPr>
              <a:t>Bibliographie </a:t>
            </a:r>
          </a:p>
          <a:p>
            <a:pPr lvl="1"/>
            <a:r>
              <a:rPr lang="fr-FR" dirty="0" smtClean="0"/>
              <a:t>Cay </a:t>
            </a:r>
            <a:r>
              <a:rPr lang="fr-FR" dirty="0"/>
              <a:t>S. </a:t>
            </a:r>
            <a:r>
              <a:rPr lang="fr-FR" dirty="0" err="1"/>
              <a:t>Horstmann</a:t>
            </a:r>
            <a:r>
              <a:rPr lang="fr-FR" dirty="0"/>
              <a:t>, Gary </a:t>
            </a:r>
            <a:r>
              <a:rPr lang="fr-FR" dirty="0" err="1"/>
              <a:t>Cornell</a:t>
            </a:r>
            <a:r>
              <a:rPr lang="fr-FR" dirty="0"/>
              <a:t>, «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Au cœur de Java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 </a:t>
            </a:r>
            <a:r>
              <a:rPr lang="fr-FR" dirty="0"/>
              <a:t>», Volume I – Notions Fondamentales, Pearson Education</a:t>
            </a:r>
          </a:p>
          <a:p>
            <a:pPr lvl="1"/>
            <a:r>
              <a:rPr lang="fr-FR" dirty="0"/>
              <a:t>Cay S. </a:t>
            </a:r>
            <a:r>
              <a:rPr lang="fr-FR" dirty="0" err="1"/>
              <a:t>Horstmann</a:t>
            </a:r>
            <a:r>
              <a:rPr lang="fr-FR" dirty="0"/>
              <a:t>, Gary </a:t>
            </a:r>
            <a:r>
              <a:rPr lang="fr-FR" dirty="0" err="1"/>
              <a:t>Cornell</a:t>
            </a:r>
            <a:r>
              <a:rPr lang="fr-FR" dirty="0"/>
              <a:t>, « </a:t>
            </a:r>
            <a:r>
              <a:rPr lang="fr-FR" b="1" dirty="0" err="1">
                <a:solidFill>
                  <a:schemeClr val="accent4">
                    <a:lumMod val="50000"/>
                  </a:schemeClr>
                </a:solidFill>
              </a:rPr>
              <a:t>Core</a:t>
            </a: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 Java</a:t>
            </a:r>
            <a:r>
              <a:rPr lang="fr-FR" dirty="0"/>
              <a:t> », Volume II – Advanced </a:t>
            </a:r>
            <a:r>
              <a:rPr lang="fr-FR" dirty="0" err="1"/>
              <a:t>Features</a:t>
            </a:r>
            <a:r>
              <a:rPr lang="fr-FR" dirty="0"/>
              <a:t>, Pearson Education</a:t>
            </a:r>
          </a:p>
          <a:p>
            <a:pPr lvl="1"/>
            <a:r>
              <a:rPr lang="fr-FR" dirty="0" smtClean="0"/>
              <a:t>Bruce </a:t>
            </a:r>
            <a:r>
              <a:rPr lang="fr-FR" dirty="0" err="1" smtClean="0"/>
              <a:t>Eckel</a:t>
            </a:r>
            <a:r>
              <a:rPr lang="fr-FR" dirty="0" smtClean="0"/>
              <a:t>, « </a:t>
            </a:r>
            <a:r>
              <a:rPr lang="fr-FR" b="1" dirty="0" err="1" smtClean="0"/>
              <a:t>Thinking</a:t>
            </a:r>
            <a:r>
              <a:rPr lang="fr-FR" b="1" dirty="0" smtClean="0"/>
              <a:t> in Java</a:t>
            </a:r>
            <a:r>
              <a:rPr lang="fr-FR" dirty="0" smtClean="0"/>
              <a:t> », 4th </a:t>
            </a:r>
            <a:r>
              <a:rPr lang="fr-FR" dirty="0" err="1" smtClean="0"/>
              <a:t>edition</a:t>
            </a:r>
            <a:r>
              <a:rPr lang="fr-FR" dirty="0" smtClean="0"/>
              <a:t>, </a:t>
            </a:r>
            <a:r>
              <a:rPr lang="fr-FR" dirty="0" err="1" smtClean="0"/>
              <a:t>Printice</a:t>
            </a:r>
            <a:r>
              <a:rPr lang="fr-FR" dirty="0" smtClean="0"/>
              <a:t> Hall, 2010</a:t>
            </a:r>
          </a:p>
          <a:p>
            <a:pPr lvl="1"/>
            <a:r>
              <a:rPr lang="fr-FR" dirty="0" smtClean="0"/>
              <a:t>Vincent Granet, Jean-Pierre </a:t>
            </a:r>
            <a:r>
              <a:rPr lang="fr-FR" dirty="0" err="1" smtClean="0"/>
              <a:t>Regourd</a:t>
            </a:r>
            <a:r>
              <a:rPr lang="fr-FR" dirty="0" smtClean="0"/>
              <a:t>, « </a:t>
            </a:r>
            <a:r>
              <a:rPr lang="fr-FR" b="1" dirty="0" smtClean="0"/>
              <a:t>Aide-mémoire de Java </a:t>
            </a:r>
            <a:r>
              <a:rPr lang="fr-FR" dirty="0" smtClean="0"/>
              <a:t>», 3</a:t>
            </a:r>
            <a:r>
              <a:rPr lang="fr-FR" baseline="30000" dirty="0" smtClean="0"/>
              <a:t>e</a:t>
            </a:r>
            <a:r>
              <a:rPr lang="fr-FR" dirty="0" smtClean="0"/>
              <a:t> édition, </a:t>
            </a:r>
            <a:r>
              <a:rPr lang="fr-FR" dirty="0" err="1" smtClean="0"/>
              <a:t>Dunod</a:t>
            </a:r>
            <a:r>
              <a:rPr lang="fr-FR" dirty="0" smtClean="0"/>
              <a:t>, 2011</a:t>
            </a:r>
          </a:p>
          <a:p>
            <a:pPr lvl="1"/>
            <a:r>
              <a:rPr lang="fr-FR" dirty="0" smtClean="0"/>
              <a:t>Robert Chevallier, « </a:t>
            </a:r>
            <a:r>
              <a:rPr lang="fr-FR" b="1" dirty="0" smtClean="0"/>
              <a:t>Java 7</a:t>
            </a:r>
            <a:r>
              <a:rPr lang="fr-FR" dirty="0" smtClean="0"/>
              <a:t> », </a:t>
            </a:r>
            <a:r>
              <a:rPr lang="fr-FR" dirty="0" err="1" smtClean="0"/>
              <a:t>Synthex</a:t>
            </a:r>
            <a:r>
              <a:rPr lang="fr-FR" dirty="0" smtClean="0"/>
              <a:t> Informatique, Pearson, 2011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Sur </a:t>
            </a:r>
            <a:r>
              <a:rPr lang="fr-FR" b="1" dirty="0">
                <a:solidFill>
                  <a:schemeClr val="tx2"/>
                </a:solidFill>
              </a:rPr>
              <a:t>le Web</a:t>
            </a:r>
          </a:p>
          <a:p>
            <a:pPr lvl="1"/>
            <a:r>
              <a:rPr lang="fr-FR" dirty="0"/>
              <a:t>API  : </a:t>
            </a:r>
            <a:r>
              <a:rPr lang="fr-FR" dirty="0">
                <a:hlinkClick r:id="rId2"/>
              </a:rPr>
              <a:t>http://java.sun.com/javase/6/docs/api/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Tutorial Sun : </a:t>
            </a:r>
            <a:r>
              <a:rPr lang="fr-FR" dirty="0">
                <a:hlinkClick r:id="rId3"/>
              </a:rPr>
              <a:t>http://java.sun.com/docs/books/tutorial/</a:t>
            </a:r>
            <a:r>
              <a:rPr lang="fr-FR" dirty="0"/>
              <a:t> </a:t>
            </a:r>
          </a:p>
          <a:p>
            <a:pPr lvl="1"/>
            <a:r>
              <a:rPr lang="fr-FR" dirty="0" smtClean="0"/>
              <a:t>Autres :</a:t>
            </a:r>
            <a:endParaRPr lang="fr-FR" dirty="0"/>
          </a:p>
          <a:p>
            <a:pPr lvl="2"/>
            <a:r>
              <a:rPr lang="fr-FR" dirty="0">
                <a:hlinkClick r:id="rId4"/>
              </a:rPr>
              <a:t>http://java.developpez.com/cours/</a:t>
            </a:r>
            <a:r>
              <a:rPr lang="fr-FR" dirty="0"/>
              <a:t> </a:t>
            </a:r>
          </a:p>
          <a:p>
            <a:pPr lvl="2"/>
            <a:r>
              <a:rPr lang="fr-FR" dirty="0">
                <a:hlinkClick r:id="rId5"/>
              </a:rPr>
              <a:t>http://www.jmdoudoux.fr/java/dej/</a:t>
            </a:r>
            <a:r>
              <a:rPr lang="fr-FR" dirty="0"/>
              <a:t> </a:t>
            </a:r>
          </a:p>
          <a:p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E80B-A8F1-9F44-8456-01AD430D62F7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497153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Présentation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07504" y="1600200"/>
            <a:ext cx="4896544" cy="4525963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Contenu prévisionnel</a:t>
            </a:r>
          </a:p>
          <a:p>
            <a:pPr lvl="1"/>
            <a:r>
              <a:rPr lang="fr-FR" b="1" dirty="0" smtClean="0"/>
              <a:t>Introduction</a:t>
            </a:r>
          </a:p>
          <a:p>
            <a:pPr lvl="2"/>
            <a:r>
              <a:rPr lang="fr-FR" dirty="0" smtClean="0"/>
              <a:t>Approche  &amp; architecture OO</a:t>
            </a:r>
          </a:p>
          <a:p>
            <a:pPr lvl="2"/>
            <a:r>
              <a:rPr lang="fr-FR" dirty="0" smtClean="0"/>
              <a:t>Qualité dans l’approche OO </a:t>
            </a:r>
            <a:endParaRPr lang="fr-FR" dirty="0"/>
          </a:p>
          <a:p>
            <a:pPr lvl="1"/>
            <a:r>
              <a:rPr lang="fr-FR" b="1" dirty="0" smtClean="0"/>
              <a:t>Modularité</a:t>
            </a:r>
          </a:p>
          <a:p>
            <a:pPr lvl="2"/>
            <a:r>
              <a:rPr lang="fr-FR" dirty="0" smtClean="0"/>
              <a:t>Modularité dans l’approche OO</a:t>
            </a:r>
          </a:p>
          <a:p>
            <a:pPr lvl="1"/>
            <a:r>
              <a:rPr lang="fr-FR" b="1" dirty="0" smtClean="0"/>
              <a:t>Réutilisation</a:t>
            </a:r>
          </a:p>
          <a:p>
            <a:pPr lvl="2"/>
            <a:r>
              <a:rPr lang="fr-FR" dirty="0" smtClean="0"/>
              <a:t>Principes de réutilisation dans le langage Java</a:t>
            </a:r>
          </a:p>
          <a:p>
            <a:pPr lvl="2"/>
            <a:r>
              <a:rPr lang="fr-FR" dirty="0" smtClean="0"/>
              <a:t>Héritage &amp; polymorphisme </a:t>
            </a:r>
          </a:p>
          <a:p>
            <a:pPr lvl="2"/>
            <a:r>
              <a:rPr lang="fr-FR" dirty="0"/>
              <a:t>G</a:t>
            </a:r>
            <a:r>
              <a:rPr lang="fr-FR" dirty="0" smtClean="0"/>
              <a:t>énéricité </a:t>
            </a:r>
          </a:p>
          <a:p>
            <a:pPr lvl="1"/>
            <a:endParaRPr lang="fr-FR" dirty="0" smtClean="0"/>
          </a:p>
          <a:p>
            <a:pPr lvl="1"/>
            <a:endParaRPr lang="fr-FR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2"/>
          </p:nvPr>
        </p:nvSpPr>
        <p:spPr>
          <a:xfrm>
            <a:off x="4792216" y="1600200"/>
            <a:ext cx="4244280" cy="4525963"/>
          </a:xfrm>
        </p:spPr>
        <p:txBody>
          <a:bodyPr>
            <a:normAutofit/>
          </a:bodyPr>
          <a:lstStyle/>
          <a:p>
            <a:endParaRPr lang="fr-FR" dirty="0" smtClean="0"/>
          </a:p>
          <a:p>
            <a:pPr lvl="1"/>
            <a:r>
              <a:rPr lang="fr-FR" b="1" dirty="0"/>
              <a:t>Robustesse</a:t>
            </a:r>
          </a:p>
          <a:p>
            <a:pPr lvl="2"/>
            <a:r>
              <a:rPr lang="fr-FR" dirty="0" smtClean="0"/>
              <a:t>Documentation &amp; prévention </a:t>
            </a:r>
          </a:p>
          <a:p>
            <a:pPr lvl="2"/>
            <a:r>
              <a:rPr lang="fr-FR" dirty="0" smtClean="0"/>
              <a:t>Gestion d’exceptions</a:t>
            </a:r>
          </a:p>
          <a:p>
            <a:pPr lvl="2"/>
            <a:r>
              <a:rPr lang="fr-FR" dirty="0" smtClean="0"/>
              <a:t>Tests unitaires </a:t>
            </a:r>
            <a:endParaRPr lang="fr-FR" dirty="0"/>
          </a:p>
          <a:p>
            <a:pPr lvl="1"/>
            <a:r>
              <a:rPr lang="fr-FR" b="1" dirty="0" smtClean="0"/>
              <a:t>Complexité</a:t>
            </a:r>
          </a:p>
          <a:p>
            <a:pPr lvl="2"/>
            <a:r>
              <a:rPr lang="fr-FR" dirty="0" smtClean="0"/>
              <a:t>Gestion de la complexité</a:t>
            </a:r>
          </a:p>
          <a:p>
            <a:pPr lvl="2"/>
            <a:r>
              <a:rPr lang="fr-FR" dirty="0" smtClean="0"/>
              <a:t>Délégation &amp; dépendances</a:t>
            </a:r>
          </a:p>
          <a:p>
            <a:pPr lvl="2"/>
            <a:r>
              <a:rPr lang="fr-FR" dirty="0" smtClean="0"/>
              <a:t>Design patterns </a:t>
            </a:r>
          </a:p>
          <a:p>
            <a:pPr lvl="2"/>
            <a:endParaRPr lang="fr-FR" dirty="0"/>
          </a:p>
          <a:p>
            <a:pPr lvl="1"/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1BA01-9F0B-5E44-8C98-8967E9F2142A}" type="datetime1">
              <a:rPr lang="fr-FR" smtClean="0"/>
              <a:t>31/10/13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651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sz="4800" b="1" dirty="0" smtClean="0">
                <a:solidFill>
                  <a:srgbClr val="1F497D"/>
                </a:solidFill>
              </a:rPr>
              <a:t>Introduction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4763" lvl="2" algn="l"/>
            <a:r>
              <a:rPr lang="fr-FR" sz="3200" dirty="0" smtClean="0"/>
              <a:t>Approche </a:t>
            </a:r>
            <a:r>
              <a:rPr lang="fr-FR" sz="3200" dirty="0"/>
              <a:t>&amp; architecture OO</a:t>
            </a:r>
          </a:p>
          <a:p>
            <a:pPr marL="4763" lvl="2" algn="l"/>
            <a:r>
              <a:rPr lang="fr-FR" sz="3200" dirty="0"/>
              <a:t>Qualité dans l’approche OO </a:t>
            </a:r>
          </a:p>
          <a:p>
            <a:pPr marL="4763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01780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/>
              <a:t>Approche OO : pourquoi ?</a:t>
            </a:r>
          </a:p>
          <a:p>
            <a:pPr lvl="1"/>
            <a:r>
              <a:rPr lang="fr-FR" dirty="0" smtClean="0"/>
              <a:t>Architecture OO </a:t>
            </a:r>
          </a:p>
          <a:p>
            <a:pPr lvl="1"/>
            <a:r>
              <a:rPr lang="fr-FR" dirty="0" smtClean="0"/>
              <a:t>La qualité dans l’approche OO : critères</a:t>
            </a:r>
          </a:p>
          <a:p>
            <a:pPr lvl="1"/>
            <a:r>
              <a:rPr lang="fr-FR" dirty="0" smtClean="0"/>
              <a:t>Anti-exemples</a:t>
            </a:r>
          </a:p>
          <a:p>
            <a:pPr lvl="1"/>
            <a:endParaRPr lang="fr-FR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D39A8E-9C14-9048-9928-23B404EAD69F}" type="datetime1">
              <a:rPr lang="fr-FR" smtClean="0"/>
              <a:t>31/10/13</a:t>
            </a:fld>
            <a:endParaRPr lang="fr-F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>
            <a:normAutofit/>
          </a:bodyPr>
          <a:lstStyle/>
          <a:p>
            <a:pPr algn="ctr"/>
            <a:r>
              <a:rPr lang="fr-FR" sz="3600" dirty="0" smtClean="0"/>
              <a:t>Réussite d’un projet</a:t>
            </a:r>
            <a:endParaRPr lang="fr-FR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340768"/>
            <a:ext cx="7272808" cy="5257800"/>
          </a:xfrm>
        </p:spPr>
        <p:txBody>
          <a:bodyPr>
            <a:normAutofit/>
          </a:bodyPr>
          <a:lstStyle/>
          <a:p>
            <a:r>
              <a:rPr lang="fr-FR" sz="2400" b="1" dirty="0" smtClean="0">
                <a:solidFill>
                  <a:srgbClr val="1F497D"/>
                </a:solidFill>
              </a:rPr>
              <a:t>Difficile équilibre : Qualité – Coût – Délai </a:t>
            </a:r>
            <a:r>
              <a:rPr lang="fr-FR" sz="2400" b="1" baseline="30000" dirty="0" smtClean="0">
                <a:solidFill>
                  <a:srgbClr val="1F497D"/>
                </a:solidFill>
              </a:rPr>
              <a:t>[3]</a:t>
            </a:r>
          </a:p>
          <a:p>
            <a:pPr lvl="1"/>
            <a:r>
              <a:rPr lang="fr-FR" sz="2000" dirty="0" smtClean="0"/>
              <a:t>Rapide et pas cher </a:t>
            </a:r>
            <a:r>
              <a:rPr lang="fr-FR" sz="2000" dirty="0" smtClean="0">
                <a:sym typeface="Wingdings" pitchFamily="2" charset="2"/>
              </a:rPr>
              <a:t></a:t>
            </a:r>
            <a:r>
              <a:rPr lang="fr-FR" sz="2000" dirty="0" smtClean="0"/>
              <a:t> Mauvaise qualité</a:t>
            </a:r>
          </a:p>
          <a:p>
            <a:pPr lvl="1"/>
            <a:r>
              <a:rPr lang="fr-FR" sz="2000" dirty="0" smtClean="0"/>
              <a:t>Rapide et de bonne qualité </a:t>
            </a:r>
            <a:r>
              <a:rPr lang="fr-FR" sz="2000" dirty="0" smtClean="0">
                <a:sym typeface="Wingdings" pitchFamily="2" charset="2"/>
              </a:rPr>
              <a:t></a:t>
            </a:r>
            <a:r>
              <a:rPr lang="fr-FR" sz="2000" dirty="0" smtClean="0"/>
              <a:t> Cher</a:t>
            </a:r>
          </a:p>
          <a:p>
            <a:pPr lvl="1"/>
            <a:r>
              <a:rPr lang="fr-FR" sz="2000" dirty="0" smtClean="0"/>
              <a:t>Bonne qualité et pas cher </a:t>
            </a:r>
            <a:r>
              <a:rPr lang="fr-FR" sz="2000" dirty="0" smtClean="0">
                <a:sym typeface="Wingdings" pitchFamily="2" charset="2"/>
              </a:rPr>
              <a:t></a:t>
            </a:r>
            <a:r>
              <a:rPr lang="fr-FR" sz="2000" dirty="0" smtClean="0"/>
              <a:t> Lent</a:t>
            </a:r>
          </a:p>
          <a:p>
            <a:pPr lvl="1"/>
            <a:r>
              <a:rPr lang="fr-FR" sz="2000" dirty="0" smtClean="0"/>
              <a:t>Lent, de mauvaise qualité et cher </a:t>
            </a:r>
            <a:r>
              <a:rPr lang="fr-FR" sz="2000" dirty="0" smtClean="0">
                <a:sym typeface="Wingdings" pitchFamily="2" charset="2"/>
              </a:rPr>
              <a:t> Cata !! </a:t>
            </a:r>
          </a:p>
          <a:p>
            <a:pPr>
              <a:spcBef>
                <a:spcPts val="624"/>
              </a:spcBef>
            </a:pPr>
            <a:r>
              <a:rPr lang="fr-FR" sz="2400" b="1" dirty="0" smtClean="0">
                <a:solidFill>
                  <a:srgbClr val="1F497D"/>
                </a:solidFill>
              </a:rPr>
              <a:t>Chaos </a:t>
            </a:r>
            <a:r>
              <a:rPr lang="fr-FR" sz="2400" b="1" dirty="0" err="1" smtClean="0">
                <a:solidFill>
                  <a:srgbClr val="1F497D"/>
                </a:solidFill>
              </a:rPr>
              <a:t>Repport</a:t>
            </a:r>
            <a:r>
              <a:rPr lang="fr-FR" sz="2400" b="1" dirty="0" smtClean="0">
                <a:solidFill>
                  <a:srgbClr val="1F497D"/>
                </a:solidFill>
              </a:rPr>
              <a:t> by </a:t>
            </a:r>
            <a:r>
              <a:rPr lang="fr-FR" sz="2400" b="1" dirty="0" err="1" smtClean="0">
                <a:solidFill>
                  <a:srgbClr val="1F497D"/>
                </a:solidFill>
              </a:rPr>
              <a:t>Standish</a:t>
            </a:r>
            <a:r>
              <a:rPr lang="fr-FR" sz="2400" b="1" dirty="0" smtClean="0">
                <a:solidFill>
                  <a:srgbClr val="1F497D"/>
                </a:solidFill>
              </a:rPr>
              <a:t> Group 2009 </a:t>
            </a:r>
            <a:r>
              <a:rPr lang="fr-FR" sz="2400" b="1" baseline="30000" dirty="0" smtClean="0">
                <a:solidFill>
                  <a:srgbClr val="1F497D"/>
                </a:solidFill>
              </a:rPr>
              <a:t>[1,2]</a:t>
            </a:r>
            <a:endParaRPr lang="fr-FR" sz="2400" b="1" dirty="0" smtClean="0">
              <a:solidFill>
                <a:srgbClr val="1F497D"/>
              </a:solidFill>
            </a:endParaRPr>
          </a:p>
          <a:p>
            <a:pPr lvl="1"/>
            <a:r>
              <a:rPr lang="fr-FR" sz="2000" b="1" dirty="0" smtClean="0"/>
              <a:t>Seulement 32% des projets réussissent</a:t>
            </a:r>
            <a:r>
              <a:rPr lang="fr-FR" sz="2000" dirty="0" smtClean="0"/>
              <a:t> </a:t>
            </a:r>
            <a:br>
              <a:rPr lang="fr-FR" sz="2000" dirty="0" smtClean="0"/>
            </a:br>
            <a:r>
              <a:rPr lang="fr-FR" sz="2000" dirty="0" smtClean="0"/>
              <a:t>(temps, budget et </a:t>
            </a:r>
            <a:r>
              <a:rPr lang="fr-FR" sz="2000" i="1" dirty="0" err="1" smtClean="0"/>
              <a:t>features</a:t>
            </a:r>
            <a:r>
              <a:rPr lang="fr-FR" sz="2000" dirty="0" smtClean="0"/>
              <a:t>) </a:t>
            </a:r>
          </a:p>
          <a:p>
            <a:pPr lvl="1"/>
            <a:r>
              <a:rPr lang="fr-FR" sz="2000" dirty="0" smtClean="0"/>
              <a:t>44% ne respectent pas les délais, </a:t>
            </a:r>
            <a:r>
              <a:rPr lang="fr-FR" sz="2000" dirty="0"/>
              <a:t/>
            </a:r>
            <a:br>
              <a:rPr lang="fr-FR" sz="2000" dirty="0"/>
            </a:br>
            <a:r>
              <a:rPr lang="fr-FR" sz="2000" dirty="0" smtClean="0"/>
              <a:t>les coûts et/ou les besoins énoncés </a:t>
            </a:r>
          </a:p>
          <a:p>
            <a:pPr lvl="1"/>
            <a:r>
              <a:rPr lang="fr-FR" sz="2000" b="1" dirty="0" smtClean="0"/>
              <a:t>24% des projets n’aboutissent pas</a:t>
            </a:r>
          </a:p>
          <a:p>
            <a:pPr>
              <a:spcBef>
                <a:spcPts val="624"/>
              </a:spcBef>
            </a:pPr>
            <a:r>
              <a:rPr lang="fr-FR" sz="2400" b="1" dirty="0" smtClean="0">
                <a:solidFill>
                  <a:srgbClr val="1F497D"/>
                </a:solidFill>
              </a:rPr>
              <a:t>Facteurs de réussite </a:t>
            </a:r>
            <a:r>
              <a:rPr lang="fr-FR" sz="2400" b="1" baseline="30000" dirty="0" smtClean="0">
                <a:solidFill>
                  <a:srgbClr val="1F497D"/>
                </a:solidFill>
              </a:rPr>
              <a:t>[1,2]</a:t>
            </a:r>
            <a:endParaRPr lang="fr-FR" sz="2400" b="1" dirty="0" smtClean="0">
              <a:solidFill>
                <a:srgbClr val="1F497D"/>
              </a:solidFill>
            </a:endParaRPr>
          </a:p>
          <a:p>
            <a:pPr lvl="1"/>
            <a:r>
              <a:rPr lang="fr-FR" sz="2000" dirty="0" smtClean="0"/>
              <a:t>Implication de l’utilisateur</a:t>
            </a:r>
          </a:p>
          <a:p>
            <a:pPr lvl="1"/>
            <a:r>
              <a:rPr lang="fr-FR" sz="2000" dirty="0" smtClean="0"/>
              <a:t>Exigences et </a:t>
            </a:r>
            <a:r>
              <a:rPr lang="fr-FR" sz="2000" b="1" dirty="0" smtClean="0"/>
              <a:t>spécifications claires </a:t>
            </a:r>
          </a:p>
        </p:txBody>
      </p:sp>
      <p:sp>
        <p:nvSpPr>
          <p:cNvPr id="15" name="Espace réservé du pied de page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543575" y="807095"/>
            <a:ext cx="2492921" cy="2405881"/>
            <a:chOff x="4942141" y="761311"/>
            <a:chExt cx="2492921" cy="2405881"/>
          </a:xfrm>
        </p:grpSpPr>
        <p:sp>
          <p:nvSpPr>
            <p:cNvPr id="5" name="Flowchart: Extract 4"/>
            <p:cNvSpPr/>
            <p:nvPr/>
          </p:nvSpPr>
          <p:spPr>
            <a:xfrm>
              <a:off x="5334000" y="1143000"/>
              <a:ext cx="1752600" cy="1524000"/>
            </a:xfrm>
            <a:prstGeom prst="flowChartExtra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715000" y="761311"/>
              <a:ext cx="112572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chemeClr val="accent2">
                      <a:lumMod val="50000"/>
                    </a:schemeClr>
                  </a:solidFill>
                </a:rPr>
                <a:t>Qualité</a:t>
              </a:r>
              <a:endParaRPr lang="fr-FR" sz="20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98325" y="2705527"/>
              <a:ext cx="8367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chemeClr val="accent2">
                      <a:lumMod val="50000"/>
                    </a:schemeClr>
                  </a:solidFill>
                </a:rPr>
                <a:t>Délai</a:t>
              </a:r>
              <a:endParaRPr lang="fr-FR" sz="24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942141" y="2705527"/>
              <a:ext cx="78489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2400" b="1" dirty="0" smtClean="0">
                  <a:solidFill>
                    <a:schemeClr val="accent2">
                      <a:lumMod val="50000"/>
                    </a:schemeClr>
                  </a:solidFill>
                </a:rPr>
                <a:t>Coût</a:t>
              </a:r>
              <a:endParaRPr lang="fr-FR" sz="2400" b="1" dirty="0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</p:grpSp>
      <p:graphicFrame>
        <p:nvGraphicFramePr>
          <p:cNvPr id="11" name="Diagram 10"/>
          <p:cNvGraphicFramePr/>
          <p:nvPr>
            <p:extLst>
              <p:ext uri="{D42A27DB-BD31-4B8C-83A1-F6EECF244321}">
                <p14:modId xmlns:p14="http://schemas.microsoft.com/office/powerpoint/2010/main" val="1436575175"/>
              </p:ext>
            </p:extLst>
          </p:nvPr>
        </p:nvGraphicFramePr>
        <p:xfrm>
          <a:off x="5984305" y="3543522"/>
          <a:ext cx="3124199" cy="3125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BB97-5C8E-1B44-9169-72AC93BFE4E5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2790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/>
              <a:t>Pourquoi l’orientation à objets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Problème de la stratégie du « copier-coller »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Multiplication des bugs !! </a:t>
            </a:r>
            <a:endParaRPr lang="fr-FR" b="1" dirty="0">
              <a:solidFill>
                <a:srgbClr val="1F497D"/>
              </a:solidFill>
            </a:endParaRPr>
          </a:p>
        </p:txBody>
      </p:sp>
      <p:sp>
        <p:nvSpPr>
          <p:cNvPr id="38" name="Espace réservé du pied de page 3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5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2132856"/>
            <a:ext cx="493118" cy="452638"/>
          </a:xfrm>
          <a:prstGeom prst="rect">
            <a:avLst/>
          </a:prstGeom>
        </p:spPr>
      </p:pic>
      <p:grpSp>
        <p:nvGrpSpPr>
          <p:cNvPr id="20" name="Group 19"/>
          <p:cNvGrpSpPr/>
          <p:nvPr/>
        </p:nvGrpSpPr>
        <p:grpSpPr>
          <a:xfrm>
            <a:off x="1710813" y="3209831"/>
            <a:ext cx="1905000" cy="2362200"/>
            <a:chOff x="457200" y="3200400"/>
            <a:chExt cx="1905000" cy="2362200"/>
          </a:xfrm>
        </p:grpSpPr>
        <p:grpSp>
          <p:nvGrpSpPr>
            <p:cNvPr id="19" name="Group 18"/>
            <p:cNvGrpSpPr/>
            <p:nvPr/>
          </p:nvGrpSpPr>
          <p:grpSpPr>
            <a:xfrm>
              <a:off x="457200" y="3200400"/>
              <a:ext cx="1905000" cy="2362200"/>
              <a:chOff x="457200" y="3200400"/>
              <a:chExt cx="1905000" cy="2362200"/>
            </a:xfrm>
          </p:grpSpPr>
          <p:sp>
            <p:nvSpPr>
              <p:cNvPr id="6" name="Rounded Rectangle 5"/>
              <p:cNvSpPr/>
              <p:nvPr/>
            </p:nvSpPr>
            <p:spPr>
              <a:xfrm>
                <a:off x="457200" y="3200400"/>
                <a:ext cx="1905000" cy="2362200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685800" y="3733800"/>
                <a:ext cx="1447800" cy="5334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8" name="Content Placeholder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611738" y="3774181"/>
              <a:ext cx="493118" cy="452638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6624886" y="2488314"/>
            <a:ext cx="1295400" cy="1194182"/>
            <a:chOff x="6629400" y="2806318"/>
            <a:chExt cx="1295400" cy="1194182"/>
          </a:xfrm>
        </p:grpSpPr>
        <p:grpSp>
          <p:nvGrpSpPr>
            <p:cNvPr id="18" name="Group 17"/>
            <p:cNvGrpSpPr/>
            <p:nvPr/>
          </p:nvGrpSpPr>
          <p:grpSpPr>
            <a:xfrm>
              <a:off x="6629400" y="2806318"/>
              <a:ext cx="1295400" cy="1194182"/>
              <a:chOff x="4079945" y="2950333"/>
              <a:chExt cx="1295400" cy="1194182"/>
            </a:xfrm>
          </p:grpSpPr>
          <p:sp>
            <p:nvSpPr>
              <p:cNvPr id="10" name="Rounded Rectangle 9"/>
              <p:cNvSpPr/>
              <p:nvPr/>
            </p:nvSpPr>
            <p:spPr>
              <a:xfrm>
                <a:off x="4079945" y="2950333"/>
                <a:ext cx="1295400" cy="1194182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261940" y="3297357"/>
                <a:ext cx="984504" cy="335526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1" name="Content Placeholder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98022" y="3075197"/>
              <a:ext cx="493118" cy="452638"/>
            </a:xfrm>
            <a:prstGeom prst="rect">
              <a:avLst/>
            </a:prstGeom>
          </p:spPr>
        </p:pic>
      </p:grpSp>
      <p:grpSp>
        <p:nvGrpSpPr>
          <p:cNvPr id="25" name="Group 24"/>
          <p:cNvGrpSpPr/>
          <p:nvPr/>
        </p:nvGrpSpPr>
        <p:grpSpPr>
          <a:xfrm>
            <a:off x="6624886" y="4190167"/>
            <a:ext cx="1295400" cy="914400"/>
            <a:chOff x="6629401" y="4237485"/>
            <a:chExt cx="1295400" cy="914400"/>
          </a:xfrm>
        </p:grpSpPr>
        <p:grpSp>
          <p:nvGrpSpPr>
            <p:cNvPr id="17" name="Group 16"/>
            <p:cNvGrpSpPr/>
            <p:nvPr/>
          </p:nvGrpSpPr>
          <p:grpSpPr>
            <a:xfrm>
              <a:off x="6629401" y="4237485"/>
              <a:ext cx="1295400" cy="914400"/>
              <a:chOff x="4079946" y="4381500"/>
              <a:chExt cx="1295400" cy="91440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079946" y="4381500"/>
                <a:ext cx="1295400" cy="914400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4254124" y="4572000"/>
                <a:ext cx="992320" cy="533400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2" name="Content Placeholder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317363" y="4421048"/>
              <a:ext cx="493118" cy="452638"/>
            </a:xfrm>
            <a:prstGeom prst="rect">
              <a:avLst/>
            </a:prstGeom>
          </p:spPr>
        </p:pic>
      </p:grpSp>
      <p:grpSp>
        <p:nvGrpSpPr>
          <p:cNvPr id="26" name="Group 25"/>
          <p:cNvGrpSpPr/>
          <p:nvPr/>
        </p:nvGrpSpPr>
        <p:grpSpPr>
          <a:xfrm>
            <a:off x="6434386" y="5562600"/>
            <a:ext cx="1676400" cy="914400"/>
            <a:chOff x="6511855" y="5570985"/>
            <a:chExt cx="1676400" cy="914400"/>
          </a:xfrm>
        </p:grpSpPr>
        <p:grpSp>
          <p:nvGrpSpPr>
            <p:cNvPr id="16" name="Group 15"/>
            <p:cNvGrpSpPr/>
            <p:nvPr/>
          </p:nvGrpSpPr>
          <p:grpSpPr>
            <a:xfrm>
              <a:off x="6511855" y="5570985"/>
              <a:ext cx="1676400" cy="914400"/>
              <a:chOff x="3962400" y="5715000"/>
              <a:chExt cx="1676400" cy="914400"/>
            </a:xfrm>
          </p:grpSpPr>
          <p:sp>
            <p:nvSpPr>
              <p:cNvPr id="14" name="Rounded Rectangle 13"/>
              <p:cNvSpPr/>
              <p:nvPr/>
            </p:nvSpPr>
            <p:spPr>
              <a:xfrm>
                <a:off x="3962400" y="5715000"/>
                <a:ext cx="1676400" cy="914400"/>
              </a:xfrm>
              <a:prstGeom prst="roundRect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Rectangle 14"/>
              <p:cNvSpPr/>
              <p:nvPr/>
            </p:nvSpPr>
            <p:spPr>
              <a:xfrm>
                <a:off x="4175122" y="5927622"/>
                <a:ext cx="1274064" cy="412955"/>
              </a:xfrm>
              <a:prstGeom prst="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3" name="Content Placeholder 2"/>
            <p:cNvPicPr>
              <a:picLocks noChangeAspect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505523" y="5806166"/>
              <a:ext cx="493118" cy="452638"/>
            </a:xfrm>
            <a:prstGeom prst="rect">
              <a:avLst/>
            </a:prstGeom>
          </p:spPr>
        </p:pic>
      </p:grpSp>
      <p:cxnSp>
        <p:nvCxnSpPr>
          <p:cNvPr id="28" name="Straight Arrow Connector 27"/>
          <p:cNvCxnSpPr>
            <a:stCxn id="6" idx="3"/>
            <a:endCxn id="10" idx="1"/>
          </p:cNvCxnSpPr>
          <p:nvPr/>
        </p:nvCxnSpPr>
        <p:spPr>
          <a:xfrm flipV="1">
            <a:off x="3615813" y="3085405"/>
            <a:ext cx="3009073" cy="130552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 rot="20248216">
            <a:off x="4344876" y="341142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Ctrl+V</a:t>
            </a:r>
            <a:endParaRPr lang="fr-FR" dirty="0"/>
          </a:p>
        </p:txBody>
      </p:sp>
      <p:sp>
        <p:nvSpPr>
          <p:cNvPr id="30" name="TextBox 29"/>
          <p:cNvSpPr txBox="1"/>
          <p:nvPr/>
        </p:nvSpPr>
        <p:spPr>
          <a:xfrm>
            <a:off x="2280836" y="2852728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Ctrl+C</a:t>
            </a:r>
            <a:endParaRPr lang="fr-FR" dirty="0"/>
          </a:p>
        </p:txBody>
      </p:sp>
      <p:cxnSp>
        <p:nvCxnSpPr>
          <p:cNvPr id="32" name="Straight Arrow Connector 31"/>
          <p:cNvCxnSpPr>
            <a:stCxn id="6" idx="3"/>
            <a:endCxn id="12" idx="1"/>
          </p:cNvCxnSpPr>
          <p:nvPr/>
        </p:nvCxnSpPr>
        <p:spPr>
          <a:xfrm>
            <a:off x="3615813" y="4390931"/>
            <a:ext cx="3009073" cy="2564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235708">
            <a:off x="4850287" y="4091965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Ctrl+V</a:t>
            </a:r>
            <a:endParaRPr lang="fr-FR" dirty="0"/>
          </a:p>
        </p:txBody>
      </p:sp>
      <p:cxnSp>
        <p:nvCxnSpPr>
          <p:cNvPr id="36" name="Straight Arrow Connector 35"/>
          <p:cNvCxnSpPr>
            <a:stCxn id="6" idx="3"/>
            <a:endCxn id="14" idx="1"/>
          </p:cNvCxnSpPr>
          <p:nvPr/>
        </p:nvCxnSpPr>
        <p:spPr>
          <a:xfrm>
            <a:off x="3615813" y="4390931"/>
            <a:ext cx="2818573" cy="16288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 rot="1789068">
            <a:off x="4959209" y="4919901"/>
            <a:ext cx="7649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Ctrl+V</a:t>
            </a:r>
            <a:endParaRPr lang="fr-FR" dirty="0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27375-E0DA-0643-8B9E-15F4C8742EDD}" type="datetime1">
              <a:rPr lang="fr-FR" smtClean="0"/>
              <a:t>31/10/13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27672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</p:spPr>
        <p:txBody>
          <a:bodyPr>
            <a:normAutofit/>
          </a:bodyPr>
          <a:lstStyle/>
          <a:p>
            <a:pPr algn="r"/>
            <a:r>
              <a:rPr lang="fr-FR" sz="3600" dirty="0" smtClean="0"/>
              <a:t>Pourquoi l’orientation à objets ?</a:t>
            </a:r>
            <a:endParaRPr lang="fr-FR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76981" y="4434569"/>
            <a:ext cx="4318819" cy="2090775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Plusieurs modules manipulent  les données</a:t>
            </a:r>
          </a:p>
          <a:p>
            <a:endParaRPr lang="fr-FR" sz="2000" dirty="0" smtClean="0"/>
          </a:p>
          <a:p>
            <a:r>
              <a:rPr lang="fr-FR" sz="2000" dirty="0" smtClean="0"/>
              <a:t>Difficile à déboguer / maintenir </a:t>
            </a:r>
          </a:p>
          <a:p>
            <a:r>
              <a:rPr lang="fr-FR" sz="2000" dirty="0" smtClean="0"/>
              <a:t>Difficile à faire évoluer</a:t>
            </a:r>
            <a:endParaRPr lang="fr-FR" sz="2000" dirty="0"/>
          </a:p>
        </p:txBody>
      </p:sp>
      <p:sp>
        <p:nvSpPr>
          <p:cNvPr id="46" name="Espace réservé du pied de page 4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B6F15528-21DE-4FAA-801E-634DDDAF4B2B}" type="slidenum">
              <a:rPr lang="en-US" smtClean="0"/>
              <a:pPr algn="r"/>
              <a:t>9</a:t>
            </a:fld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508820" y="1992494"/>
            <a:ext cx="2911052" cy="1481104"/>
            <a:chOff x="176981" y="1752600"/>
            <a:chExt cx="2676079" cy="1481104"/>
          </a:xfrm>
        </p:grpSpPr>
        <p:sp>
          <p:nvSpPr>
            <p:cNvPr id="7" name="TextBox 6"/>
            <p:cNvSpPr txBox="1"/>
            <p:nvPr/>
          </p:nvSpPr>
          <p:spPr>
            <a:xfrm>
              <a:off x="1143000" y="1752600"/>
              <a:ext cx="1296961" cy="400110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fr-FR" sz="2000" b="1" dirty="0" smtClean="0"/>
                <a:t>Données</a:t>
              </a:r>
              <a:endParaRPr lang="fr-FR" sz="2000" b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76981" y="2528794"/>
              <a:ext cx="1016596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rIns="36000" rtlCol="0">
              <a:spAutoFit/>
            </a:bodyPr>
            <a:lstStyle/>
            <a:p>
              <a:r>
                <a:rPr lang="fr-FR" sz="2000" b="1" dirty="0" smtClean="0"/>
                <a:t>Module</a:t>
              </a:r>
              <a:endParaRPr lang="fr-FR" sz="2000" b="1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677786" y="2764768"/>
              <a:ext cx="1175274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lIns="36000" rIns="36000" rtlCol="0">
              <a:spAutoFit/>
            </a:bodyPr>
            <a:lstStyle/>
            <a:p>
              <a:pPr algn="ctr"/>
              <a:r>
                <a:rPr lang="fr-FR" sz="2000" b="1" dirty="0" smtClean="0"/>
                <a:t>Module</a:t>
              </a:r>
              <a:endParaRPr lang="fr-FR" sz="2000" b="1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329381" y="2681194"/>
              <a:ext cx="1016596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rIns="36000" rtlCol="0">
              <a:spAutoFit/>
            </a:bodyPr>
            <a:lstStyle/>
            <a:p>
              <a:r>
                <a:rPr lang="fr-FR" sz="2000" b="1" dirty="0" smtClean="0"/>
                <a:t>Module</a:t>
              </a:r>
              <a:endParaRPr lang="fr-FR" sz="2000" b="1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1781" y="2833594"/>
              <a:ext cx="1016596" cy="40011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none" lIns="36000" rIns="36000" rtlCol="0">
              <a:spAutoFit/>
            </a:bodyPr>
            <a:lstStyle/>
            <a:p>
              <a:r>
                <a:rPr lang="fr-FR" sz="2000" b="1" dirty="0" smtClean="0"/>
                <a:t>Module</a:t>
              </a:r>
              <a:endParaRPr lang="fr-FR" sz="2000" b="1" dirty="0"/>
            </a:p>
          </p:txBody>
        </p:sp>
        <p:cxnSp>
          <p:nvCxnSpPr>
            <p:cNvPr id="13" name="Curved Connector 12"/>
            <p:cNvCxnSpPr>
              <a:stCxn id="8" idx="0"/>
              <a:endCxn id="7" idx="1"/>
            </p:cNvCxnSpPr>
            <p:nvPr/>
          </p:nvCxnSpPr>
          <p:spPr>
            <a:xfrm rot="5400000" flipH="1" flipV="1">
              <a:off x="626070" y="2011865"/>
              <a:ext cx="576139" cy="457721"/>
            </a:xfrm>
            <a:prstGeom prst="curvedConnector2">
              <a:avLst/>
            </a:prstGeom>
            <a:ln>
              <a:headEnd type="none" w="med" len="med"/>
              <a:tailEnd type="stealth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0" name="Curved Connector 19"/>
            <p:cNvCxnSpPr>
              <a:stCxn id="11" idx="0"/>
              <a:endCxn id="7" idx="2"/>
            </p:cNvCxnSpPr>
            <p:nvPr/>
          </p:nvCxnSpPr>
          <p:spPr>
            <a:xfrm rot="5400000" flipH="1" flipV="1">
              <a:off x="1050338" y="2092451"/>
              <a:ext cx="680884" cy="801402"/>
            </a:xfrm>
            <a:prstGeom prst="curvedConnector3">
              <a:avLst>
                <a:gd name="adj1" fmla="val 50000"/>
              </a:avLst>
            </a:prstGeom>
            <a:ln>
              <a:headEnd type="none" w="med" len="med"/>
              <a:tailEnd type="stealth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23" name="Curved Connector 22"/>
            <p:cNvCxnSpPr>
              <a:stCxn id="9" idx="0"/>
              <a:endCxn id="7" idx="3"/>
            </p:cNvCxnSpPr>
            <p:nvPr/>
          </p:nvCxnSpPr>
          <p:spPr>
            <a:xfrm rot="5400000" flipH="1" flipV="1">
              <a:off x="1946636" y="2271443"/>
              <a:ext cx="812113" cy="174538"/>
            </a:xfrm>
            <a:prstGeom prst="curvedConnector4">
              <a:avLst>
                <a:gd name="adj1" fmla="val 37683"/>
                <a:gd name="adj2" fmla="val 230974"/>
              </a:avLst>
            </a:prstGeom>
            <a:ln>
              <a:headEnd type="none" w="med" len="med"/>
              <a:tailEnd type="stealth" w="lg" len="lg"/>
            </a:ln>
          </p:spPr>
          <p:style>
            <a:lnRef idx="3">
              <a:schemeClr val="accent4"/>
            </a:lnRef>
            <a:fillRef idx="0">
              <a:schemeClr val="accent4"/>
            </a:fillRef>
            <a:effectRef idx="2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4" name="TextBox 13"/>
          <p:cNvSpPr txBox="1"/>
          <p:nvPr/>
        </p:nvSpPr>
        <p:spPr>
          <a:xfrm>
            <a:off x="250665" y="3975361"/>
            <a:ext cx="34316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000" b="1" dirty="0" smtClean="0"/>
              <a:t>Programmation Modulaire</a:t>
            </a:r>
            <a:endParaRPr lang="fr-FR" sz="2000" b="1" dirty="0"/>
          </a:p>
        </p:txBody>
      </p:sp>
      <p:grpSp>
        <p:nvGrpSpPr>
          <p:cNvPr id="18" name="Group 17"/>
          <p:cNvGrpSpPr/>
          <p:nvPr/>
        </p:nvGrpSpPr>
        <p:grpSpPr>
          <a:xfrm>
            <a:off x="7092743" y="1484784"/>
            <a:ext cx="1905001" cy="2209800"/>
            <a:chOff x="6095999" y="3733800"/>
            <a:chExt cx="1905001" cy="2209800"/>
          </a:xfrm>
        </p:grpSpPr>
        <p:sp>
          <p:nvSpPr>
            <p:cNvPr id="21" name="Rectangle 20"/>
            <p:cNvSpPr/>
            <p:nvPr/>
          </p:nvSpPr>
          <p:spPr>
            <a:xfrm>
              <a:off x="6095999" y="3733800"/>
              <a:ext cx="1905001" cy="2209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tIns="36000" rtlCol="0" anchor="t" anchorCtr="0"/>
            <a:lstStyle/>
            <a:p>
              <a:pPr algn="ctr"/>
              <a:r>
                <a:rPr lang="fr-FR" sz="2200" b="1" dirty="0" smtClean="0"/>
                <a:t>Classe </a:t>
              </a:r>
              <a:endParaRPr lang="fr-FR" sz="2200" b="1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324599" y="4235513"/>
              <a:ext cx="1447800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Données </a:t>
              </a:r>
              <a:endParaRPr lang="fr-FR" sz="2000" b="1" i="1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172199" y="5105400"/>
              <a:ext cx="1752600" cy="646331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Méthodes </a:t>
              </a:r>
            </a:p>
            <a:p>
              <a:pPr algn="ctr"/>
              <a:r>
                <a:rPr lang="fr-FR" b="1" i="1" dirty="0" smtClean="0"/>
                <a:t>( traitement )</a:t>
              </a:r>
              <a:endParaRPr lang="fr-FR" b="1" i="1" dirty="0"/>
            </a:p>
          </p:txBody>
        </p:sp>
        <p:cxnSp>
          <p:nvCxnSpPr>
            <p:cNvPr id="26" name="Straight Arrow Connector 25"/>
            <p:cNvCxnSpPr/>
            <p:nvPr/>
          </p:nvCxnSpPr>
          <p:spPr>
            <a:xfrm>
              <a:off x="6553200" y="4604845"/>
              <a:ext cx="0" cy="5005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7467600" y="4604845"/>
              <a:ext cx="0" cy="47816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grpSp>
        <p:nvGrpSpPr>
          <p:cNvPr id="30" name="Group 29"/>
          <p:cNvGrpSpPr/>
          <p:nvPr/>
        </p:nvGrpSpPr>
        <p:grpSpPr>
          <a:xfrm>
            <a:off x="4648200" y="1520259"/>
            <a:ext cx="1905001" cy="2209800"/>
            <a:chOff x="6095999" y="3733800"/>
            <a:chExt cx="1905001" cy="2209800"/>
          </a:xfrm>
        </p:grpSpPr>
        <p:sp>
          <p:nvSpPr>
            <p:cNvPr id="31" name="Rectangle 30"/>
            <p:cNvSpPr/>
            <p:nvPr/>
          </p:nvSpPr>
          <p:spPr>
            <a:xfrm>
              <a:off x="6095999" y="3733800"/>
              <a:ext cx="1905001" cy="2209800"/>
            </a:xfrm>
            <a:prstGeom prst="rect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tIns="36000" rtlCol="0" anchor="t" anchorCtr="0"/>
            <a:lstStyle/>
            <a:p>
              <a:pPr algn="ctr"/>
              <a:r>
                <a:rPr lang="fr-FR" sz="2200" b="1" dirty="0" smtClean="0"/>
                <a:t>Classe </a:t>
              </a:r>
              <a:endParaRPr lang="fr-FR" sz="2200" b="1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324599" y="4235513"/>
              <a:ext cx="1447800" cy="369332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Données </a:t>
              </a:r>
              <a:endParaRPr lang="fr-FR" sz="2000" b="1" i="1" dirty="0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72199" y="5105400"/>
              <a:ext cx="1752600" cy="646331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fr-FR" b="1" i="1" dirty="0" smtClean="0"/>
                <a:t>Méthodes </a:t>
              </a:r>
            </a:p>
            <a:p>
              <a:pPr algn="ctr"/>
              <a:r>
                <a:rPr lang="fr-FR" b="1" i="1" dirty="0" smtClean="0"/>
                <a:t>( traitement )</a:t>
              </a:r>
              <a:endParaRPr lang="fr-FR" b="1" i="1" dirty="0"/>
            </a:p>
          </p:txBody>
        </p:sp>
        <p:cxnSp>
          <p:nvCxnSpPr>
            <p:cNvPr id="34" name="Straight Arrow Connector 33"/>
            <p:cNvCxnSpPr/>
            <p:nvPr/>
          </p:nvCxnSpPr>
          <p:spPr>
            <a:xfrm>
              <a:off x="6553200" y="4604845"/>
              <a:ext cx="0" cy="50055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/>
            <p:nvPr/>
          </p:nvCxnSpPr>
          <p:spPr>
            <a:xfrm flipV="1">
              <a:off x="7467600" y="4604845"/>
              <a:ext cx="0" cy="47816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</p:grpSp>
      <p:cxnSp>
        <p:nvCxnSpPr>
          <p:cNvPr id="36" name="Straight Arrow Connector 35"/>
          <p:cNvCxnSpPr/>
          <p:nvPr/>
        </p:nvCxnSpPr>
        <p:spPr>
          <a:xfrm>
            <a:off x="6477000" y="3025436"/>
            <a:ext cx="69194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477000" y="3330236"/>
            <a:ext cx="69194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39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22584" y="2677543"/>
            <a:ext cx="493118" cy="45263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565857" y="3975361"/>
            <a:ext cx="45019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Programmation Orientée à Objets</a:t>
            </a:r>
            <a:endParaRPr lang="fr-FR" sz="2000" b="1" dirty="0"/>
          </a:p>
        </p:txBody>
      </p:sp>
      <p:pic>
        <p:nvPicPr>
          <p:cNvPr id="42" name="Content Placeholder 2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2479946"/>
            <a:ext cx="493118" cy="452638"/>
          </a:xfrm>
          <a:prstGeom prst="rect">
            <a:avLst/>
          </a:prstGeom>
        </p:spPr>
      </p:pic>
      <p:sp>
        <p:nvSpPr>
          <p:cNvPr id="41" name="Content Placeholder 4"/>
          <p:cNvSpPr txBox="1">
            <a:spLocks/>
          </p:cNvSpPr>
          <p:nvPr/>
        </p:nvSpPr>
        <p:spPr>
          <a:xfrm>
            <a:off x="4696883" y="4434569"/>
            <a:ext cx="4318819" cy="20907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dirty="0" smtClean="0"/>
              <a:t>Traitement des données isolé dans la classe</a:t>
            </a:r>
          </a:p>
          <a:p>
            <a:r>
              <a:rPr lang="fr-FR" sz="2000" dirty="0" smtClean="0">
                <a:sym typeface="Symbol"/>
              </a:rPr>
              <a:t> facile à réutiliser </a:t>
            </a:r>
          </a:p>
          <a:p>
            <a:r>
              <a:rPr lang="fr-FR" sz="2000" dirty="0" smtClean="0">
                <a:sym typeface="Symbol"/>
              </a:rPr>
              <a:t> facile à maintenir / déboguer</a:t>
            </a:r>
          </a:p>
          <a:p>
            <a:r>
              <a:rPr lang="fr-FR" sz="2000" dirty="0" smtClean="0">
                <a:sym typeface="Symbol"/>
              </a:rPr>
              <a:t> facile à faire évoluer </a:t>
            </a:r>
            <a:endParaRPr lang="fr-FR" sz="2000" dirty="0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ABED03-8E3B-FA44-B01C-44EB6A502ABF}" type="datetime1">
              <a:rPr lang="fr-FR" smtClean="0"/>
              <a:t>31/10/13</a:t>
            </a:fld>
            <a:endParaRPr lang="fr-FR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42778" y="2758480"/>
            <a:ext cx="493118" cy="452638"/>
          </a:xfrm>
        </p:spPr>
      </p:pic>
    </p:spTree>
    <p:extLst>
      <p:ext uri="{BB962C8B-B14F-4D97-AF65-F5344CB8AC3E}">
        <p14:creationId xmlns:p14="http://schemas.microsoft.com/office/powerpoint/2010/main" val="723119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2939</TotalTime>
  <Words>1737</Words>
  <Application>Microsoft Macintosh PowerPoint</Application>
  <PresentationFormat>Présentation à l'écran (4:3)</PresentationFormat>
  <Paragraphs>452</Paragraphs>
  <Slides>27</Slides>
  <Notes>0</Notes>
  <HiddenSlides>1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28" baseType="lpstr">
      <vt:lpstr>UP1</vt:lpstr>
      <vt:lpstr>INF 2  Programmation Orientée Objet Avancée </vt:lpstr>
      <vt:lpstr>Présentation</vt:lpstr>
      <vt:lpstr>Présentation</vt:lpstr>
      <vt:lpstr>Présentation</vt:lpstr>
      <vt:lpstr>Introduction</vt:lpstr>
      <vt:lpstr>Plan de la séance</vt:lpstr>
      <vt:lpstr>Réussite d’un projet</vt:lpstr>
      <vt:lpstr>Pourquoi l’orientation à objets ?</vt:lpstr>
      <vt:lpstr>Pourquoi l’orientation à objets ?</vt:lpstr>
      <vt:lpstr>Orientation à Objets</vt:lpstr>
      <vt:lpstr>Orientation à Objets</vt:lpstr>
      <vt:lpstr>Architecture OO</vt:lpstr>
      <vt:lpstr>Architecture OO</vt:lpstr>
      <vt:lpstr>Architecture OO</vt:lpstr>
      <vt:lpstr>Architecture OO</vt:lpstr>
      <vt:lpstr>Exercice chronométré </vt:lpstr>
      <vt:lpstr>Concevoir un code de qualité </vt:lpstr>
      <vt:lpstr>Concevoir un code de qualité </vt:lpstr>
      <vt:lpstr>Contre-exemples </vt:lpstr>
      <vt:lpstr>Contre-exemples </vt:lpstr>
      <vt:lpstr>Contre-exemples </vt:lpstr>
      <vt:lpstr>Contre-exemples </vt:lpstr>
      <vt:lpstr>Contre-exemples </vt:lpstr>
      <vt:lpstr>Contre-exemples </vt:lpstr>
      <vt:lpstr>Contre-exemples </vt:lpstr>
      <vt:lpstr>Contre-exemples </vt:lpstr>
      <vt:lpstr>Références utilisées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254</cp:revision>
  <cp:lastPrinted>2011-11-06T15:16:19Z</cp:lastPrinted>
  <dcterms:created xsi:type="dcterms:W3CDTF">2008-12-14T17:27:01Z</dcterms:created>
  <dcterms:modified xsi:type="dcterms:W3CDTF">2013-10-31T09:23:50Z</dcterms:modified>
</cp:coreProperties>
</file>