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1"/>
  </p:notesMasterIdLst>
  <p:handoutMasterIdLst>
    <p:handoutMasterId r:id="rId22"/>
  </p:handoutMasterIdLst>
  <p:sldIdLst>
    <p:sldId id="258" r:id="rId2"/>
    <p:sldId id="259" r:id="rId3"/>
    <p:sldId id="301" r:id="rId4"/>
    <p:sldId id="302" r:id="rId5"/>
    <p:sldId id="303" r:id="rId6"/>
    <p:sldId id="304" r:id="rId7"/>
    <p:sldId id="310" r:id="rId8"/>
    <p:sldId id="309" r:id="rId9"/>
    <p:sldId id="317" r:id="rId10"/>
    <p:sldId id="316" r:id="rId11"/>
    <p:sldId id="305" r:id="rId12"/>
    <p:sldId id="306" r:id="rId13"/>
    <p:sldId id="307" r:id="rId14"/>
    <p:sldId id="311" r:id="rId15"/>
    <p:sldId id="313" r:id="rId16"/>
    <p:sldId id="312" r:id="rId17"/>
    <p:sldId id="314" r:id="rId18"/>
    <p:sldId id="315" r:id="rId19"/>
    <p:sldId id="308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E5ED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31" autoAdjust="0"/>
    <p:restoredTop sz="87413" autoAdjust="0"/>
  </p:normalViewPr>
  <p:slideViewPr>
    <p:cSldViewPr>
      <p:cViewPr varScale="1">
        <p:scale>
          <a:sx n="80" d="100"/>
          <a:sy n="80" d="100"/>
        </p:scale>
        <p:origin x="-169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-176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handoutMaster" Target="handoutMasters/handoutMaster1.xml"/><Relationship Id="rId23" Type="http://schemas.openxmlformats.org/officeDocument/2006/relationships/printerSettings" Target="printerSettings/printerSettings1.bin"/><Relationship Id="rId24" Type="http://schemas.openxmlformats.org/officeDocument/2006/relationships/presProps" Target="presProps.xml"/><Relationship Id="rId25" Type="http://schemas.openxmlformats.org/officeDocument/2006/relationships/viewProps" Target="viewProps.xml"/><Relationship Id="rId26" Type="http://schemas.openxmlformats.org/officeDocument/2006/relationships/theme" Target="theme/theme1.xml"/><Relationship Id="rId27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5A87-7DD4-434C-8FB3-CA0210849EB3}" type="datetimeFigureOut">
              <a:rPr lang="fr-FR" smtClean="0"/>
              <a:t>23/10/13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3ABAE-5C3C-4AB0-8EB5-AF065547B3B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674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0E2D9E-A656-4C0D-AF34-333437B2E95D}" type="datetimeFigureOut">
              <a:rPr lang="fr-FR" smtClean="0"/>
              <a:pPr/>
              <a:t>23/10/13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5CEB3-FD7A-459F-97B7-F9B6B76DE3FA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0561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Au tableau :</a:t>
            </a:r>
            <a:r>
              <a:rPr lang="fr-FR" baseline="0" dirty="0" smtClean="0"/>
              <a:t> </a:t>
            </a:r>
          </a:p>
          <a:p>
            <a:r>
              <a:rPr lang="fr-FR" baseline="0" dirty="0" smtClean="0"/>
              <a:t>Schéma de l’objet, passage par référence (référence au tableau </a:t>
            </a:r>
            <a:r>
              <a:rPr lang="fr-FR" baseline="0" dirty="0" err="1" smtClean="0"/>
              <a:t>t</a:t>
            </a:r>
            <a:r>
              <a:rPr lang="fr-FR" baseline="0" dirty="0" smtClean="0"/>
              <a:t>), main qui modifie directement le contenu du tableau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5CEB3-FD7A-459F-97B7-F9B6B76DE3FA}" type="slidenum">
              <a:rPr lang="fr-FR" smtClean="0"/>
              <a:pPr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993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38580" y="6283621"/>
            <a:ext cx="1368152" cy="314368"/>
          </a:xfrm>
        </p:spPr>
        <p:txBody>
          <a:bodyPr/>
          <a:lstStyle>
            <a:lvl1pPr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37CCDDA9-3B6C-4BA8-B3E4-770BDED27099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3457802" cy="991811"/>
          </a:xfrm>
          <a:prstGeom prst="rect">
            <a:avLst/>
          </a:prstGeom>
        </p:spPr>
      </p:pic>
      <p:pic>
        <p:nvPicPr>
          <p:cNvPr id="9" name="Picture 6" descr="09a00c00egerd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2" name="Image 11" descr="cartouche_logo_univ-paris1_294C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3168121" cy="908721"/>
          </a:xfrm>
          <a:prstGeom prst="rect">
            <a:avLst/>
          </a:prstGeom>
        </p:spPr>
      </p:pic>
      <p:pic>
        <p:nvPicPr>
          <p:cNvPr id="11" name="Picture 6" descr="09a00c00egerdp.jp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pic>
        <p:nvPicPr>
          <p:cNvPr id="14" name="Image 13" descr="cartouche_logo_univ-paris1_294C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2917076" cy="83671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3EB48-5DF6-42A9-BB8D-CA4F3C24E6F3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03C7F-F3B3-4CA8-AD8D-06B5BE865790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51720" y="18288"/>
            <a:ext cx="1008112" cy="314368"/>
          </a:xfrm>
        </p:spPr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15816" y="18288"/>
            <a:ext cx="5184576" cy="314368"/>
          </a:xfrm>
        </p:spPr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/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F7AD2B-ACA7-4585-B6C1-6A88EAB93BBA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04291-372F-471A-B82D-3B74490B6F1B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pt-B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CCA979-DE44-4A73-BA60-DBF9EDCC1A0E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5BC04-5266-419A-B9E8-0135D95A1CE2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8A7C-CFDD-47B2-A062-0D62E3E573EF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20BA4C-7203-4FB4-8087-DDD25AB925F6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979712" y="0"/>
            <a:ext cx="7164288" cy="3326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918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Cliquez pour 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51720" y="18288"/>
            <a:ext cx="108012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DA30024-7C19-4E7A-B125-F689F3C53D1B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59832" y="18288"/>
            <a:ext cx="504056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72400" y="18288"/>
            <a:ext cx="514400" cy="3143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1">
                <a:solidFill>
                  <a:srgbClr val="FFFFFF"/>
                </a:solidFill>
              </a:defRPr>
            </a:lvl1pPr>
          </a:lstStyle>
          <a:p>
            <a:fld id="{1130FECA-E713-4D83-A4E1-9D26625B64D0}" type="slidenum">
              <a:rPr lang="fr-FR" smtClean="0"/>
              <a:pPr/>
              <a:t>‹#›</a:t>
            </a:fld>
            <a:endParaRPr lang="fr-FR" dirty="0"/>
          </a:p>
        </p:txBody>
      </p:sp>
      <p:pic>
        <p:nvPicPr>
          <p:cNvPr id="8" name="Image 7" descr="cartouche_logo_univ-paris1_294C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939740" cy="55638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000" b="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7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oracle.com/technetwork/java/codeconv-138413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00174"/>
            <a:ext cx="7772400" cy="1755777"/>
          </a:xfrm>
        </p:spPr>
        <p:txBody>
          <a:bodyPr>
            <a:noAutofit/>
          </a:bodyPr>
          <a:lstStyle/>
          <a:p>
            <a:pPr algn="ctr"/>
            <a:r>
              <a:rPr lang="fr-FR" sz="3600" dirty="0" smtClean="0"/>
              <a:t>INF 2</a:t>
            </a:r>
            <a:br>
              <a:rPr lang="fr-FR" sz="3600" dirty="0" smtClean="0"/>
            </a:br>
            <a:r>
              <a:rPr lang="fr-FR" sz="3600" dirty="0" smtClean="0"/>
              <a:t> Programmation Orientée Objet</a:t>
            </a:r>
            <a:br>
              <a:rPr lang="fr-FR" sz="3600" dirty="0" smtClean="0"/>
            </a:br>
            <a:r>
              <a:rPr lang="fr-FR" sz="3600" dirty="0" smtClean="0"/>
              <a:t>Avancée </a:t>
            </a:r>
            <a:endParaRPr lang="fr-F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643314"/>
            <a:ext cx="6912768" cy="2286016"/>
          </a:xfrm>
        </p:spPr>
        <p:txBody>
          <a:bodyPr>
            <a:normAutofit/>
          </a:bodyPr>
          <a:lstStyle/>
          <a:p>
            <a:pPr algn="ctr"/>
            <a:r>
              <a:rPr lang="fr-FR" sz="3400" b="1" dirty="0" smtClean="0">
                <a:solidFill>
                  <a:schemeClr val="tx2"/>
                </a:solidFill>
              </a:rPr>
              <a:t>Objectifs de la séance</a:t>
            </a:r>
          </a:p>
          <a:p>
            <a:pPr algn="ctr"/>
            <a:r>
              <a:rPr lang="fr-FR" dirty="0" smtClean="0">
                <a:solidFill>
                  <a:schemeClr val="tx2"/>
                </a:solidFill>
              </a:rPr>
              <a:t>Modularité</a:t>
            </a:r>
          </a:p>
          <a:p>
            <a:pPr algn="ctr"/>
            <a:r>
              <a:rPr lang="fr-FR" sz="2400" dirty="0" smtClean="0">
                <a:solidFill>
                  <a:schemeClr val="tx2"/>
                </a:solidFill>
              </a:rPr>
              <a:t>Concevoir et réaliser un module (classe)</a:t>
            </a:r>
            <a:endParaRPr lang="fr-FR" sz="24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 : cohésion &amp; couplage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56792"/>
            <a:ext cx="8568952" cy="4920208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Comment réduire le couplage ?</a:t>
            </a:r>
          </a:p>
          <a:p>
            <a:pPr lvl="1"/>
            <a:r>
              <a:rPr lang="fr-FR" b="1" dirty="0" smtClean="0"/>
              <a:t>Éviter les variables globales</a:t>
            </a:r>
            <a:r>
              <a:rPr lang="fr-FR" dirty="0" smtClean="0"/>
              <a:t>, préférer le passage de valeur par paramètres</a:t>
            </a:r>
          </a:p>
          <a:p>
            <a:pPr lvl="1"/>
            <a:r>
              <a:rPr lang="fr-FR" b="1" dirty="0" smtClean="0"/>
              <a:t>Minimiser la création d’instances</a:t>
            </a:r>
          </a:p>
          <a:p>
            <a:pPr lvl="1"/>
            <a:r>
              <a:rPr lang="fr-FR" dirty="0" smtClean="0"/>
              <a:t>Minimiser les paramètres échangés entre les classes</a:t>
            </a:r>
          </a:p>
          <a:p>
            <a:pPr lvl="1"/>
            <a:r>
              <a:rPr lang="fr-FR" b="1" dirty="0" smtClean="0"/>
              <a:t>Minimiser les connaissances qu’une classe a d’une autre </a:t>
            </a:r>
            <a:r>
              <a:rPr lang="fr-FR" b="1" dirty="0" smtClean="0">
                <a:sym typeface="Wingdings"/>
              </a:rPr>
              <a:t> </a:t>
            </a:r>
            <a:r>
              <a:rPr lang="fr-FR" b="1" u="sng" dirty="0" smtClean="0">
                <a:sym typeface="Wingdings"/>
              </a:rPr>
              <a:t>vue client </a:t>
            </a:r>
          </a:p>
          <a:p>
            <a:pPr lvl="1"/>
            <a:endParaRPr lang="fr-FR" b="1" dirty="0" smtClean="0">
              <a:sym typeface="Wingdings"/>
            </a:endParaRPr>
          </a:p>
          <a:p>
            <a:pPr>
              <a:buFont typeface="Wingdings" charset="2"/>
              <a:buChar char="Ø"/>
            </a:pPr>
            <a:r>
              <a:rPr lang="fr-FR" dirty="0" smtClean="0">
                <a:sym typeface="Wingdings"/>
              </a:rPr>
              <a:t> Bien identifier la vue « client », ce qu’une classe expose aux autres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36653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Modularité </a:t>
            </a:r>
            <a:r>
              <a:rPr lang="fr-FR" dirty="0" smtClean="0"/>
              <a:t> : points de vue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76800"/>
          </a:xfrm>
        </p:spPr>
        <p:txBody>
          <a:bodyPr/>
          <a:lstStyle/>
          <a:p>
            <a:r>
              <a:rPr lang="fr-FR" b="1" dirty="0" smtClean="0"/>
              <a:t>Points de vue</a:t>
            </a:r>
            <a:r>
              <a:rPr lang="fr-FR" dirty="0" smtClean="0"/>
              <a:t> : fournisseur X client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11</a:t>
            </a:fld>
            <a:endParaRPr lang="fr-FR"/>
          </a:p>
        </p:txBody>
      </p:sp>
      <p:grpSp>
        <p:nvGrpSpPr>
          <p:cNvPr id="7" name="Group 1"/>
          <p:cNvGrpSpPr/>
          <p:nvPr/>
        </p:nvGrpSpPr>
        <p:grpSpPr>
          <a:xfrm>
            <a:off x="395536" y="4365104"/>
            <a:ext cx="2930561" cy="1530845"/>
            <a:chOff x="609600" y="3936684"/>
            <a:chExt cx="2930561" cy="1530845"/>
          </a:xfrm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609601" y="3936684"/>
              <a:ext cx="2930560" cy="369332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FR" b="1" dirty="0" err="1" smtClean="0"/>
                <a:t>Depense</a:t>
              </a:r>
              <a:endParaRPr lang="fr-FR" b="1" dirty="0"/>
            </a:p>
          </p:txBody>
        </p:sp>
        <p:sp>
          <p:nvSpPr>
            <p:cNvPr id="9" name="Text Box 6"/>
            <p:cNvSpPr txBox="1">
              <a:spLocks noChangeArrowheads="1"/>
            </p:cNvSpPr>
            <p:nvPr/>
          </p:nvSpPr>
          <p:spPr bwMode="auto">
            <a:xfrm>
              <a:off x="609600" y="4267200"/>
              <a:ext cx="2930560" cy="1200329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dirty="0" err="1" smtClean="0"/>
                <a:t>Depense</a:t>
              </a:r>
              <a:r>
                <a:rPr lang="fr-FR" dirty="0" smtClean="0"/>
                <a:t> (</a:t>
              </a:r>
              <a:r>
                <a:rPr lang="fr-FR" dirty="0" err="1" smtClean="0"/>
                <a:t>float</a:t>
              </a:r>
              <a:r>
                <a:rPr lang="fr-FR" dirty="0" smtClean="0"/>
                <a:t>, String)</a:t>
              </a:r>
              <a:endParaRPr lang="fr-FR" dirty="0"/>
            </a:p>
            <a:p>
              <a:r>
                <a:rPr lang="fr-FR" dirty="0" err="1" smtClean="0"/>
                <a:t>getValue</a:t>
              </a:r>
              <a:r>
                <a:rPr lang="fr-FR" dirty="0" smtClean="0"/>
                <a:t> () : </a:t>
              </a:r>
              <a:r>
                <a:rPr lang="fr-FR" dirty="0" err="1" smtClean="0"/>
                <a:t>float</a:t>
              </a:r>
              <a:endParaRPr lang="fr-FR" dirty="0"/>
            </a:p>
            <a:p>
              <a:r>
                <a:rPr lang="fr-FR" dirty="0" err="1" smtClean="0"/>
                <a:t>addValue</a:t>
              </a:r>
              <a:r>
                <a:rPr lang="fr-FR" dirty="0" smtClean="0"/>
                <a:t>(</a:t>
              </a:r>
              <a:r>
                <a:rPr lang="fr-FR" dirty="0" err="1" smtClean="0"/>
                <a:t>float</a:t>
              </a:r>
              <a:r>
                <a:rPr lang="fr-FR" dirty="0" smtClean="0"/>
                <a:t>)</a:t>
              </a:r>
            </a:p>
            <a:p>
              <a:r>
                <a:rPr lang="fr-FR" dirty="0" smtClean="0"/>
                <a:t>…</a:t>
              </a:r>
              <a:endParaRPr lang="fr-FR" dirty="0"/>
            </a:p>
          </p:txBody>
        </p:sp>
      </p:grpSp>
      <p:grpSp>
        <p:nvGrpSpPr>
          <p:cNvPr id="10" name="Group 11"/>
          <p:cNvGrpSpPr/>
          <p:nvPr/>
        </p:nvGrpSpPr>
        <p:grpSpPr>
          <a:xfrm>
            <a:off x="5652120" y="2852936"/>
            <a:ext cx="2773018" cy="2918469"/>
            <a:chOff x="5356216" y="2416726"/>
            <a:chExt cx="2930561" cy="2127646"/>
          </a:xfrm>
          <a:solidFill>
            <a:srgbClr val="F6F89A"/>
          </a:solidFill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5356217" y="2416726"/>
              <a:ext cx="2930560" cy="57216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err="1" smtClean="0"/>
                <a:t>Depense</a:t>
              </a:r>
              <a:endParaRPr lang="fr-FR" b="1" dirty="0" smtClean="0"/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5356216" y="2724372"/>
              <a:ext cx="2930560" cy="107701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dirty="0" smtClean="0"/>
                <a:t>- value : </a:t>
              </a:r>
              <a:r>
                <a:rPr lang="fr-FR" dirty="0" err="1" smtClean="0"/>
                <a:t>float</a:t>
              </a:r>
              <a:endParaRPr lang="fr-FR" dirty="0" smtClean="0"/>
            </a:p>
            <a:p>
              <a:r>
                <a:rPr lang="fr-FR" dirty="0" smtClean="0"/>
                <a:t>- description : String</a:t>
              </a:r>
            </a:p>
            <a:p>
              <a:r>
                <a:rPr lang="fr-FR" u="sng" dirty="0" smtClean="0"/>
                <a:t>- </a:t>
              </a:r>
              <a:r>
                <a:rPr lang="fr-FR" u="sng" dirty="0" err="1" smtClean="0"/>
                <a:t>nbDepenses</a:t>
              </a:r>
              <a:r>
                <a:rPr lang="fr-FR" u="sng" dirty="0" smtClean="0"/>
                <a:t> : </a:t>
              </a:r>
              <a:r>
                <a:rPr lang="fr-FR" u="sng" dirty="0" err="1" smtClean="0"/>
                <a:t>int</a:t>
              </a:r>
              <a:endParaRPr lang="fr-FR" u="sng" dirty="0" smtClean="0"/>
            </a:p>
            <a:p>
              <a:r>
                <a:rPr lang="fr-FR" dirty="0" smtClean="0"/>
                <a:t>. . .</a:t>
              </a:r>
            </a:p>
            <a:p>
              <a:endParaRPr lang="fr-FR" dirty="0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5356216" y="3669298"/>
              <a:ext cx="2930560" cy="87507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dirty="0" err="1"/>
                <a:t>Depense</a:t>
              </a:r>
              <a:r>
                <a:rPr lang="fr-FR" dirty="0"/>
                <a:t> (</a:t>
              </a:r>
              <a:r>
                <a:rPr lang="fr-FR" dirty="0" err="1"/>
                <a:t>float</a:t>
              </a:r>
              <a:r>
                <a:rPr lang="fr-FR" dirty="0"/>
                <a:t>, String)</a:t>
              </a:r>
            </a:p>
            <a:p>
              <a:r>
                <a:rPr lang="fr-FR" dirty="0" err="1"/>
                <a:t>getValue</a:t>
              </a:r>
              <a:r>
                <a:rPr lang="fr-FR" dirty="0"/>
                <a:t> () : </a:t>
              </a:r>
              <a:r>
                <a:rPr lang="fr-FR" dirty="0" err="1"/>
                <a:t>float</a:t>
              </a:r>
              <a:endParaRPr lang="fr-FR" dirty="0"/>
            </a:p>
            <a:p>
              <a:r>
                <a:rPr lang="fr-FR" dirty="0" err="1"/>
                <a:t>addValue</a:t>
              </a:r>
              <a:r>
                <a:rPr lang="fr-FR" dirty="0"/>
                <a:t>(</a:t>
              </a:r>
              <a:r>
                <a:rPr lang="fr-FR" dirty="0" err="1"/>
                <a:t>float</a:t>
              </a:r>
              <a:r>
                <a:rPr lang="fr-FR" dirty="0" smtClean="0"/>
                <a:t>)</a:t>
              </a:r>
            </a:p>
            <a:p>
              <a:r>
                <a:rPr lang="fr-FR" dirty="0" smtClean="0"/>
                <a:t>. . .</a:t>
              </a:r>
              <a:endParaRPr lang="fr-FR" dirty="0"/>
            </a:p>
          </p:txBody>
        </p:sp>
      </p:grpSp>
      <p:sp>
        <p:nvSpPr>
          <p:cNvPr id="16" name="ZoneTexte 15"/>
          <p:cNvSpPr txBox="1"/>
          <p:nvPr/>
        </p:nvSpPr>
        <p:spPr>
          <a:xfrm>
            <a:off x="925681" y="2348880"/>
            <a:ext cx="1726254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Vue Client</a:t>
            </a:r>
            <a:endParaRPr lang="fr-FR" sz="2400" dirty="0"/>
          </a:p>
        </p:txBody>
      </p:sp>
      <p:sp>
        <p:nvSpPr>
          <p:cNvPr id="17" name="ZoneTexte 16"/>
          <p:cNvSpPr txBox="1"/>
          <p:nvPr/>
        </p:nvSpPr>
        <p:spPr>
          <a:xfrm>
            <a:off x="5804958" y="2132856"/>
            <a:ext cx="2467342" cy="46166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fr-FR" sz="2400" dirty="0" smtClean="0"/>
              <a:t>Vue Fournisseur</a:t>
            </a:r>
            <a:endParaRPr lang="fr-FR" sz="2400" dirty="0"/>
          </a:p>
        </p:txBody>
      </p:sp>
      <p:sp>
        <p:nvSpPr>
          <p:cNvPr id="18" name="Flèche vers le bas 17"/>
          <p:cNvSpPr/>
          <p:nvPr/>
        </p:nvSpPr>
        <p:spPr>
          <a:xfrm>
            <a:off x="1475656" y="2924944"/>
            <a:ext cx="648072" cy="1368152"/>
          </a:xfrm>
          <a:prstGeom prst="downArrow">
            <a:avLst>
              <a:gd name="adj1" fmla="val 50000"/>
              <a:gd name="adj2" fmla="val 53266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2051720" y="2924944"/>
            <a:ext cx="3096344" cy="1231106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000" dirty="0" smtClean="0"/>
              <a:t>Accès limité à l’</a:t>
            </a:r>
            <a:r>
              <a:rPr lang="fr-FR" sz="2000" b="1" dirty="0" smtClean="0"/>
              <a:t>interface extérieure</a:t>
            </a:r>
          </a:p>
          <a:p>
            <a:pPr algn="ctr"/>
            <a:r>
              <a:rPr lang="fr-FR" sz="2000" dirty="0" smtClean="0"/>
              <a:t>Pas de connaissance sur la structure interne</a:t>
            </a:r>
            <a:endParaRPr lang="fr-FR" sz="2000" dirty="0"/>
          </a:p>
        </p:txBody>
      </p:sp>
      <p:grpSp>
        <p:nvGrpSpPr>
          <p:cNvPr id="22" name="Grouper 21"/>
          <p:cNvGrpSpPr/>
          <p:nvPr/>
        </p:nvGrpSpPr>
        <p:grpSpPr>
          <a:xfrm>
            <a:off x="3995936" y="4941168"/>
            <a:ext cx="726728" cy="925071"/>
            <a:chOff x="3995936" y="4941168"/>
            <a:chExt cx="726728" cy="925071"/>
          </a:xfrm>
        </p:grpSpPr>
        <p:sp>
          <p:nvSpPr>
            <p:cNvPr id="20" name="Ellipse 19"/>
            <p:cNvSpPr/>
            <p:nvPr/>
          </p:nvSpPr>
          <p:spPr>
            <a:xfrm>
              <a:off x="4071268" y="4941168"/>
              <a:ext cx="576064" cy="576064"/>
            </a:xfrm>
            <a:prstGeom prst="ellipse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3995936" y="5589240"/>
              <a:ext cx="726728" cy="276999"/>
            </a:xfrm>
            <a:prstGeom prst="rect">
              <a:avLst/>
            </a:prstGeom>
            <a:noFill/>
          </p:spPr>
          <p:txBody>
            <a:bodyPr wrap="none" lIns="36000" tIns="0" rIns="36000" bIns="0" rtlCol="0">
              <a:spAutoFit/>
            </a:bodyPr>
            <a:lstStyle/>
            <a:p>
              <a:r>
                <a:rPr lang="fr-FR" dirty="0" smtClean="0"/>
                <a:t>Client </a:t>
              </a:r>
            </a:p>
          </p:txBody>
        </p:sp>
      </p:grpSp>
      <p:cxnSp>
        <p:nvCxnSpPr>
          <p:cNvPr id="26" name="Connecteur droit avec flèche 25"/>
          <p:cNvCxnSpPr>
            <a:stCxn id="20" idx="6"/>
            <a:endCxn id="13" idx="1"/>
          </p:cNvCxnSpPr>
          <p:nvPr/>
        </p:nvCxnSpPr>
        <p:spPr>
          <a:xfrm flipV="1">
            <a:off x="4647332" y="5171240"/>
            <a:ext cx="1004788" cy="579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Connecteur droit avec flèche 26"/>
          <p:cNvCxnSpPr>
            <a:stCxn id="20" idx="7"/>
            <a:endCxn id="12" idx="1"/>
          </p:cNvCxnSpPr>
          <p:nvPr/>
        </p:nvCxnSpPr>
        <p:spPr>
          <a:xfrm flipV="1">
            <a:off x="4562969" y="4013595"/>
            <a:ext cx="1089151" cy="10119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Multiplication 29"/>
          <p:cNvSpPr/>
          <p:nvPr/>
        </p:nvSpPr>
        <p:spPr>
          <a:xfrm>
            <a:off x="4572000" y="4005064"/>
            <a:ext cx="1008112" cy="1008112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ZoneTexte 30"/>
          <p:cNvSpPr txBox="1"/>
          <p:nvPr/>
        </p:nvSpPr>
        <p:spPr>
          <a:xfrm>
            <a:off x="2483768" y="6093296"/>
            <a:ext cx="4032448" cy="59740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lIns="36000" tIns="0" rIns="36000" bIns="0" rtlCol="0" anchor="ctr" anchorCtr="0">
            <a:noAutofit/>
          </a:bodyPr>
          <a:lstStyle/>
          <a:p>
            <a:pPr algn="ctr"/>
            <a:r>
              <a:rPr lang="fr-FR" sz="3600" dirty="0" smtClean="0"/>
              <a:t>Encapsulation </a:t>
            </a:r>
          </a:p>
        </p:txBody>
      </p:sp>
    </p:spTree>
    <p:extLst>
      <p:ext uri="{BB962C8B-B14F-4D97-AF65-F5344CB8AC3E}">
        <p14:creationId xmlns:p14="http://schemas.microsoft.com/office/powerpoint/2010/main" val="23805229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re 10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 : </a:t>
            </a:r>
            <a:r>
              <a:rPr lang="fr-FR" dirty="0" smtClean="0"/>
              <a:t>encapsulation </a:t>
            </a:r>
            <a:r>
              <a:rPr lang="fr-FR" dirty="0"/>
              <a:t>&amp; visibilité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7680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Encapsulation </a:t>
            </a:r>
          </a:p>
          <a:p>
            <a:pPr lvl="1"/>
            <a:r>
              <a:rPr lang="fr-FR" b="1" dirty="0" smtClean="0"/>
              <a:t>Protéger les objets </a:t>
            </a:r>
            <a:r>
              <a:rPr lang="fr-FR" dirty="0" smtClean="0"/>
              <a:t>d’interventions extérieures intempestives </a:t>
            </a:r>
          </a:p>
          <a:p>
            <a:pPr lvl="1"/>
            <a:r>
              <a:rPr lang="fr-FR" dirty="0" smtClean="0"/>
              <a:t>Chaque objet est </a:t>
            </a:r>
            <a:r>
              <a:rPr lang="fr-FR" b="1" dirty="0" smtClean="0"/>
              <a:t>responsable de son état 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Avantages </a:t>
            </a:r>
          </a:p>
          <a:p>
            <a:pPr lvl="1"/>
            <a:r>
              <a:rPr lang="fr-FR" dirty="0" smtClean="0"/>
              <a:t>Permettre au </a:t>
            </a:r>
            <a:r>
              <a:rPr lang="fr-FR" b="1" dirty="0" smtClean="0"/>
              <a:t>fournisseur</a:t>
            </a:r>
            <a:r>
              <a:rPr lang="fr-FR" dirty="0" smtClean="0"/>
              <a:t> de </a:t>
            </a:r>
            <a:r>
              <a:rPr lang="fr-FR" b="1" dirty="0" smtClean="0"/>
              <a:t>modifier</a:t>
            </a:r>
            <a:r>
              <a:rPr lang="fr-FR" dirty="0" smtClean="0"/>
              <a:t> </a:t>
            </a:r>
            <a:r>
              <a:rPr lang="fr-FR" b="1" dirty="0" smtClean="0"/>
              <a:t>l’implémentation</a:t>
            </a:r>
            <a:r>
              <a:rPr lang="fr-FR" dirty="0" smtClean="0"/>
              <a:t> interne sans affecter les clients</a:t>
            </a:r>
          </a:p>
          <a:p>
            <a:pPr lvl="1"/>
            <a:r>
              <a:rPr lang="fr-FR" dirty="0" smtClean="0"/>
              <a:t>Pouvoir garantir le </a:t>
            </a:r>
            <a:r>
              <a:rPr lang="fr-FR" b="1" dirty="0" smtClean="0"/>
              <a:t>respect aux règles </a:t>
            </a:r>
            <a:r>
              <a:rPr lang="fr-FR" dirty="0" smtClean="0"/>
              <a:t>(« métier »)</a:t>
            </a:r>
          </a:p>
          <a:p>
            <a:pPr lvl="1"/>
            <a:r>
              <a:rPr lang="fr-FR" dirty="0" smtClean="0"/>
              <a:t>Avoir un </a:t>
            </a:r>
            <a:r>
              <a:rPr lang="fr-FR" dirty="0" err="1" smtClean="0"/>
              <a:t>debug</a:t>
            </a:r>
            <a:r>
              <a:rPr lang="fr-FR" dirty="0" smtClean="0"/>
              <a:t> / </a:t>
            </a:r>
            <a:r>
              <a:rPr lang="fr-FR" b="1" dirty="0" smtClean="0"/>
              <a:t>maintenance + facile</a:t>
            </a:r>
          </a:p>
          <a:p>
            <a:pPr lvl="2"/>
            <a:r>
              <a:rPr lang="fr-FR" i="1" dirty="0"/>
              <a:t>80% of the </a:t>
            </a:r>
            <a:r>
              <a:rPr lang="fr-FR" i="1" dirty="0" err="1"/>
              <a:t>lifetime</a:t>
            </a:r>
            <a:r>
              <a:rPr lang="fr-FR" i="1" dirty="0"/>
              <a:t> </a:t>
            </a:r>
            <a:r>
              <a:rPr lang="fr-FR" i="1" dirty="0" err="1"/>
              <a:t>cost</a:t>
            </a:r>
            <a:r>
              <a:rPr lang="fr-FR" i="1" dirty="0"/>
              <a:t> of </a:t>
            </a:r>
            <a:r>
              <a:rPr lang="fr-FR" i="1" dirty="0" smtClean="0"/>
              <a:t>a </a:t>
            </a:r>
            <a:r>
              <a:rPr lang="fr-FR" i="1" dirty="0"/>
              <a:t>software </a:t>
            </a:r>
            <a:r>
              <a:rPr lang="fr-FR" i="1" dirty="0" err="1"/>
              <a:t>goes</a:t>
            </a:r>
            <a:r>
              <a:rPr lang="fr-FR" i="1" dirty="0"/>
              <a:t> to </a:t>
            </a:r>
            <a:r>
              <a:rPr lang="fr-FR" i="1" dirty="0" smtClean="0"/>
              <a:t>maintenance</a:t>
            </a:r>
            <a:r>
              <a:rPr lang="fr-FR" baseline="30000" dirty="0" smtClean="0"/>
              <a:t>[2]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4677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 </a:t>
            </a:r>
            <a:r>
              <a:rPr lang="fr-FR" dirty="0" smtClean="0"/>
              <a:t>: encapsulation </a:t>
            </a:r>
            <a:r>
              <a:rPr lang="fr-FR" dirty="0"/>
              <a:t>&amp; visibilité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8544"/>
            <a:ext cx="8229600" cy="4876800"/>
          </a:xfrm>
        </p:spPr>
        <p:txBody>
          <a:bodyPr/>
          <a:lstStyle/>
          <a:p>
            <a:r>
              <a:rPr lang="fr-FR" b="1" dirty="0" smtClean="0">
                <a:solidFill>
                  <a:schemeClr val="tx2"/>
                </a:solidFill>
              </a:rPr>
              <a:t>Envoi </a:t>
            </a:r>
            <a:r>
              <a:rPr lang="fr-FR" b="1" dirty="0" smtClean="0">
                <a:solidFill>
                  <a:schemeClr val="tx2"/>
                </a:solidFill>
              </a:rPr>
              <a:t>de messages </a:t>
            </a:r>
          </a:p>
          <a:p>
            <a:pPr lvl="1"/>
            <a:r>
              <a:rPr lang="fr-FR" dirty="0"/>
              <a:t>A</a:t>
            </a:r>
            <a:r>
              <a:rPr lang="fr-FR" dirty="0" smtClean="0"/>
              <a:t>rchitecture OO </a:t>
            </a:r>
            <a:r>
              <a:rPr lang="fr-FR" dirty="0" smtClean="0">
                <a:sym typeface="Wingdings"/>
              </a:rPr>
              <a:t> </a:t>
            </a:r>
            <a:r>
              <a:rPr lang="fr-FR" b="1" dirty="0" smtClean="0">
                <a:sym typeface="Wingdings"/>
              </a:rPr>
              <a:t>interconnexion de classes</a:t>
            </a:r>
          </a:p>
          <a:p>
            <a:pPr lvl="1"/>
            <a:r>
              <a:rPr lang="fr-FR" dirty="0" smtClean="0">
                <a:sym typeface="Wingdings"/>
              </a:rPr>
              <a:t>Pendant l’exécution  </a:t>
            </a:r>
            <a:r>
              <a:rPr lang="fr-FR" b="1" dirty="0" smtClean="0">
                <a:sym typeface="Wingdings"/>
              </a:rPr>
              <a:t>interconnexion d’objets </a:t>
            </a:r>
          </a:p>
          <a:p>
            <a:pPr lvl="2"/>
            <a:r>
              <a:rPr lang="fr-FR" dirty="0" smtClean="0">
                <a:sym typeface="Wingdings"/>
              </a:rPr>
              <a:t>« </a:t>
            </a:r>
            <a:r>
              <a:rPr lang="fr-FR" b="1" i="1" dirty="0" err="1" smtClean="0">
                <a:sym typeface="Wingdings"/>
              </a:rPr>
              <a:t>Everything</a:t>
            </a:r>
            <a:r>
              <a:rPr lang="fr-FR" b="1" i="1" dirty="0" smtClean="0">
                <a:sym typeface="Wingdings"/>
              </a:rPr>
              <a:t> </a:t>
            </a:r>
            <a:r>
              <a:rPr lang="fr-FR" b="1" i="1" dirty="0" err="1" smtClean="0">
                <a:sym typeface="Wingdings"/>
              </a:rPr>
              <a:t>is</a:t>
            </a:r>
            <a:r>
              <a:rPr lang="fr-FR" b="1" i="1" dirty="0" smtClean="0">
                <a:sym typeface="Wingdings"/>
              </a:rPr>
              <a:t> an </a:t>
            </a:r>
            <a:r>
              <a:rPr lang="fr-FR" b="1" i="1" dirty="0" err="1" smtClean="0">
                <a:sym typeface="Wingdings"/>
              </a:rPr>
              <a:t>object</a:t>
            </a:r>
            <a:r>
              <a:rPr lang="fr-FR" dirty="0" smtClean="0">
                <a:sym typeface="Wingdings"/>
              </a:rPr>
              <a:t> » </a:t>
            </a:r>
            <a:r>
              <a:rPr lang="fr-FR" baseline="30000" dirty="0" smtClean="0">
                <a:sym typeface="Wingdings"/>
              </a:rPr>
              <a:t>[1] </a:t>
            </a:r>
          </a:p>
          <a:p>
            <a:pPr lvl="1"/>
            <a:r>
              <a:rPr lang="fr-FR" dirty="0" smtClean="0">
                <a:sym typeface="Wingdings"/>
              </a:rPr>
              <a:t>Objets s’échangent des </a:t>
            </a:r>
            <a:r>
              <a:rPr lang="fr-FR" dirty="0" smtClean="0">
                <a:sym typeface="Wingdings"/>
              </a:rPr>
              <a:t>messages </a:t>
            </a:r>
          </a:p>
          <a:p>
            <a:pPr lvl="2"/>
            <a:r>
              <a:rPr lang="fr-FR" b="1" dirty="0" smtClean="0">
                <a:sym typeface="Wingdings"/>
              </a:rPr>
              <a:t>Object as « service providers</a:t>
            </a:r>
            <a:r>
              <a:rPr lang="fr-FR" dirty="0" smtClean="0">
                <a:sym typeface="Wingdings"/>
              </a:rPr>
              <a:t> » </a:t>
            </a:r>
            <a:r>
              <a:rPr lang="fr-FR" baseline="30000" dirty="0" smtClean="0">
                <a:sym typeface="Wingdings"/>
              </a:rPr>
              <a:t>[1]</a:t>
            </a:r>
          </a:p>
          <a:p>
            <a:pPr lvl="2"/>
            <a:r>
              <a:rPr lang="fr-FR" dirty="0" smtClean="0">
                <a:sym typeface="Wingdings"/>
              </a:rPr>
              <a:t>Messages  </a:t>
            </a:r>
            <a:r>
              <a:rPr lang="fr-FR" dirty="0" smtClean="0">
                <a:sym typeface="Wingdings"/>
              </a:rPr>
              <a:t>appel d’opération</a:t>
            </a:r>
            <a:endParaRPr lang="fr-FR" dirty="0" smtClean="0">
              <a:sym typeface="Wingdings"/>
            </a:endParaRPr>
          </a:p>
          <a:p>
            <a:pPr lvl="2"/>
            <a:r>
              <a:rPr lang="fr-FR" dirty="0" smtClean="0"/>
              <a:t>Ensemble d’opérations possibles est défini par leur </a:t>
            </a:r>
            <a:r>
              <a:rPr lang="fr-FR" b="1" dirty="0" smtClean="0">
                <a:solidFill>
                  <a:schemeClr val="tx2"/>
                </a:solidFill>
              </a:rPr>
              <a:t>visibilité </a:t>
            </a:r>
            <a:endParaRPr lang="fr-FR" b="1" dirty="0">
              <a:solidFill>
                <a:schemeClr val="tx2"/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26212" y="5951021"/>
            <a:ext cx="3921244" cy="64633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r>
              <a:rPr lang="en-US" b="1" dirty="0" smtClean="0"/>
              <a:t> public </a:t>
            </a:r>
            <a:r>
              <a:rPr lang="en-US" b="1" dirty="0" err="1"/>
              <a:t>boolean</a:t>
            </a:r>
            <a:r>
              <a:rPr lang="en-US" b="1" dirty="0"/>
              <a:t> </a:t>
            </a:r>
            <a:r>
              <a:rPr lang="en-US" b="1" dirty="0" err="1"/>
              <a:t>addValue</a:t>
            </a:r>
            <a:r>
              <a:rPr lang="en-US" b="1" dirty="0"/>
              <a:t> (</a:t>
            </a:r>
            <a:r>
              <a:rPr lang="en-US" b="1" dirty="0" err="1"/>
              <a:t>int</a:t>
            </a:r>
            <a:r>
              <a:rPr lang="en-US" b="1" dirty="0"/>
              <a:t> </a:t>
            </a:r>
            <a:r>
              <a:rPr lang="en-US" b="1" dirty="0" smtClean="0"/>
              <a:t>v)   </a:t>
            </a:r>
          </a:p>
          <a:p>
            <a:r>
              <a:rPr lang="en-US" b="1" dirty="0" smtClean="0">
                <a:solidFill>
                  <a:srgbClr val="1F497D"/>
                </a:solidFill>
              </a:rPr>
              <a:t>    </a:t>
            </a:r>
            <a:r>
              <a:rPr lang="en-US" b="1" dirty="0" smtClean="0">
                <a:solidFill>
                  <a:srgbClr val="000000"/>
                </a:solidFill>
              </a:rPr>
              <a:t>{ </a:t>
            </a:r>
            <a:r>
              <a:rPr lang="en-US" b="1" dirty="0" smtClean="0">
                <a:solidFill>
                  <a:srgbClr val="1F497D"/>
                </a:solidFill>
              </a:rPr>
              <a:t>… </a:t>
            </a:r>
            <a:r>
              <a:rPr lang="en-US" b="1" dirty="0" smtClean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5726812" y="6089520"/>
            <a:ext cx="2661612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r>
              <a:rPr lang="en-US" b="1" dirty="0" smtClean="0"/>
              <a:t>  </a:t>
            </a:r>
            <a:r>
              <a:rPr lang="en-US" b="1" dirty="0" err="1" smtClean="0"/>
              <a:t>e.addValue</a:t>
            </a:r>
            <a:r>
              <a:rPr lang="en-US" b="1" dirty="0" smtClean="0"/>
              <a:t> (18) ;</a:t>
            </a:r>
          </a:p>
        </p:txBody>
      </p:sp>
      <p:sp>
        <p:nvSpPr>
          <p:cNvPr id="9" name="Rectangle 8"/>
          <p:cNvSpPr/>
          <p:nvPr/>
        </p:nvSpPr>
        <p:spPr>
          <a:xfrm>
            <a:off x="1763688" y="5445224"/>
            <a:ext cx="576064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2195736" y="5445224"/>
            <a:ext cx="432048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555776" y="5229200"/>
            <a:ext cx="4065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Monotype Corsiva"/>
                <a:cs typeface="Monotype Corsiva"/>
              </a:rPr>
              <a:t>e</a:t>
            </a:r>
            <a:endParaRPr lang="fr-FR" sz="2800" dirty="0">
              <a:latin typeface="Monotype Corsiva"/>
              <a:cs typeface="Monotype Corsiva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588224" y="5517232"/>
            <a:ext cx="576064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7020272" y="5517232"/>
            <a:ext cx="432048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6228184" y="5229200"/>
            <a:ext cx="428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Monotype Corsiva"/>
                <a:cs typeface="Monotype Corsiva"/>
              </a:rPr>
              <a:t>o</a:t>
            </a:r>
            <a:endParaRPr lang="fr-FR" sz="2800" dirty="0">
              <a:latin typeface="Monotype Corsiva"/>
              <a:cs typeface="Monotype Corsiva"/>
            </a:endParaRPr>
          </a:p>
        </p:txBody>
      </p:sp>
      <p:cxnSp>
        <p:nvCxnSpPr>
          <p:cNvPr id="21" name="Connecteur droit avec flèche 20"/>
          <p:cNvCxnSpPr>
            <a:stCxn id="15" idx="1"/>
            <a:endCxn id="11" idx="3"/>
          </p:cNvCxnSpPr>
          <p:nvPr/>
        </p:nvCxnSpPr>
        <p:spPr>
          <a:xfrm flipH="1">
            <a:off x="2962356" y="5490810"/>
            <a:ext cx="32658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923928" y="5157192"/>
            <a:ext cx="1960953" cy="707886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pPr algn="ctr">
              <a:spcBef>
                <a:spcPts val="1200"/>
              </a:spcBef>
            </a:pPr>
            <a:r>
              <a:rPr lang="fr-FR" b="1" dirty="0" smtClean="0"/>
              <a:t>Envoi message </a:t>
            </a:r>
          </a:p>
          <a:p>
            <a:pPr algn="ctr">
              <a:spcBef>
                <a:spcPts val="1200"/>
              </a:spcBef>
            </a:pPr>
            <a:r>
              <a:rPr lang="fr-FR" b="1" dirty="0" smtClean="0"/>
              <a:t>« </a:t>
            </a:r>
            <a:r>
              <a:rPr lang="fr-FR" b="1" dirty="0" err="1" smtClean="0"/>
              <a:t>addValue</a:t>
            </a:r>
            <a:r>
              <a:rPr lang="fr-FR" b="1" dirty="0" smtClean="0"/>
              <a:t>(18) »</a:t>
            </a:r>
          </a:p>
        </p:txBody>
      </p:sp>
    </p:spTree>
    <p:extLst>
      <p:ext uri="{BB962C8B-B14F-4D97-AF65-F5344CB8AC3E}">
        <p14:creationId xmlns:p14="http://schemas.microsoft.com/office/powerpoint/2010/main" val="6902927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 : </a:t>
            </a:r>
            <a:r>
              <a:rPr lang="fr-FR" dirty="0" smtClean="0"/>
              <a:t>encapsulation </a:t>
            </a:r>
            <a:r>
              <a:rPr lang="fr-FR" dirty="0"/>
              <a:t>&amp; visibilité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876800"/>
          </a:xfrm>
        </p:spPr>
        <p:txBody>
          <a:bodyPr/>
          <a:lstStyle/>
          <a:p>
            <a:r>
              <a:rPr lang="fr-FR" b="1" dirty="0" smtClean="0">
                <a:solidFill>
                  <a:srgbClr val="1F497D"/>
                </a:solidFill>
              </a:rPr>
              <a:t>Visibilité </a:t>
            </a:r>
          </a:p>
          <a:p>
            <a:pPr lvl="1"/>
            <a:r>
              <a:rPr lang="fr-FR" dirty="0"/>
              <a:t>M</a:t>
            </a:r>
            <a:r>
              <a:rPr lang="fr-FR" dirty="0" smtClean="0"/>
              <a:t>écanisme de mise en place de l’encapsulation</a:t>
            </a:r>
          </a:p>
          <a:p>
            <a:pPr marL="274320" lvl="1" indent="0">
              <a:buNone/>
            </a:pP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14</a:t>
            </a:fld>
            <a:endParaRPr lang="fr-FR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0461491"/>
              </p:ext>
            </p:extLst>
          </p:nvPr>
        </p:nvGraphicFramePr>
        <p:xfrm>
          <a:off x="899592" y="2996952"/>
          <a:ext cx="7272808" cy="313944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{1E171933-4619-4E11-9A3F-F7608DF75F80}</a:tableStyleId>
              </a:tblPr>
              <a:tblGrid>
                <a:gridCol w="880454"/>
                <a:gridCol w="1920995"/>
                <a:gridCol w="4471359"/>
              </a:tblGrid>
              <a:tr h="426720">
                <a:tc>
                  <a:txBody>
                    <a:bodyPr/>
                    <a:lstStyle/>
                    <a:p>
                      <a:r>
                        <a:rPr lang="fr-FR" sz="2200" dirty="0" smtClean="0"/>
                        <a:t>UML</a:t>
                      </a:r>
                      <a:endParaRPr lang="fr-F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200" dirty="0" smtClean="0"/>
                        <a:t>Mot-clé</a:t>
                      </a:r>
                      <a:endParaRPr lang="fr-FR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200" b="1" dirty="0" smtClean="0"/>
                        <a:t>Visibilité </a:t>
                      </a:r>
                      <a:endParaRPr lang="fr-FR" sz="2200" b="1" dirty="0"/>
                    </a:p>
                  </a:txBody>
                  <a:tcPr/>
                </a:tc>
              </a:tr>
              <a:tr h="37505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-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200" b="1" dirty="0" err="1" smtClean="0"/>
                        <a:t>private</a:t>
                      </a:r>
                      <a:endParaRPr lang="fr-F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dirty="0" smtClean="0"/>
                        <a:t>Accès limité uniquement à la </a:t>
                      </a:r>
                      <a:r>
                        <a:rPr lang="fr-FR" sz="2200" b="1" dirty="0" smtClean="0"/>
                        <a:t>classe</a:t>
                      </a:r>
                      <a:endParaRPr lang="fr-FR" sz="2200" b="1" dirty="0"/>
                    </a:p>
                  </a:txBody>
                  <a:tcPr/>
                </a:tc>
              </a:tr>
              <a:tr h="37505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~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200" b="0" dirty="0" smtClean="0"/>
                        <a:t>Accès aux</a:t>
                      </a:r>
                      <a:r>
                        <a:rPr lang="fr-FR" sz="2200" b="0" baseline="0" dirty="0" smtClean="0"/>
                        <a:t> membres du </a:t>
                      </a:r>
                      <a:r>
                        <a:rPr lang="fr-FR" sz="2200" b="1" baseline="0" dirty="0" smtClean="0"/>
                        <a:t>p</a:t>
                      </a:r>
                      <a:r>
                        <a:rPr lang="fr-FR" sz="2200" b="1" dirty="0" smtClean="0"/>
                        <a:t>aquetage </a:t>
                      </a:r>
                      <a:endParaRPr lang="fr-FR" sz="2200" b="1" dirty="0"/>
                    </a:p>
                  </a:txBody>
                  <a:tcPr/>
                </a:tc>
              </a:tr>
              <a:tr h="37505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#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200" b="1" dirty="0" err="1" smtClean="0"/>
                        <a:t>protected</a:t>
                      </a:r>
                      <a:endParaRPr lang="fr-F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200" dirty="0" smtClean="0"/>
                        <a:t>Accès aux membres du </a:t>
                      </a:r>
                      <a:r>
                        <a:rPr lang="fr-FR" sz="2200" b="1" dirty="0" smtClean="0"/>
                        <a:t>paquetage</a:t>
                      </a:r>
                      <a:r>
                        <a:rPr lang="fr-FR" sz="2200" dirty="0" smtClean="0"/>
                        <a:t> et aux </a:t>
                      </a:r>
                      <a:r>
                        <a:rPr lang="fr-FR" sz="2200" b="1" dirty="0" smtClean="0"/>
                        <a:t>sous-classes</a:t>
                      </a:r>
                      <a:endParaRPr lang="fr-FR" sz="2200" b="1" dirty="0"/>
                    </a:p>
                  </a:txBody>
                  <a:tcPr/>
                </a:tc>
              </a:tr>
              <a:tr h="375050">
                <a:tc>
                  <a:txBody>
                    <a:bodyPr/>
                    <a:lstStyle/>
                    <a:p>
                      <a:pPr algn="ctr"/>
                      <a:r>
                        <a:rPr lang="fr-FR" sz="2000" b="1" dirty="0" smtClean="0"/>
                        <a:t>+</a:t>
                      </a:r>
                      <a:endParaRPr lang="fr-FR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200" b="1" dirty="0" smtClean="0"/>
                        <a:t>public</a:t>
                      </a:r>
                      <a:endParaRPr lang="fr-FR" sz="2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200" dirty="0" smtClean="0"/>
                        <a:t>Libre accès à</a:t>
                      </a:r>
                      <a:r>
                        <a:rPr lang="fr-FR" sz="2200" baseline="0" dirty="0" smtClean="0"/>
                        <a:t> </a:t>
                      </a:r>
                      <a:r>
                        <a:rPr lang="fr-FR" sz="2200" b="1" baseline="0" dirty="0" smtClean="0"/>
                        <a:t>tous</a:t>
                      </a:r>
                      <a:endParaRPr lang="fr-FR" sz="2200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7771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 : </a:t>
            </a:r>
            <a:r>
              <a:rPr lang="fr-FR" dirty="0" smtClean="0"/>
              <a:t>encapsulation </a:t>
            </a:r>
            <a:r>
              <a:rPr lang="fr-FR" dirty="0"/>
              <a:t>&amp; visibilité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628800"/>
            <a:ext cx="8640960" cy="5040560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Encapsulation</a:t>
            </a:r>
            <a:r>
              <a:rPr lang="fr-FR" dirty="0" smtClean="0"/>
              <a:t> :  </a:t>
            </a:r>
          </a:p>
          <a:p>
            <a:pPr lvl="1"/>
            <a:r>
              <a:rPr lang="fr-FR" dirty="0" smtClean="0"/>
              <a:t>Séparation :   </a:t>
            </a:r>
            <a:r>
              <a:rPr lang="fr-FR" b="1" dirty="0" smtClean="0">
                <a:solidFill>
                  <a:srgbClr val="1F497D"/>
                </a:solidFill>
              </a:rPr>
              <a:t>Partie privée</a:t>
            </a:r>
            <a:r>
              <a:rPr lang="fr-FR" dirty="0" smtClean="0"/>
              <a:t>	   +	</a:t>
            </a:r>
            <a:r>
              <a:rPr lang="fr-FR" b="1" dirty="0" smtClean="0">
                <a:solidFill>
                  <a:srgbClr val="1F497D"/>
                </a:solidFill>
              </a:rPr>
              <a:t>Partie publique   </a:t>
            </a:r>
          </a:p>
          <a:p>
            <a:pPr marL="548640" lvl="2" indent="0">
              <a:buNone/>
            </a:pPr>
            <a:r>
              <a:rPr lang="fr-FR" dirty="0"/>
              <a:t> </a:t>
            </a:r>
            <a:r>
              <a:rPr lang="fr-FR" dirty="0" smtClean="0"/>
              <a:t>                      </a:t>
            </a:r>
            <a:r>
              <a:rPr lang="fr-FR" b="1" dirty="0" smtClean="0"/>
              <a:t>   données internes </a:t>
            </a:r>
            <a:r>
              <a:rPr lang="fr-FR" dirty="0" smtClean="0"/>
              <a:t>	          </a:t>
            </a:r>
            <a:r>
              <a:rPr lang="fr-FR" b="1" dirty="0" smtClean="0"/>
              <a:t>partie visible aux clients</a:t>
            </a:r>
            <a:endParaRPr lang="fr-FR" dirty="0" smtClean="0"/>
          </a:p>
          <a:p>
            <a:pPr lvl="1">
              <a:spcBef>
                <a:spcPts val="1176"/>
              </a:spcBef>
            </a:pPr>
            <a:r>
              <a:rPr lang="fr-FR" b="1" dirty="0" smtClean="0"/>
              <a:t>Attributs</a:t>
            </a:r>
            <a:r>
              <a:rPr lang="fr-FR" dirty="0" smtClean="0"/>
              <a:t> : </a:t>
            </a:r>
            <a:r>
              <a:rPr lang="fr-FR" b="1" i="1" dirty="0" err="1" smtClean="0">
                <a:solidFill>
                  <a:srgbClr val="1F497D"/>
                </a:solidFill>
              </a:rPr>
              <a:t>private</a:t>
            </a:r>
            <a:endParaRPr lang="fr-FR" b="1" i="1" dirty="0" smtClean="0">
              <a:solidFill>
                <a:srgbClr val="1F497D"/>
              </a:solidFill>
            </a:endParaRPr>
          </a:p>
          <a:p>
            <a:pPr lvl="2"/>
            <a:r>
              <a:rPr lang="fr-FR" dirty="0" smtClean="0"/>
              <a:t>Les </a:t>
            </a:r>
            <a:r>
              <a:rPr lang="fr-FR" b="1" dirty="0" smtClean="0"/>
              <a:t>données</a:t>
            </a:r>
            <a:r>
              <a:rPr lang="fr-FR" dirty="0" smtClean="0"/>
              <a:t> dans une classe </a:t>
            </a:r>
            <a:r>
              <a:rPr lang="fr-FR" b="1" dirty="0" smtClean="0"/>
              <a:t>ne sont accessibles </a:t>
            </a:r>
            <a:r>
              <a:rPr lang="fr-FR" dirty="0" smtClean="0"/>
              <a:t>qu’à ses propres </a:t>
            </a:r>
            <a:r>
              <a:rPr lang="fr-FR" b="1" dirty="0" smtClean="0"/>
              <a:t>méthodes</a:t>
            </a:r>
            <a:endParaRPr lang="fr-FR" dirty="0" smtClean="0"/>
          </a:p>
          <a:p>
            <a:pPr lvl="2"/>
            <a:r>
              <a:rPr lang="fr-FR" dirty="0" smtClean="0"/>
              <a:t>Les </a:t>
            </a:r>
            <a:r>
              <a:rPr lang="fr-FR" b="1" dirty="0" smtClean="0"/>
              <a:t>méthodes</a:t>
            </a:r>
            <a:r>
              <a:rPr lang="fr-FR" dirty="0" smtClean="0"/>
              <a:t> d’une instance </a:t>
            </a:r>
            <a:r>
              <a:rPr lang="fr-FR" b="1" dirty="0" smtClean="0"/>
              <a:t>ne peuvent pas accéder </a:t>
            </a:r>
            <a:r>
              <a:rPr lang="fr-FR" dirty="0" smtClean="0"/>
              <a:t>directement aux </a:t>
            </a:r>
            <a:r>
              <a:rPr lang="fr-FR" b="1" dirty="0" smtClean="0"/>
              <a:t>données</a:t>
            </a:r>
            <a:r>
              <a:rPr lang="fr-FR" dirty="0" smtClean="0"/>
              <a:t> d’une instances </a:t>
            </a:r>
            <a:r>
              <a:rPr lang="fr-FR" b="1" dirty="0" smtClean="0"/>
              <a:t>d’une </a:t>
            </a:r>
            <a:r>
              <a:rPr lang="fr-FR" b="1" u="sng" dirty="0" smtClean="0"/>
              <a:t>autre classe </a:t>
            </a:r>
          </a:p>
          <a:p>
            <a:pPr lvl="1"/>
            <a:r>
              <a:rPr lang="fr-FR" b="1" dirty="0" smtClean="0"/>
              <a:t>Méthodes visibles aux clients : </a:t>
            </a:r>
            <a:r>
              <a:rPr lang="fr-FR" b="1" i="1" dirty="0" smtClean="0">
                <a:solidFill>
                  <a:srgbClr val="1F497D"/>
                </a:solidFill>
              </a:rPr>
              <a:t>public</a:t>
            </a:r>
          </a:p>
          <a:p>
            <a:pPr lvl="2"/>
            <a:r>
              <a:rPr lang="fr-FR" b="1" dirty="0" smtClean="0"/>
              <a:t>Interface extérieur </a:t>
            </a:r>
            <a:r>
              <a:rPr lang="fr-FR" dirty="0" smtClean="0"/>
              <a:t>: ce qui le monde connaît de la classe</a:t>
            </a:r>
          </a:p>
          <a:p>
            <a:pPr lvl="1"/>
            <a:r>
              <a:rPr lang="fr-FR" b="1" dirty="0" smtClean="0"/>
              <a:t>Méthodes internes : </a:t>
            </a:r>
            <a:r>
              <a:rPr lang="fr-FR" b="1" i="1" dirty="0" err="1" smtClean="0">
                <a:solidFill>
                  <a:srgbClr val="1F497D"/>
                </a:solidFill>
              </a:rPr>
              <a:t>private</a:t>
            </a:r>
            <a:r>
              <a:rPr lang="fr-FR" b="1" i="1" dirty="0" smtClean="0">
                <a:solidFill>
                  <a:srgbClr val="1F497D"/>
                </a:solidFill>
              </a:rPr>
              <a:t>, </a:t>
            </a:r>
            <a:r>
              <a:rPr lang="fr-FR" b="1" i="1" dirty="0" err="1" smtClean="0">
                <a:solidFill>
                  <a:srgbClr val="1F497D"/>
                </a:solidFill>
              </a:rPr>
              <a:t>protected</a:t>
            </a:r>
            <a:endParaRPr lang="fr-FR" b="1" i="1" dirty="0" smtClean="0">
              <a:solidFill>
                <a:srgbClr val="1F497D"/>
              </a:solidFill>
            </a:endParaRPr>
          </a:p>
          <a:p>
            <a:pPr lvl="2"/>
            <a:r>
              <a:rPr lang="fr-FR" dirty="0" smtClean="0"/>
              <a:t>Traitements internes (</a:t>
            </a:r>
            <a:r>
              <a:rPr lang="fr-FR" b="1" dirty="0" smtClean="0"/>
              <a:t>pas nécessaires aux clients</a:t>
            </a:r>
            <a:r>
              <a:rPr lang="fr-FR" dirty="0" smtClean="0"/>
              <a:t>) 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70103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 : encapsulation &amp; visibilité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876800"/>
          </a:xfrm>
        </p:spPr>
        <p:txBody>
          <a:bodyPr/>
          <a:lstStyle/>
          <a:p>
            <a:r>
              <a:rPr lang="fr-FR" b="1" dirty="0" err="1" smtClean="0">
                <a:solidFill>
                  <a:srgbClr val="1F497D"/>
                </a:solidFill>
              </a:rPr>
              <a:t>Private</a:t>
            </a:r>
            <a:r>
              <a:rPr lang="fr-FR" b="1" dirty="0" smtClean="0">
                <a:solidFill>
                  <a:srgbClr val="1F497D"/>
                </a:solidFill>
              </a:rPr>
              <a:t>  </a:t>
            </a:r>
          </a:p>
          <a:p>
            <a:pPr lvl="1"/>
            <a:r>
              <a:rPr lang="fr-FR" dirty="0" smtClean="0"/>
              <a:t>l’accès à la ressource est limité à la </a:t>
            </a:r>
            <a:r>
              <a:rPr lang="fr-FR" b="1" dirty="0" smtClean="0"/>
              <a:t>classe 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16</a:t>
            </a:fld>
            <a:endParaRPr lang="fr-FR"/>
          </a:p>
        </p:txBody>
      </p:sp>
      <p:grpSp>
        <p:nvGrpSpPr>
          <p:cNvPr id="10" name="Group 1"/>
          <p:cNvGrpSpPr/>
          <p:nvPr/>
        </p:nvGrpSpPr>
        <p:grpSpPr>
          <a:xfrm>
            <a:off x="4716016" y="2636912"/>
            <a:ext cx="2930561" cy="699848"/>
            <a:chOff x="609600" y="3936684"/>
            <a:chExt cx="2930561" cy="699848"/>
          </a:xfrm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609601" y="3936684"/>
              <a:ext cx="2930560" cy="369332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FR" b="1" dirty="0" err="1" smtClean="0"/>
                <a:t>DepenseMain</a:t>
              </a:r>
              <a:endParaRPr lang="fr-FR" b="1" dirty="0"/>
            </a:p>
          </p:txBody>
        </p:sp>
        <p:sp>
          <p:nvSpPr>
            <p:cNvPr id="12" name="Text Box 6"/>
            <p:cNvSpPr txBox="1">
              <a:spLocks noChangeArrowheads="1"/>
            </p:cNvSpPr>
            <p:nvPr/>
          </p:nvSpPr>
          <p:spPr bwMode="auto">
            <a:xfrm>
              <a:off x="609600" y="4267200"/>
              <a:ext cx="2930560" cy="369332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dirty="0" smtClean="0"/>
                <a:t>+ main (</a:t>
              </a:r>
              <a:r>
                <a:rPr lang="fr-FR" dirty="0" err="1" smtClean="0"/>
                <a:t>args</a:t>
              </a:r>
              <a:r>
                <a:rPr lang="fr-FR" dirty="0" smtClean="0"/>
                <a:t> : String [] )</a:t>
              </a:r>
              <a:endParaRPr lang="fr-FR" dirty="0"/>
            </a:p>
          </p:txBody>
        </p:sp>
      </p:grpSp>
      <p:cxnSp>
        <p:nvCxnSpPr>
          <p:cNvPr id="14" name="Connecteur droit avec flèche 13"/>
          <p:cNvCxnSpPr>
            <a:stCxn id="11" idx="1"/>
            <a:endCxn id="23" idx="3"/>
          </p:cNvCxnSpPr>
          <p:nvPr/>
        </p:nvCxnSpPr>
        <p:spPr>
          <a:xfrm flipH="1" flipV="1">
            <a:off x="3203848" y="2813303"/>
            <a:ext cx="1512169" cy="827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4355976" y="3429000"/>
            <a:ext cx="460851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r>
              <a:rPr lang="en-US" b="1" dirty="0" smtClean="0"/>
              <a:t>  o </a:t>
            </a:r>
            <a:r>
              <a:rPr lang="en-US" b="1" dirty="0"/>
              <a:t>= new </a:t>
            </a:r>
            <a:r>
              <a:rPr lang="en-US" b="1" dirty="0" err="1"/>
              <a:t>Depense</a:t>
            </a:r>
            <a:r>
              <a:rPr lang="en-US" b="1" dirty="0"/>
              <a:t> (15,"Resto");</a:t>
            </a:r>
          </a:p>
          <a:p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/>
              <a:t>p = new </a:t>
            </a:r>
            <a:r>
              <a:rPr lang="en-US" b="1" dirty="0" err="1"/>
              <a:t>Depense</a:t>
            </a:r>
            <a:r>
              <a:rPr lang="en-US" b="1" dirty="0"/>
              <a:t> (25,"</a:t>
            </a:r>
            <a:r>
              <a:rPr lang="en-US" b="1" dirty="0" smtClean="0"/>
              <a:t>Transport”);          </a:t>
            </a:r>
          </a:p>
          <a:p>
            <a:r>
              <a:rPr lang="en-US" b="1" dirty="0"/>
              <a:t>  </a:t>
            </a:r>
            <a:r>
              <a:rPr lang="en-US" b="1" dirty="0" smtClean="0"/>
              <a:t>. . .</a:t>
            </a:r>
          </a:p>
          <a:p>
            <a:r>
              <a:rPr lang="en-US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>
                <a:solidFill>
                  <a:schemeClr val="tx2"/>
                </a:solidFill>
              </a:rPr>
              <a:t>p</a:t>
            </a:r>
            <a:r>
              <a:rPr lang="en-US" b="1" dirty="0" err="1" smtClean="0">
                <a:solidFill>
                  <a:schemeClr val="tx2"/>
                </a:solidFill>
              </a:rPr>
              <a:t>.value</a:t>
            </a:r>
            <a:r>
              <a:rPr lang="en-US" b="1" dirty="0" smtClean="0">
                <a:solidFill>
                  <a:schemeClr val="tx2"/>
                </a:solidFill>
              </a:rPr>
              <a:t> += 30 ;</a:t>
            </a:r>
            <a:endParaRPr lang="en-US" dirty="0" smtClean="0">
              <a:solidFill>
                <a:schemeClr val="tx2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8244408" y="3284984"/>
            <a:ext cx="81046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/>
              <a:t>m</a:t>
            </a:r>
            <a:r>
              <a:rPr lang="fr-FR" sz="2000" b="1" dirty="0" smtClean="0"/>
              <a:t>ain</a:t>
            </a:r>
            <a:endParaRPr lang="fr-FR" sz="2000" b="1" dirty="0"/>
          </a:p>
        </p:txBody>
      </p:sp>
      <p:sp>
        <p:nvSpPr>
          <p:cNvPr id="19" name="Multiplication 18"/>
          <p:cNvSpPr/>
          <p:nvPr/>
        </p:nvSpPr>
        <p:spPr>
          <a:xfrm>
            <a:off x="6084168" y="4005064"/>
            <a:ext cx="576064" cy="936104"/>
          </a:xfrm>
          <a:prstGeom prst="mathMultiply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436096" y="4797152"/>
            <a:ext cx="3312368" cy="73866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400" b="1" dirty="0" smtClean="0"/>
              <a:t>Pas possible, car value est privée</a:t>
            </a:r>
          </a:p>
        </p:txBody>
      </p:sp>
      <p:grpSp>
        <p:nvGrpSpPr>
          <p:cNvPr id="22" name="Group 11"/>
          <p:cNvGrpSpPr/>
          <p:nvPr/>
        </p:nvGrpSpPr>
        <p:grpSpPr>
          <a:xfrm>
            <a:off x="251520" y="2420888"/>
            <a:ext cx="2952328" cy="2280449"/>
            <a:chOff x="5356216" y="2416726"/>
            <a:chExt cx="3120058" cy="1662511"/>
          </a:xfrm>
          <a:solidFill>
            <a:srgbClr val="F6F89A"/>
          </a:solidFill>
        </p:grpSpPr>
        <p:sp>
          <p:nvSpPr>
            <p:cNvPr id="23" name="Text Box 4"/>
            <p:cNvSpPr txBox="1">
              <a:spLocks noChangeArrowheads="1"/>
            </p:cNvSpPr>
            <p:nvPr/>
          </p:nvSpPr>
          <p:spPr bwMode="auto">
            <a:xfrm>
              <a:off x="5356217" y="2416726"/>
              <a:ext cx="3120057" cy="57216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err="1" smtClean="0"/>
                <a:t>Depense</a:t>
              </a:r>
              <a:endParaRPr lang="fr-FR" b="1" dirty="0" smtClean="0"/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24" name="Text Box 5"/>
            <p:cNvSpPr txBox="1">
              <a:spLocks noChangeArrowheads="1"/>
            </p:cNvSpPr>
            <p:nvPr/>
          </p:nvSpPr>
          <p:spPr bwMode="auto">
            <a:xfrm>
              <a:off x="5356216" y="2724372"/>
              <a:ext cx="3120058" cy="67313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- value : </a:t>
              </a:r>
              <a:r>
                <a:rPr lang="fr-FR" b="1" dirty="0" err="1" smtClean="0"/>
                <a:t>float</a:t>
              </a:r>
              <a:endParaRPr lang="fr-FR" b="1" dirty="0" smtClean="0"/>
            </a:p>
            <a:p>
              <a:r>
                <a:rPr lang="fr-FR" dirty="0" smtClean="0"/>
                <a:t>. . .</a:t>
              </a:r>
            </a:p>
            <a:p>
              <a:endParaRPr lang="fr-FR" dirty="0"/>
            </a:p>
          </p:txBody>
        </p:sp>
        <p:sp>
          <p:nvSpPr>
            <p:cNvPr id="25" name="Text Box 6"/>
            <p:cNvSpPr txBox="1">
              <a:spLocks noChangeArrowheads="1"/>
            </p:cNvSpPr>
            <p:nvPr/>
          </p:nvSpPr>
          <p:spPr bwMode="auto">
            <a:xfrm>
              <a:off x="5356216" y="3204164"/>
              <a:ext cx="3120058" cy="87507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dirty="0" err="1"/>
                <a:t>Depense</a:t>
              </a:r>
              <a:r>
                <a:rPr lang="fr-FR" dirty="0"/>
                <a:t> (</a:t>
              </a:r>
              <a:r>
                <a:rPr lang="fr-FR" dirty="0" err="1"/>
                <a:t>float</a:t>
              </a:r>
              <a:r>
                <a:rPr lang="fr-FR" dirty="0"/>
                <a:t>, String)</a:t>
              </a:r>
            </a:p>
            <a:p>
              <a:r>
                <a:rPr lang="fr-FR" dirty="0" err="1"/>
                <a:t>getValue</a:t>
              </a:r>
              <a:r>
                <a:rPr lang="fr-FR" dirty="0"/>
                <a:t> () : </a:t>
              </a:r>
              <a:r>
                <a:rPr lang="fr-FR" dirty="0" err="1"/>
                <a:t>float</a:t>
              </a:r>
              <a:endParaRPr lang="fr-FR" dirty="0"/>
            </a:p>
            <a:p>
              <a:r>
                <a:rPr lang="fr-FR" b="1" dirty="0"/>
                <a:t>+ compare (</a:t>
              </a:r>
              <a:r>
                <a:rPr lang="fr-FR" b="1" dirty="0" err="1"/>
                <a:t>Depense</a:t>
              </a:r>
              <a:r>
                <a:rPr lang="fr-FR" b="1" dirty="0"/>
                <a:t> d)</a:t>
              </a:r>
            </a:p>
            <a:p>
              <a:r>
                <a:rPr lang="fr-FR" dirty="0" smtClean="0"/>
                <a:t>. . .</a:t>
              </a:r>
              <a:endParaRPr lang="fr-FR" dirty="0"/>
            </a:p>
          </p:txBody>
        </p:sp>
      </p:grpSp>
      <p:sp>
        <p:nvSpPr>
          <p:cNvPr id="27" name="Rectangle 26"/>
          <p:cNvSpPr/>
          <p:nvPr/>
        </p:nvSpPr>
        <p:spPr>
          <a:xfrm>
            <a:off x="179512" y="4941168"/>
            <a:ext cx="4608512" cy="178510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r>
              <a:rPr lang="en-US" b="1" dirty="0"/>
              <a:t>public class </a:t>
            </a:r>
            <a:r>
              <a:rPr lang="en-US" b="1" dirty="0" err="1"/>
              <a:t>Depense</a:t>
            </a:r>
            <a:r>
              <a:rPr lang="en-US" b="1" dirty="0"/>
              <a:t> </a:t>
            </a:r>
            <a:r>
              <a:rPr lang="en-US" b="1" dirty="0" smtClean="0"/>
              <a:t>{ … </a:t>
            </a:r>
          </a:p>
          <a:p>
            <a:r>
              <a:rPr lang="en-US" b="1" dirty="0" smtClean="0"/>
              <a:t>  </a:t>
            </a:r>
            <a:r>
              <a:rPr lang="en-US" b="1" dirty="0"/>
              <a:t>private float value;</a:t>
            </a:r>
          </a:p>
          <a:p>
            <a:r>
              <a:rPr lang="en-US" dirty="0" smtClean="0"/>
              <a:t>  . . .</a:t>
            </a:r>
          </a:p>
          <a:p>
            <a:r>
              <a:rPr lang="en-US" b="1" dirty="0"/>
              <a:t> </a:t>
            </a:r>
            <a:r>
              <a:rPr lang="en-US" b="1" dirty="0" smtClean="0"/>
              <a:t> public </a:t>
            </a:r>
            <a:r>
              <a:rPr lang="en-US" b="1" dirty="0" err="1"/>
              <a:t>int</a:t>
            </a:r>
            <a:r>
              <a:rPr lang="en-US" b="1" dirty="0"/>
              <a:t> compare (</a:t>
            </a:r>
            <a:r>
              <a:rPr lang="en-US" b="1" dirty="0" err="1"/>
              <a:t>Depense</a:t>
            </a:r>
            <a:r>
              <a:rPr lang="en-US" b="1" dirty="0"/>
              <a:t> d) {</a:t>
            </a:r>
          </a:p>
          <a:p>
            <a:r>
              <a:rPr lang="en-US" dirty="0"/>
              <a:t>        return (</a:t>
            </a:r>
            <a:r>
              <a:rPr lang="en-US" dirty="0" err="1"/>
              <a:t>int</a:t>
            </a:r>
            <a:r>
              <a:rPr lang="en-US" dirty="0"/>
              <a:t>) (</a:t>
            </a:r>
            <a:r>
              <a:rPr lang="en-US" sz="2000" b="1" dirty="0" err="1">
                <a:solidFill>
                  <a:srgbClr val="1F497D"/>
                </a:solidFill>
              </a:rPr>
              <a:t>d.value</a:t>
            </a:r>
            <a:r>
              <a:rPr lang="en-US" sz="2000" b="1" dirty="0">
                <a:solidFill>
                  <a:srgbClr val="1F497D"/>
                </a:solidFill>
              </a:rPr>
              <a:t> - </a:t>
            </a:r>
            <a:r>
              <a:rPr lang="en-US" sz="2000" b="1" dirty="0" err="1">
                <a:solidFill>
                  <a:srgbClr val="1F497D"/>
                </a:solidFill>
              </a:rPr>
              <a:t>this.value</a:t>
            </a:r>
            <a:r>
              <a:rPr lang="en-US" dirty="0"/>
              <a:t>);</a:t>
            </a:r>
          </a:p>
          <a:p>
            <a:r>
              <a:rPr lang="en-US" dirty="0"/>
              <a:t>   </a:t>
            </a:r>
            <a:r>
              <a:rPr lang="en-US" dirty="0" smtClean="0"/>
              <a:t>}</a:t>
            </a:r>
          </a:p>
        </p:txBody>
      </p:sp>
      <p:sp>
        <p:nvSpPr>
          <p:cNvPr id="28" name="ZoneTexte 27"/>
          <p:cNvSpPr txBox="1"/>
          <p:nvPr/>
        </p:nvSpPr>
        <p:spPr>
          <a:xfrm>
            <a:off x="3419872" y="4725144"/>
            <a:ext cx="1292867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 err="1" smtClean="0"/>
              <a:t>Depense</a:t>
            </a:r>
            <a:endParaRPr lang="fr-FR" sz="2000" b="1" dirty="0"/>
          </a:p>
        </p:txBody>
      </p:sp>
      <p:sp>
        <p:nvSpPr>
          <p:cNvPr id="29" name="ZoneTexte 28"/>
          <p:cNvSpPr txBox="1"/>
          <p:nvPr/>
        </p:nvSpPr>
        <p:spPr>
          <a:xfrm>
            <a:off x="4427984" y="5733256"/>
            <a:ext cx="560016" cy="677108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none" lIns="36000" tIns="0" rIns="36000" bIns="0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4400" b="1" dirty="0" smtClean="0">
                <a:ln w="11430">
                  <a:noFill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ndwriting - Dakota"/>
                <a:cs typeface="Handwriting - Dakota"/>
              </a:rPr>
              <a:t>V </a:t>
            </a:r>
          </a:p>
        </p:txBody>
      </p:sp>
      <p:sp>
        <p:nvSpPr>
          <p:cNvPr id="30" name="ZoneTexte 29"/>
          <p:cNvSpPr txBox="1"/>
          <p:nvPr/>
        </p:nvSpPr>
        <p:spPr>
          <a:xfrm>
            <a:off x="5004048" y="5877272"/>
            <a:ext cx="4139952" cy="738664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400" b="1" dirty="0" smtClean="0"/>
              <a:t>Possible, car </a:t>
            </a:r>
            <a:r>
              <a:rPr lang="fr-FR" sz="2400" b="1" i="1" dirty="0" smtClean="0"/>
              <a:t>d </a:t>
            </a:r>
            <a:r>
              <a:rPr lang="fr-FR" sz="2400" b="1" dirty="0" smtClean="0"/>
              <a:t>appartient à la </a:t>
            </a:r>
            <a:r>
              <a:rPr lang="fr-FR" sz="2400" b="1" u="sng" dirty="0" smtClean="0"/>
              <a:t>classe</a:t>
            </a:r>
            <a:r>
              <a:rPr lang="fr-FR" sz="2400" b="1" dirty="0" smtClean="0"/>
              <a:t> </a:t>
            </a:r>
            <a:r>
              <a:rPr lang="fr-FR" sz="2400" b="1" i="1" dirty="0" err="1" smtClean="0"/>
              <a:t>Depense</a:t>
            </a:r>
            <a:r>
              <a:rPr lang="fr-FR" sz="2400" b="1" dirty="0" smtClean="0"/>
              <a:t> </a:t>
            </a:r>
          </a:p>
        </p:txBody>
      </p:sp>
      <p:sp>
        <p:nvSpPr>
          <p:cNvPr id="31" name="ZoneTexte 30"/>
          <p:cNvSpPr txBox="1"/>
          <p:nvPr/>
        </p:nvSpPr>
        <p:spPr>
          <a:xfrm>
            <a:off x="4216166" y="4221088"/>
            <a:ext cx="355834" cy="369332"/>
          </a:xfrm>
          <a:prstGeom prst="rect">
            <a:avLst/>
          </a:prstGeom>
          <a:noFill/>
        </p:spPr>
        <p:txBody>
          <a:bodyPr wrap="none" lIns="36000" tIns="0" rIns="36000" bIns="0" rtlCol="0">
            <a:spAutoFit/>
          </a:bodyPr>
          <a:lstStyle/>
          <a:p>
            <a:r>
              <a:rPr lang="fr-FR" sz="2400" b="1" dirty="0" smtClean="0">
                <a:solidFill>
                  <a:srgbClr val="800000"/>
                </a:solidFill>
              </a:rPr>
              <a:t>//</a:t>
            </a:r>
          </a:p>
        </p:txBody>
      </p:sp>
    </p:spTree>
    <p:extLst>
      <p:ext uri="{BB962C8B-B14F-4D97-AF65-F5344CB8AC3E}">
        <p14:creationId xmlns:p14="http://schemas.microsoft.com/office/powerpoint/2010/main" val="1881491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 : encapsulation &amp; visibilité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76800"/>
          </a:xfrm>
        </p:spPr>
        <p:txBody>
          <a:bodyPr/>
          <a:lstStyle/>
          <a:p>
            <a:r>
              <a:rPr lang="fr-FR" b="1" dirty="0" err="1" smtClean="0">
                <a:solidFill>
                  <a:schemeClr val="tx2"/>
                </a:solidFill>
              </a:rPr>
              <a:t>Protected</a:t>
            </a:r>
            <a:r>
              <a:rPr lang="fr-FR" b="1" dirty="0" smtClean="0"/>
              <a:t> / package</a:t>
            </a:r>
          </a:p>
          <a:p>
            <a:pPr lvl="1"/>
            <a:r>
              <a:rPr lang="fr-FR" dirty="0" smtClean="0"/>
              <a:t>Accès à </a:t>
            </a:r>
            <a:r>
              <a:rPr lang="fr-FR" b="1" dirty="0" smtClean="0"/>
              <a:t>tous</a:t>
            </a:r>
            <a:r>
              <a:rPr lang="fr-FR" dirty="0" smtClean="0"/>
              <a:t> les membres du </a:t>
            </a:r>
            <a:r>
              <a:rPr lang="fr-FR" b="1" dirty="0" smtClean="0"/>
              <a:t>paquetage 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17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4008" y="1268760"/>
            <a:ext cx="762000" cy="635000"/>
          </a:xfrm>
          <a:prstGeom prst="rect">
            <a:avLst/>
          </a:prstGeom>
        </p:spPr>
      </p:pic>
      <p:grpSp>
        <p:nvGrpSpPr>
          <p:cNvPr id="10" name="Group 11"/>
          <p:cNvGrpSpPr/>
          <p:nvPr/>
        </p:nvGrpSpPr>
        <p:grpSpPr>
          <a:xfrm>
            <a:off x="179512" y="2420888"/>
            <a:ext cx="3312368" cy="2557447"/>
            <a:chOff x="5356216" y="2416726"/>
            <a:chExt cx="3120058" cy="1405858"/>
          </a:xfrm>
          <a:solidFill>
            <a:srgbClr val="F6F89A"/>
          </a:solidFill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5356217" y="2416726"/>
              <a:ext cx="3120057" cy="43143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Etudiant</a:t>
              </a:r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5356216" y="2614644"/>
              <a:ext cx="3120058" cy="507565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b="1" dirty="0" smtClean="0"/>
                <a:t>-  value : </a:t>
              </a:r>
              <a:r>
                <a:rPr lang="fr-FR" b="1" dirty="0" err="1" smtClean="0"/>
                <a:t>int</a:t>
              </a:r>
              <a:r>
                <a:rPr lang="fr-FR" b="1" dirty="0" smtClean="0"/>
                <a:t> []</a:t>
              </a:r>
            </a:p>
            <a:p>
              <a:r>
                <a:rPr lang="fr-FR" b="1" dirty="0" smtClean="0">
                  <a:solidFill>
                    <a:srgbClr val="1F497D"/>
                  </a:solidFill>
                </a:rPr>
                <a:t>~  nom : String</a:t>
              </a:r>
            </a:p>
            <a:p>
              <a:endParaRPr lang="fr-FR" dirty="0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5356216" y="3010480"/>
              <a:ext cx="3120058" cy="81210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dirty="0" smtClean="0"/>
                <a:t>+ Etudiant (String, </a:t>
              </a:r>
              <a:r>
                <a:rPr lang="fr-FR" dirty="0" err="1" smtClean="0"/>
                <a:t>int</a:t>
              </a:r>
              <a:r>
                <a:rPr lang="fr-FR" dirty="0" smtClean="0"/>
                <a:t>)</a:t>
              </a:r>
              <a:endParaRPr lang="fr-FR" dirty="0"/>
            </a:p>
            <a:p>
              <a:r>
                <a:rPr lang="fr-FR" dirty="0" smtClean="0"/>
                <a:t>+ </a:t>
              </a:r>
              <a:r>
                <a:rPr lang="fr-FR" dirty="0" err="1" smtClean="0"/>
                <a:t>addValue</a:t>
              </a:r>
              <a:r>
                <a:rPr lang="fr-FR" dirty="0" smtClean="0"/>
                <a:t> </a:t>
              </a:r>
              <a:r>
                <a:rPr lang="fr-FR" dirty="0"/>
                <a:t>(</a:t>
              </a:r>
              <a:r>
                <a:rPr lang="fr-FR" dirty="0" err="1" smtClean="0"/>
                <a:t>int</a:t>
              </a:r>
              <a:r>
                <a:rPr lang="fr-FR" dirty="0" smtClean="0"/>
                <a:t>) </a:t>
              </a:r>
              <a:r>
                <a:rPr lang="fr-FR" dirty="0"/>
                <a:t>: </a:t>
              </a:r>
              <a:r>
                <a:rPr lang="fr-FR" dirty="0" err="1" smtClean="0"/>
                <a:t>boolean</a:t>
              </a:r>
              <a:endParaRPr lang="fr-FR" dirty="0" smtClean="0"/>
            </a:p>
            <a:p>
              <a:r>
                <a:rPr lang="fr-FR" dirty="0" smtClean="0"/>
                <a:t>+ </a:t>
              </a:r>
              <a:r>
                <a:rPr lang="fr-FR" dirty="0" err="1" smtClean="0"/>
                <a:t>average</a:t>
              </a:r>
              <a:r>
                <a:rPr lang="fr-FR" dirty="0" smtClean="0"/>
                <a:t>() : </a:t>
              </a:r>
              <a:r>
                <a:rPr lang="fr-FR" dirty="0" err="1" smtClean="0"/>
                <a:t>int</a:t>
              </a:r>
              <a:endParaRPr lang="fr-FR" dirty="0"/>
            </a:p>
            <a:p>
              <a:r>
                <a:rPr lang="fr-FR" dirty="0"/>
                <a:t>+ </a:t>
              </a:r>
              <a:r>
                <a:rPr lang="fr-FR" dirty="0" err="1" smtClean="0"/>
                <a:t>getValues</a:t>
              </a:r>
              <a:r>
                <a:rPr lang="fr-FR" dirty="0"/>
                <a:t>(</a:t>
              </a:r>
              <a:r>
                <a:rPr lang="fr-FR" dirty="0" smtClean="0"/>
                <a:t>) : </a:t>
              </a:r>
              <a:r>
                <a:rPr lang="fr-FR" dirty="0" err="1"/>
                <a:t>int</a:t>
              </a:r>
              <a:r>
                <a:rPr lang="fr-FR" dirty="0"/>
                <a:t>[] </a:t>
              </a:r>
            </a:p>
            <a:p>
              <a:r>
                <a:rPr lang="fr-FR" dirty="0" smtClean="0"/>
                <a:t>. . .</a:t>
              </a:r>
              <a:endParaRPr lang="fr-FR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179512" y="5229200"/>
            <a:ext cx="4536504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r>
              <a:rPr lang="en-US" b="1" dirty="0" smtClean="0"/>
              <a:t> public </a:t>
            </a:r>
            <a:r>
              <a:rPr lang="en-US" b="1" dirty="0"/>
              <a:t>class </a:t>
            </a:r>
            <a:r>
              <a:rPr lang="en-US" b="1" dirty="0" err="1" smtClean="0"/>
              <a:t>Etudiant</a:t>
            </a:r>
            <a:r>
              <a:rPr lang="en-US" b="1" dirty="0" smtClean="0"/>
              <a:t> { … </a:t>
            </a:r>
          </a:p>
          <a:p>
            <a:r>
              <a:rPr lang="en-US" dirty="0" smtClean="0"/>
              <a:t>     </a:t>
            </a:r>
            <a:r>
              <a:rPr lang="en-US" b="1" dirty="0" smtClean="0">
                <a:solidFill>
                  <a:srgbClr val="1F497D"/>
                </a:solidFill>
              </a:rPr>
              <a:t>String nom ;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… </a:t>
            </a:r>
            <a:endParaRPr lang="en-US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3563888" y="5085184"/>
            <a:ext cx="118494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 smtClean="0"/>
              <a:t>Etudiant</a:t>
            </a:r>
            <a:endParaRPr lang="fr-FR" sz="2000" b="1" dirty="0"/>
          </a:p>
        </p:txBody>
      </p:sp>
      <p:grpSp>
        <p:nvGrpSpPr>
          <p:cNvPr id="16" name="Group 1"/>
          <p:cNvGrpSpPr/>
          <p:nvPr/>
        </p:nvGrpSpPr>
        <p:grpSpPr>
          <a:xfrm>
            <a:off x="5868144" y="2420888"/>
            <a:ext cx="2930561" cy="699848"/>
            <a:chOff x="609600" y="3936684"/>
            <a:chExt cx="2930561" cy="699848"/>
          </a:xfrm>
        </p:grpSpPr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>
              <a:off x="609601" y="3936684"/>
              <a:ext cx="2930560" cy="369332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FR" b="1" dirty="0" err="1" smtClean="0"/>
                <a:t>MechantMain</a:t>
              </a:r>
              <a:endParaRPr lang="fr-FR" b="1" dirty="0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609600" y="4267200"/>
              <a:ext cx="2930560" cy="369332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dirty="0" smtClean="0"/>
                <a:t>+ main (</a:t>
              </a:r>
              <a:r>
                <a:rPr lang="fr-FR" dirty="0" err="1" smtClean="0"/>
                <a:t>args</a:t>
              </a:r>
              <a:r>
                <a:rPr lang="fr-FR" dirty="0" smtClean="0"/>
                <a:t> : String [] )</a:t>
              </a:r>
              <a:endParaRPr lang="fr-FR" dirty="0"/>
            </a:p>
          </p:txBody>
        </p:sp>
      </p:grpSp>
      <p:cxnSp>
        <p:nvCxnSpPr>
          <p:cNvPr id="19" name="Connecteur droit avec flèche 18"/>
          <p:cNvCxnSpPr>
            <a:stCxn id="17" idx="1"/>
            <a:endCxn id="11" idx="3"/>
          </p:cNvCxnSpPr>
          <p:nvPr/>
        </p:nvCxnSpPr>
        <p:spPr>
          <a:xfrm flipH="1">
            <a:off x="3491880" y="2605554"/>
            <a:ext cx="2376265" cy="20774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355976" y="3429000"/>
            <a:ext cx="4608512" cy="92333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r>
              <a:rPr lang="en-US" b="1" dirty="0"/>
              <a:t> </a:t>
            </a:r>
            <a:r>
              <a:rPr lang="en-US" b="1" dirty="0" err="1"/>
              <a:t>Etudiant</a:t>
            </a:r>
            <a:r>
              <a:rPr lang="en-US" b="1" dirty="0"/>
              <a:t> e = new </a:t>
            </a:r>
            <a:r>
              <a:rPr lang="en-US" b="1" dirty="0" err="1"/>
              <a:t>Etudiant</a:t>
            </a:r>
            <a:r>
              <a:rPr lang="en-US" b="1" dirty="0"/>
              <a:t>("Toto", 3)</a:t>
            </a:r>
            <a:r>
              <a:rPr lang="en-US" b="1" dirty="0" smtClean="0"/>
              <a:t>;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 . . . 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 err="1" smtClean="0">
                <a:solidFill>
                  <a:schemeClr val="tx2"/>
                </a:solidFill>
              </a:rPr>
              <a:t>e.nom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en-US" b="1" dirty="0">
                <a:solidFill>
                  <a:schemeClr val="tx2"/>
                </a:solidFill>
              </a:rPr>
              <a:t>= "Toto Tata";</a:t>
            </a:r>
            <a:endParaRPr lang="en-US" b="1" dirty="0" smtClean="0">
              <a:solidFill>
                <a:schemeClr val="tx2"/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333537" y="3172906"/>
            <a:ext cx="81046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/>
              <a:t>m</a:t>
            </a:r>
            <a:r>
              <a:rPr lang="fr-FR" sz="2000" b="1" dirty="0" smtClean="0"/>
              <a:t>ain</a:t>
            </a:r>
            <a:endParaRPr lang="fr-FR" sz="2000" b="1" dirty="0"/>
          </a:p>
        </p:txBody>
      </p:sp>
      <p:sp>
        <p:nvSpPr>
          <p:cNvPr id="26" name="ZoneTexte 25"/>
          <p:cNvSpPr txBox="1"/>
          <p:nvPr/>
        </p:nvSpPr>
        <p:spPr>
          <a:xfrm>
            <a:off x="5220072" y="4653136"/>
            <a:ext cx="3600400" cy="1477328"/>
          </a:xfrm>
          <a:prstGeom prst="rect">
            <a:avLst/>
          </a:prstGeom>
          <a:noFill/>
        </p:spPr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400" b="1" dirty="0" smtClean="0"/>
              <a:t>Possible, car visibilité package et les classes sont dans le même paquetage </a:t>
            </a:r>
          </a:p>
        </p:txBody>
      </p:sp>
      <p:sp>
        <p:nvSpPr>
          <p:cNvPr id="25" name="ZoneTexte 24"/>
          <p:cNvSpPr txBox="1"/>
          <p:nvPr/>
        </p:nvSpPr>
        <p:spPr>
          <a:xfrm>
            <a:off x="6732240" y="3861048"/>
            <a:ext cx="560016" cy="677108"/>
          </a:xfrm>
          <a:prstGeom prst="rect">
            <a:avLst/>
          </a:prstGeom>
          <a:noFill/>
          <a:scene3d>
            <a:camera prst="orthographicFront"/>
            <a:lightRig rig="flat" dir="tl">
              <a:rot lat="0" lon="0" rev="6600000"/>
            </a:lightRig>
          </a:scene3d>
          <a:sp3d>
            <a:bevelT/>
          </a:sp3d>
        </p:spPr>
        <p:txBody>
          <a:bodyPr wrap="none" lIns="36000" tIns="0" rIns="36000" bIns="0" rtlCol="0">
            <a:spAutoFit/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fr-FR" sz="4400" b="1" dirty="0" smtClean="0">
                <a:ln w="11430">
                  <a:noFill/>
                </a:ln>
                <a:solidFill>
                  <a:srgbClr val="8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Handwriting - Dakota"/>
                <a:cs typeface="Handwriting - Dakota"/>
              </a:rPr>
              <a:t>V </a:t>
            </a:r>
          </a:p>
        </p:txBody>
      </p:sp>
    </p:spTree>
    <p:extLst>
      <p:ext uri="{BB962C8B-B14F-4D97-AF65-F5344CB8AC3E}">
        <p14:creationId xmlns:p14="http://schemas.microsoft.com/office/powerpoint/2010/main" val="8459749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 : encapsulation &amp; visibilité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876800"/>
          </a:xfrm>
        </p:spPr>
        <p:txBody>
          <a:bodyPr/>
          <a:lstStyle/>
          <a:p>
            <a:r>
              <a:rPr lang="fr-FR" dirty="0" smtClean="0"/>
              <a:t>Attention : il y a d’autres moyens de donner accès à une variable</a:t>
            </a:r>
          </a:p>
          <a:p>
            <a:pPr lvl="1"/>
            <a:r>
              <a:rPr lang="fr-FR" b="1" dirty="0" smtClean="0"/>
              <a:t>Eviter de retourner les structures complexes </a:t>
            </a:r>
            <a:endParaRPr lang="fr-FR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18</a:t>
            </a:fld>
            <a:endParaRPr lang="fr-FR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40352" y="2132856"/>
            <a:ext cx="762000" cy="635000"/>
          </a:xfrm>
          <a:prstGeom prst="rect">
            <a:avLst/>
          </a:prstGeom>
        </p:spPr>
      </p:pic>
      <p:grpSp>
        <p:nvGrpSpPr>
          <p:cNvPr id="10" name="Group 11"/>
          <p:cNvGrpSpPr/>
          <p:nvPr/>
        </p:nvGrpSpPr>
        <p:grpSpPr>
          <a:xfrm>
            <a:off x="179512" y="2924944"/>
            <a:ext cx="3312368" cy="2280449"/>
            <a:chOff x="5356216" y="2416726"/>
            <a:chExt cx="3120058" cy="1253589"/>
          </a:xfrm>
          <a:solidFill>
            <a:srgbClr val="F6F89A"/>
          </a:solidFill>
        </p:grpSpPr>
        <p:sp>
          <p:nvSpPr>
            <p:cNvPr id="11" name="Text Box 4"/>
            <p:cNvSpPr txBox="1">
              <a:spLocks noChangeArrowheads="1"/>
            </p:cNvSpPr>
            <p:nvPr/>
          </p:nvSpPr>
          <p:spPr bwMode="auto">
            <a:xfrm>
              <a:off x="5356217" y="2416726"/>
              <a:ext cx="3120057" cy="431430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Etudiant</a:t>
              </a:r>
            </a:p>
            <a:p>
              <a:pPr algn="ctr">
                <a:spcBef>
                  <a:spcPct val="50000"/>
                </a:spcBef>
              </a:pPr>
              <a:endParaRPr lang="fr-FR" b="1" dirty="0"/>
            </a:p>
          </p:txBody>
        </p:sp>
        <p:sp>
          <p:nvSpPr>
            <p:cNvPr id="12" name="Text Box 5"/>
            <p:cNvSpPr txBox="1">
              <a:spLocks noChangeArrowheads="1"/>
            </p:cNvSpPr>
            <p:nvPr/>
          </p:nvSpPr>
          <p:spPr bwMode="auto">
            <a:xfrm>
              <a:off x="5356216" y="2614644"/>
              <a:ext cx="3120058" cy="507565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b="1" dirty="0" smtClean="0">
                  <a:solidFill>
                    <a:srgbClr val="1F497D"/>
                  </a:solidFill>
                </a:rPr>
                <a:t>- value : </a:t>
              </a:r>
              <a:r>
                <a:rPr lang="fr-FR" b="1" dirty="0" err="1" smtClean="0">
                  <a:solidFill>
                    <a:srgbClr val="1F497D"/>
                  </a:solidFill>
                </a:rPr>
                <a:t>int</a:t>
              </a:r>
              <a:r>
                <a:rPr lang="fr-FR" b="1" dirty="0" smtClean="0">
                  <a:solidFill>
                    <a:srgbClr val="1F497D"/>
                  </a:solidFill>
                </a:rPr>
                <a:t> []</a:t>
              </a:r>
            </a:p>
            <a:p>
              <a:r>
                <a:rPr lang="fr-FR" b="1" dirty="0" smtClean="0">
                  <a:solidFill>
                    <a:srgbClr val="1F497D"/>
                  </a:solidFill>
                </a:rPr>
                <a:t>. . .</a:t>
              </a:r>
            </a:p>
            <a:p>
              <a:endParaRPr lang="fr-FR" dirty="0"/>
            </a:p>
          </p:txBody>
        </p:sp>
        <p:sp>
          <p:nvSpPr>
            <p:cNvPr id="13" name="Text Box 6"/>
            <p:cNvSpPr txBox="1">
              <a:spLocks noChangeArrowheads="1"/>
            </p:cNvSpPr>
            <p:nvPr/>
          </p:nvSpPr>
          <p:spPr bwMode="auto">
            <a:xfrm>
              <a:off x="5356216" y="3010480"/>
              <a:ext cx="3120058" cy="659835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dirty="0" smtClean="0"/>
                <a:t>+ </a:t>
              </a:r>
              <a:r>
                <a:rPr lang="fr-FR" dirty="0" err="1" smtClean="0"/>
                <a:t>addValue</a:t>
              </a:r>
              <a:r>
                <a:rPr lang="fr-FR" dirty="0" smtClean="0"/>
                <a:t> </a:t>
              </a:r>
              <a:r>
                <a:rPr lang="fr-FR" dirty="0"/>
                <a:t>(</a:t>
              </a:r>
              <a:r>
                <a:rPr lang="fr-FR" dirty="0" err="1" smtClean="0"/>
                <a:t>int</a:t>
              </a:r>
              <a:r>
                <a:rPr lang="fr-FR" dirty="0" smtClean="0"/>
                <a:t>) </a:t>
              </a:r>
              <a:r>
                <a:rPr lang="fr-FR" dirty="0"/>
                <a:t>: </a:t>
              </a:r>
              <a:r>
                <a:rPr lang="fr-FR" dirty="0" err="1" smtClean="0"/>
                <a:t>boolean</a:t>
              </a:r>
              <a:endParaRPr lang="fr-FR" dirty="0" smtClean="0"/>
            </a:p>
            <a:p>
              <a:r>
                <a:rPr lang="fr-FR" dirty="0" smtClean="0"/>
                <a:t>+ </a:t>
              </a:r>
              <a:r>
                <a:rPr lang="fr-FR" dirty="0" err="1" smtClean="0"/>
                <a:t>average</a:t>
              </a:r>
              <a:r>
                <a:rPr lang="fr-FR" dirty="0" smtClean="0"/>
                <a:t>() : </a:t>
              </a:r>
              <a:r>
                <a:rPr lang="fr-FR" dirty="0" err="1" smtClean="0"/>
                <a:t>int</a:t>
              </a:r>
              <a:endParaRPr lang="fr-FR" dirty="0"/>
            </a:p>
            <a:p>
              <a:r>
                <a:rPr lang="fr-FR" b="1" dirty="0"/>
                <a:t>+ </a:t>
              </a:r>
              <a:r>
                <a:rPr lang="fr-FR" b="1" dirty="0" err="1" smtClean="0"/>
                <a:t>getValues</a:t>
              </a:r>
              <a:r>
                <a:rPr lang="fr-FR" b="1" dirty="0"/>
                <a:t>(</a:t>
              </a:r>
              <a:r>
                <a:rPr lang="fr-FR" b="1" dirty="0" smtClean="0"/>
                <a:t>) : </a:t>
              </a:r>
              <a:r>
                <a:rPr lang="fr-FR" b="1" dirty="0" err="1"/>
                <a:t>int</a:t>
              </a:r>
              <a:r>
                <a:rPr lang="fr-FR" b="1" dirty="0"/>
                <a:t>[] </a:t>
              </a:r>
            </a:p>
            <a:p>
              <a:r>
                <a:rPr lang="fr-FR" dirty="0" smtClean="0"/>
                <a:t>. . .</a:t>
              </a:r>
              <a:endParaRPr lang="fr-FR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74692" y="5336048"/>
            <a:ext cx="3816424" cy="147732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r>
              <a:rPr lang="en-US" b="1" dirty="0" smtClean="0"/>
              <a:t> public </a:t>
            </a:r>
            <a:r>
              <a:rPr lang="en-US" b="1" dirty="0"/>
              <a:t>class </a:t>
            </a:r>
            <a:r>
              <a:rPr lang="en-US" b="1" dirty="0" err="1" smtClean="0"/>
              <a:t>Etudiant</a:t>
            </a:r>
            <a:r>
              <a:rPr lang="en-US" b="1" dirty="0" smtClean="0"/>
              <a:t> {    … </a:t>
            </a:r>
            <a:endParaRPr lang="en-US" b="1" dirty="0" smtClean="0">
              <a:solidFill>
                <a:srgbClr val="1F497D"/>
              </a:solidFill>
            </a:endParaRPr>
          </a:p>
          <a:p>
            <a:r>
              <a:rPr lang="en-US" b="1" dirty="0" smtClean="0">
                <a:solidFill>
                  <a:srgbClr val="1F497D"/>
                </a:solidFill>
              </a:rPr>
              <a:t>     private </a:t>
            </a:r>
            <a:r>
              <a:rPr lang="en-US" b="1" dirty="0" err="1" smtClean="0">
                <a:solidFill>
                  <a:srgbClr val="1F497D"/>
                </a:solidFill>
              </a:rPr>
              <a:t>int</a:t>
            </a:r>
            <a:r>
              <a:rPr lang="en-US" b="1" dirty="0" smtClean="0">
                <a:solidFill>
                  <a:srgbClr val="1F497D"/>
                </a:solidFill>
              </a:rPr>
              <a:t> value[];</a:t>
            </a:r>
          </a:p>
          <a:p>
            <a:r>
              <a:rPr lang="en-US" b="1" dirty="0" smtClean="0"/>
              <a:t>     public </a:t>
            </a:r>
            <a:r>
              <a:rPr lang="en-US" b="1" dirty="0" err="1" smtClean="0"/>
              <a:t>int</a:t>
            </a:r>
            <a:r>
              <a:rPr lang="en-US" b="1" dirty="0" smtClean="0"/>
              <a:t>[] </a:t>
            </a:r>
            <a:r>
              <a:rPr lang="en-US" b="1" dirty="0" err="1" smtClean="0"/>
              <a:t>getValues</a:t>
            </a:r>
            <a:r>
              <a:rPr lang="en-US" b="1" dirty="0" smtClean="0"/>
              <a:t>() {  </a:t>
            </a:r>
          </a:p>
          <a:p>
            <a:r>
              <a:rPr lang="en-US" b="1" dirty="0"/>
              <a:t> </a:t>
            </a:r>
            <a:r>
              <a:rPr lang="en-US" b="1" dirty="0" smtClean="0"/>
              <a:t>        </a:t>
            </a:r>
            <a:r>
              <a:rPr lang="en-US" b="1" dirty="0" smtClean="0">
                <a:solidFill>
                  <a:srgbClr val="1F497D"/>
                </a:solidFill>
              </a:rPr>
              <a:t>  return values;  </a:t>
            </a:r>
            <a:r>
              <a:rPr lang="en-US" b="1" dirty="0" smtClean="0"/>
              <a:t>}</a:t>
            </a:r>
          </a:p>
          <a:p>
            <a:r>
              <a:rPr lang="en-US" b="1" dirty="0" smtClean="0"/>
              <a:t>   … </a:t>
            </a:r>
            <a:endParaRPr lang="en-US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2810996" y="5085184"/>
            <a:ext cx="1184940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 smtClean="0"/>
              <a:t>Etudiant</a:t>
            </a:r>
            <a:endParaRPr lang="fr-FR" sz="2000" b="1" dirty="0"/>
          </a:p>
        </p:txBody>
      </p:sp>
      <p:grpSp>
        <p:nvGrpSpPr>
          <p:cNvPr id="16" name="Group 1"/>
          <p:cNvGrpSpPr/>
          <p:nvPr/>
        </p:nvGrpSpPr>
        <p:grpSpPr>
          <a:xfrm>
            <a:off x="5004048" y="2996952"/>
            <a:ext cx="2930561" cy="699848"/>
            <a:chOff x="609600" y="3936684"/>
            <a:chExt cx="2930561" cy="699848"/>
          </a:xfrm>
        </p:grpSpPr>
        <p:sp>
          <p:nvSpPr>
            <p:cNvPr id="17" name="Text Box 4"/>
            <p:cNvSpPr txBox="1">
              <a:spLocks noChangeArrowheads="1"/>
            </p:cNvSpPr>
            <p:nvPr/>
          </p:nvSpPr>
          <p:spPr bwMode="auto">
            <a:xfrm>
              <a:off x="609601" y="3936684"/>
              <a:ext cx="2930560" cy="369332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r-FR" b="1" dirty="0" err="1" smtClean="0"/>
                <a:t>MechantMain</a:t>
              </a:r>
              <a:endParaRPr lang="fr-FR" b="1" dirty="0"/>
            </a:p>
          </p:txBody>
        </p:sp>
        <p:sp>
          <p:nvSpPr>
            <p:cNvPr id="18" name="Text Box 6"/>
            <p:cNvSpPr txBox="1">
              <a:spLocks noChangeArrowheads="1"/>
            </p:cNvSpPr>
            <p:nvPr/>
          </p:nvSpPr>
          <p:spPr bwMode="auto">
            <a:xfrm>
              <a:off x="609600" y="4267200"/>
              <a:ext cx="2930560" cy="369332"/>
            </a:xfrm>
            <a:prstGeom prst="rect">
              <a:avLst/>
            </a:prstGeom>
            <a:solidFill>
              <a:srgbClr val="F6F89A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fr-FR" dirty="0" smtClean="0"/>
                <a:t>+ main (</a:t>
              </a:r>
              <a:r>
                <a:rPr lang="fr-FR" dirty="0" err="1" smtClean="0"/>
                <a:t>args</a:t>
              </a:r>
              <a:r>
                <a:rPr lang="fr-FR" dirty="0" smtClean="0"/>
                <a:t> : String [] )</a:t>
              </a:r>
              <a:endParaRPr lang="fr-FR" dirty="0"/>
            </a:p>
          </p:txBody>
        </p:sp>
      </p:grpSp>
      <p:cxnSp>
        <p:nvCxnSpPr>
          <p:cNvPr id="19" name="Connecteur droit avec flèche 18"/>
          <p:cNvCxnSpPr>
            <a:stCxn id="17" idx="1"/>
            <a:endCxn id="11" idx="3"/>
          </p:cNvCxnSpPr>
          <p:nvPr/>
        </p:nvCxnSpPr>
        <p:spPr>
          <a:xfrm flipH="1">
            <a:off x="3491880" y="3181618"/>
            <a:ext cx="1512169" cy="13574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4355976" y="3807037"/>
            <a:ext cx="4464496" cy="28623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r>
              <a:rPr lang="en-US" b="1" dirty="0"/>
              <a:t> </a:t>
            </a:r>
            <a:r>
              <a:rPr lang="en-US" b="1" dirty="0" smtClean="0"/>
              <a:t> </a:t>
            </a:r>
            <a:r>
              <a:rPr lang="en-US" b="1" dirty="0"/>
              <a:t> </a:t>
            </a:r>
            <a:r>
              <a:rPr lang="en-US" b="1" dirty="0" err="1"/>
              <a:t>Etudiant</a:t>
            </a:r>
            <a:r>
              <a:rPr lang="en-US" b="1" dirty="0"/>
              <a:t> e = new </a:t>
            </a:r>
            <a:r>
              <a:rPr lang="en-US" b="1" dirty="0" err="1"/>
              <a:t>Etudiant</a:t>
            </a:r>
            <a:r>
              <a:rPr lang="en-US" b="1" dirty="0"/>
              <a:t>("Toto", 3);</a:t>
            </a:r>
          </a:p>
          <a:p>
            <a:r>
              <a:rPr lang="fi-FI" b="1" dirty="0" smtClean="0"/>
              <a:t>   e.addValue</a:t>
            </a:r>
            <a:r>
              <a:rPr lang="fi-FI" b="1" dirty="0"/>
              <a:t>(18);</a:t>
            </a:r>
          </a:p>
          <a:p>
            <a:r>
              <a:rPr lang="fi-FI" b="1" dirty="0"/>
              <a:t> </a:t>
            </a:r>
            <a:r>
              <a:rPr lang="fi-FI" b="1" dirty="0" smtClean="0"/>
              <a:t>  e.addValue</a:t>
            </a:r>
            <a:r>
              <a:rPr lang="fi-FI" b="1" dirty="0"/>
              <a:t>(18);</a:t>
            </a:r>
          </a:p>
          <a:p>
            <a:r>
              <a:rPr lang="fi-FI" b="1" dirty="0"/>
              <a:t> </a:t>
            </a:r>
            <a:r>
              <a:rPr lang="fi-FI" b="1" dirty="0" smtClean="0"/>
              <a:t>  e.addValue</a:t>
            </a:r>
            <a:r>
              <a:rPr lang="fi-FI" b="1" dirty="0"/>
              <a:t>(18);</a:t>
            </a:r>
            <a:r>
              <a:rPr lang="en-US" b="1" dirty="0" smtClean="0">
                <a:solidFill>
                  <a:schemeClr val="tx2"/>
                </a:solidFill>
              </a:rPr>
              <a:t>   </a:t>
            </a:r>
          </a:p>
          <a:p>
            <a:r>
              <a:rPr lang="en-US" b="1" dirty="0" smtClean="0">
                <a:solidFill>
                  <a:schemeClr val="tx2"/>
                </a:solidFill>
              </a:rPr>
              <a:t>. . . </a:t>
            </a:r>
          </a:p>
          <a:p>
            <a:r>
              <a:rPr lang="fi-FI" b="1" dirty="0" smtClean="0">
                <a:solidFill>
                  <a:schemeClr val="tx2"/>
                </a:solidFill>
              </a:rPr>
              <a:t>   </a:t>
            </a:r>
            <a:r>
              <a:rPr lang="fi-FI" b="1" dirty="0" err="1" smtClean="0">
                <a:solidFill>
                  <a:schemeClr val="tx2"/>
                </a:solidFill>
              </a:rPr>
              <a:t>int</a:t>
            </a:r>
            <a:r>
              <a:rPr lang="fi-FI" b="1" dirty="0" smtClean="0">
                <a:solidFill>
                  <a:schemeClr val="tx2"/>
                </a:solidFill>
              </a:rPr>
              <a:t> </a:t>
            </a:r>
            <a:r>
              <a:rPr lang="fi-FI" b="1" dirty="0">
                <a:solidFill>
                  <a:schemeClr val="tx2"/>
                </a:solidFill>
              </a:rPr>
              <a:t>v[] = </a:t>
            </a:r>
            <a:r>
              <a:rPr lang="fi-FI" b="1" dirty="0" err="1">
                <a:solidFill>
                  <a:schemeClr val="tx2"/>
                </a:solidFill>
              </a:rPr>
              <a:t>e.getValues</a:t>
            </a:r>
            <a:r>
              <a:rPr lang="fi-FI" b="1" dirty="0">
                <a:solidFill>
                  <a:schemeClr val="tx2"/>
                </a:solidFill>
              </a:rPr>
              <a:t>();</a:t>
            </a:r>
          </a:p>
          <a:p>
            <a:r>
              <a:rPr lang="fi-FI" b="1" dirty="0">
                <a:solidFill>
                  <a:schemeClr val="tx2"/>
                </a:solidFill>
              </a:rPr>
              <a:t>   </a:t>
            </a:r>
            <a:r>
              <a:rPr lang="fi-FI" b="1" dirty="0" smtClean="0">
                <a:solidFill>
                  <a:schemeClr val="tx2"/>
                </a:solidFill>
              </a:rPr>
              <a:t>v</a:t>
            </a:r>
            <a:r>
              <a:rPr lang="fi-FI" b="1" dirty="0">
                <a:solidFill>
                  <a:schemeClr val="tx2"/>
                </a:solidFill>
              </a:rPr>
              <a:t>[0] = 0;</a:t>
            </a:r>
          </a:p>
          <a:p>
            <a:r>
              <a:rPr lang="fi-FI" b="1" dirty="0" smtClean="0">
                <a:solidFill>
                  <a:schemeClr val="tx2"/>
                </a:solidFill>
              </a:rPr>
              <a:t>   v</a:t>
            </a:r>
            <a:r>
              <a:rPr lang="fi-FI" b="1" dirty="0">
                <a:solidFill>
                  <a:schemeClr val="tx2"/>
                </a:solidFill>
              </a:rPr>
              <a:t>[1] = </a:t>
            </a:r>
            <a:r>
              <a:rPr lang="fi-FI" b="1" dirty="0" smtClean="0">
                <a:solidFill>
                  <a:schemeClr val="tx2"/>
                </a:solidFill>
              </a:rPr>
              <a:t>0;</a:t>
            </a:r>
          </a:p>
          <a:p>
            <a:r>
              <a:rPr lang="fi-FI" b="1" dirty="0" smtClean="0">
                <a:solidFill>
                  <a:schemeClr val="tx2"/>
                </a:solidFill>
              </a:rPr>
              <a:t>…</a:t>
            </a:r>
            <a:endParaRPr lang="fi-FI" b="1" dirty="0">
              <a:solidFill>
                <a:schemeClr val="tx2"/>
              </a:solidFill>
            </a:endParaRPr>
          </a:p>
          <a:p>
            <a:r>
              <a:rPr lang="fi-FI" b="1" dirty="0" smtClean="0">
                <a:solidFill>
                  <a:schemeClr val="accent2">
                    <a:lumMod val="50000"/>
                  </a:schemeClr>
                </a:solidFill>
              </a:rPr>
              <a:t>   a = </a:t>
            </a:r>
            <a:r>
              <a:rPr lang="fi-FI" b="1" dirty="0" err="1" smtClean="0">
                <a:solidFill>
                  <a:schemeClr val="accent2">
                    <a:lumMod val="50000"/>
                  </a:schemeClr>
                </a:solidFill>
              </a:rPr>
              <a:t>e.average</a:t>
            </a:r>
            <a:r>
              <a:rPr lang="fi-FI" b="1" dirty="0" smtClean="0">
                <a:solidFill>
                  <a:schemeClr val="accent2">
                    <a:lumMod val="50000"/>
                  </a:schemeClr>
                </a:solidFill>
              </a:rPr>
              <a:t>();   // </a:t>
            </a:r>
            <a:r>
              <a:rPr lang="fi-FI" b="1" dirty="0" err="1" smtClean="0">
                <a:solidFill>
                  <a:schemeClr val="accent2">
                    <a:lumMod val="50000"/>
                  </a:schemeClr>
                </a:solidFill>
              </a:rPr>
              <a:t>quelle</a:t>
            </a:r>
            <a:r>
              <a:rPr lang="fi-FI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fi-FI" b="1" dirty="0" err="1" smtClean="0">
                <a:solidFill>
                  <a:schemeClr val="accent2">
                    <a:lumMod val="50000"/>
                  </a:schemeClr>
                </a:solidFill>
              </a:rPr>
              <a:t>valeur</a:t>
            </a:r>
            <a:r>
              <a:rPr lang="fi-FI" b="1" dirty="0" smtClean="0">
                <a:solidFill>
                  <a:schemeClr val="accent2">
                    <a:lumMod val="50000"/>
                  </a:schemeClr>
                </a:solidFill>
              </a:rPr>
              <a:t> ??? </a:t>
            </a:r>
            <a:endParaRPr lang="en-US" b="1" dirty="0" smtClean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8244408" y="3501008"/>
            <a:ext cx="810463" cy="40011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b="1" dirty="0"/>
              <a:t>m</a:t>
            </a:r>
            <a:r>
              <a:rPr lang="fr-FR" sz="2000" b="1" dirty="0" smtClean="0"/>
              <a:t>ain</a:t>
            </a:r>
            <a:endParaRPr lang="fr-FR" sz="2000" b="1" dirty="0"/>
          </a:p>
        </p:txBody>
      </p:sp>
      <p:sp>
        <p:nvSpPr>
          <p:cNvPr id="26" name="ZoneTexte 25"/>
          <p:cNvSpPr txBox="1"/>
          <p:nvPr/>
        </p:nvSpPr>
        <p:spPr>
          <a:xfrm rot="20947640">
            <a:off x="279328" y="3326907"/>
            <a:ext cx="4402589" cy="147732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36000" tIns="0" rIns="36000" bIns="0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En retournant une référence directe au tableau, on permet sa modification !!</a:t>
            </a:r>
          </a:p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Violation de l’encapsulation</a:t>
            </a:r>
          </a:p>
        </p:txBody>
      </p:sp>
      <p:sp>
        <p:nvSpPr>
          <p:cNvPr id="8" name="Explosion 1 7"/>
          <p:cNvSpPr/>
          <p:nvPr/>
        </p:nvSpPr>
        <p:spPr>
          <a:xfrm>
            <a:off x="6012160" y="2996952"/>
            <a:ext cx="3113980" cy="2520280"/>
          </a:xfrm>
          <a:prstGeom prst="irregularSeal1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2200" dirty="0"/>
              <a:t>Moyenne est 6, et non plus 18 !!</a:t>
            </a:r>
            <a:r>
              <a:rPr lang="fr-FR" sz="2200" dirty="0" smtClean="0"/>
              <a:t>!</a:t>
            </a:r>
            <a:endParaRPr lang="fr-FR" sz="2200" dirty="0"/>
          </a:p>
        </p:txBody>
      </p:sp>
    </p:spTree>
    <p:extLst>
      <p:ext uri="{BB962C8B-B14F-4D97-AF65-F5344CB8AC3E}">
        <p14:creationId xmlns:p14="http://schemas.microsoft.com/office/powerpoint/2010/main" val="1874672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Références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arenR"/>
            </a:pPr>
            <a:r>
              <a:rPr lang="fr-FR" dirty="0" err="1" smtClean="0"/>
              <a:t>Eckel</a:t>
            </a:r>
            <a:r>
              <a:rPr lang="fr-FR" dirty="0" smtClean="0"/>
              <a:t>, Bruce. « </a:t>
            </a:r>
            <a:r>
              <a:rPr lang="fr-FR" dirty="0" err="1" smtClean="0"/>
              <a:t>Thinking</a:t>
            </a:r>
            <a:r>
              <a:rPr lang="fr-FR" dirty="0" smtClean="0"/>
              <a:t> in Java », 4th </a:t>
            </a:r>
            <a:r>
              <a:rPr lang="fr-FR" dirty="0" err="1" smtClean="0"/>
              <a:t>edition</a:t>
            </a:r>
            <a:r>
              <a:rPr lang="fr-FR" dirty="0" smtClean="0"/>
              <a:t>, </a:t>
            </a:r>
            <a:r>
              <a:rPr lang="fr-FR" dirty="0" err="1" smtClean="0"/>
              <a:t>Printice</a:t>
            </a:r>
            <a:r>
              <a:rPr lang="fr-FR" dirty="0" smtClean="0"/>
              <a:t> Hall, 2010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Oracle, « </a:t>
            </a:r>
            <a:r>
              <a:rPr lang="fr-FR" dirty="0"/>
              <a:t>Code Conventions for the Java </a:t>
            </a:r>
            <a:r>
              <a:rPr lang="fr-FR" dirty="0" err="1"/>
              <a:t>Programming</a:t>
            </a:r>
            <a:r>
              <a:rPr lang="fr-FR" dirty="0"/>
              <a:t> </a:t>
            </a:r>
            <a:r>
              <a:rPr lang="fr-FR" dirty="0" err="1" smtClean="0"/>
              <a:t>Language</a:t>
            </a:r>
            <a:r>
              <a:rPr lang="fr-FR" dirty="0" smtClean="0"/>
              <a:t> », </a:t>
            </a:r>
            <a:r>
              <a:rPr lang="fr-FR" dirty="0" smtClean="0">
                <a:hlinkClick r:id="rId2"/>
              </a:rPr>
              <a:t>www.oracle.com</a:t>
            </a:r>
            <a:r>
              <a:rPr lang="fr-FR" dirty="0">
                <a:hlinkClick r:id="rId2"/>
              </a:rPr>
              <a:t>/technetwork/java/codeconv-138413.</a:t>
            </a:r>
            <a:r>
              <a:rPr lang="fr-FR" dirty="0" smtClean="0">
                <a:hlinkClick r:id="rId2"/>
              </a:rPr>
              <a:t>html</a:t>
            </a:r>
            <a:r>
              <a:rPr lang="fr-FR" dirty="0" smtClean="0"/>
              <a:t> (Oct. 2011)</a:t>
            </a:r>
          </a:p>
          <a:p>
            <a:pPr marL="514350" indent="-514350">
              <a:buFont typeface="+mj-lt"/>
              <a:buAutoNum type="arabicParenR"/>
            </a:pPr>
            <a:r>
              <a:rPr lang="fr-FR" dirty="0" smtClean="0"/>
              <a:t>Eric </a:t>
            </a:r>
            <a:r>
              <a:rPr lang="fr-FR" dirty="0"/>
              <a:t>Gamma, </a:t>
            </a:r>
            <a:r>
              <a:rPr lang="fr-FR" dirty="0" smtClean="0"/>
              <a:t>Richard </a:t>
            </a:r>
            <a:r>
              <a:rPr lang="fr-FR" dirty="0" err="1" smtClean="0"/>
              <a:t>Helm</a:t>
            </a:r>
            <a:r>
              <a:rPr lang="fr-FR" dirty="0"/>
              <a:t>, </a:t>
            </a:r>
            <a:r>
              <a:rPr lang="fr-FR" dirty="0" smtClean="0"/>
              <a:t>Ralph Johnson</a:t>
            </a:r>
            <a:r>
              <a:rPr lang="fr-FR" dirty="0"/>
              <a:t>, </a:t>
            </a:r>
            <a:r>
              <a:rPr lang="fr-FR" dirty="0" smtClean="0"/>
              <a:t>John </a:t>
            </a:r>
            <a:r>
              <a:rPr lang="fr-FR" dirty="0" err="1" smtClean="0"/>
              <a:t>Vlissides</a:t>
            </a:r>
            <a:r>
              <a:rPr lang="fr-FR" dirty="0"/>
              <a:t>, « Design Patterns: </a:t>
            </a:r>
            <a:r>
              <a:rPr lang="fr-FR" dirty="0" err="1"/>
              <a:t>Elements</a:t>
            </a:r>
            <a:r>
              <a:rPr lang="fr-FR" dirty="0"/>
              <a:t> of </a:t>
            </a:r>
            <a:r>
              <a:rPr lang="fr-FR" dirty="0" err="1"/>
              <a:t>reusable</a:t>
            </a:r>
            <a:r>
              <a:rPr lang="fr-FR" dirty="0"/>
              <a:t> </a:t>
            </a:r>
            <a:r>
              <a:rPr lang="fr-FR" dirty="0" err="1"/>
              <a:t>object-oriented</a:t>
            </a:r>
            <a:r>
              <a:rPr lang="fr-FR" dirty="0"/>
              <a:t> software », </a:t>
            </a:r>
            <a:r>
              <a:rPr lang="fr-FR" dirty="0" err="1"/>
              <a:t>Adison</a:t>
            </a:r>
            <a:r>
              <a:rPr lang="fr-FR" dirty="0"/>
              <a:t>-Wesley, 1994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19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073185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Plan de la séance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>
                <a:solidFill>
                  <a:schemeClr val="tx2"/>
                </a:solidFill>
              </a:rPr>
              <a:t>Plan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Rappel notions de classe &amp; d’objet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Comment évaluer la modularité : la cohésion et le couplage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Points de vue : </a:t>
            </a:r>
            <a:r>
              <a:rPr lang="fr-FR" dirty="0">
                <a:solidFill>
                  <a:schemeClr val="tx2"/>
                </a:solidFill>
              </a:rPr>
              <a:t>b</a:t>
            </a:r>
            <a:r>
              <a:rPr lang="fr-FR" dirty="0" smtClean="0">
                <a:solidFill>
                  <a:schemeClr val="tx2"/>
                </a:solidFill>
              </a:rPr>
              <a:t>oîte blanche X boîte noire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L’encapsulation et la visibilité  </a:t>
            </a:r>
          </a:p>
          <a:p>
            <a:pPr lvl="1"/>
            <a:r>
              <a:rPr lang="fr-FR" dirty="0" smtClean="0">
                <a:solidFill>
                  <a:schemeClr val="tx2"/>
                </a:solidFill>
              </a:rPr>
              <a:t>Exemples et contre-exemples</a:t>
            </a:r>
          </a:p>
          <a:p>
            <a:pPr lvl="1"/>
            <a:endParaRPr lang="fr-FR" dirty="0" smtClean="0">
              <a:solidFill>
                <a:schemeClr val="tx2"/>
              </a:solidFill>
            </a:endParaRPr>
          </a:p>
          <a:p>
            <a:pPr lvl="1"/>
            <a:endParaRPr lang="fr-FR" dirty="0" smtClean="0">
              <a:solidFill>
                <a:schemeClr val="tx2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990600"/>
          </a:xfrm>
        </p:spPr>
        <p:txBody>
          <a:bodyPr/>
          <a:lstStyle/>
          <a:p>
            <a:r>
              <a:rPr lang="fr-FR" dirty="0" smtClean="0"/>
              <a:t>Modularité : classes &amp; objets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smtClean="0"/>
              <a:t>Dans les architectures OO, le module</a:t>
            </a:r>
            <a:br>
              <a:rPr lang="fr-FR" dirty="0" smtClean="0"/>
            </a:br>
            <a:r>
              <a:rPr lang="fr-FR" dirty="0" smtClean="0"/>
              <a:t>réutilisable est la classe 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Classe</a:t>
            </a:r>
          </a:p>
          <a:p>
            <a:pPr lvl="1"/>
            <a:r>
              <a:rPr lang="fr-FR" dirty="0" smtClean="0"/>
              <a:t>La notion de classe encapsule </a:t>
            </a:r>
            <a:br>
              <a:rPr lang="fr-FR" dirty="0" smtClean="0"/>
            </a:br>
            <a:r>
              <a:rPr lang="fr-FR" b="1" dirty="0" smtClean="0"/>
              <a:t>données + traitements  </a:t>
            </a:r>
          </a:p>
          <a:p>
            <a:pPr lvl="1"/>
            <a:r>
              <a:rPr lang="fr-FR" dirty="0" smtClean="0"/>
              <a:t>Ensemble de propriétés et le comportement communs à un ensemble d’objets</a:t>
            </a:r>
          </a:p>
          <a:p>
            <a:pPr lvl="1"/>
            <a:r>
              <a:rPr lang="fr-FR" b="1" dirty="0" smtClean="0"/>
              <a:t>Structure des objets</a:t>
            </a:r>
          </a:p>
          <a:p>
            <a:r>
              <a:rPr lang="fr-FR" b="1" dirty="0" smtClean="0">
                <a:solidFill>
                  <a:schemeClr val="tx2"/>
                </a:solidFill>
              </a:rPr>
              <a:t>Objet</a:t>
            </a:r>
            <a:r>
              <a:rPr lang="fr-FR" b="1" dirty="0" smtClean="0"/>
              <a:t> </a:t>
            </a:r>
          </a:p>
          <a:p>
            <a:pPr lvl="1"/>
            <a:r>
              <a:rPr lang="fr-FR" dirty="0" smtClean="0"/>
              <a:t>Instance de la classe</a:t>
            </a:r>
          </a:p>
          <a:p>
            <a:pPr lvl="1"/>
            <a:r>
              <a:rPr lang="fr-FR" b="1" dirty="0" smtClean="0"/>
              <a:t>Individu </a:t>
            </a:r>
            <a:endParaRPr lang="fr-FR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3</a:t>
            </a:fld>
            <a:endParaRPr lang="fr-F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47520" y="1844824"/>
            <a:ext cx="1688976" cy="1688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20272" y="4869160"/>
            <a:ext cx="1800200" cy="120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Modularité </a:t>
            </a:r>
            <a:r>
              <a:rPr lang="fr-FR" dirty="0"/>
              <a:t>: classes &amp; objets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4</a:t>
            </a:fld>
            <a:endParaRPr lang="fr-FR"/>
          </a:p>
        </p:txBody>
      </p:sp>
      <p:grpSp>
        <p:nvGrpSpPr>
          <p:cNvPr id="7" name="Group 4"/>
          <p:cNvGrpSpPr/>
          <p:nvPr/>
        </p:nvGrpSpPr>
        <p:grpSpPr>
          <a:xfrm>
            <a:off x="323528" y="2030224"/>
            <a:ext cx="2808312" cy="2838936"/>
            <a:chOff x="5366662" y="2419334"/>
            <a:chExt cx="2930560" cy="1019880"/>
          </a:xfrm>
          <a:solidFill>
            <a:srgbClr val="F6F89A"/>
          </a:solidFill>
        </p:grpSpPr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5370350" y="2419334"/>
              <a:ext cx="2926872" cy="132682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fr-FR" b="1" dirty="0" smtClean="0"/>
                <a:t>Personne</a:t>
              </a:r>
              <a:endParaRPr lang="fr-FR" b="1" dirty="0"/>
            </a:p>
          </p:txBody>
        </p:sp>
        <p:sp>
          <p:nvSpPr>
            <p:cNvPr id="9" name="Text Box 5"/>
            <p:cNvSpPr txBox="1">
              <a:spLocks noChangeArrowheads="1"/>
            </p:cNvSpPr>
            <p:nvPr/>
          </p:nvSpPr>
          <p:spPr bwMode="auto">
            <a:xfrm>
              <a:off x="5366662" y="2539234"/>
              <a:ext cx="2930560" cy="259835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smtClean="0"/>
                <a:t>nom : String</a:t>
              </a:r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prenom</a:t>
              </a:r>
              <a:r>
                <a:rPr lang="fr-FR" dirty="0" smtClean="0"/>
                <a:t> : String</a:t>
              </a:r>
            </a:p>
          </p:txBody>
        </p:sp>
        <p:sp>
          <p:nvSpPr>
            <p:cNvPr id="10" name="Text Box 6"/>
            <p:cNvSpPr txBox="1">
              <a:spLocks noChangeArrowheads="1"/>
            </p:cNvSpPr>
            <p:nvPr/>
          </p:nvSpPr>
          <p:spPr bwMode="auto">
            <a:xfrm>
              <a:off x="5366662" y="2797920"/>
              <a:ext cx="2930560" cy="641294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spcBef>
                  <a:spcPts val="600"/>
                </a:spcBef>
              </a:pPr>
              <a:r>
                <a:rPr lang="fr-FR" dirty="0" err="1" smtClean="0"/>
                <a:t>setNom</a:t>
              </a:r>
              <a:r>
                <a:rPr lang="fr-FR" dirty="0" smtClean="0"/>
                <a:t> (String)</a:t>
              </a:r>
              <a:endParaRPr lang="fr-FR" dirty="0"/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getNom</a:t>
              </a:r>
              <a:r>
                <a:rPr lang="fr-FR" dirty="0" smtClean="0"/>
                <a:t> () : String</a:t>
              </a:r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setPrenom</a:t>
              </a:r>
              <a:r>
                <a:rPr lang="fr-FR" dirty="0" smtClean="0"/>
                <a:t>(String)</a:t>
              </a:r>
            </a:p>
            <a:p>
              <a:pPr>
                <a:spcBef>
                  <a:spcPts val="600"/>
                </a:spcBef>
              </a:pPr>
              <a:r>
                <a:rPr lang="fr-FR" dirty="0" err="1" smtClean="0"/>
                <a:t>getPrenom</a:t>
              </a:r>
              <a:r>
                <a:rPr lang="fr-FR" dirty="0" smtClean="0"/>
                <a:t>(): String</a:t>
              </a:r>
            </a:p>
            <a:p>
              <a:pPr>
                <a:spcBef>
                  <a:spcPts val="600"/>
                </a:spcBef>
              </a:pPr>
              <a:r>
                <a:rPr lang="fr-FR" dirty="0" smtClean="0"/>
                <a:t>initiales() : String</a:t>
              </a:r>
            </a:p>
          </p:txBody>
        </p:sp>
      </p:grpSp>
      <p:sp>
        <p:nvSpPr>
          <p:cNvPr id="11" name="Accolade fermante 10"/>
          <p:cNvSpPr/>
          <p:nvPr/>
        </p:nvSpPr>
        <p:spPr>
          <a:xfrm>
            <a:off x="3419872" y="2348879"/>
            <a:ext cx="432048" cy="746367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Accolade fermante 11"/>
          <p:cNvSpPr/>
          <p:nvPr/>
        </p:nvSpPr>
        <p:spPr>
          <a:xfrm>
            <a:off x="3419872" y="3167255"/>
            <a:ext cx="360040" cy="1656184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3995936" y="2231151"/>
            <a:ext cx="27047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Attributs </a:t>
            </a:r>
          </a:p>
          <a:p>
            <a:r>
              <a:rPr lang="fr-FR" sz="2000" dirty="0" smtClean="0"/>
              <a:t>Variables d’instance</a:t>
            </a:r>
          </a:p>
          <a:p>
            <a:r>
              <a:rPr lang="fr-FR" sz="2000" dirty="0" smtClean="0"/>
              <a:t>Variables de classe</a:t>
            </a:r>
            <a:endParaRPr lang="fr-FR" sz="2000" dirty="0"/>
          </a:p>
        </p:txBody>
      </p:sp>
      <p:sp>
        <p:nvSpPr>
          <p:cNvPr id="14" name="ZoneTexte 13"/>
          <p:cNvSpPr txBox="1"/>
          <p:nvPr/>
        </p:nvSpPr>
        <p:spPr>
          <a:xfrm>
            <a:off x="3995936" y="3599303"/>
            <a:ext cx="28355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/>
              <a:t>Opérations </a:t>
            </a:r>
          </a:p>
          <a:p>
            <a:r>
              <a:rPr lang="fr-FR" sz="2000" dirty="0" smtClean="0"/>
              <a:t>Méthodes d’instance</a:t>
            </a:r>
          </a:p>
          <a:p>
            <a:r>
              <a:rPr lang="fr-FR" sz="2000" dirty="0" smtClean="0"/>
              <a:t>Méthodes de classe</a:t>
            </a:r>
            <a:endParaRPr lang="fr-FR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7223850" y="2508150"/>
            <a:ext cx="1647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/>
              <a:t>Propriétés </a:t>
            </a:r>
            <a:endParaRPr lang="fr-FR" sz="2400" b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7176737" y="3876302"/>
            <a:ext cx="174188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400" b="1" dirty="0" smtClean="0"/>
              <a:t>Traitement </a:t>
            </a:r>
            <a:endParaRPr lang="fr-FR" sz="2400" b="1" dirty="0"/>
          </a:p>
        </p:txBody>
      </p:sp>
      <p:sp>
        <p:nvSpPr>
          <p:cNvPr id="17" name="ZoneTexte 16"/>
          <p:cNvSpPr txBox="1"/>
          <p:nvPr/>
        </p:nvSpPr>
        <p:spPr>
          <a:xfrm>
            <a:off x="2411760" y="5517232"/>
            <a:ext cx="4608512" cy="83099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400" dirty="0" smtClean="0"/>
              <a:t>1 Classe  = 1 Entité </a:t>
            </a:r>
          </a:p>
          <a:p>
            <a:pPr algn="ctr"/>
            <a:r>
              <a:rPr lang="fr-FR" sz="2400" b="1" dirty="0" smtClean="0"/>
              <a:t>1 Responsabilité 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190762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Modularité </a:t>
            </a:r>
            <a:r>
              <a:rPr lang="fr-FR" dirty="0"/>
              <a:t>: classes &amp; objets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dirty="0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563888" y="5877272"/>
            <a:ext cx="792088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355976" y="5877272"/>
            <a:ext cx="792088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1259632" y="4293096"/>
            <a:ext cx="1656184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Classe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1259632" y="5013176"/>
            <a:ext cx="1656184" cy="720080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000" dirty="0" smtClean="0"/>
              <a:t>Propriétés valeurs </a:t>
            </a:r>
            <a:endParaRPr lang="fr-FR" dirty="0"/>
          </a:p>
        </p:txBody>
      </p:sp>
      <p:cxnSp>
        <p:nvCxnSpPr>
          <p:cNvPr id="11" name="Connecteur en angle 10"/>
          <p:cNvCxnSpPr>
            <a:stCxn id="7" idx="0"/>
            <a:endCxn id="8" idx="3"/>
          </p:cNvCxnSpPr>
          <p:nvPr/>
        </p:nvCxnSpPr>
        <p:spPr>
          <a:xfrm rot="16200000" flipV="1">
            <a:off x="3185846" y="4311098"/>
            <a:ext cx="1296144" cy="183620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Connecteur en angle 11"/>
          <p:cNvCxnSpPr>
            <a:stCxn id="6" idx="0"/>
            <a:endCxn id="9" idx="3"/>
          </p:cNvCxnSpPr>
          <p:nvPr/>
        </p:nvCxnSpPr>
        <p:spPr>
          <a:xfrm rot="16200000" flipV="1">
            <a:off x="3185846" y="5103186"/>
            <a:ext cx="504056" cy="1044116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5724128" y="5949280"/>
            <a:ext cx="428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Monotype Corsiva"/>
                <a:cs typeface="Monotype Corsiva"/>
              </a:rPr>
              <a:t>o</a:t>
            </a:r>
            <a:endParaRPr lang="fr-FR" sz="2800" dirty="0">
              <a:latin typeface="Monotype Corsiva"/>
              <a:cs typeface="Monotype Corsiva"/>
            </a:endParaRPr>
          </a:p>
        </p:txBody>
      </p:sp>
      <p:cxnSp>
        <p:nvCxnSpPr>
          <p:cNvPr id="17" name="Connecteur droit avec flèche 16"/>
          <p:cNvCxnSpPr>
            <a:stCxn id="15" idx="1"/>
            <a:endCxn id="7" idx="3"/>
          </p:cNvCxnSpPr>
          <p:nvPr/>
        </p:nvCxnSpPr>
        <p:spPr>
          <a:xfrm flipH="1" flipV="1">
            <a:off x="5148064" y="6165304"/>
            <a:ext cx="576064" cy="455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1043608" y="1844824"/>
            <a:ext cx="7488832" cy="523220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Objet = identité + état + comportement </a:t>
            </a:r>
            <a:endParaRPr lang="fr-FR" sz="2800" dirty="0"/>
          </a:p>
        </p:txBody>
      </p:sp>
      <p:sp>
        <p:nvSpPr>
          <p:cNvPr id="19" name="ZoneTexte 18"/>
          <p:cNvSpPr txBox="1"/>
          <p:nvPr/>
        </p:nvSpPr>
        <p:spPr>
          <a:xfrm>
            <a:off x="683568" y="2492896"/>
            <a:ext cx="1800199" cy="9233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000" b="1" dirty="0" smtClean="0"/>
              <a:t>Identité </a:t>
            </a:r>
          </a:p>
          <a:p>
            <a:pPr algn="ctr"/>
            <a:r>
              <a:rPr lang="fr-FR" sz="2000" dirty="0" smtClean="0"/>
              <a:t>Identification de l’objet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6876256" y="2564904"/>
            <a:ext cx="2232248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000" b="1" dirty="0" smtClean="0"/>
              <a:t>Comportement </a:t>
            </a:r>
          </a:p>
          <a:p>
            <a:pPr algn="ctr"/>
            <a:r>
              <a:rPr lang="fr-FR" sz="2000" dirty="0" smtClean="0"/>
              <a:t>Comportement défini par la classe</a:t>
            </a:r>
          </a:p>
        </p:txBody>
      </p:sp>
      <p:cxnSp>
        <p:nvCxnSpPr>
          <p:cNvPr id="22" name="Connecteur en angle 21"/>
          <p:cNvCxnSpPr>
            <a:stCxn id="20" idx="1"/>
          </p:cNvCxnSpPr>
          <p:nvPr/>
        </p:nvCxnSpPr>
        <p:spPr>
          <a:xfrm rot="10800000">
            <a:off x="6372200" y="2420895"/>
            <a:ext cx="504056" cy="75956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Connecteur en angle 23"/>
          <p:cNvCxnSpPr>
            <a:stCxn id="19" idx="3"/>
          </p:cNvCxnSpPr>
          <p:nvPr/>
        </p:nvCxnSpPr>
        <p:spPr>
          <a:xfrm flipV="1">
            <a:off x="2483767" y="2420888"/>
            <a:ext cx="360040" cy="533673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059832" y="2780928"/>
            <a:ext cx="3312368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000" b="1" dirty="0" smtClean="0"/>
              <a:t>État </a:t>
            </a:r>
          </a:p>
          <a:p>
            <a:pPr algn="ctr"/>
            <a:r>
              <a:rPr lang="fr-FR" sz="2000" dirty="0" smtClean="0"/>
              <a:t>Ensemble de valeurs assignées aux propriétés à un instant </a:t>
            </a:r>
            <a:r>
              <a:rPr lang="fr-FR" sz="2000" i="1" dirty="0" err="1" smtClean="0"/>
              <a:t>t</a:t>
            </a:r>
            <a:endParaRPr lang="fr-FR" sz="2000" i="1" dirty="0" smtClean="0"/>
          </a:p>
        </p:txBody>
      </p:sp>
      <p:cxnSp>
        <p:nvCxnSpPr>
          <p:cNvPr id="28" name="Connecteur droit avec flèche 27"/>
          <p:cNvCxnSpPr>
            <a:stCxn id="25" idx="0"/>
          </p:cNvCxnSpPr>
          <p:nvPr/>
        </p:nvCxnSpPr>
        <p:spPr>
          <a:xfrm flipV="1">
            <a:off x="4716016" y="234888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1977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Modularité : </a:t>
            </a:r>
            <a:r>
              <a:rPr lang="fr-FR" dirty="0"/>
              <a:t>classes &amp; objets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179512" y="1196752"/>
            <a:ext cx="38164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 smtClean="0"/>
              <a:t>Exemple</a:t>
            </a:r>
            <a:r>
              <a:rPr lang="fr-FR" sz="2000" dirty="0" smtClean="0"/>
              <a:t> : classe </a:t>
            </a:r>
            <a:r>
              <a:rPr lang="fr-FR" sz="2000" b="1" dirty="0" err="1" smtClean="0"/>
              <a:t>Depense</a:t>
            </a:r>
            <a:endParaRPr lang="fr-FR" sz="2000" b="1" dirty="0" smtClean="0"/>
          </a:p>
          <a:p>
            <a:pPr algn="ctr"/>
            <a:r>
              <a:rPr lang="fr-FR" sz="2000" b="1" dirty="0"/>
              <a:t>R</a:t>
            </a:r>
            <a:r>
              <a:rPr lang="fr-FR" sz="2000" b="1" dirty="0" smtClean="0"/>
              <a:t>esponsabilité</a:t>
            </a:r>
            <a:r>
              <a:rPr lang="fr-FR" sz="2000" dirty="0" smtClean="0"/>
              <a:t> </a:t>
            </a:r>
            <a:r>
              <a:rPr lang="fr-FR" sz="2000" dirty="0" smtClean="0">
                <a:sym typeface="Wingdings"/>
              </a:rPr>
              <a:t></a:t>
            </a:r>
            <a:r>
              <a:rPr lang="fr-FR" sz="2000" dirty="0" smtClean="0"/>
              <a:t> représenter une dépense budgétaire </a:t>
            </a:r>
            <a:endParaRPr lang="fr-FR" sz="20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276872"/>
            <a:ext cx="4389636" cy="3384376"/>
          </a:xfrm>
          <a:prstGeom prst="rect">
            <a:avLst/>
          </a:prstGeom>
        </p:spPr>
      </p:pic>
      <p:sp>
        <p:nvSpPr>
          <p:cNvPr id="12" name="Accolade fermante 11"/>
          <p:cNvSpPr/>
          <p:nvPr/>
        </p:nvSpPr>
        <p:spPr>
          <a:xfrm>
            <a:off x="2483768" y="2564904"/>
            <a:ext cx="288032" cy="504056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Accolade fermante 12"/>
          <p:cNvSpPr/>
          <p:nvPr/>
        </p:nvSpPr>
        <p:spPr>
          <a:xfrm>
            <a:off x="2483768" y="3212976"/>
            <a:ext cx="288032" cy="360040"/>
          </a:xfrm>
          <a:prstGeom prst="rightBrace">
            <a:avLst/>
          </a:prstGeom>
          <a:ln>
            <a:solidFill>
              <a:srgbClr val="FF00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7" name="Légende à une bordure 2 26"/>
          <p:cNvSpPr/>
          <p:nvPr/>
        </p:nvSpPr>
        <p:spPr>
          <a:xfrm>
            <a:off x="4860032" y="1484784"/>
            <a:ext cx="3672408" cy="792088"/>
          </a:xfrm>
          <a:prstGeom prst="accentCallout2">
            <a:avLst>
              <a:gd name="adj1" fmla="val 74868"/>
              <a:gd name="adj2" fmla="val 2645"/>
              <a:gd name="adj3" fmla="val 74867"/>
              <a:gd name="adj4" fmla="val -14361"/>
              <a:gd name="adj5" fmla="val 167341"/>
              <a:gd name="adj6" fmla="val -560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/>
              <a:t>Variables de classe </a:t>
            </a:r>
            <a:r>
              <a:rPr lang="fr-FR" dirty="0"/>
              <a:t>: la classe </a:t>
            </a:r>
            <a:r>
              <a:rPr lang="fr-FR" dirty="0" err="1"/>
              <a:t>Depense</a:t>
            </a:r>
            <a:r>
              <a:rPr lang="fr-FR" dirty="0"/>
              <a:t> </a:t>
            </a:r>
            <a:r>
              <a:rPr lang="fr-FR" dirty="0" smtClean="0"/>
              <a:t>maintient </a:t>
            </a:r>
            <a:r>
              <a:rPr lang="fr-FR" dirty="0"/>
              <a:t>le total des dépenses et leur </a:t>
            </a:r>
            <a:r>
              <a:rPr lang="fr-FR" dirty="0" smtClean="0"/>
              <a:t>nombre</a:t>
            </a:r>
            <a:endParaRPr lang="fr-FR" dirty="0"/>
          </a:p>
        </p:txBody>
      </p:sp>
      <p:sp>
        <p:nvSpPr>
          <p:cNvPr id="28" name="Légende à une bordure 2 27"/>
          <p:cNvSpPr/>
          <p:nvPr/>
        </p:nvSpPr>
        <p:spPr>
          <a:xfrm>
            <a:off x="4860032" y="2564904"/>
            <a:ext cx="3672408" cy="792088"/>
          </a:xfrm>
          <a:prstGeom prst="accentCallout2">
            <a:avLst>
              <a:gd name="adj1" fmla="val 18750"/>
              <a:gd name="adj2" fmla="val 2645"/>
              <a:gd name="adj3" fmla="val 18750"/>
              <a:gd name="adj4" fmla="val -16667"/>
              <a:gd name="adj5" fmla="val 102577"/>
              <a:gd name="adj6" fmla="val -55449"/>
            </a:avLst>
          </a:prstGeom>
          <a:ln w="28575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/>
              <a:t>Variables d’instance</a:t>
            </a:r>
            <a:r>
              <a:rPr lang="fr-FR" dirty="0"/>
              <a:t> : chaque objet </a:t>
            </a:r>
            <a:r>
              <a:rPr lang="fr-FR" dirty="0" err="1"/>
              <a:t>Depense</a:t>
            </a:r>
            <a:r>
              <a:rPr lang="fr-FR" dirty="0"/>
              <a:t> possède une valeur et une description</a:t>
            </a:r>
          </a:p>
        </p:txBody>
      </p:sp>
      <p:sp>
        <p:nvSpPr>
          <p:cNvPr id="30" name="Légende à une bordure 2 29"/>
          <p:cNvSpPr/>
          <p:nvPr/>
        </p:nvSpPr>
        <p:spPr>
          <a:xfrm>
            <a:off x="4932040" y="3573016"/>
            <a:ext cx="3240360" cy="792088"/>
          </a:xfrm>
          <a:prstGeom prst="accentCallout2">
            <a:avLst>
              <a:gd name="adj1" fmla="val 18750"/>
              <a:gd name="adj2" fmla="val -1710"/>
              <a:gd name="adj3" fmla="val 16205"/>
              <a:gd name="adj4" fmla="val -5781"/>
              <a:gd name="adj5" fmla="val 29293"/>
              <a:gd name="adj6" fmla="val -32049"/>
            </a:avLst>
          </a:prstGeom>
          <a:ln w="28575" cmpd="sng"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algn="ctr"/>
            <a:r>
              <a:rPr lang="fr-FR" b="1" dirty="0" smtClean="0"/>
              <a:t>Constructeur : </a:t>
            </a:r>
            <a:br>
              <a:rPr lang="fr-FR" b="1" dirty="0" smtClean="0"/>
            </a:br>
            <a:r>
              <a:rPr lang="fr-FR" b="1" dirty="0" err="1" smtClean="0"/>
              <a:t>Depense</a:t>
            </a:r>
            <a:r>
              <a:rPr lang="fr-FR" b="1" dirty="0" smtClean="0"/>
              <a:t> (</a:t>
            </a:r>
            <a:r>
              <a:rPr lang="fr-FR" b="1" dirty="0" err="1" smtClean="0"/>
              <a:t>float</a:t>
            </a:r>
            <a:r>
              <a:rPr lang="fr-FR" b="1" dirty="0" smtClean="0"/>
              <a:t>, String)</a:t>
            </a:r>
            <a:endParaRPr lang="fr-FR" dirty="0"/>
          </a:p>
        </p:txBody>
      </p:sp>
      <p:cxnSp>
        <p:nvCxnSpPr>
          <p:cNvPr id="33" name="Connecteur en angle 32"/>
          <p:cNvCxnSpPr/>
          <p:nvPr/>
        </p:nvCxnSpPr>
        <p:spPr>
          <a:xfrm rot="16200000" flipH="1">
            <a:off x="8136396" y="4041068"/>
            <a:ext cx="432048" cy="360040"/>
          </a:xfrm>
          <a:prstGeom prst="bentConnector3">
            <a:avLst>
              <a:gd name="adj1" fmla="val -8790"/>
            </a:avLst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5" name="ZoneTexte 34"/>
          <p:cNvSpPr txBox="1"/>
          <p:nvPr/>
        </p:nvSpPr>
        <p:spPr>
          <a:xfrm>
            <a:off x="3131840" y="5723964"/>
            <a:ext cx="1440160" cy="6155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000" b="1" dirty="0" smtClean="0"/>
              <a:t>Méthodes </a:t>
            </a:r>
            <a:br>
              <a:rPr lang="fr-FR" sz="2000" b="1" dirty="0" smtClean="0"/>
            </a:br>
            <a:r>
              <a:rPr lang="fr-FR" sz="2000" b="1" dirty="0" smtClean="0"/>
              <a:t>de classe </a:t>
            </a:r>
            <a:endParaRPr lang="fr-FR" sz="2000" b="1" dirty="0"/>
          </a:p>
        </p:txBody>
      </p:sp>
      <p:sp>
        <p:nvSpPr>
          <p:cNvPr id="36" name="Accolade fermante 35"/>
          <p:cNvSpPr/>
          <p:nvPr/>
        </p:nvSpPr>
        <p:spPr>
          <a:xfrm>
            <a:off x="3131840" y="5085184"/>
            <a:ext cx="288032" cy="360040"/>
          </a:xfrm>
          <a:prstGeom prst="rightBrac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37"/>
          <p:cNvSpPr txBox="1"/>
          <p:nvPr/>
        </p:nvSpPr>
        <p:spPr>
          <a:xfrm>
            <a:off x="386043" y="5723964"/>
            <a:ext cx="2650841" cy="3077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fr-FR" sz="2000" b="1" dirty="0" smtClean="0"/>
              <a:t>Méthodes d’instance</a:t>
            </a:r>
            <a:endParaRPr lang="fr-FR" sz="2000" b="1" dirty="0"/>
          </a:p>
        </p:txBody>
      </p:sp>
      <p:cxnSp>
        <p:nvCxnSpPr>
          <p:cNvPr id="54" name="Connecteur en angle 53"/>
          <p:cNvCxnSpPr>
            <a:stCxn id="36" idx="1"/>
            <a:endCxn id="35" idx="0"/>
          </p:cNvCxnSpPr>
          <p:nvPr/>
        </p:nvCxnSpPr>
        <p:spPr>
          <a:xfrm rot="10800000" flipH="1" flipV="1">
            <a:off x="3419872" y="5265204"/>
            <a:ext cx="432048" cy="458760"/>
          </a:xfrm>
          <a:prstGeom prst="bentConnector4">
            <a:avLst>
              <a:gd name="adj1" fmla="val 102461"/>
              <a:gd name="adj2" fmla="val 61710"/>
            </a:avLst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395536" y="6381328"/>
            <a:ext cx="2185987" cy="30777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lIns="0" tIns="0" rIns="0" bIns="0" rtlCol="0">
            <a:spAutoFit/>
          </a:bodyPr>
          <a:lstStyle/>
          <a:p>
            <a:pPr algn="ctr"/>
            <a:r>
              <a:rPr lang="fr-FR" sz="2000" b="1" dirty="0" smtClean="0"/>
              <a:t>Comportement </a:t>
            </a:r>
            <a:endParaRPr lang="fr-FR" b="1" dirty="0"/>
          </a:p>
        </p:txBody>
      </p:sp>
      <p:cxnSp>
        <p:nvCxnSpPr>
          <p:cNvPr id="64" name="Connecteur en angle 63"/>
          <p:cNvCxnSpPr>
            <a:stCxn id="35" idx="2"/>
            <a:endCxn id="60" idx="3"/>
          </p:cNvCxnSpPr>
          <p:nvPr/>
        </p:nvCxnSpPr>
        <p:spPr>
          <a:xfrm rot="5400000">
            <a:off x="3118872" y="5802169"/>
            <a:ext cx="195700" cy="1270397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4679504" y="4854059"/>
            <a:ext cx="4464496" cy="2031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0" rIns="0">
            <a:spAutoFit/>
          </a:bodyPr>
          <a:lstStyle/>
          <a:p>
            <a:r>
              <a:rPr lang="fr-FR" dirty="0" smtClean="0"/>
              <a:t> public </a:t>
            </a:r>
            <a:r>
              <a:rPr lang="fr-FR" dirty="0" err="1"/>
              <a:t>Depense</a:t>
            </a:r>
            <a:r>
              <a:rPr lang="fr-FR" dirty="0"/>
              <a:t>(</a:t>
            </a:r>
            <a:r>
              <a:rPr lang="fr-FR" dirty="0" err="1"/>
              <a:t>float</a:t>
            </a:r>
            <a:r>
              <a:rPr lang="fr-FR" dirty="0"/>
              <a:t> val, String </a:t>
            </a:r>
            <a:r>
              <a:rPr lang="fr-FR" dirty="0" err="1"/>
              <a:t>descr</a:t>
            </a:r>
            <a:r>
              <a:rPr lang="fr-FR" dirty="0"/>
              <a:t>) 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{</a:t>
            </a:r>
            <a:endParaRPr lang="fr-FR" dirty="0"/>
          </a:p>
          <a:p>
            <a:r>
              <a:rPr lang="fr-FR" dirty="0" smtClean="0"/>
              <a:t>    </a:t>
            </a:r>
            <a:r>
              <a:rPr lang="fr-FR" b="1" dirty="0" err="1"/>
              <a:t>this.value</a:t>
            </a:r>
            <a:r>
              <a:rPr lang="fr-FR" b="1" dirty="0"/>
              <a:t> = val;</a:t>
            </a:r>
          </a:p>
          <a:p>
            <a:r>
              <a:rPr lang="fr-FR" dirty="0" smtClean="0"/>
              <a:t>    </a:t>
            </a:r>
            <a:r>
              <a:rPr lang="fr-FR" b="1" dirty="0" err="1"/>
              <a:t>this.description</a:t>
            </a:r>
            <a:r>
              <a:rPr lang="fr-FR" b="1" dirty="0"/>
              <a:t> = </a:t>
            </a:r>
            <a:r>
              <a:rPr lang="fr-FR" b="1" dirty="0" err="1"/>
              <a:t>descr</a:t>
            </a:r>
            <a:r>
              <a:rPr lang="fr-FR" b="1" dirty="0"/>
              <a:t>;</a:t>
            </a:r>
          </a:p>
          <a:p>
            <a:r>
              <a:rPr lang="fr-FR" dirty="0"/>
              <a:t>    </a:t>
            </a:r>
            <a:r>
              <a:rPr lang="fr-FR" i="1" dirty="0" err="1" smtClean="0"/>
              <a:t>Depense.nbDepenses</a:t>
            </a:r>
            <a:r>
              <a:rPr lang="fr-FR" i="1" dirty="0"/>
              <a:t>++;</a:t>
            </a:r>
          </a:p>
          <a:p>
            <a:r>
              <a:rPr lang="fr-FR" i="1" dirty="0" smtClean="0"/>
              <a:t>    </a:t>
            </a:r>
            <a:r>
              <a:rPr lang="fr-FR" i="1" dirty="0" err="1"/>
              <a:t>Depense.totalDepenses</a:t>
            </a:r>
            <a:r>
              <a:rPr lang="fr-FR" i="1" dirty="0"/>
              <a:t> += </a:t>
            </a:r>
            <a:r>
              <a:rPr lang="fr-FR" i="1" dirty="0" err="1"/>
              <a:t>this.value</a:t>
            </a:r>
            <a:r>
              <a:rPr lang="fr-FR" i="1" dirty="0"/>
              <a:t>;</a:t>
            </a:r>
          </a:p>
          <a:p>
            <a:r>
              <a:rPr lang="fr-FR" dirty="0"/>
              <a:t> </a:t>
            </a:r>
            <a:r>
              <a:rPr lang="fr-FR" dirty="0" smtClean="0"/>
              <a:t> </a:t>
            </a:r>
            <a:r>
              <a:rPr lang="fr-FR" dirty="0"/>
              <a:t>}</a:t>
            </a:r>
          </a:p>
        </p:txBody>
      </p:sp>
      <p:cxnSp>
        <p:nvCxnSpPr>
          <p:cNvPr id="74" name="Connecteur droit avec flèche 73"/>
          <p:cNvCxnSpPr>
            <a:stCxn id="38" idx="2"/>
            <a:endCxn id="60" idx="0"/>
          </p:cNvCxnSpPr>
          <p:nvPr/>
        </p:nvCxnSpPr>
        <p:spPr>
          <a:xfrm flipH="1">
            <a:off x="1488530" y="6031741"/>
            <a:ext cx="222934" cy="3495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ZoneTexte 30"/>
          <p:cNvSpPr txBox="1"/>
          <p:nvPr/>
        </p:nvSpPr>
        <p:spPr>
          <a:xfrm>
            <a:off x="5868144" y="4509120"/>
            <a:ext cx="3180904" cy="40011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fr-FR" sz="2000" dirty="0" smtClean="0"/>
              <a:t>Définition de l’</a:t>
            </a:r>
            <a:r>
              <a:rPr lang="fr-FR" sz="2000" b="1" dirty="0" smtClean="0"/>
              <a:t>état initial</a:t>
            </a:r>
            <a:endParaRPr lang="fr-FR" sz="2000" b="1" dirty="0"/>
          </a:p>
        </p:txBody>
      </p:sp>
      <p:sp>
        <p:nvSpPr>
          <p:cNvPr id="91" name="Rectangle 90"/>
          <p:cNvSpPr/>
          <p:nvPr/>
        </p:nvSpPr>
        <p:spPr>
          <a:xfrm>
            <a:off x="179512" y="3933056"/>
            <a:ext cx="4464496" cy="1080120"/>
          </a:xfrm>
          <a:prstGeom prst="rect">
            <a:avLst/>
          </a:prstGeom>
          <a:noFill/>
          <a:ln w="57150" cmpd="sng"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3" name="Connecteur en angle 92"/>
          <p:cNvCxnSpPr>
            <a:stCxn id="91" idx="2"/>
            <a:endCxn id="38" idx="0"/>
          </p:cNvCxnSpPr>
          <p:nvPr/>
        </p:nvCxnSpPr>
        <p:spPr>
          <a:xfrm rot="5400000">
            <a:off x="1706218" y="5018422"/>
            <a:ext cx="710788" cy="700296"/>
          </a:xfrm>
          <a:prstGeom prst="bentConnector3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2627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27" grpId="0" animBg="1"/>
      <p:bldP spid="28" grpId="0" animBg="1"/>
      <p:bldP spid="30" grpId="0" animBg="1"/>
      <p:bldP spid="35" grpId="0"/>
      <p:bldP spid="36" grpId="0" animBg="1"/>
      <p:bldP spid="38" grpId="0"/>
      <p:bldP spid="60" grpId="0" animBg="1"/>
      <p:bldP spid="65" grpId="0" animBg="1"/>
      <p:bldP spid="31" grpId="0" animBg="1"/>
      <p:bldP spid="9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Modularité : classes &amp; objets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73EC2-1A45-4F58-9CAC-C3E298EE3427}" type="datetime1">
              <a:rPr lang="fr-FR" smtClean="0"/>
              <a:pPr/>
              <a:t>23/10/13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7</a:t>
            </a:fld>
            <a:endParaRPr lang="fr-FR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340768"/>
            <a:ext cx="4389636" cy="3384376"/>
          </a:xfrm>
          <a:prstGeom prst="rect">
            <a:avLst/>
          </a:prstGeom>
        </p:spPr>
      </p:pic>
      <p:grpSp>
        <p:nvGrpSpPr>
          <p:cNvPr id="9" name="Grouper 8"/>
          <p:cNvGrpSpPr/>
          <p:nvPr/>
        </p:nvGrpSpPr>
        <p:grpSpPr>
          <a:xfrm>
            <a:off x="179512" y="4791922"/>
            <a:ext cx="4608512" cy="1877438"/>
            <a:chOff x="384299" y="5189130"/>
            <a:chExt cx="4248472" cy="1877438"/>
          </a:xfrm>
        </p:grpSpPr>
        <p:sp>
          <p:nvSpPr>
            <p:cNvPr id="7" name="Rectangle 6"/>
            <p:cNvSpPr/>
            <p:nvPr/>
          </p:nvSpPr>
          <p:spPr>
            <a:xfrm>
              <a:off x="384299" y="5589240"/>
              <a:ext cx="4248472" cy="1477328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0" rIns="0">
              <a:spAutoFit/>
            </a:bodyPr>
            <a:lstStyle/>
            <a:p>
              <a:r>
                <a:rPr lang="en-US" b="1" dirty="0" smtClean="0"/>
                <a:t>  o </a:t>
              </a:r>
              <a:r>
                <a:rPr lang="en-US" b="1" dirty="0"/>
                <a:t>= new </a:t>
              </a:r>
              <a:r>
                <a:rPr lang="en-US" b="1" dirty="0" err="1"/>
                <a:t>Depense</a:t>
              </a:r>
              <a:r>
                <a:rPr lang="en-US" b="1" dirty="0"/>
                <a:t> (15,"Resto");</a:t>
              </a:r>
            </a:p>
            <a:p>
              <a:r>
                <a:rPr lang="en-US" b="1" dirty="0"/>
                <a:t> </a:t>
              </a:r>
              <a:r>
                <a:rPr lang="en-US" b="1" dirty="0" smtClean="0"/>
                <a:t> </a:t>
              </a:r>
              <a:r>
                <a:rPr lang="en-US" b="1" dirty="0"/>
                <a:t>p = new </a:t>
              </a:r>
              <a:r>
                <a:rPr lang="en-US" b="1" dirty="0" err="1"/>
                <a:t>Depense</a:t>
              </a:r>
              <a:r>
                <a:rPr lang="en-US" b="1" dirty="0"/>
                <a:t> (25,"</a:t>
              </a:r>
              <a:r>
                <a:rPr lang="en-US" b="1" dirty="0" smtClean="0"/>
                <a:t>Transport”);          </a:t>
              </a:r>
            </a:p>
            <a:p>
              <a:r>
                <a:rPr lang="en-US" b="1" dirty="0"/>
                <a:t> </a:t>
              </a:r>
              <a:r>
                <a:rPr lang="en-US" b="1" dirty="0" smtClean="0"/>
                <a:t> </a:t>
              </a:r>
              <a:r>
                <a:rPr lang="en-US" b="1" dirty="0" err="1" smtClean="0"/>
                <a:t>p.addValue</a:t>
              </a:r>
              <a:r>
                <a:rPr lang="en-US" b="1" dirty="0"/>
                <a:t>(30)</a:t>
              </a:r>
              <a:r>
                <a:rPr lang="en-US" b="1" dirty="0" smtClean="0"/>
                <a:t>;</a:t>
              </a:r>
            </a:p>
            <a:p>
              <a:r>
                <a:rPr lang="en-US" dirty="0" smtClean="0"/>
                <a:t>  </a:t>
              </a:r>
              <a:r>
                <a:rPr lang="en-US" dirty="0" err="1" smtClean="0"/>
                <a:t>System.out.println</a:t>
              </a:r>
              <a:r>
                <a:rPr lang="en-US" dirty="0" smtClean="0"/>
                <a:t> </a:t>
              </a:r>
              <a:br>
                <a:rPr lang="en-US" dirty="0" smtClean="0"/>
              </a:br>
              <a:r>
                <a:rPr lang="en-US" dirty="0" smtClean="0"/>
                <a:t>         ( </a:t>
              </a:r>
              <a:r>
                <a:rPr lang="en-US" dirty="0" err="1" smtClean="0"/>
                <a:t>Depense.getTotalDepenses</a:t>
              </a:r>
              <a:r>
                <a:rPr lang="en-US" dirty="0" smtClean="0"/>
                <a:t>() );</a:t>
              </a: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384299" y="5189130"/>
              <a:ext cx="803325" cy="40011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fr-FR" sz="2000" b="1" dirty="0" smtClean="0"/>
                <a:t>Main</a:t>
              </a:r>
              <a:endParaRPr lang="fr-FR" sz="2000" b="1" dirty="0"/>
            </a:p>
          </p:txBody>
        </p:sp>
      </p:grpSp>
      <p:sp>
        <p:nvSpPr>
          <p:cNvPr id="10" name="Rectangle 9"/>
          <p:cNvSpPr/>
          <p:nvPr/>
        </p:nvSpPr>
        <p:spPr>
          <a:xfrm>
            <a:off x="4788024" y="4149080"/>
            <a:ext cx="576064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5220072" y="4149080"/>
            <a:ext cx="432048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5724128" y="1484784"/>
            <a:ext cx="2736304" cy="100811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2000" i="1" dirty="0" smtClean="0"/>
              <a:t>Classe </a:t>
            </a:r>
            <a:r>
              <a:rPr lang="fr-FR" sz="2000" i="1" dirty="0" err="1" smtClean="0"/>
              <a:t>Depense</a:t>
            </a:r>
            <a:endParaRPr lang="fr-FR" sz="2000" i="1" dirty="0" smtClean="0"/>
          </a:p>
          <a:p>
            <a:pPr algn="ctr"/>
            <a:r>
              <a:rPr lang="fr-FR" dirty="0" err="1" smtClean="0"/>
              <a:t>totalDepenses</a:t>
            </a:r>
            <a:r>
              <a:rPr lang="fr-FR" dirty="0" smtClean="0"/>
              <a:t>=….</a:t>
            </a:r>
          </a:p>
          <a:p>
            <a:pPr algn="ctr"/>
            <a:r>
              <a:rPr lang="fr-FR" dirty="0" err="1" smtClean="0"/>
              <a:t>nbDepenses</a:t>
            </a:r>
            <a:r>
              <a:rPr lang="fr-FR" dirty="0" smtClean="0"/>
              <a:t>=….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012160" y="2708920"/>
            <a:ext cx="2664296" cy="100811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2000" i="1" dirty="0" smtClean="0"/>
              <a:t>Instance o</a:t>
            </a:r>
          </a:p>
          <a:p>
            <a:pPr algn="ctr"/>
            <a:r>
              <a:rPr lang="fr-FR" dirty="0" smtClean="0"/>
              <a:t> value = 15</a:t>
            </a:r>
          </a:p>
          <a:p>
            <a:pPr algn="ctr"/>
            <a:r>
              <a:rPr lang="fr-FR" dirty="0"/>
              <a:t> </a:t>
            </a:r>
            <a:r>
              <a:rPr lang="fr-FR" dirty="0" smtClean="0"/>
              <a:t>description =  Resto </a:t>
            </a:r>
            <a:endParaRPr lang="fr-FR" dirty="0"/>
          </a:p>
        </p:txBody>
      </p:sp>
      <p:cxnSp>
        <p:nvCxnSpPr>
          <p:cNvPr id="14" name="Connecteur en angle 13"/>
          <p:cNvCxnSpPr>
            <a:stCxn id="10" idx="0"/>
            <a:endCxn id="12" idx="1"/>
          </p:cNvCxnSpPr>
          <p:nvPr/>
        </p:nvCxnSpPr>
        <p:spPr>
          <a:xfrm rot="5400000" flipH="1" flipV="1">
            <a:off x="4319972" y="2744924"/>
            <a:ext cx="2160240" cy="648072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Connecteur en angle 14"/>
          <p:cNvCxnSpPr>
            <a:stCxn id="11" idx="0"/>
            <a:endCxn id="13" idx="1"/>
          </p:cNvCxnSpPr>
          <p:nvPr/>
        </p:nvCxnSpPr>
        <p:spPr>
          <a:xfrm rot="5400000" flipH="1" flipV="1">
            <a:off x="5256076" y="3392996"/>
            <a:ext cx="936104" cy="57606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6084168" y="4175502"/>
            <a:ext cx="4281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latin typeface="Monotype Corsiva"/>
                <a:cs typeface="Monotype Corsiva"/>
              </a:rPr>
              <a:t>o</a:t>
            </a:r>
            <a:endParaRPr lang="fr-FR" sz="2800" dirty="0">
              <a:latin typeface="Monotype Corsiva"/>
              <a:cs typeface="Monotype Corsiva"/>
            </a:endParaRPr>
          </a:p>
        </p:txBody>
      </p:sp>
      <p:cxnSp>
        <p:nvCxnSpPr>
          <p:cNvPr id="17" name="Connecteur droit avec flèche 16"/>
          <p:cNvCxnSpPr>
            <a:stCxn id="16" idx="1"/>
            <a:endCxn id="11" idx="3"/>
          </p:cNvCxnSpPr>
          <p:nvPr/>
        </p:nvCxnSpPr>
        <p:spPr>
          <a:xfrm flipH="1">
            <a:off x="5652120" y="4437112"/>
            <a:ext cx="43204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884368" y="4155306"/>
            <a:ext cx="576064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1" name="Rectangle 40"/>
          <p:cNvSpPr/>
          <p:nvPr/>
        </p:nvSpPr>
        <p:spPr>
          <a:xfrm>
            <a:off x="8316416" y="4155306"/>
            <a:ext cx="432048" cy="576064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5148064" y="5301208"/>
            <a:ext cx="2664296" cy="1008112"/>
          </a:xfrm>
          <a:prstGeom prst="rect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36000" tIns="0" rIns="36000" bIns="0" rtlCol="0" anchor="ctr"/>
          <a:lstStyle/>
          <a:p>
            <a:pPr algn="ctr"/>
            <a:r>
              <a:rPr lang="fr-FR" sz="2000" i="1" dirty="0" smtClean="0"/>
              <a:t>Instance p</a:t>
            </a:r>
          </a:p>
          <a:p>
            <a:pPr algn="ctr"/>
            <a:r>
              <a:rPr lang="fr-FR" dirty="0" smtClean="0"/>
              <a:t> value = 55</a:t>
            </a:r>
          </a:p>
          <a:p>
            <a:pPr algn="ctr"/>
            <a:r>
              <a:rPr lang="fr-FR" dirty="0"/>
              <a:t> </a:t>
            </a:r>
            <a:r>
              <a:rPr lang="fr-FR" dirty="0" smtClean="0"/>
              <a:t>description = Transport </a:t>
            </a:r>
            <a:endParaRPr lang="fr-FR" dirty="0"/>
          </a:p>
        </p:txBody>
      </p:sp>
      <p:cxnSp>
        <p:nvCxnSpPr>
          <p:cNvPr id="43" name="Connecteur en angle 42"/>
          <p:cNvCxnSpPr>
            <a:stCxn id="41" idx="3"/>
            <a:endCxn id="12" idx="3"/>
          </p:cNvCxnSpPr>
          <p:nvPr/>
        </p:nvCxnSpPr>
        <p:spPr>
          <a:xfrm flipH="1" flipV="1">
            <a:off x="8460432" y="1988840"/>
            <a:ext cx="288032" cy="2454498"/>
          </a:xfrm>
          <a:prstGeom prst="bentConnector3">
            <a:avLst>
              <a:gd name="adj1" fmla="val -79366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Connecteur en angle 43"/>
          <p:cNvCxnSpPr>
            <a:stCxn id="40" idx="2"/>
            <a:endCxn id="42" idx="3"/>
          </p:cNvCxnSpPr>
          <p:nvPr/>
        </p:nvCxnSpPr>
        <p:spPr>
          <a:xfrm rot="5400000">
            <a:off x="7455433" y="5088297"/>
            <a:ext cx="1073894" cy="360040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5" name="ZoneTexte 44"/>
          <p:cNvSpPr txBox="1"/>
          <p:nvPr/>
        </p:nvSpPr>
        <p:spPr>
          <a:xfrm>
            <a:off x="7092280" y="4181728"/>
            <a:ext cx="4425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>
                <a:latin typeface="Monotype Corsiva"/>
                <a:cs typeface="Monotype Corsiva"/>
              </a:rPr>
              <a:t>p</a:t>
            </a:r>
          </a:p>
        </p:txBody>
      </p:sp>
      <p:cxnSp>
        <p:nvCxnSpPr>
          <p:cNvPr id="46" name="Connecteur droit avec flèche 45"/>
          <p:cNvCxnSpPr>
            <a:stCxn id="45" idx="3"/>
            <a:endCxn id="40" idx="1"/>
          </p:cNvCxnSpPr>
          <p:nvPr/>
        </p:nvCxnSpPr>
        <p:spPr>
          <a:xfrm>
            <a:off x="7534802" y="4443338"/>
            <a:ext cx="34956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8690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</a:t>
            </a:r>
            <a:r>
              <a:rPr lang="fr-FR" dirty="0" smtClean="0"/>
              <a:t> : cohésion &amp; couplage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smtClean="0"/>
              <a:t>Modularité </a:t>
            </a:r>
          </a:p>
          <a:p>
            <a:pPr lvl="1"/>
            <a:r>
              <a:rPr lang="fr-FR" dirty="0" smtClean="0"/>
              <a:t>1 </a:t>
            </a:r>
            <a:r>
              <a:rPr lang="fr-FR" b="1" dirty="0" smtClean="0">
                <a:solidFill>
                  <a:srgbClr val="1F497D"/>
                </a:solidFill>
              </a:rPr>
              <a:t>classe</a:t>
            </a:r>
            <a:r>
              <a:rPr lang="fr-FR" dirty="0" smtClean="0"/>
              <a:t> = 1 </a:t>
            </a:r>
            <a:r>
              <a:rPr lang="fr-FR" b="1" dirty="0" smtClean="0"/>
              <a:t>entité</a:t>
            </a:r>
            <a:r>
              <a:rPr lang="fr-FR" dirty="0" smtClean="0"/>
              <a:t>, 1 </a:t>
            </a:r>
            <a:r>
              <a:rPr lang="fr-FR" b="1" dirty="0" smtClean="0">
                <a:solidFill>
                  <a:srgbClr val="1F497D"/>
                </a:solidFill>
              </a:rPr>
              <a:t>responsabilité</a:t>
            </a:r>
            <a:r>
              <a:rPr lang="fr-FR" dirty="0" smtClean="0"/>
              <a:t> 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Forte cohésion</a:t>
            </a:r>
          </a:p>
          <a:p>
            <a:pPr lvl="1"/>
            <a:r>
              <a:rPr lang="fr-FR" dirty="0" smtClean="0"/>
              <a:t>Forte cohésion entre tous les éléments de la classe</a:t>
            </a:r>
          </a:p>
          <a:p>
            <a:r>
              <a:rPr lang="fr-FR" b="1" dirty="0" smtClean="0">
                <a:solidFill>
                  <a:srgbClr val="1F497D"/>
                </a:solidFill>
              </a:rPr>
              <a:t>Faible couplage</a:t>
            </a:r>
          </a:p>
          <a:p>
            <a:pPr lvl="1"/>
            <a:r>
              <a:rPr lang="fr-FR" dirty="0" smtClean="0"/>
              <a:t>Le couplage sert à </a:t>
            </a:r>
            <a:r>
              <a:rPr lang="fr-FR" b="1" dirty="0" smtClean="0"/>
              <a:t>mesurer la dépendance </a:t>
            </a:r>
            <a:r>
              <a:rPr lang="fr-FR" dirty="0" smtClean="0"/>
              <a:t>entre les classes </a:t>
            </a:r>
          </a:p>
          <a:p>
            <a:pPr lvl="1"/>
            <a:r>
              <a:rPr lang="fr-FR" dirty="0" smtClean="0"/>
              <a:t>Avoir un faible couplage favorise :</a:t>
            </a:r>
          </a:p>
          <a:p>
            <a:pPr lvl="2"/>
            <a:r>
              <a:rPr lang="fr-FR" dirty="0" smtClean="0"/>
              <a:t>La </a:t>
            </a:r>
            <a:r>
              <a:rPr lang="fr-FR" b="1" dirty="0" smtClean="0"/>
              <a:t>faible dépendance </a:t>
            </a:r>
            <a:r>
              <a:rPr lang="fr-FR" dirty="0" smtClean="0"/>
              <a:t>entre les classes </a:t>
            </a:r>
          </a:p>
          <a:p>
            <a:pPr lvl="2"/>
            <a:r>
              <a:rPr lang="fr-FR" dirty="0" smtClean="0"/>
              <a:t>L’</a:t>
            </a:r>
            <a:r>
              <a:rPr lang="fr-FR" b="1" dirty="0" smtClean="0"/>
              <a:t>impact des changements </a:t>
            </a:r>
            <a:r>
              <a:rPr lang="fr-FR" dirty="0" smtClean="0"/>
              <a:t>d’une classe sur une autre  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2550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Modularité  : cohésion &amp; couplage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556792"/>
            <a:ext cx="8568952" cy="4920208"/>
          </a:xfrm>
        </p:spPr>
        <p:txBody>
          <a:bodyPr>
            <a:normAutofit/>
          </a:bodyPr>
          <a:lstStyle/>
          <a:p>
            <a:r>
              <a:rPr lang="fr-FR" b="1" dirty="0" smtClean="0">
                <a:solidFill>
                  <a:srgbClr val="1F497D"/>
                </a:solidFill>
              </a:rPr>
              <a:t>Faible couplage</a:t>
            </a:r>
          </a:p>
          <a:p>
            <a:pPr lvl="1"/>
            <a:r>
              <a:rPr lang="fr-FR" dirty="0" smtClean="0"/>
              <a:t>« </a:t>
            </a:r>
            <a:r>
              <a:rPr lang="fr-FR" i="1" dirty="0"/>
              <a:t>C</a:t>
            </a:r>
            <a:r>
              <a:rPr lang="fr-FR" i="1" dirty="0" smtClean="0"/>
              <a:t>lasses </a:t>
            </a:r>
            <a:r>
              <a:rPr lang="fr-FR" i="1" dirty="0" err="1" smtClean="0"/>
              <a:t>that</a:t>
            </a:r>
            <a:r>
              <a:rPr lang="fr-FR" i="1" dirty="0" smtClean="0"/>
              <a:t> are </a:t>
            </a:r>
            <a:r>
              <a:rPr lang="fr-FR" b="1" i="1" dirty="0" err="1" smtClean="0"/>
              <a:t>tighly</a:t>
            </a:r>
            <a:r>
              <a:rPr lang="fr-FR" b="1" i="1" dirty="0" smtClean="0"/>
              <a:t> </a:t>
            </a:r>
            <a:r>
              <a:rPr lang="fr-FR" b="1" i="1" dirty="0" err="1" smtClean="0"/>
              <a:t>coupled</a:t>
            </a:r>
            <a:r>
              <a:rPr lang="fr-FR" b="1" i="1" dirty="0" smtClean="0"/>
              <a:t> </a:t>
            </a:r>
            <a:r>
              <a:rPr lang="fr-FR" i="1" dirty="0" smtClean="0"/>
              <a:t>are </a:t>
            </a:r>
            <a:r>
              <a:rPr lang="fr-FR" b="1" i="1" dirty="0" smtClean="0"/>
              <a:t>hard to </a:t>
            </a:r>
            <a:r>
              <a:rPr lang="fr-FR" b="1" i="1" dirty="0" err="1" smtClean="0"/>
              <a:t>reuse</a:t>
            </a:r>
            <a:r>
              <a:rPr lang="fr-FR" b="1" i="1" dirty="0" smtClean="0"/>
              <a:t> </a:t>
            </a:r>
            <a:r>
              <a:rPr lang="fr-FR" i="1" dirty="0" smtClean="0"/>
              <a:t>in isolation, </a:t>
            </a:r>
            <a:r>
              <a:rPr lang="fr-FR" i="1" dirty="0" err="1" smtClean="0"/>
              <a:t>since</a:t>
            </a:r>
            <a:r>
              <a:rPr lang="fr-FR" i="1" dirty="0" smtClean="0"/>
              <a:t> </a:t>
            </a:r>
            <a:r>
              <a:rPr lang="fr-FR" b="1" i="1" dirty="0" err="1" smtClean="0"/>
              <a:t>they</a:t>
            </a:r>
            <a:r>
              <a:rPr lang="fr-FR" b="1" i="1" dirty="0" smtClean="0"/>
              <a:t> </a:t>
            </a:r>
            <a:r>
              <a:rPr lang="fr-FR" b="1" i="1" dirty="0" err="1" smtClean="0"/>
              <a:t>depend</a:t>
            </a:r>
            <a:r>
              <a:rPr lang="fr-FR" b="1" i="1" dirty="0" smtClean="0"/>
              <a:t> on </a:t>
            </a:r>
            <a:r>
              <a:rPr lang="fr-FR" b="1" i="1" dirty="0" err="1" smtClean="0"/>
              <a:t>each</a:t>
            </a:r>
            <a:r>
              <a:rPr lang="fr-FR" b="1" i="1" dirty="0" smtClean="0"/>
              <a:t> </a:t>
            </a:r>
            <a:r>
              <a:rPr lang="fr-FR" b="1" i="1" dirty="0" err="1" smtClean="0"/>
              <a:t>other</a:t>
            </a:r>
            <a:r>
              <a:rPr lang="fr-FR" dirty="0" smtClean="0"/>
              <a:t> » </a:t>
            </a:r>
            <a:r>
              <a:rPr lang="fr-FR" baseline="30000" dirty="0" smtClean="0"/>
              <a:t>[3]</a:t>
            </a:r>
          </a:p>
          <a:p>
            <a:pPr lvl="1"/>
            <a:endParaRPr lang="fr-FR" baseline="30000" dirty="0" smtClean="0"/>
          </a:p>
          <a:p>
            <a:pPr lvl="1"/>
            <a:r>
              <a:rPr lang="fr-FR" b="1" dirty="0" smtClean="0"/>
              <a:t>Réutilisation</a:t>
            </a:r>
            <a:r>
              <a:rPr lang="fr-FR" dirty="0" smtClean="0"/>
              <a:t> : classes + facile à réutiliser </a:t>
            </a:r>
          </a:p>
          <a:p>
            <a:pPr lvl="1"/>
            <a:r>
              <a:rPr lang="fr-FR" b="1" dirty="0" smtClean="0"/>
              <a:t>Apprentissage</a:t>
            </a:r>
            <a:r>
              <a:rPr lang="fr-FR" dirty="0" smtClean="0"/>
              <a:t> : classes + faciles à apprendre </a:t>
            </a:r>
          </a:p>
          <a:p>
            <a:pPr lvl="1"/>
            <a:r>
              <a:rPr lang="fr-FR" b="1" dirty="0" smtClean="0"/>
              <a:t>Portabilité</a:t>
            </a:r>
            <a:r>
              <a:rPr lang="fr-FR" dirty="0" smtClean="0"/>
              <a:t> : classes + faciles à porter</a:t>
            </a:r>
          </a:p>
          <a:p>
            <a:pPr lvl="1"/>
            <a:r>
              <a:rPr lang="fr-FR" b="1" dirty="0" smtClean="0"/>
              <a:t>Maintenabilité</a:t>
            </a:r>
            <a:r>
              <a:rPr lang="fr-FR" dirty="0" smtClean="0"/>
              <a:t> : classes + faciles à modifier  </a:t>
            </a:r>
          </a:p>
          <a:p>
            <a:pPr lvl="1"/>
            <a:r>
              <a:rPr lang="fr-FR" b="1" dirty="0" smtClean="0"/>
              <a:t>Extensibilité</a:t>
            </a:r>
            <a:r>
              <a:rPr lang="fr-FR" dirty="0" smtClean="0"/>
              <a:t> : classes + faciles à étendre </a:t>
            </a:r>
          </a:p>
          <a:p>
            <a:pPr lvl="1"/>
            <a:endParaRPr lang="fr-FR" dirty="0" smtClean="0"/>
          </a:p>
          <a:p>
            <a:pPr lvl="2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4F5-4112-4C01-BA53-B8D4F2F8CAFC}" type="datetime1">
              <a:rPr lang="fr-FR" smtClean="0"/>
              <a:pPr/>
              <a:t>23/10/13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BR" smtClean="0"/>
              <a:t>Manuele Kirsch Pinheiro - CRI/UP1 - mkirschpin@univ-paris1.fr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0FECA-E713-4D83-A4E1-9D26625B64D0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43252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P1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Été">
      <a:maj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ヒラギノ丸ゴ Pro W4"/>
        <a:font script="Hans" typeface="宋体"/>
        <a:font script="Hant" typeface="新細明體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UP1.thmx</Template>
  <TotalTime>5940</TotalTime>
  <Words>1437</Words>
  <Application>Microsoft Macintosh PowerPoint</Application>
  <PresentationFormat>Présentation à l'écran (4:3)</PresentationFormat>
  <Paragraphs>329</Paragraphs>
  <Slides>19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UP1</vt:lpstr>
      <vt:lpstr>INF 2  Programmation Orientée Objet Avancée </vt:lpstr>
      <vt:lpstr>Plan de la séance</vt:lpstr>
      <vt:lpstr>Modularité : classes &amp; objets</vt:lpstr>
      <vt:lpstr>Modularité : classes &amp; objets</vt:lpstr>
      <vt:lpstr>Modularité : classes &amp; objets</vt:lpstr>
      <vt:lpstr>Modularité : classes &amp; objets</vt:lpstr>
      <vt:lpstr>Modularité : classes &amp; objets</vt:lpstr>
      <vt:lpstr>Modularité  : cohésion &amp; couplage </vt:lpstr>
      <vt:lpstr>Modularité  : cohésion &amp; couplage </vt:lpstr>
      <vt:lpstr>Modularité  : cohésion &amp; couplage </vt:lpstr>
      <vt:lpstr>Modularité  : points de vue</vt:lpstr>
      <vt:lpstr>Modularité  : encapsulation &amp; visibilité </vt:lpstr>
      <vt:lpstr>Modularité  : encapsulation &amp; visibilité </vt:lpstr>
      <vt:lpstr>Modularité  : encapsulation &amp; visibilité </vt:lpstr>
      <vt:lpstr>Modularité  : encapsulation &amp; visibilité </vt:lpstr>
      <vt:lpstr>Modularité  : encapsulation &amp; visibilité </vt:lpstr>
      <vt:lpstr>Modularité  : encapsulation &amp; visibilité </vt:lpstr>
      <vt:lpstr>Modularité  : encapsulation &amp; visibilité </vt:lpstr>
      <vt:lpstr>Références 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INF2 Développement d'Interface</dc:title>
  <dc:creator>kirsch</dc:creator>
  <cp:lastModifiedBy>Manuele Kirsch Pinheiro</cp:lastModifiedBy>
  <cp:revision>272</cp:revision>
  <cp:lastPrinted>2011-10-29T13:34:45Z</cp:lastPrinted>
  <dcterms:created xsi:type="dcterms:W3CDTF">2008-12-14T17:27:01Z</dcterms:created>
  <dcterms:modified xsi:type="dcterms:W3CDTF">2013-10-23T15:04:27Z</dcterms:modified>
</cp:coreProperties>
</file>