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3"/>
  </p:notesMasterIdLst>
  <p:handoutMasterIdLst>
    <p:handoutMasterId r:id="rId14"/>
  </p:handoutMasterIdLst>
  <p:sldIdLst>
    <p:sldId id="258" r:id="rId2"/>
    <p:sldId id="303" r:id="rId3"/>
    <p:sldId id="304" r:id="rId4"/>
    <p:sldId id="301" r:id="rId5"/>
    <p:sldId id="305" r:id="rId6"/>
    <p:sldId id="306" r:id="rId7"/>
    <p:sldId id="308" r:id="rId8"/>
    <p:sldId id="309" r:id="rId9"/>
    <p:sldId id="311" r:id="rId10"/>
    <p:sldId id="307" r:id="rId11"/>
    <p:sldId id="310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5ED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2" autoAdjust="0"/>
    <p:restoredTop sz="94660"/>
  </p:normalViewPr>
  <p:slideViewPr>
    <p:cSldViewPr>
      <p:cViewPr varScale="1">
        <p:scale>
          <a:sx n="69" d="100"/>
          <a:sy n="69" d="100"/>
        </p:scale>
        <p:origin x="-13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76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B5A87-7DD4-434C-8FB3-CA0210849EB3}" type="datetimeFigureOut">
              <a:rPr lang="fr-FR" smtClean="0"/>
              <a:t>30/10/12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3ABAE-5C3C-4AB0-8EB5-AF065547B3B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567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E2D9E-A656-4C0D-AF34-333437B2E95D}" type="datetimeFigureOut">
              <a:rPr lang="fr-FR" smtClean="0"/>
              <a:pPr/>
              <a:t>30/10/12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5CEB3-FD7A-459F-97B7-F9B6B76DE3F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561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38580" y="6283621"/>
            <a:ext cx="1368152" cy="314368"/>
          </a:xfrm>
        </p:spPr>
        <p:txBody>
          <a:bodyPr/>
          <a:lstStyle>
            <a:lvl1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7CCDDA9-3B6C-4BA8-B3E4-770BDED27099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artouche_logo_univ-paris1_294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457802" cy="991811"/>
          </a:xfrm>
          <a:prstGeom prst="rect">
            <a:avLst/>
          </a:prstGeom>
        </p:spPr>
      </p:pic>
      <p:pic>
        <p:nvPicPr>
          <p:cNvPr id="9" name="Picture 6" descr="09a00c00egerd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Image 11" descr="cartouche_logo_univ-paris1_294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3168121" cy="9087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EB48-5DF6-42A9-BB8D-CA4F3C24E6F3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3C7F-F3B3-4CA8-AD8D-06B5BE865790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51720" y="18288"/>
            <a:ext cx="1008112" cy="314368"/>
          </a:xfrm>
        </p:spPr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15816" y="18288"/>
            <a:ext cx="5184576" cy="314368"/>
          </a:xfrm>
        </p:spPr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AD2B-ACA7-4585-B6C1-6A88EAB93BBA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291-372F-471A-B82D-3B74490B6F1B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CA979-DE44-4A73-BA60-DBF9EDCC1A0E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73EC2-1A45-4F58-9CAC-C3E298EE3427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C04-5266-419A-B9E8-0135D95A1CE2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8A7C-CFDD-47B2-A062-0D62E3E573EF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0BA4C-7203-4FB4-8087-DDD25AB925F6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79712" y="0"/>
            <a:ext cx="7164288" cy="3326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918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1720" y="18288"/>
            <a:ext cx="108012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DA30024-7C19-4E7A-B125-F689F3C53D1B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9832" y="18288"/>
            <a:ext cx="504056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00" y="18288"/>
            <a:ext cx="51440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1130FECA-E713-4D83-A4E1-9D26625B64D0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8" name="Image 7" descr="cartouche_logo_univ-paris1_294C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939740" cy="5563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b="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1755777"/>
          </a:xfrm>
        </p:spPr>
        <p:txBody>
          <a:bodyPr>
            <a:noAutofit/>
          </a:bodyPr>
          <a:lstStyle/>
          <a:p>
            <a:r>
              <a:rPr lang="fr-FR" sz="3600" dirty="0" smtClean="0"/>
              <a:t>INF 2</a:t>
            </a:r>
            <a:br>
              <a:rPr lang="fr-FR" sz="3600" dirty="0" smtClean="0"/>
            </a:br>
            <a:r>
              <a:rPr lang="fr-FR" sz="3600" dirty="0" smtClean="0"/>
              <a:t> Programmation Orientée Objet</a:t>
            </a:r>
            <a:br>
              <a:rPr lang="fr-FR" sz="3600" dirty="0" smtClean="0"/>
            </a:br>
            <a:r>
              <a:rPr lang="fr-FR" sz="3600" dirty="0" smtClean="0"/>
              <a:t>Avancée </a:t>
            </a:r>
            <a:endParaRPr lang="fr-F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643314"/>
            <a:ext cx="6912768" cy="2286016"/>
          </a:xfrm>
        </p:spPr>
        <p:txBody>
          <a:bodyPr>
            <a:normAutofit/>
          </a:bodyPr>
          <a:lstStyle/>
          <a:p>
            <a:pPr algn="ctr"/>
            <a:r>
              <a:rPr lang="fr-FR" sz="3400" b="1" dirty="0" err="1" smtClean="0">
                <a:solidFill>
                  <a:schemeClr val="tx2"/>
                </a:solidFill>
              </a:rPr>
              <a:t>Review</a:t>
            </a:r>
            <a:r>
              <a:rPr lang="fr-FR" sz="3400" b="1" dirty="0" smtClean="0">
                <a:solidFill>
                  <a:schemeClr val="tx2"/>
                </a:solidFill>
              </a:rPr>
              <a:t> Java</a:t>
            </a:r>
          </a:p>
          <a:p>
            <a:pPr algn="ctr"/>
            <a:r>
              <a:rPr lang="fr-FR" dirty="0" smtClean="0">
                <a:solidFill>
                  <a:schemeClr val="tx2"/>
                </a:solidFill>
              </a:rPr>
              <a:t>Génériques en Java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Génériques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fait de paramétrer une classe ne produit pas une classe différente </a:t>
            </a:r>
          </a:p>
          <a:p>
            <a:pPr lvl="1"/>
            <a:r>
              <a:rPr lang="fr-FR" dirty="0" smtClean="0"/>
              <a:t>Pair &lt;</a:t>
            </a:r>
            <a:r>
              <a:rPr lang="fr-FR" dirty="0" err="1" smtClean="0"/>
              <a:t>String,String</a:t>
            </a:r>
            <a:r>
              <a:rPr lang="fr-FR" dirty="0" smtClean="0"/>
              <a:t>&gt; 	est-il une classe différente de</a:t>
            </a:r>
            <a:br>
              <a:rPr lang="fr-FR" dirty="0" smtClean="0"/>
            </a:br>
            <a:r>
              <a:rPr lang="fr-FR" dirty="0" smtClean="0"/>
              <a:t>Pair &lt;String, </a:t>
            </a:r>
            <a:r>
              <a:rPr lang="fr-FR" dirty="0" err="1" smtClean="0"/>
              <a:t>Integer</a:t>
            </a:r>
            <a:r>
              <a:rPr lang="fr-FR" dirty="0" smtClean="0"/>
              <a:t>&gt; 	?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23528" y="3573016"/>
            <a:ext cx="70567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Pair</a:t>
            </a:r>
            <a:r>
              <a:rPr lang="fr-FR" b="1" dirty="0">
                <a:solidFill>
                  <a:srgbClr val="1F497D"/>
                </a:solidFill>
              </a:rPr>
              <a:t>&lt;</a:t>
            </a:r>
            <a:r>
              <a:rPr lang="fr-FR" b="1" dirty="0" err="1">
                <a:solidFill>
                  <a:srgbClr val="1F497D"/>
                </a:solidFill>
              </a:rPr>
              <a:t>String,Integer</a:t>
            </a:r>
            <a:r>
              <a:rPr lang="fr-FR" b="1" dirty="0">
                <a:solidFill>
                  <a:srgbClr val="1F497D"/>
                </a:solidFill>
              </a:rPr>
              <a:t>&gt; </a:t>
            </a:r>
            <a:r>
              <a:rPr lang="fr-FR" dirty="0" err="1"/>
              <a:t>pNomAge</a:t>
            </a:r>
            <a:r>
              <a:rPr lang="fr-FR" dirty="0"/>
              <a:t> 	= new Pair</a:t>
            </a:r>
            <a:r>
              <a:rPr lang="fr-FR" b="1" dirty="0">
                <a:solidFill>
                  <a:srgbClr val="1F497D"/>
                </a:solidFill>
              </a:rPr>
              <a:t>&lt;</a:t>
            </a:r>
            <a:r>
              <a:rPr lang="fr-FR" b="1" dirty="0" err="1">
                <a:solidFill>
                  <a:srgbClr val="1F497D"/>
                </a:solidFill>
              </a:rPr>
              <a:t>String,Integer</a:t>
            </a:r>
            <a:r>
              <a:rPr lang="fr-FR" b="1" dirty="0">
                <a:solidFill>
                  <a:srgbClr val="1F497D"/>
                </a:solidFill>
              </a:rPr>
              <a:t>&gt;</a:t>
            </a:r>
            <a:r>
              <a:rPr lang="fr-FR" dirty="0"/>
              <a:t>();</a:t>
            </a:r>
          </a:p>
          <a:p>
            <a:r>
              <a:rPr lang="fr-FR" dirty="0"/>
              <a:t>Pair</a:t>
            </a:r>
            <a:r>
              <a:rPr lang="fr-FR" b="1" dirty="0">
                <a:solidFill>
                  <a:srgbClr val="1F497D"/>
                </a:solidFill>
              </a:rPr>
              <a:t>&lt;</a:t>
            </a:r>
            <a:r>
              <a:rPr lang="fr-FR" b="1" dirty="0" err="1">
                <a:solidFill>
                  <a:srgbClr val="1F497D"/>
                </a:solidFill>
              </a:rPr>
              <a:t>String,String</a:t>
            </a:r>
            <a:r>
              <a:rPr lang="fr-FR" b="1" dirty="0">
                <a:solidFill>
                  <a:srgbClr val="1F497D"/>
                </a:solidFill>
              </a:rPr>
              <a:t>&gt; </a:t>
            </a:r>
            <a:r>
              <a:rPr lang="fr-FR" dirty="0" err="1"/>
              <a:t>pNomTel</a:t>
            </a:r>
            <a:r>
              <a:rPr lang="fr-FR" dirty="0"/>
              <a:t> 	= new Pair</a:t>
            </a:r>
            <a:r>
              <a:rPr lang="fr-FR" b="1" dirty="0">
                <a:solidFill>
                  <a:srgbClr val="1F497D"/>
                </a:solidFill>
              </a:rPr>
              <a:t>&lt;</a:t>
            </a:r>
            <a:r>
              <a:rPr lang="fr-FR" b="1" dirty="0" err="1">
                <a:solidFill>
                  <a:srgbClr val="1F497D"/>
                </a:solidFill>
              </a:rPr>
              <a:t>String,String</a:t>
            </a:r>
            <a:r>
              <a:rPr lang="fr-FR" b="1" dirty="0">
                <a:solidFill>
                  <a:srgbClr val="1F497D"/>
                </a:solidFill>
              </a:rPr>
              <a:t>&gt;</a:t>
            </a:r>
            <a:r>
              <a:rPr lang="fr-FR" dirty="0"/>
              <a:t>()</a:t>
            </a:r>
            <a:r>
              <a:rPr lang="fr-FR" dirty="0" smtClean="0"/>
              <a:t>;</a:t>
            </a:r>
          </a:p>
          <a:p>
            <a:r>
              <a:rPr lang="fr-FR" dirty="0" smtClean="0"/>
              <a:t>…</a:t>
            </a:r>
          </a:p>
          <a:p>
            <a:r>
              <a:rPr lang="fr-FR" dirty="0" err="1"/>
              <a:t>System.out.println</a:t>
            </a:r>
            <a:r>
              <a:rPr lang="fr-FR" dirty="0"/>
              <a:t>("</a:t>
            </a:r>
            <a:r>
              <a:rPr lang="fr-FR" dirty="0" err="1"/>
              <a:t>pNomAge.class</a:t>
            </a:r>
            <a:r>
              <a:rPr lang="fr-FR" dirty="0"/>
              <a:t> </a:t>
            </a:r>
            <a:r>
              <a:rPr lang="fr-FR" dirty="0" smtClean="0"/>
              <a:t>: "</a:t>
            </a:r>
          </a:p>
          <a:p>
            <a:r>
              <a:rPr lang="fr-FR" dirty="0"/>
              <a:t> </a:t>
            </a:r>
            <a:r>
              <a:rPr lang="fr-FR" dirty="0" smtClean="0"/>
              <a:t>	+ </a:t>
            </a:r>
            <a:r>
              <a:rPr lang="fr-FR" b="1" dirty="0" err="1" smtClean="0">
                <a:solidFill>
                  <a:srgbClr val="1F497D"/>
                </a:solidFill>
              </a:rPr>
              <a:t>pNomAge.getClass</a:t>
            </a:r>
            <a:r>
              <a:rPr lang="fr-FR" b="1" dirty="0">
                <a:solidFill>
                  <a:srgbClr val="1F497D"/>
                </a:solidFill>
              </a:rPr>
              <a:t>().</a:t>
            </a:r>
            <a:r>
              <a:rPr lang="fr-FR" b="1" dirty="0" err="1">
                <a:solidFill>
                  <a:srgbClr val="1F497D"/>
                </a:solidFill>
              </a:rPr>
              <a:t>getName</a:t>
            </a:r>
            <a:r>
              <a:rPr lang="fr-FR" b="1" dirty="0">
                <a:solidFill>
                  <a:srgbClr val="1F497D"/>
                </a:solidFill>
              </a:rPr>
              <a:t>(</a:t>
            </a:r>
            <a:r>
              <a:rPr lang="fr-FR" b="1" dirty="0" smtClean="0">
                <a:solidFill>
                  <a:srgbClr val="1F497D"/>
                </a:solidFill>
              </a:rPr>
              <a:t>)</a:t>
            </a:r>
            <a:r>
              <a:rPr lang="fr-FR" dirty="0" smtClean="0"/>
              <a:t> );</a:t>
            </a:r>
          </a:p>
          <a:p>
            <a:r>
              <a:rPr lang="fr-FR" dirty="0" err="1" smtClean="0"/>
              <a:t>System.out.println</a:t>
            </a:r>
            <a:r>
              <a:rPr lang="fr-FR" dirty="0"/>
              <a:t>("</a:t>
            </a:r>
            <a:r>
              <a:rPr lang="fr-FR" dirty="0" err="1"/>
              <a:t>pNomTel.class</a:t>
            </a:r>
            <a:r>
              <a:rPr lang="fr-FR" dirty="0"/>
              <a:t> : </a:t>
            </a:r>
            <a:r>
              <a:rPr lang="fr-FR" dirty="0" smtClean="0"/>
              <a:t> "</a:t>
            </a:r>
          </a:p>
          <a:p>
            <a:r>
              <a:rPr lang="fr-FR" dirty="0"/>
              <a:t>	</a:t>
            </a:r>
            <a:r>
              <a:rPr lang="fr-FR" dirty="0" smtClean="0"/>
              <a:t>+ </a:t>
            </a:r>
            <a:r>
              <a:rPr lang="fr-FR" b="1" dirty="0" err="1" smtClean="0">
                <a:solidFill>
                  <a:srgbClr val="1F497D"/>
                </a:solidFill>
              </a:rPr>
              <a:t>pNomTel.getClass</a:t>
            </a:r>
            <a:r>
              <a:rPr lang="fr-FR" b="1" dirty="0">
                <a:solidFill>
                  <a:srgbClr val="1F497D"/>
                </a:solidFill>
              </a:rPr>
              <a:t>().</a:t>
            </a:r>
            <a:r>
              <a:rPr lang="fr-FR" b="1" dirty="0" err="1">
                <a:solidFill>
                  <a:srgbClr val="1F497D"/>
                </a:solidFill>
              </a:rPr>
              <a:t>getName</a:t>
            </a:r>
            <a:r>
              <a:rPr lang="fr-FR" b="1" dirty="0">
                <a:solidFill>
                  <a:srgbClr val="1F497D"/>
                </a:solidFill>
              </a:rPr>
              <a:t>(</a:t>
            </a:r>
            <a:r>
              <a:rPr lang="fr-FR" b="1" dirty="0" smtClean="0">
                <a:solidFill>
                  <a:srgbClr val="1F497D"/>
                </a:solidFill>
              </a:rPr>
              <a:t>) </a:t>
            </a:r>
            <a:r>
              <a:rPr lang="fr-FR" dirty="0" smtClean="0"/>
              <a:t>)</a:t>
            </a:r>
            <a:r>
              <a:rPr lang="fr-FR" dirty="0"/>
              <a:t>;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949280"/>
            <a:ext cx="5040560" cy="576064"/>
          </a:xfrm>
          <a:prstGeom prst="rect">
            <a:avLst/>
          </a:prstGeom>
          <a:ln w="28575" cap="sq" cmpd="sng">
            <a:solidFill>
              <a:srgbClr val="4F81BD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3" name="Rectangle 12"/>
          <p:cNvSpPr/>
          <p:nvPr/>
        </p:nvSpPr>
        <p:spPr>
          <a:xfrm>
            <a:off x="5652120" y="4365104"/>
            <a:ext cx="3384376" cy="23762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fr-FR" sz="2000" b="1" dirty="0"/>
              <a:t>Effacement (« </a:t>
            </a:r>
            <a:r>
              <a:rPr lang="fr-FR" sz="2000" b="1" dirty="0" err="1"/>
              <a:t>erasure</a:t>
            </a:r>
            <a:r>
              <a:rPr lang="fr-FR" sz="2000" b="1" dirty="0"/>
              <a:t> ») </a:t>
            </a:r>
          </a:p>
          <a:p>
            <a:pPr algn="ctr"/>
            <a:r>
              <a:rPr lang="fr-FR" sz="2000" dirty="0"/>
              <a:t>Les références à la classe paramètre disparaissent à l’exécution</a:t>
            </a:r>
          </a:p>
          <a:p>
            <a:pPr algn="ctr"/>
            <a:r>
              <a:rPr lang="fr-FR" sz="2000" dirty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fr-FR" sz="2000" dirty="0"/>
          </a:p>
          <a:p>
            <a:pPr algn="ctr"/>
            <a:r>
              <a:rPr lang="fr-FR" sz="2000" b="1" dirty="0"/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848205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Génériques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Limitations</a:t>
            </a:r>
            <a:r>
              <a:rPr lang="fr-FR" dirty="0" smtClean="0"/>
              <a:t> dans l’usage des génériques</a:t>
            </a:r>
          </a:p>
          <a:p>
            <a:pPr lvl="1"/>
            <a:r>
              <a:rPr lang="fr-FR" b="1" dirty="0" smtClean="0"/>
              <a:t>Pas d’instanciation </a:t>
            </a:r>
            <a:r>
              <a:rPr lang="fr-FR" dirty="0" smtClean="0"/>
              <a:t>pour les variables génériques</a:t>
            </a:r>
          </a:p>
          <a:p>
            <a:pPr lvl="2"/>
            <a:r>
              <a:rPr lang="fr-FR" dirty="0" smtClean="0"/>
              <a:t>Pas de :  </a:t>
            </a:r>
            <a:r>
              <a:rPr lang="fr-FR" b="1" dirty="0" smtClean="0"/>
              <a:t>new </a:t>
            </a:r>
            <a:r>
              <a:rPr lang="fr-FR" b="1" dirty="0" err="1" smtClean="0"/>
              <a:t>T</a:t>
            </a:r>
            <a:r>
              <a:rPr lang="fr-FR" b="1" dirty="0" smtClean="0"/>
              <a:t>(…) , new </a:t>
            </a:r>
            <a:r>
              <a:rPr lang="fr-FR" b="1" dirty="0" err="1" smtClean="0"/>
              <a:t>T</a:t>
            </a:r>
            <a:r>
              <a:rPr lang="fr-FR" b="1" dirty="0" smtClean="0"/>
              <a:t>[ … ]</a:t>
            </a:r>
            <a:r>
              <a:rPr lang="fr-FR" dirty="0" smtClean="0"/>
              <a:t> </a:t>
            </a:r>
          </a:p>
          <a:p>
            <a:pPr lvl="1"/>
            <a:r>
              <a:rPr lang="fr-FR" b="1" dirty="0" smtClean="0"/>
              <a:t>Pas</a:t>
            </a:r>
            <a:r>
              <a:rPr lang="fr-FR" dirty="0" smtClean="0"/>
              <a:t> de génériques dans les méthodes/attributs </a:t>
            </a:r>
            <a:r>
              <a:rPr lang="fr-FR" b="1" dirty="0" smtClean="0"/>
              <a:t>statiques</a:t>
            </a:r>
          </a:p>
          <a:p>
            <a:pPr lvl="2"/>
            <a:r>
              <a:rPr lang="fr-FR" dirty="0" smtClean="0"/>
              <a:t>Pas de :  </a:t>
            </a:r>
            <a:r>
              <a:rPr lang="fr-FR" b="1" dirty="0" err="1" smtClean="0"/>
              <a:t>static</a:t>
            </a:r>
            <a:r>
              <a:rPr lang="fr-FR" b="1" dirty="0" smtClean="0"/>
              <a:t> </a:t>
            </a:r>
            <a:r>
              <a:rPr lang="fr-FR" b="1" dirty="0" err="1" smtClean="0"/>
              <a:t>T</a:t>
            </a:r>
            <a:r>
              <a:rPr lang="fr-FR" b="1" dirty="0" smtClean="0"/>
              <a:t> </a:t>
            </a:r>
            <a:r>
              <a:rPr lang="fr-FR" b="1" dirty="0" err="1" smtClean="0"/>
              <a:t>get</a:t>
            </a:r>
            <a:r>
              <a:rPr lang="fr-FR" b="1" dirty="0" smtClean="0"/>
              <a:t>(…) {…}, </a:t>
            </a:r>
            <a:r>
              <a:rPr lang="fr-FR" b="1" dirty="0" err="1" smtClean="0"/>
              <a:t>static</a:t>
            </a:r>
            <a:r>
              <a:rPr lang="fr-FR" b="1" dirty="0" smtClean="0"/>
              <a:t> </a:t>
            </a:r>
            <a:r>
              <a:rPr lang="fr-FR" b="1" dirty="0" err="1" smtClean="0"/>
              <a:t>void</a:t>
            </a:r>
            <a:r>
              <a:rPr lang="fr-FR" b="1" dirty="0" smtClean="0"/>
              <a:t> set (</a:t>
            </a:r>
            <a:r>
              <a:rPr lang="fr-FR" b="1" dirty="0" err="1" smtClean="0"/>
              <a:t>T</a:t>
            </a:r>
            <a:r>
              <a:rPr lang="fr-FR" b="1" dirty="0" smtClean="0"/>
              <a:t> o) {…}, </a:t>
            </a:r>
            <a:br>
              <a:rPr lang="fr-FR" b="1" dirty="0" smtClean="0"/>
            </a:br>
            <a:r>
              <a:rPr lang="fr-FR" b="1" dirty="0" smtClean="0"/>
              <a:t>		</a:t>
            </a:r>
            <a:r>
              <a:rPr lang="fr-FR" b="1" dirty="0" err="1" smtClean="0"/>
              <a:t>static</a:t>
            </a:r>
            <a:r>
              <a:rPr lang="fr-FR" b="1" dirty="0" smtClean="0"/>
              <a:t> </a:t>
            </a:r>
            <a:r>
              <a:rPr lang="fr-FR" b="1" dirty="0" err="1" smtClean="0"/>
              <a:t>T</a:t>
            </a:r>
            <a:r>
              <a:rPr lang="fr-FR" b="1" dirty="0" smtClean="0"/>
              <a:t> singleton</a:t>
            </a:r>
            <a:r>
              <a:rPr lang="fr-FR" dirty="0" smtClean="0"/>
              <a:t>;</a:t>
            </a:r>
          </a:p>
          <a:p>
            <a:pPr lvl="1"/>
            <a:r>
              <a:rPr lang="fr-FR" b="1" dirty="0" smtClean="0"/>
              <a:t>Pas</a:t>
            </a:r>
            <a:r>
              <a:rPr lang="fr-FR" dirty="0" smtClean="0"/>
              <a:t> de génériques des </a:t>
            </a:r>
            <a:r>
              <a:rPr lang="fr-FR" b="1" dirty="0" smtClean="0"/>
              <a:t>types primitifs</a:t>
            </a:r>
          </a:p>
          <a:p>
            <a:pPr lvl="2"/>
            <a:r>
              <a:rPr lang="fr-FR" dirty="0" smtClean="0"/>
              <a:t>Pas de Pair&lt;</a:t>
            </a:r>
            <a:r>
              <a:rPr lang="fr-FR" b="1" dirty="0" err="1" smtClean="0"/>
              <a:t>float</a:t>
            </a:r>
            <a:r>
              <a:rPr lang="fr-FR" dirty="0" smtClean="0"/>
              <a:t>, </a:t>
            </a:r>
            <a:r>
              <a:rPr lang="fr-FR" b="1" dirty="0" err="1" smtClean="0"/>
              <a:t>int</a:t>
            </a:r>
            <a:r>
              <a:rPr lang="fr-FR" dirty="0" smtClean="0"/>
              <a:t>&gt; , uniquement Pair&lt; </a:t>
            </a:r>
            <a:r>
              <a:rPr lang="fr-FR" b="1" dirty="0" err="1" smtClean="0"/>
              <a:t>Float</a:t>
            </a:r>
            <a:r>
              <a:rPr lang="fr-FR" dirty="0" smtClean="0"/>
              <a:t>, </a:t>
            </a:r>
            <a:r>
              <a:rPr lang="fr-FR" b="1" dirty="0" err="1" smtClean="0"/>
              <a:t>Integer</a:t>
            </a:r>
            <a:r>
              <a:rPr lang="fr-FR" dirty="0" smtClean="0"/>
              <a:t>&gt; </a:t>
            </a:r>
          </a:p>
          <a:p>
            <a:pPr lvl="2"/>
            <a:r>
              <a:rPr lang="fr-FR" dirty="0" smtClean="0"/>
              <a:t>Attention </a:t>
            </a:r>
            <a:r>
              <a:rPr lang="fr-FR" b="1" dirty="0" err="1" smtClean="0"/>
              <a:t>autoboxing</a:t>
            </a:r>
            <a:r>
              <a:rPr lang="fr-FR" dirty="0" smtClean="0"/>
              <a:t> :</a:t>
            </a:r>
          </a:p>
          <a:p>
            <a:pPr marL="822960" lvl="3" indent="0">
              <a:buNone/>
            </a:pPr>
            <a:r>
              <a:rPr lang="fr-FR" dirty="0" smtClean="0"/>
              <a:t>Pair&lt;String, </a:t>
            </a:r>
            <a:r>
              <a:rPr lang="fr-FR" dirty="0" err="1" smtClean="0"/>
              <a:t>Integer</a:t>
            </a:r>
            <a:r>
              <a:rPr lang="fr-FR" dirty="0" smtClean="0"/>
              <a:t> &gt; p = new Pair&lt;</a:t>
            </a:r>
            <a:r>
              <a:rPr lang="fr-FR" dirty="0" err="1" smtClean="0"/>
              <a:t>String,Integer</a:t>
            </a:r>
            <a:r>
              <a:rPr lang="fr-FR" dirty="0" smtClean="0"/>
              <a:t>&gt;;</a:t>
            </a:r>
          </a:p>
          <a:p>
            <a:pPr marL="822960" lvl="3" indent="0">
              <a:buNone/>
            </a:pPr>
            <a:r>
              <a:rPr lang="fr-FR" dirty="0" err="1" smtClean="0"/>
              <a:t>p.set</a:t>
            </a:r>
            <a:r>
              <a:rPr lang="fr-FR" dirty="0" smtClean="0"/>
              <a:t> ( " Toto ", 35 )</a:t>
            </a:r>
          </a:p>
          <a:p>
            <a:pPr lvl="3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597861" y="6309320"/>
            <a:ext cx="55106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Équivaut à </a:t>
            </a:r>
            <a:r>
              <a:rPr lang="fr-FR" sz="2000" dirty="0" err="1" smtClean="0"/>
              <a:t>p.set</a:t>
            </a:r>
            <a:r>
              <a:rPr lang="fr-FR" sz="2000" dirty="0" smtClean="0"/>
              <a:t>( " Toto " , new </a:t>
            </a:r>
            <a:r>
              <a:rPr lang="fr-FR" sz="2000" dirty="0" err="1" smtClean="0"/>
              <a:t>Integer</a:t>
            </a:r>
            <a:r>
              <a:rPr lang="fr-FR" sz="2000" dirty="0" smtClean="0"/>
              <a:t>(35) )</a:t>
            </a:r>
            <a:endParaRPr lang="fr-FR" sz="2000" dirty="0"/>
          </a:p>
        </p:txBody>
      </p:sp>
      <p:cxnSp>
        <p:nvCxnSpPr>
          <p:cNvPr id="9" name="Connecteur en angle 8"/>
          <p:cNvCxnSpPr>
            <a:endCxn id="7" idx="1"/>
          </p:cNvCxnSpPr>
          <p:nvPr/>
        </p:nvCxnSpPr>
        <p:spPr>
          <a:xfrm>
            <a:off x="3131840" y="6237312"/>
            <a:ext cx="466021" cy="272063"/>
          </a:xfrm>
          <a:prstGeom prst="bentConnector3">
            <a:avLst>
              <a:gd name="adj1" fmla="val -3731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38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Généricité en Java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/>
          <a:lstStyle/>
          <a:p>
            <a:r>
              <a:rPr lang="fr-FR" dirty="0" smtClean="0"/>
              <a:t>Généricité ou les </a:t>
            </a:r>
            <a:r>
              <a:rPr lang="fr-FR" dirty="0"/>
              <a:t>c</a:t>
            </a:r>
            <a:r>
              <a:rPr lang="fr-FR" dirty="0" smtClean="0"/>
              <a:t>lasses paramétrées</a:t>
            </a:r>
          </a:p>
          <a:p>
            <a:pPr lvl="1"/>
            <a:r>
              <a:rPr lang="fr-FR" dirty="0" smtClean="0"/>
              <a:t>Objectifs</a:t>
            </a:r>
          </a:p>
          <a:p>
            <a:pPr lvl="2"/>
            <a:r>
              <a:rPr lang="fr-FR" dirty="0" smtClean="0"/>
              <a:t>Écrire un code qui peut être réutilisé pour des objets de différentes </a:t>
            </a:r>
            <a:r>
              <a:rPr lang="fr-FR" dirty="0"/>
              <a:t>classes</a:t>
            </a:r>
            <a:endParaRPr lang="fr-FR" dirty="0" smtClean="0"/>
          </a:p>
          <a:p>
            <a:pPr lvl="2"/>
            <a:r>
              <a:rPr lang="fr-FR" dirty="0" smtClean="0"/>
              <a:t>Code sûr et lisible</a:t>
            </a:r>
          </a:p>
          <a:p>
            <a:pPr lvl="2"/>
            <a:endParaRPr lang="fr-FR" dirty="0" smtClean="0"/>
          </a:p>
          <a:p>
            <a:pPr lvl="1"/>
            <a:r>
              <a:rPr lang="fr-FR" dirty="0" smtClean="0"/>
              <a:t>Pouvoir décrire une classe de manière « générique »</a:t>
            </a:r>
          </a:p>
          <a:p>
            <a:pPr lvl="2"/>
            <a:r>
              <a:rPr lang="fr-FR" dirty="0" smtClean="0"/>
              <a:t>« </a:t>
            </a:r>
            <a:r>
              <a:rPr lang="fr-FR" dirty="0" err="1" smtClean="0"/>
              <a:t>Bind</a:t>
            </a:r>
            <a:r>
              <a:rPr lang="fr-FR" dirty="0" smtClean="0"/>
              <a:t> » avec un type donné</a:t>
            </a:r>
          </a:p>
          <a:p>
            <a:pPr lvl="2"/>
            <a:r>
              <a:rPr lang="fr-FR" dirty="0" smtClean="0"/>
              <a:t>Vérification en temps de compilation  </a:t>
            </a:r>
          </a:p>
          <a:p>
            <a:pPr lvl="2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630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Généricité en Java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Exemple : tableau d’entiers</a:t>
            </a:r>
            <a:endParaRPr lang="fr-FR" dirty="0"/>
          </a:p>
          <a:p>
            <a:pPr lvl="1"/>
            <a:r>
              <a:rPr lang="fr-FR" dirty="0"/>
              <a:t>L’usage de la classe </a:t>
            </a:r>
            <a:r>
              <a:rPr lang="fr-FR" b="1" dirty="0">
                <a:solidFill>
                  <a:srgbClr val="1F497D"/>
                </a:solidFill>
              </a:rPr>
              <a:t>Object</a:t>
            </a:r>
            <a:r>
              <a:rPr lang="fr-FR" dirty="0"/>
              <a:t> permet de </a:t>
            </a:r>
            <a:r>
              <a:rPr lang="fr-FR" dirty="0" smtClean="0"/>
              <a:t>garder </a:t>
            </a:r>
            <a:r>
              <a:rPr lang="fr-FR" b="1" dirty="0" smtClean="0"/>
              <a:t>toute sorte d’objet</a:t>
            </a:r>
          </a:p>
          <a:p>
            <a:pPr marL="548640" lvl="2" indent="0">
              <a:buNone/>
            </a:pPr>
            <a:r>
              <a:rPr lang="fr-FR" dirty="0"/>
              <a:t> </a:t>
            </a:r>
            <a:r>
              <a:rPr lang="fr-FR" dirty="0" smtClean="0"/>
              <a:t>Object[ ] tab; </a:t>
            </a:r>
          </a:p>
          <a:p>
            <a:pPr marL="548640" lvl="2" indent="0">
              <a:buNone/>
            </a:pPr>
            <a:r>
              <a:rPr lang="fr-FR" dirty="0"/>
              <a:t> </a:t>
            </a:r>
            <a:r>
              <a:rPr lang="fr-FR" dirty="0" smtClean="0"/>
              <a:t>tab[0] = new </a:t>
            </a:r>
            <a:r>
              <a:rPr lang="fr-FR" dirty="0" err="1" smtClean="0"/>
              <a:t>Integer</a:t>
            </a:r>
            <a:r>
              <a:rPr lang="fr-FR" dirty="0" smtClean="0"/>
              <a:t>(x);</a:t>
            </a:r>
          </a:p>
          <a:p>
            <a:pPr marL="548640" lvl="2" indent="0">
              <a:buNone/>
            </a:pPr>
            <a:r>
              <a:rPr lang="fr-FR" dirty="0"/>
              <a:t> </a:t>
            </a:r>
            <a:r>
              <a:rPr lang="fr-FR" dirty="0" smtClean="0"/>
              <a:t>tab[1] = new String(x);</a:t>
            </a:r>
            <a:endParaRPr lang="fr-FR" dirty="0"/>
          </a:p>
          <a:p>
            <a:pPr lvl="1"/>
            <a:r>
              <a:rPr lang="fr-FR" dirty="0" smtClean="0"/>
              <a:t>Par contre, le </a:t>
            </a:r>
            <a:r>
              <a:rPr lang="fr-FR" b="1" dirty="0" smtClean="0"/>
              <a:t>contrôle de type</a:t>
            </a:r>
            <a:r>
              <a:rPr lang="fr-FR" dirty="0" smtClean="0"/>
              <a:t> est </a:t>
            </a:r>
            <a:r>
              <a:rPr lang="fr-FR" b="1" dirty="0" smtClean="0"/>
              <a:t>difficile</a:t>
            </a:r>
          </a:p>
          <a:p>
            <a:pPr lvl="1"/>
            <a:r>
              <a:rPr lang="fr-FR" dirty="0" smtClean="0"/>
              <a:t>Les </a:t>
            </a:r>
            <a:r>
              <a:rPr lang="fr-FR" b="1" dirty="0" smtClean="0">
                <a:solidFill>
                  <a:srgbClr val="1F497D"/>
                </a:solidFill>
              </a:rPr>
              <a:t>exceptions</a:t>
            </a:r>
            <a:r>
              <a:rPr lang="fr-FR" dirty="0" smtClean="0"/>
              <a:t> en </a:t>
            </a:r>
            <a:r>
              <a:rPr lang="fr-FR" b="1" i="1" dirty="0" err="1" smtClean="0">
                <a:solidFill>
                  <a:srgbClr val="1F497D"/>
                </a:solidFill>
              </a:rPr>
              <a:t>typecast</a:t>
            </a:r>
            <a:r>
              <a:rPr lang="fr-FR" dirty="0" smtClean="0"/>
              <a:t> sont </a:t>
            </a:r>
            <a:r>
              <a:rPr lang="fr-FR" b="1" dirty="0" smtClean="0"/>
              <a:t>faciles</a:t>
            </a:r>
            <a:r>
              <a:rPr lang="fr-FR" dirty="0" smtClean="0"/>
              <a:t> à trouver </a:t>
            </a:r>
          </a:p>
          <a:p>
            <a:pPr marL="548640" lvl="2" indent="0">
              <a:buNone/>
            </a:pPr>
            <a:r>
              <a:rPr lang="fr-FR" dirty="0"/>
              <a:t> </a:t>
            </a:r>
            <a:r>
              <a:rPr lang="fr-FR" dirty="0" err="1" smtClean="0"/>
              <a:t>Integer</a:t>
            </a:r>
            <a:r>
              <a:rPr lang="fr-FR" dirty="0" smtClean="0"/>
              <a:t> o = (</a:t>
            </a:r>
            <a:r>
              <a:rPr lang="fr-FR" dirty="0" err="1" smtClean="0"/>
              <a:t>Integer</a:t>
            </a:r>
            <a:r>
              <a:rPr lang="fr-FR" dirty="0" smtClean="0"/>
              <a:t>) tab[1] ; </a:t>
            </a:r>
          </a:p>
          <a:p>
            <a:pPr marL="548640" lvl="2" indent="0">
              <a:buNone/>
            </a:pPr>
            <a:r>
              <a:rPr lang="fr-FR" dirty="0" smtClean="0"/>
              <a:t>		</a:t>
            </a:r>
          </a:p>
          <a:p>
            <a:pPr marL="548640" lvl="2" indent="0">
              <a:buNone/>
            </a:pPr>
            <a:r>
              <a:rPr lang="fr-FR" b="1" dirty="0" smtClean="0"/>
              <a:t>Pas d’erreur de compilation, mais une exception à l’exécution !! </a:t>
            </a:r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7" name="Image 6" descr="57437183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869160"/>
            <a:ext cx="504056" cy="76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112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Génériques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Généricité en Java</a:t>
            </a:r>
          </a:p>
          <a:p>
            <a:pPr lvl="1"/>
            <a:r>
              <a:rPr lang="fr-FR" dirty="0" smtClean="0"/>
              <a:t>Classes paramétrées 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4</a:t>
            </a:fld>
            <a:endParaRPr lang="fr-FR"/>
          </a:p>
        </p:txBody>
      </p:sp>
      <p:grpSp>
        <p:nvGrpSpPr>
          <p:cNvPr id="7" name="Group 4"/>
          <p:cNvGrpSpPr/>
          <p:nvPr/>
        </p:nvGrpSpPr>
        <p:grpSpPr>
          <a:xfrm>
            <a:off x="395536" y="3068961"/>
            <a:ext cx="2808312" cy="2644107"/>
            <a:chOff x="5366662" y="2419334"/>
            <a:chExt cx="2930560" cy="949888"/>
          </a:xfrm>
          <a:solidFill>
            <a:srgbClr val="F6F89A"/>
          </a:solidFill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5368506" y="2419334"/>
              <a:ext cx="2926872" cy="281948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 err="1" smtClean="0"/>
                <a:t>TableauObjets</a:t>
              </a:r>
              <a:endParaRPr lang="fr-FR" b="1" dirty="0"/>
            </a:p>
            <a:p>
              <a:pPr algn="ctr">
                <a:spcBef>
                  <a:spcPct val="50000"/>
                </a:spcBef>
              </a:pPr>
              <a:endParaRPr lang="fr-FR" b="1" dirty="0" smtClean="0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5366662" y="2571938"/>
              <a:ext cx="2930560" cy="386988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/>
                <a:t> </a:t>
              </a:r>
              <a:r>
                <a:rPr lang="fr-FR" dirty="0" smtClean="0"/>
                <a:t>- tableau : </a:t>
              </a:r>
              <a:r>
                <a:rPr lang="fr-FR" b="1" dirty="0" err="1" smtClean="0">
                  <a:solidFill>
                    <a:srgbClr val="1F497D"/>
                  </a:solidFill>
                </a:rPr>
                <a:t>T</a:t>
              </a:r>
              <a:r>
                <a:rPr lang="fr-FR" b="1" dirty="0" smtClean="0"/>
                <a:t> </a:t>
              </a:r>
              <a:r>
                <a:rPr lang="fr-FR" dirty="0" smtClean="0"/>
                <a:t>[ ] </a:t>
              </a:r>
            </a:p>
            <a:p>
              <a:pPr>
                <a:spcBef>
                  <a:spcPts val="600"/>
                </a:spcBef>
              </a:pPr>
              <a:r>
                <a:rPr lang="fr-FR" dirty="0" smtClean="0"/>
                <a:t>…</a:t>
              </a:r>
            </a:p>
            <a:p>
              <a:pPr>
                <a:spcBef>
                  <a:spcPts val="600"/>
                </a:spcBef>
              </a:pPr>
              <a:endParaRPr lang="fr-FR" dirty="0" smtClean="0"/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5366662" y="2855081"/>
              <a:ext cx="2930560" cy="51414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smtClean="0"/>
                <a:t>+ </a:t>
              </a:r>
              <a:r>
                <a:rPr lang="fr-FR" dirty="0" err="1" smtClean="0"/>
                <a:t>TableauObjets</a:t>
              </a:r>
              <a:r>
                <a:rPr lang="fr-FR" dirty="0" smtClean="0"/>
                <a:t> (</a:t>
              </a:r>
              <a:r>
                <a:rPr lang="fr-FR" dirty="0" err="1" smtClean="0"/>
                <a:t>int</a:t>
              </a:r>
              <a:r>
                <a:rPr lang="fr-FR" dirty="0" smtClean="0"/>
                <a:t>)</a:t>
              </a:r>
            </a:p>
            <a:p>
              <a:pPr>
                <a:spcBef>
                  <a:spcPts val="600"/>
                </a:spcBef>
              </a:pPr>
              <a:r>
                <a:rPr lang="fr-FR" dirty="0" smtClean="0"/>
                <a:t>+ </a:t>
              </a:r>
              <a:r>
                <a:rPr lang="fr-FR" dirty="0" err="1" smtClean="0"/>
                <a:t>fillCase</a:t>
              </a:r>
              <a:r>
                <a:rPr lang="fr-FR" dirty="0" smtClean="0"/>
                <a:t> ( </a:t>
              </a:r>
              <a:r>
                <a:rPr lang="fr-FR" dirty="0" err="1" smtClean="0"/>
                <a:t>int</a:t>
              </a:r>
              <a:r>
                <a:rPr lang="fr-FR" dirty="0" smtClean="0"/>
                <a:t>, </a:t>
              </a:r>
              <a:r>
                <a:rPr lang="fr-FR" b="1" dirty="0" err="1" smtClean="0">
                  <a:solidFill>
                    <a:srgbClr val="1F497D"/>
                  </a:solidFill>
                </a:rPr>
                <a:t>T</a:t>
              </a:r>
              <a:r>
                <a:rPr lang="fr-FR" dirty="0" smtClean="0"/>
                <a:t> )</a:t>
              </a:r>
            </a:p>
            <a:p>
              <a:pPr>
                <a:spcBef>
                  <a:spcPts val="600"/>
                </a:spcBef>
              </a:pPr>
              <a:r>
                <a:rPr lang="fr-FR" dirty="0" smtClean="0"/>
                <a:t>+ </a:t>
              </a:r>
              <a:r>
                <a:rPr lang="fr-FR" dirty="0" err="1" smtClean="0"/>
                <a:t>getCase</a:t>
              </a:r>
              <a:r>
                <a:rPr lang="fr-FR" dirty="0" smtClean="0"/>
                <a:t> (</a:t>
              </a:r>
              <a:r>
                <a:rPr lang="fr-FR" dirty="0" err="1" smtClean="0"/>
                <a:t>int</a:t>
              </a:r>
              <a:r>
                <a:rPr lang="fr-FR" dirty="0" smtClean="0"/>
                <a:t>) : </a:t>
              </a:r>
              <a:r>
                <a:rPr lang="fr-FR" b="1" dirty="0" err="1" smtClean="0">
                  <a:solidFill>
                    <a:schemeClr val="tx2"/>
                  </a:solidFill>
                </a:rPr>
                <a:t>T</a:t>
              </a:r>
              <a:endParaRPr lang="fr-FR" b="1" dirty="0" smtClean="0">
                <a:solidFill>
                  <a:schemeClr val="tx2"/>
                </a:solidFill>
              </a:endParaRPr>
            </a:p>
            <a:p>
              <a:pPr>
                <a:spcBef>
                  <a:spcPts val="600"/>
                </a:spcBef>
              </a:pPr>
              <a:r>
                <a:rPr lang="fr-FR" dirty="0" smtClean="0"/>
                <a:t>+ </a:t>
              </a:r>
              <a:r>
                <a:rPr lang="fr-FR" dirty="0" err="1" smtClean="0"/>
                <a:t>clearCase</a:t>
              </a:r>
              <a:r>
                <a:rPr lang="fr-FR" dirty="0" smtClean="0"/>
                <a:t> (</a:t>
              </a:r>
              <a:r>
                <a:rPr lang="fr-FR" dirty="0" err="1" smtClean="0"/>
                <a:t>int</a:t>
              </a:r>
              <a:r>
                <a:rPr lang="fr-FR" dirty="0" smtClean="0"/>
                <a:t>)</a:t>
              </a: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2843808" y="2708920"/>
            <a:ext cx="864096" cy="5254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46800" rIns="36000" bIns="46800" rtlCol="0">
            <a:spAutoFit/>
          </a:bodyPr>
          <a:lstStyle/>
          <a:p>
            <a:pPr algn="ctr"/>
            <a:r>
              <a:rPr lang="fr-FR" sz="2800" b="1" kern="0" dirty="0" err="1" smtClean="0">
                <a:latin typeface="Courier New"/>
                <a:cs typeface="Courier New"/>
              </a:rPr>
              <a:t>T</a:t>
            </a:r>
            <a:r>
              <a:rPr lang="fr-FR" sz="2800" b="1" kern="0" dirty="0" smtClean="0">
                <a:latin typeface="Courier New"/>
                <a:cs typeface="Courier New"/>
              </a:rPr>
              <a:t> </a:t>
            </a:r>
            <a:endParaRPr lang="fr-FR" sz="2800" b="1" kern="0" dirty="0">
              <a:latin typeface="Courier New"/>
              <a:cs typeface="Courier New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995936" y="3573016"/>
            <a:ext cx="4968552" cy="21544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2000" dirty="0" err="1" smtClean="0"/>
              <a:t>TableauObjets</a:t>
            </a:r>
            <a:r>
              <a:rPr lang="fr-FR" sz="2000" b="1" dirty="0" smtClean="0">
                <a:solidFill>
                  <a:srgbClr val="1F497D"/>
                </a:solidFill>
              </a:rPr>
              <a:t>&lt;</a:t>
            </a:r>
            <a:r>
              <a:rPr lang="fr-FR" sz="2000" b="1" dirty="0" err="1" smtClean="0">
                <a:solidFill>
                  <a:srgbClr val="1F497D"/>
                </a:solidFill>
              </a:rPr>
              <a:t>Integer</a:t>
            </a:r>
            <a:r>
              <a:rPr lang="fr-FR" sz="2000" b="1" dirty="0" smtClean="0">
                <a:solidFill>
                  <a:srgbClr val="1F497D"/>
                </a:solidFill>
              </a:rPr>
              <a:t>&gt; </a:t>
            </a:r>
            <a:r>
              <a:rPr lang="fr-FR" sz="2000" dirty="0" smtClean="0"/>
              <a:t>tab = </a:t>
            </a:r>
          </a:p>
          <a:p>
            <a:r>
              <a:rPr lang="fr-FR" sz="2000" dirty="0"/>
              <a:t>	</a:t>
            </a:r>
            <a:r>
              <a:rPr lang="fr-FR" sz="2000" dirty="0" smtClean="0"/>
              <a:t>new </a:t>
            </a:r>
            <a:r>
              <a:rPr lang="fr-FR" sz="2000" dirty="0" err="1" smtClean="0"/>
              <a:t>TabeauObjets</a:t>
            </a:r>
            <a:r>
              <a:rPr lang="fr-FR" sz="2000" b="1" dirty="0" smtClean="0">
                <a:solidFill>
                  <a:srgbClr val="1F497D"/>
                </a:solidFill>
              </a:rPr>
              <a:t>&lt;</a:t>
            </a:r>
            <a:r>
              <a:rPr lang="fr-FR" sz="2000" b="1" dirty="0" err="1" smtClean="0">
                <a:solidFill>
                  <a:srgbClr val="1F497D"/>
                </a:solidFill>
              </a:rPr>
              <a:t>Integer</a:t>
            </a:r>
            <a:r>
              <a:rPr lang="fr-FR" sz="2000" b="1" dirty="0" smtClean="0">
                <a:solidFill>
                  <a:srgbClr val="1F497D"/>
                </a:solidFill>
              </a:rPr>
              <a:t>&gt;</a:t>
            </a:r>
            <a:r>
              <a:rPr lang="fr-FR" sz="2000" dirty="0" smtClean="0"/>
              <a:t>( x );</a:t>
            </a:r>
          </a:p>
          <a:p>
            <a:endParaRPr lang="fr-FR" sz="2000" dirty="0" smtClean="0"/>
          </a:p>
          <a:p>
            <a:endParaRPr lang="fr-FR" sz="2000" dirty="0"/>
          </a:p>
          <a:p>
            <a:pPr marL="91440" lvl="1"/>
            <a:r>
              <a:rPr lang="fr-FR" dirty="0"/>
              <a:t> </a:t>
            </a:r>
            <a:r>
              <a:rPr lang="fr-FR" sz="2000" dirty="0" err="1" smtClean="0"/>
              <a:t>tab.fillCase</a:t>
            </a:r>
            <a:r>
              <a:rPr lang="fr-FR" sz="2000" dirty="0" smtClean="0"/>
              <a:t> (0, new </a:t>
            </a:r>
            <a:r>
              <a:rPr lang="fr-FR" sz="2000" dirty="0" err="1"/>
              <a:t>Integer</a:t>
            </a:r>
            <a:r>
              <a:rPr lang="fr-FR" sz="2000" dirty="0"/>
              <a:t>(x</a:t>
            </a:r>
            <a:r>
              <a:rPr lang="fr-FR" sz="2000" dirty="0" smtClean="0"/>
              <a:t>));</a:t>
            </a:r>
          </a:p>
          <a:p>
            <a:pPr marL="91440" lvl="1"/>
            <a:endParaRPr lang="fr-FR" sz="2000" dirty="0" smtClean="0"/>
          </a:p>
          <a:p>
            <a:pPr marL="91440" lvl="1"/>
            <a:r>
              <a:rPr lang="fr-FR" sz="2000" dirty="0" smtClean="0"/>
              <a:t> </a:t>
            </a:r>
            <a:r>
              <a:rPr lang="fr-FR" sz="2000" dirty="0" err="1" smtClean="0"/>
              <a:t>tab.fillCase</a:t>
            </a:r>
            <a:r>
              <a:rPr lang="fr-FR" sz="2000" dirty="0" smtClean="0"/>
              <a:t> (1, "String" );</a:t>
            </a:r>
            <a:endParaRPr lang="fr-FR" sz="2000" dirty="0"/>
          </a:p>
        </p:txBody>
      </p:sp>
      <p:cxnSp>
        <p:nvCxnSpPr>
          <p:cNvPr id="14" name="Connecteur en angle 13"/>
          <p:cNvCxnSpPr>
            <a:stCxn id="11" idx="3"/>
            <a:endCxn id="12" idx="0"/>
          </p:cNvCxnSpPr>
          <p:nvPr/>
        </p:nvCxnSpPr>
        <p:spPr>
          <a:xfrm>
            <a:off x="3707904" y="2971621"/>
            <a:ext cx="2772308" cy="601395"/>
          </a:xfrm>
          <a:prstGeom prst="bentConnector2">
            <a:avLst/>
          </a:prstGeom>
          <a:ln>
            <a:prstDash val="dash"/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4644008" y="2564904"/>
            <a:ext cx="2269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err="1" smtClean="0"/>
              <a:t>Bind</a:t>
            </a:r>
            <a:r>
              <a:rPr lang="fr-FR" i="1" dirty="0" smtClean="0"/>
              <a:t> &lt;</a:t>
            </a:r>
            <a:r>
              <a:rPr lang="fr-FR" i="1" dirty="0" err="1" smtClean="0"/>
              <a:t>T</a:t>
            </a:r>
            <a:r>
              <a:rPr lang="fr-FR" i="1" dirty="0" smtClean="0"/>
              <a:t> = </a:t>
            </a:r>
            <a:r>
              <a:rPr lang="fr-FR" i="1" dirty="0" err="1" smtClean="0"/>
              <a:t>Integer</a:t>
            </a:r>
            <a:r>
              <a:rPr lang="fr-FR" i="1" dirty="0" smtClean="0"/>
              <a:t> &gt; </a:t>
            </a:r>
            <a:endParaRPr lang="fr-FR" i="1" dirty="0"/>
          </a:p>
        </p:txBody>
      </p:sp>
      <p:sp>
        <p:nvSpPr>
          <p:cNvPr id="16" name="Multiplication 15"/>
          <p:cNvSpPr/>
          <p:nvPr/>
        </p:nvSpPr>
        <p:spPr>
          <a:xfrm>
            <a:off x="7092280" y="5085184"/>
            <a:ext cx="576064" cy="936104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Carré corné 17"/>
          <p:cNvSpPr/>
          <p:nvPr/>
        </p:nvSpPr>
        <p:spPr>
          <a:xfrm>
            <a:off x="6948264" y="1772816"/>
            <a:ext cx="2088232" cy="1080120"/>
          </a:xfrm>
          <a:prstGeom prst="foldedCorner">
            <a:avLst>
              <a:gd name="adj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fr-FR" sz="2000" dirty="0" smtClean="0"/>
              <a:t>Vérification pendant la </a:t>
            </a:r>
            <a:r>
              <a:rPr lang="fr-FR" sz="2000" b="1" dirty="0" smtClean="0"/>
              <a:t>compilation </a:t>
            </a:r>
            <a:endParaRPr lang="fr-FR" sz="2000" b="1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4211960" y="5949280"/>
            <a:ext cx="3240360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Impossible !! </a:t>
            </a:r>
          </a:p>
          <a:p>
            <a:pPr algn="ctr"/>
            <a:r>
              <a:rPr lang="fr-FR" sz="2000" b="1" dirty="0" smtClean="0"/>
              <a:t>Erreur de compilation </a:t>
            </a:r>
            <a:endParaRPr lang="fr-FR" sz="2000" b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251520" y="5949280"/>
            <a:ext cx="31444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Code </a:t>
            </a:r>
            <a:r>
              <a:rPr lang="fr-FR" sz="2000" b="1" dirty="0" smtClean="0">
                <a:solidFill>
                  <a:srgbClr val="1F497D"/>
                </a:solidFill>
              </a:rPr>
              <a:t>+  lisible </a:t>
            </a:r>
            <a:r>
              <a:rPr lang="fr-FR" sz="2000" dirty="0" smtClean="0"/>
              <a:t>avec</a:t>
            </a:r>
          </a:p>
          <a:p>
            <a:r>
              <a:rPr lang="fr-FR" sz="2000" dirty="0"/>
              <a:t> </a:t>
            </a:r>
            <a:r>
              <a:rPr lang="fr-FR" sz="2000" dirty="0" smtClean="0"/>
              <a:t>         </a:t>
            </a:r>
            <a:r>
              <a:rPr lang="fr-FR" sz="2000" b="1" dirty="0" smtClean="0">
                <a:solidFill>
                  <a:srgbClr val="1F497D"/>
                </a:solidFill>
              </a:rPr>
              <a:t> –  </a:t>
            </a:r>
            <a:r>
              <a:rPr lang="fr-FR" sz="2000" dirty="0" smtClean="0"/>
              <a:t>de </a:t>
            </a:r>
            <a:r>
              <a:rPr lang="fr-FR" sz="2000" b="1" dirty="0" smtClean="0">
                <a:solidFill>
                  <a:srgbClr val="1F497D"/>
                </a:solidFill>
              </a:rPr>
              <a:t>transtypage </a:t>
            </a:r>
            <a:endParaRPr lang="fr-FR" sz="2000" b="1" dirty="0">
              <a:solidFill>
                <a:srgbClr val="1F497D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Génériques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classe paramétrée peut avoir plusieurs paramètres : &lt; </a:t>
            </a:r>
            <a:r>
              <a:rPr lang="fr-FR" dirty="0" err="1" smtClean="0"/>
              <a:t>T</a:t>
            </a:r>
            <a:r>
              <a:rPr lang="fr-FR" dirty="0" smtClean="0"/>
              <a:t>, U, V … &gt;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116624" y="3404900"/>
            <a:ext cx="30557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public class Pair</a:t>
            </a:r>
            <a:r>
              <a:rPr lang="fr-FR" b="1" dirty="0"/>
              <a:t>&lt;T,U&gt;</a:t>
            </a:r>
            <a:r>
              <a:rPr lang="fr-FR" dirty="0"/>
              <a:t> {</a:t>
            </a:r>
          </a:p>
          <a:p>
            <a:r>
              <a:rPr lang="fr-FR" dirty="0"/>
              <a:t>    </a:t>
            </a:r>
            <a:r>
              <a:rPr lang="fr-FR" dirty="0" err="1"/>
              <a:t>private</a:t>
            </a:r>
            <a:r>
              <a:rPr lang="fr-FR" dirty="0"/>
              <a:t> </a:t>
            </a:r>
            <a:r>
              <a:rPr lang="fr-FR" b="1" dirty="0" err="1"/>
              <a:t>T</a:t>
            </a:r>
            <a:r>
              <a:rPr lang="fr-FR" dirty="0"/>
              <a:t> </a:t>
            </a:r>
            <a:r>
              <a:rPr lang="fr-FR" dirty="0" err="1"/>
              <a:t>t</a:t>
            </a:r>
            <a:r>
              <a:rPr lang="fr-FR" dirty="0"/>
              <a:t>;</a:t>
            </a:r>
          </a:p>
          <a:p>
            <a:r>
              <a:rPr lang="fr-FR" dirty="0"/>
              <a:t>    </a:t>
            </a:r>
            <a:r>
              <a:rPr lang="fr-FR" dirty="0" err="1"/>
              <a:t>private</a:t>
            </a:r>
            <a:r>
              <a:rPr lang="fr-FR" dirty="0"/>
              <a:t> </a:t>
            </a:r>
            <a:r>
              <a:rPr lang="fr-FR" b="1" dirty="0"/>
              <a:t>U</a:t>
            </a:r>
            <a:r>
              <a:rPr lang="fr-FR" dirty="0"/>
              <a:t> u</a:t>
            </a:r>
            <a:r>
              <a:rPr lang="fr-FR" dirty="0" smtClean="0"/>
              <a:t>;</a:t>
            </a:r>
          </a:p>
          <a:p>
            <a:r>
              <a:rPr lang="fr-FR" dirty="0"/>
              <a:t> </a:t>
            </a:r>
            <a:r>
              <a:rPr lang="fr-FR" dirty="0" smtClean="0"/>
              <a:t>. . . </a:t>
            </a:r>
          </a:p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err="1" smtClean="0"/>
              <a:t>publc</a:t>
            </a:r>
            <a:r>
              <a:rPr lang="fr-FR" dirty="0" smtClean="0"/>
              <a:t> set(</a:t>
            </a:r>
            <a:r>
              <a:rPr lang="fr-FR" b="1" dirty="0" err="1" smtClean="0"/>
              <a:t>T</a:t>
            </a:r>
            <a:r>
              <a:rPr lang="fr-FR" dirty="0" smtClean="0"/>
              <a:t> </a:t>
            </a:r>
            <a:r>
              <a:rPr lang="fr-FR" dirty="0" err="1" smtClean="0"/>
              <a:t>t</a:t>
            </a:r>
            <a:r>
              <a:rPr lang="fr-FR" dirty="0" smtClean="0"/>
              <a:t>, </a:t>
            </a:r>
            <a:r>
              <a:rPr lang="fr-FR" b="1" dirty="0" smtClean="0"/>
              <a:t>U</a:t>
            </a:r>
            <a:r>
              <a:rPr lang="fr-FR" dirty="0" smtClean="0"/>
              <a:t> u) { … }</a:t>
            </a:r>
          </a:p>
          <a:p>
            <a:r>
              <a:rPr lang="fr-FR" dirty="0"/>
              <a:t> </a:t>
            </a:r>
            <a:r>
              <a:rPr lang="fr-FR" dirty="0" smtClean="0"/>
              <a:t>   public </a:t>
            </a:r>
            <a:r>
              <a:rPr lang="fr-FR" b="1" dirty="0" err="1" smtClean="0"/>
              <a:t>T</a:t>
            </a:r>
            <a:r>
              <a:rPr lang="fr-FR" dirty="0" smtClean="0"/>
              <a:t> </a:t>
            </a:r>
            <a:r>
              <a:rPr lang="fr-FR" dirty="0" err="1" smtClean="0"/>
              <a:t>getT</a:t>
            </a:r>
            <a:r>
              <a:rPr lang="fr-FR" dirty="0" smtClean="0"/>
              <a:t>() { … }</a:t>
            </a:r>
          </a:p>
          <a:p>
            <a:r>
              <a:rPr lang="fr-FR" dirty="0"/>
              <a:t> </a:t>
            </a:r>
            <a:r>
              <a:rPr lang="fr-FR" dirty="0" smtClean="0"/>
              <a:t>. . .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431540" y="3404900"/>
            <a:ext cx="31323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public class </a:t>
            </a:r>
            <a:r>
              <a:rPr lang="fr-FR" dirty="0" err="1" smtClean="0"/>
              <a:t>PairOne</a:t>
            </a:r>
            <a:r>
              <a:rPr lang="fr-FR" b="1" dirty="0" smtClean="0"/>
              <a:t>&lt;</a:t>
            </a:r>
            <a:r>
              <a:rPr lang="fr-FR" b="1" dirty="0" err="1" smtClean="0"/>
              <a:t>T</a:t>
            </a:r>
            <a:r>
              <a:rPr lang="fr-FR" b="1" dirty="0" smtClean="0"/>
              <a:t>&gt;</a:t>
            </a:r>
            <a:r>
              <a:rPr lang="fr-FR" dirty="0" smtClean="0"/>
              <a:t> </a:t>
            </a:r>
            <a:r>
              <a:rPr lang="fr-FR" dirty="0"/>
              <a:t>{</a:t>
            </a:r>
          </a:p>
          <a:p>
            <a:r>
              <a:rPr lang="fr-FR" dirty="0"/>
              <a:t>    </a:t>
            </a:r>
            <a:r>
              <a:rPr lang="fr-FR" dirty="0" err="1"/>
              <a:t>private</a:t>
            </a:r>
            <a:r>
              <a:rPr lang="fr-FR" dirty="0"/>
              <a:t> </a:t>
            </a:r>
            <a:r>
              <a:rPr lang="fr-FR" b="1" dirty="0" err="1"/>
              <a:t>T</a:t>
            </a:r>
            <a:r>
              <a:rPr lang="fr-FR" dirty="0"/>
              <a:t> </a:t>
            </a:r>
            <a:r>
              <a:rPr lang="fr-FR" dirty="0" smtClean="0"/>
              <a:t>t1;</a:t>
            </a:r>
            <a:endParaRPr lang="fr-FR" dirty="0"/>
          </a:p>
          <a:p>
            <a:r>
              <a:rPr lang="fr-FR" dirty="0"/>
              <a:t>    </a:t>
            </a:r>
            <a:r>
              <a:rPr lang="fr-FR" dirty="0" err="1"/>
              <a:t>private</a:t>
            </a:r>
            <a:r>
              <a:rPr lang="fr-FR" dirty="0"/>
              <a:t> </a:t>
            </a:r>
            <a:r>
              <a:rPr lang="fr-FR" b="1" dirty="0" err="1" smtClean="0"/>
              <a:t>T</a:t>
            </a:r>
            <a:r>
              <a:rPr lang="fr-FR" dirty="0" smtClean="0"/>
              <a:t> t2;</a:t>
            </a:r>
          </a:p>
          <a:p>
            <a:r>
              <a:rPr lang="fr-FR" dirty="0"/>
              <a:t> </a:t>
            </a:r>
            <a:r>
              <a:rPr lang="fr-FR" dirty="0" smtClean="0"/>
              <a:t> . . .</a:t>
            </a:r>
          </a:p>
          <a:p>
            <a:r>
              <a:rPr lang="fr-FR" dirty="0"/>
              <a:t> </a:t>
            </a:r>
            <a:r>
              <a:rPr lang="fr-FR" dirty="0" smtClean="0"/>
              <a:t>   public set(</a:t>
            </a:r>
            <a:r>
              <a:rPr lang="fr-FR" b="1" dirty="0" err="1" smtClean="0"/>
              <a:t>T</a:t>
            </a:r>
            <a:r>
              <a:rPr lang="fr-FR" dirty="0" smtClean="0"/>
              <a:t> t1, </a:t>
            </a:r>
            <a:r>
              <a:rPr lang="fr-FR" b="1" dirty="0" err="1" smtClean="0"/>
              <a:t>T</a:t>
            </a:r>
            <a:r>
              <a:rPr lang="fr-FR" b="1" dirty="0" smtClean="0"/>
              <a:t> </a:t>
            </a:r>
            <a:r>
              <a:rPr lang="fr-FR" dirty="0" smtClean="0"/>
              <a:t>t2) {…}</a:t>
            </a:r>
          </a:p>
          <a:p>
            <a:r>
              <a:rPr lang="fr-FR" dirty="0"/>
              <a:t> </a:t>
            </a:r>
            <a:r>
              <a:rPr lang="fr-FR" dirty="0" smtClean="0"/>
              <a:t>   public </a:t>
            </a:r>
            <a:r>
              <a:rPr lang="fr-FR" b="1" dirty="0" err="1" smtClean="0"/>
              <a:t>T</a:t>
            </a:r>
            <a:r>
              <a:rPr lang="fr-FR" dirty="0" smtClean="0"/>
              <a:t> </a:t>
            </a:r>
            <a:r>
              <a:rPr lang="fr-FR" dirty="0" err="1" smtClean="0"/>
              <a:t>getFirst</a:t>
            </a:r>
            <a:r>
              <a:rPr lang="fr-FR" dirty="0" smtClean="0"/>
              <a:t>() {…}</a:t>
            </a:r>
          </a:p>
          <a:p>
            <a:r>
              <a:rPr lang="fr-FR" dirty="0" smtClean="0"/>
              <a:t>. . .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23528" y="2636912"/>
            <a:ext cx="3168352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Pair</a:t>
            </a:r>
            <a:r>
              <a:rPr lang="fr-FR" sz="2000" dirty="0" smtClean="0"/>
              <a:t> de 2 valeurs d’une </a:t>
            </a:r>
            <a:r>
              <a:rPr lang="fr-FR" sz="2000" b="1" dirty="0" smtClean="0"/>
              <a:t>même classe </a:t>
            </a:r>
            <a:endParaRPr lang="fr-FR" sz="20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4355976" y="2636912"/>
            <a:ext cx="439248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fr-FR" sz="2000" b="1" dirty="0" smtClean="0"/>
              <a:t>Pair</a:t>
            </a:r>
            <a:r>
              <a:rPr lang="fr-FR" sz="2000" dirty="0" smtClean="0"/>
              <a:t> dont les valeurs peuvent appartenir à des </a:t>
            </a:r>
            <a:r>
              <a:rPr lang="fr-FR" sz="2000" b="1" dirty="0" smtClean="0"/>
              <a:t>classes distinctes</a:t>
            </a:r>
            <a:endParaRPr lang="fr-FR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395536" y="5561364"/>
            <a:ext cx="8604448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dirty="0" smtClean="0"/>
              <a:t>Pair</a:t>
            </a:r>
            <a:r>
              <a:rPr lang="fr-FR" b="1" dirty="0">
                <a:solidFill>
                  <a:srgbClr val="1F497D"/>
                </a:solidFill>
              </a:rPr>
              <a:t>&lt;</a:t>
            </a:r>
            <a:r>
              <a:rPr lang="fr-FR" b="1" dirty="0" err="1">
                <a:solidFill>
                  <a:srgbClr val="1F497D"/>
                </a:solidFill>
              </a:rPr>
              <a:t>String,Integer</a:t>
            </a:r>
            <a:r>
              <a:rPr lang="fr-FR" b="1" dirty="0">
                <a:solidFill>
                  <a:srgbClr val="1F497D"/>
                </a:solidFill>
              </a:rPr>
              <a:t>&gt; </a:t>
            </a:r>
            <a:r>
              <a:rPr lang="fr-FR" dirty="0" err="1"/>
              <a:t>pNomAge</a:t>
            </a:r>
            <a:r>
              <a:rPr lang="fr-FR" dirty="0"/>
              <a:t> </a:t>
            </a:r>
            <a:r>
              <a:rPr lang="fr-FR" dirty="0" smtClean="0"/>
              <a:t>	= </a:t>
            </a:r>
            <a:r>
              <a:rPr lang="fr-FR" dirty="0"/>
              <a:t>new Pair</a:t>
            </a:r>
            <a:r>
              <a:rPr lang="fr-FR" b="1" dirty="0">
                <a:solidFill>
                  <a:srgbClr val="1F497D"/>
                </a:solidFill>
              </a:rPr>
              <a:t>&lt;</a:t>
            </a:r>
            <a:r>
              <a:rPr lang="fr-FR" b="1" dirty="0" err="1">
                <a:solidFill>
                  <a:srgbClr val="1F497D"/>
                </a:solidFill>
              </a:rPr>
              <a:t>String,Integer</a:t>
            </a:r>
            <a:r>
              <a:rPr lang="fr-FR" b="1" dirty="0">
                <a:solidFill>
                  <a:srgbClr val="1F497D"/>
                </a:solidFill>
              </a:rPr>
              <a:t>&gt;</a:t>
            </a:r>
            <a:r>
              <a:rPr lang="fr-FR" dirty="0"/>
              <a:t>();</a:t>
            </a:r>
          </a:p>
          <a:p>
            <a:r>
              <a:rPr lang="fr-FR" dirty="0" smtClean="0"/>
              <a:t>Pair</a:t>
            </a:r>
            <a:r>
              <a:rPr lang="fr-FR" b="1" dirty="0">
                <a:solidFill>
                  <a:srgbClr val="1F497D"/>
                </a:solidFill>
              </a:rPr>
              <a:t>&lt;</a:t>
            </a:r>
            <a:r>
              <a:rPr lang="fr-FR" b="1" dirty="0" err="1">
                <a:solidFill>
                  <a:srgbClr val="1F497D"/>
                </a:solidFill>
              </a:rPr>
              <a:t>String,String</a:t>
            </a:r>
            <a:r>
              <a:rPr lang="fr-FR" b="1" dirty="0">
                <a:solidFill>
                  <a:srgbClr val="1F497D"/>
                </a:solidFill>
              </a:rPr>
              <a:t>&gt; </a:t>
            </a:r>
            <a:r>
              <a:rPr lang="fr-FR" dirty="0" err="1"/>
              <a:t>pNomTel</a:t>
            </a:r>
            <a:r>
              <a:rPr lang="fr-FR" dirty="0"/>
              <a:t> </a:t>
            </a:r>
            <a:r>
              <a:rPr lang="fr-FR" dirty="0" smtClean="0"/>
              <a:t>	= </a:t>
            </a:r>
            <a:r>
              <a:rPr lang="fr-FR" dirty="0"/>
              <a:t>new Pair</a:t>
            </a:r>
            <a:r>
              <a:rPr lang="fr-FR" b="1" dirty="0">
                <a:solidFill>
                  <a:srgbClr val="1F497D"/>
                </a:solidFill>
              </a:rPr>
              <a:t>&lt;</a:t>
            </a:r>
            <a:r>
              <a:rPr lang="fr-FR" b="1" dirty="0" err="1">
                <a:solidFill>
                  <a:srgbClr val="1F497D"/>
                </a:solidFill>
              </a:rPr>
              <a:t>String,String</a:t>
            </a:r>
            <a:r>
              <a:rPr lang="fr-FR" b="1" dirty="0">
                <a:solidFill>
                  <a:srgbClr val="1F497D"/>
                </a:solidFill>
              </a:rPr>
              <a:t>&gt;</a:t>
            </a:r>
            <a:r>
              <a:rPr lang="fr-FR" dirty="0"/>
              <a:t>();</a:t>
            </a:r>
          </a:p>
          <a:p>
            <a:r>
              <a:rPr lang="fr-FR" dirty="0" err="1" smtClean="0"/>
              <a:t>PairOne</a:t>
            </a:r>
            <a:r>
              <a:rPr lang="fr-FR" dirty="0" smtClean="0"/>
              <a:t>&lt; </a:t>
            </a:r>
            <a:r>
              <a:rPr lang="fr-FR" b="1" dirty="0" smtClean="0"/>
              <a:t>Pair</a:t>
            </a:r>
            <a:r>
              <a:rPr lang="fr-FR" b="1" dirty="0"/>
              <a:t>&lt;</a:t>
            </a:r>
            <a:r>
              <a:rPr lang="fr-FR" b="1" dirty="0" err="1"/>
              <a:t>String,Integer</a:t>
            </a:r>
            <a:r>
              <a:rPr lang="fr-FR" b="1" dirty="0" smtClean="0"/>
              <a:t>&gt; </a:t>
            </a:r>
            <a:r>
              <a:rPr lang="fr-FR" dirty="0" smtClean="0"/>
              <a:t>&gt; </a:t>
            </a:r>
            <a:r>
              <a:rPr lang="fr-FR" dirty="0" err="1"/>
              <a:t>pInfos</a:t>
            </a:r>
            <a:r>
              <a:rPr lang="fr-FR" dirty="0"/>
              <a:t> = new </a:t>
            </a:r>
            <a:r>
              <a:rPr lang="fr-FR" dirty="0" err="1"/>
              <a:t>PairOne</a:t>
            </a:r>
            <a:r>
              <a:rPr lang="fr-FR" b="1" dirty="0"/>
              <a:t>&lt;Pair&lt;</a:t>
            </a:r>
            <a:r>
              <a:rPr lang="fr-FR" b="1" dirty="0" err="1"/>
              <a:t>String,Integer</a:t>
            </a:r>
            <a:r>
              <a:rPr lang="fr-FR" b="1" dirty="0"/>
              <a:t>&gt;&gt;</a:t>
            </a:r>
            <a:r>
              <a:rPr lang="fr-FR" dirty="0"/>
              <a:t>();</a:t>
            </a:r>
          </a:p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5730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Génériques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04528"/>
            <a:ext cx="8229600" cy="4876800"/>
          </a:xfrm>
        </p:spPr>
        <p:txBody>
          <a:bodyPr/>
          <a:lstStyle/>
          <a:p>
            <a:r>
              <a:rPr lang="fr-FR" dirty="0" smtClean="0"/>
              <a:t>On peut </a:t>
            </a:r>
            <a:r>
              <a:rPr lang="fr-FR" b="1" dirty="0" smtClean="0"/>
              <a:t>restreindre</a:t>
            </a:r>
            <a:r>
              <a:rPr lang="fr-FR" dirty="0" smtClean="0"/>
              <a:t> </a:t>
            </a:r>
            <a:r>
              <a:rPr lang="fr-FR" b="1" dirty="0" smtClean="0"/>
              <a:t>le paramètre </a:t>
            </a:r>
            <a:r>
              <a:rPr lang="fr-FR" dirty="0" smtClean="0"/>
              <a:t>à une classe (ou une famille de classes) précise</a:t>
            </a:r>
          </a:p>
          <a:p>
            <a:endParaRPr lang="fr-FR" dirty="0" smtClean="0"/>
          </a:p>
          <a:p>
            <a:pPr marL="274320" lvl="1" indent="0">
              <a:buNone/>
            </a:pPr>
            <a:r>
              <a:rPr lang="fr-FR" b="1" dirty="0" smtClean="0">
                <a:latin typeface="Courier New"/>
                <a:cs typeface="Courier New"/>
              </a:rPr>
              <a:t>… </a:t>
            </a:r>
            <a:r>
              <a:rPr lang="fr-FR" b="1" dirty="0">
                <a:latin typeface="Courier New"/>
                <a:cs typeface="Courier New"/>
              </a:rPr>
              <a:t>&lt; </a:t>
            </a:r>
            <a:r>
              <a:rPr lang="fr-FR" b="1" dirty="0" err="1">
                <a:latin typeface="Courier New"/>
                <a:cs typeface="Courier New"/>
              </a:rPr>
              <a:t>T</a:t>
            </a:r>
            <a:r>
              <a:rPr lang="fr-FR" b="1" dirty="0">
                <a:latin typeface="Courier New"/>
                <a:cs typeface="Courier New"/>
              </a:rPr>
              <a:t> </a:t>
            </a:r>
            <a:r>
              <a:rPr lang="fr-FR" b="1" dirty="0" err="1">
                <a:latin typeface="Courier New"/>
                <a:cs typeface="Courier New"/>
              </a:rPr>
              <a:t>extends</a:t>
            </a:r>
            <a:r>
              <a:rPr lang="fr-FR" b="1" dirty="0">
                <a:latin typeface="Courier New"/>
                <a:cs typeface="Courier New"/>
              </a:rPr>
              <a:t> </a:t>
            </a:r>
            <a:r>
              <a:rPr lang="fr-FR" b="1" dirty="0" err="1">
                <a:latin typeface="Courier New"/>
                <a:cs typeface="Courier New"/>
              </a:rPr>
              <a:t>BoundingType</a:t>
            </a:r>
            <a:r>
              <a:rPr lang="fr-FR" b="1" dirty="0">
                <a:latin typeface="Courier New"/>
                <a:cs typeface="Courier New"/>
              </a:rPr>
              <a:t> &gt;</a:t>
            </a:r>
          </a:p>
          <a:p>
            <a:pPr lvl="1"/>
            <a:r>
              <a:rPr lang="fr-FR" b="1" dirty="0" err="1"/>
              <a:t>BoundingType</a:t>
            </a:r>
            <a:r>
              <a:rPr lang="fr-FR" dirty="0"/>
              <a:t> est une </a:t>
            </a:r>
            <a:r>
              <a:rPr lang="fr-FR" b="1" dirty="0">
                <a:solidFill>
                  <a:srgbClr val="1F497D"/>
                </a:solidFill>
              </a:rPr>
              <a:t>classe</a:t>
            </a:r>
            <a:r>
              <a:rPr lang="fr-FR" dirty="0"/>
              <a:t> ou une </a:t>
            </a:r>
            <a:r>
              <a:rPr lang="fr-FR" b="1" dirty="0">
                <a:solidFill>
                  <a:srgbClr val="1F497D"/>
                </a:solidFill>
              </a:rPr>
              <a:t>interface</a:t>
            </a:r>
          </a:p>
          <a:p>
            <a:pPr lvl="1"/>
            <a:r>
              <a:rPr lang="fr-FR" b="1" dirty="0" err="1"/>
              <a:t>T</a:t>
            </a:r>
            <a:r>
              <a:rPr lang="fr-FR" dirty="0"/>
              <a:t> doit alors être une </a:t>
            </a:r>
            <a:r>
              <a:rPr lang="fr-FR" b="1" dirty="0">
                <a:solidFill>
                  <a:srgbClr val="1F497D"/>
                </a:solidFill>
              </a:rPr>
              <a:t>sous-classe </a:t>
            </a:r>
            <a:r>
              <a:rPr lang="fr-FR" dirty="0"/>
              <a:t>(ou </a:t>
            </a:r>
            <a:r>
              <a:rPr lang="fr-FR" b="1" dirty="0"/>
              <a:t>implémenter</a:t>
            </a:r>
            <a:r>
              <a:rPr lang="fr-FR" dirty="0"/>
              <a:t>) </a:t>
            </a:r>
            <a:r>
              <a:rPr lang="fr-FR" dirty="0" err="1"/>
              <a:t>BoundingType</a:t>
            </a:r>
            <a:endParaRPr lang="fr-FR" dirty="0"/>
          </a:p>
          <a:p>
            <a:pPr lvl="1"/>
            <a:endParaRPr lang="fr-FR" dirty="0" smtClean="0"/>
          </a:p>
          <a:p>
            <a:pPr marL="274320" lvl="1" indent="0">
              <a:buNone/>
            </a:pPr>
            <a:r>
              <a:rPr lang="fr-FR" b="1" dirty="0">
                <a:latin typeface="Courier New"/>
                <a:cs typeface="Courier New"/>
              </a:rPr>
              <a:t>… &lt; </a:t>
            </a:r>
            <a:r>
              <a:rPr lang="fr-FR" b="1" dirty="0" err="1">
                <a:latin typeface="Courier New"/>
                <a:cs typeface="Courier New"/>
              </a:rPr>
              <a:t>T</a:t>
            </a:r>
            <a:r>
              <a:rPr lang="fr-FR" b="1" dirty="0">
                <a:latin typeface="Courier New"/>
                <a:cs typeface="Courier New"/>
              </a:rPr>
              <a:t> </a:t>
            </a:r>
            <a:r>
              <a:rPr lang="fr-FR" b="1" dirty="0" err="1">
                <a:latin typeface="Courier New"/>
                <a:cs typeface="Courier New"/>
              </a:rPr>
              <a:t>extends</a:t>
            </a:r>
            <a:r>
              <a:rPr lang="fr-FR" b="1" dirty="0">
                <a:latin typeface="Courier New"/>
                <a:cs typeface="Courier New"/>
              </a:rPr>
              <a:t> </a:t>
            </a:r>
            <a:r>
              <a:rPr lang="fr-FR" b="1" dirty="0" smtClean="0">
                <a:latin typeface="Courier New"/>
                <a:cs typeface="Courier New"/>
              </a:rPr>
              <a:t>Comparable &amp; </a:t>
            </a:r>
            <a:r>
              <a:rPr lang="fr-FR" b="1" dirty="0" err="1" smtClean="0">
                <a:latin typeface="Courier New"/>
                <a:cs typeface="Courier New"/>
              </a:rPr>
              <a:t>Serializable</a:t>
            </a:r>
            <a:r>
              <a:rPr lang="fr-FR" b="1" dirty="0" smtClean="0">
                <a:latin typeface="Courier New"/>
                <a:cs typeface="Courier New"/>
              </a:rPr>
              <a:t> &gt;</a:t>
            </a:r>
            <a:endParaRPr lang="fr-FR" b="1" dirty="0">
              <a:latin typeface="Courier New"/>
              <a:cs typeface="Courier New"/>
            </a:endParaRPr>
          </a:p>
          <a:p>
            <a:pPr lvl="1"/>
            <a:r>
              <a:rPr lang="fr-FR" b="1" dirty="0" err="1" smtClean="0"/>
              <a:t>T</a:t>
            </a:r>
            <a:r>
              <a:rPr lang="fr-FR" dirty="0" smtClean="0"/>
              <a:t> </a:t>
            </a:r>
            <a:r>
              <a:rPr lang="fr-FR" dirty="0"/>
              <a:t>doit </a:t>
            </a:r>
            <a:r>
              <a:rPr lang="fr-FR" b="1" dirty="0" smtClean="0"/>
              <a:t>implémenter</a:t>
            </a:r>
            <a:r>
              <a:rPr lang="fr-FR" dirty="0" smtClean="0"/>
              <a:t> toutes les interfaces indiquées</a:t>
            </a:r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553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Génériques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04528"/>
            <a:ext cx="8229600" cy="4876800"/>
          </a:xfrm>
        </p:spPr>
        <p:txBody>
          <a:bodyPr/>
          <a:lstStyle/>
          <a:p>
            <a:r>
              <a:rPr lang="fr-FR" dirty="0" smtClean="0"/>
              <a:t>Exemple : Couple&lt;</a:t>
            </a:r>
            <a:r>
              <a:rPr lang="fr-FR" dirty="0" err="1" smtClean="0"/>
              <a:t>T</a:t>
            </a:r>
            <a:r>
              <a:rPr lang="fr-FR" dirty="0" smtClean="0"/>
              <a:t> </a:t>
            </a:r>
            <a:r>
              <a:rPr lang="fr-FR" b="1" dirty="0" err="1" smtClean="0"/>
              <a:t>extends</a:t>
            </a:r>
            <a:r>
              <a:rPr lang="fr-FR" dirty="0" smtClean="0"/>
              <a:t> Personne&gt;</a:t>
            </a:r>
          </a:p>
          <a:p>
            <a:pPr lvl="1"/>
            <a:r>
              <a:rPr lang="fr-FR" b="1" dirty="0" err="1" smtClean="0"/>
              <a:t>T</a:t>
            </a:r>
            <a:r>
              <a:rPr lang="fr-FR" dirty="0" smtClean="0"/>
              <a:t> doit alors être une </a:t>
            </a:r>
            <a:r>
              <a:rPr lang="fr-FR" b="1" dirty="0" smtClean="0">
                <a:solidFill>
                  <a:srgbClr val="1F497D"/>
                </a:solidFill>
              </a:rPr>
              <a:t>sous-classe </a:t>
            </a:r>
            <a:r>
              <a:rPr lang="fr-FR" dirty="0" smtClean="0"/>
              <a:t>de </a:t>
            </a:r>
            <a:r>
              <a:rPr lang="fr-FR" b="1" dirty="0" smtClean="0"/>
              <a:t>Personne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5068788"/>
            <a:ext cx="8879069" cy="1024508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1920" y="2636912"/>
            <a:ext cx="5145277" cy="21427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Rectangle 10"/>
          <p:cNvSpPr/>
          <p:nvPr/>
        </p:nvSpPr>
        <p:spPr>
          <a:xfrm>
            <a:off x="179512" y="2780928"/>
            <a:ext cx="3456384" cy="19442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2000" dirty="0" smtClean="0"/>
              <a:t>Couple uniquement de </a:t>
            </a:r>
            <a:r>
              <a:rPr lang="fr-FR" sz="2000" b="1" dirty="0" smtClean="0"/>
              <a:t>Personne</a:t>
            </a:r>
            <a:r>
              <a:rPr lang="fr-FR" sz="2000" dirty="0" smtClean="0"/>
              <a:t> (ou sous-classes)</a:t>
            </a:r>
          </a:p>
          <a:p>
            <a:pPr algn="ctr"/>
            <a:r>
              <a:rPr lang="fr-FR" sz="20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fr-FR" sz="2000" dirty="0"/>
          </a:p>
          <a:p>
            <a:pPr algn="ctr"/>
            <a:r>
              <a:rPr lang="fr-FR" sz="2000" dirty="0" smtClean="0"/>
              <a:t>Présence de la méthode « </a:t>
            </a:r>
            <a:r>
              <a:rPr lang="fr-FR" sz="2000" b="1" dirty="0" err="1" smtClean="0"/>
              <a:t>getNom</a:t>
            </a:r>
            <a:r>
              <a:rPr lang="fr-FR" sz="2000" dirty="0" smtClean="0"/>
              <a:t> » assurée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528141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Génériques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Exemple : Couple&lt;</a:t>
            </a:r>
            <a:r>
              <a:rPr lang="fr-FR" dirty="0" err="1" smtClean="0"/>
              <a:t>T</a:t>
            </a:r>
            <a:r>
              <a:rPr lang="fr-FR" dirty="0" smtClean="0"/>
              <a:t> </a:t>
            </a:r>
            <a:r>
              <a:rPr lang="fr-FR" dirty="0" err="1" smtClean="0"/>
              <a:t>extends</a:t>
            </a:r>
            <a:r>
              <a:rPr lang="fr-FR" dirty="0" smtClean="0"/>
              <a:t> Personne&gt;</a:t>
            </a:r>
          </a:p>
          <a:p>
            <a:pPr lvl="1"/>
            <a:r>
              <a:rPr lang="fr-FR" dirty="0" smtClean="0"/>
              <a:t>Enseignant est une sous-classe de Personne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8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696" y="3717032"/>
            <a:ext cx="5511800" cy="1803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Rectangle à coins arrondis 11"/>
          <p:cNvSpPr/>
          <p:nvPr/>
        </p:nvSpPr>
        <p:spPr>
          <a:xfrm>
            <a:off x="6911752" y="2708920"/>
            <a:ext cx="2232248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Couple&lt;String&gt;</a:t>
            </a:r>
            <a:br>
              <a:rPr lang="fr-FR" sz="2000" dirty="0" smtClean="0"/>
            </a:br>
            <a:r>
              <a:rPr lang="fr-FR" sz="2000" dirty="0" smtClean="0"/>
              <a:t>Impossible !</a:t>
            </a:r>
            <a:endParaRPr lang="fr-FR" sz="2000" b="1" dirty="0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04" y="2636912"/>
            <a:ext cx="6677542" cy="936104"/>
          </a:xfrm>
          <a:prstGeom prst="rect">
            <a:avLst/>
          </a:prstGeom>
          <a:ln w="38100" cap="sq">
            <a:solidFill>
              <a:srgbClr val="1F497D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26732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Génériques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Exemple : Couple&lt;</a:t>
            </a:r>
            <a:r>
              <a:rPr lang="fr-FR" dirty="0" err="1" smtClean="0"/>
              <a:t>T</a:t>
            </a:r>
            <a:r>
              <a:rPr lang="fr-FR" dirty="0" smtClean="0"/>
              <a:t> </a:t>
            </a:r>
            <a:r>
              <a:rPr lang="fr-FR" dirty="0" err="1" smtClean="0"/>
              <a:t>extends</a:t>
            </a:r>
            <a:r>
              <a:rPr lang="fr-FR" dirty="0" smtClean="0"/>
              <a:t> Personne&gt;</a:t>
            </a:r>
          </a:p>
          <a:p>
            <a:pPr lvl="1"/>
            <a:r>
              <a:rPr lang="fr-FR" dirty="0" smtClean="0"/>
              <a:t>Enseignant est une sous-classe de Personne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04" y="2636912"/>
            <a:ext cx="6677542" cy="936104"/>
          </a:xfrm>
          <a:prstGeom prst="rect">
            <a:avLst/>
          </a:prstGeom>
          <a:ln w="38100" cap="sq">
            <a:solidFill>
              <a:srgbClr val="1F497D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ZoneTexte 15"/>
          <p:cNvSpPr txBox="1"/>
          <p:nvPr/>
        </p:nvSpPr>
        <p:spPr>
          <a:xfrm>
            <a:off x="179512" y="3789040"/>
            <a:ext cx="4176464" cy="12025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" tIns="46800" rIns="36000" bIns="46800" rtlCol="0">
            <a:spAutoFit/>
          </a:bodyPr>
          <a:lstStyle/>
          <a:p>
            <a:r>
              <a:rPr lang="fr-FR" b="1" dirty="0" smtClean="0"/>
              <a:t>On peut ajouter 2 objets 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>
                <a:solidFill>
                  <a:schemeClr val="tx2">
                    <a:lumMod val="50000"/>
                  </a:schemeClr>
                </a:solidFill>
              </a:rPr>
              <a:t>Personne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dirty="0" smtClean="0"/>
              <a:t>à </a:t>
            </a:r>
            <a:r>
              <a:rPr lang="fr-FR" b="1" dirty="0" smtClean="0"/>
              <a:t>Couple&lt;</a:t>
            </a:r>
            <a:r>
              <a:rPr lang="fr-FR" b="1" dirty="0" smtClean="0">
                <a:solidFill>
                  <a:srgbClr val="10253F"/>
                </a:solidFill>
              </a:rPr>
              <a:t>Personne</a:t>
            </a:r>
            <a:r>
              <a:rPr lang="fr-FR" b="1" dirty="0" smtClean="0"/>
              <a:t>&gt;</a:t>
            </a:r>
            <a:endParaRPr lang="fr-FR" b="1" dirty="0"/>
          </a:p>
          <a:p>
            <a:r>
              <a:rPr lang="fr-FR" b="1" dirty="0" smtClean="0">
                <a:solidFill>
                  <a:srgbClr val="10253F"/>
                </a:solidFill>
              </a:rPr>
              <a:t>Enseignant</a:t>
            </a:r>
            <a:r>
              <a:rPr lang="fr-FR" dirty="0" smtClean="0"/>
              <a:t> à </a:t>
            </a:r>
            <a:r>
              <a:rPr lang="fr-FR" b="1" dirty="0" smtClean="0"/>
              <a:t>Couple&lt;</a:t>
            </a:r>
            <a:r>
              <a:rPr lang="fr-FR" b="1" dirty="0" smtClean="0">
                <a:solidFill>
                  <a:srgbClr val="10253F"/>
                </a:solidFill>
              </a:rPr>
              <a:t>Enseignant</a:t>
            </a:r>
            <a:r>
              <a:rPr lang="fr-FR" b="1" dirty="0" smtClean="0"/>
              <a:t>&gt;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Enseignant</a:t>
            </a:r>
            <a:r>
              <a:rPr lang="fr-FR" dirty="0" smtClean="0"/>
              <a:t> à </a:t>
            </a:r>
            <a:r>
              <a:rPr lang="fr-FR" b="1" dirty="0" smtClean="0"/>
              <a:t>Couple&lt;</a:t>
            </a:r>
            <a:r>
              <a:rPr lang="fr-FR" b="1" dirty="0" smtClean="0">
                <a:solidFill>
                  <a:srgbClr val="1F497D"/>
                </a:solidFill>
              </a:rPr>
              <a:t>Personne</a:t>
            </a:r>
            <a:r>
              <a:rPr lang="fr-FR" b="1" dirty="0" smtClean="0"/>
              <a:t>&gt;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79512" y="5085184"/>
            <a:ext cx="4248472" cy="147950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36000" tIns="46800" rIns="36000" bIns="46800" rtlCol="0">
            <a:spAutoFit/>
          </a:bodyPr>
          <a:lstStyle/>
          <a:p>
            <a:r>
              <a:rPr lang="fr-FR" b="1" dirty="0" smtClean="0"/>
              <a:t>On ne peut </a:t>
            </a:r>
            <a:r>
              <a:rPr lang="fr-FR" b="1" dirty="0" smtClean="0">
                <a:solidFill>
                  <a:srgbClr val="800000"/>
                </a:solidFill>
              </a:rPr>
              <a:t>PAS</a:t>
            </a:r>
            <a:r>
              <a:rPr lang="fr-FR" b="1" dirty="0" smtClean="0"/>
              <a:t> ajouter 2 objets </a:t>
            </a:r>
            <a:r>
              <a:rPr lang="fr-FR" dirty="0" smtClean="0"/>
              <a:t>: </a:t>
            </a:r>
            <a:br>
              <a:rPr lang="fr-FR" dirty="0" smtClean="0"/>
            </a:br>
            <a:r>
              <a:rPr lang="fr-FR" b="1" dirty="0" smtClean="0">
                <a:solidFill>
                  <a:srgbClr val="800000"/>
                </a:solidFill>
              </a:rPr>
              <a:t>Personne</a:t>
            </a:r>
            <a:r>
              <a:rPr lang="fr-FR" dirty="0" smtClean="0"/>
              <a:t> à </a:t>
            </a:r>
            <a:r>
              <a:rPr lang="fr-FR" b="1" dirty="0" smtClean="0"/>
              <a:t>Couple&lt;</a:t>
            </a:r>
            <a:r>
              <a:rPr lang="fr-FR" b="1" dirty="0" smtClean="0">
                <a:solidFill>
                  <a:srgbClr val="800000"/>
                </a:solidFill>
              </a:rPr>
              <a:t>Enseignant</a:t>
            </a:r>
            <a:r>
              <a:rPr lang="fr-FR" b="1" dirty="0" smtClean="0"/>
              <a:t>&gt;</a:t>
            </a:r>
          </a:p>
          <a:p>
            <a:r>
              <a:rPr lang="fr-FR" b="1" dirty="0" smtClean="0"/>
              <a:t>On ne peut PAS</a:t>
            </a:r>
          </a:p>
          <a:p>
            <a:r>
              <a:rPr lang="fr-FR" b="1" dirty="0" smtClean="0"/>
              <a:t>Couple&lt;</a:t>
            </a:r>
            <a:r>
              <a:rPr lang="fr-FR" b="1" dirty="0" smtClean="0">
                <a:solidFill>
                  <a:srgbClr val="800000"/>
                </a:solidFill>
              </a:rPr>
              <a:t>Personne</a:t>
            </a:r>
            <a:r>
              <a:rPr lang="fr-FR" b="1" dirty="0" smtClean="0"/>
              <a:t>&gt; =</a:t>
            </a:r>
          </a:p>
          <a:p>
            <a:r>
              <a:rPr lang="fr-FR" b="1" dirty="0"/>
              <a:t>	 </a:t>
            </a:r>
            <a:r>
              <a:rPr lang="fr-FR" b="1" dirty="0" smtClean="0"/>
              <a:t>       Couple&lt;</a:t>
            </a:r>
            <a:r>
              <a:rPr lang="fr-FR" b="1" dirty="0">
                <a:solidFill>
                  <a:srgbClr val="800000"/>
                </a:solidFill>
              </a:rPr>
              <a:t>Enseignant</a:t>
            </a:r>
            <a:r>
              <a:rPr lang="fr-FR" b="1" dirty="0"/>
              <a:t> </a:t>
            </a:r>
            <a:r>
              <a:rPr lang="fr-FR" b="1" dirty="0" smtClean="0"/>
              <a:t>&gt;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2708920"/>
            <a:ext cx="4390794" cy="40201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80543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P1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Été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UP1.thmx</Template>
  <TotalTime>4046</TotalTime>
  <Words>740</Words>
  <Application>Microsoft Macintosh PowerPoint</Application>
  <PresentationFormat>Présentation à l'écran (4:3)</PresentationFormat>
  <Paragraphs>155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UP1</vt:lpstr>
      <vt:lpstr>INF 2  Programmation Orientée Objet Avancée </vt:lpstr>
      <vt:lpstr>Généricité en Java</vt:lpstr>
      <vt:lpstr>Généricité en Java</vt:lpstr>
      <vt:lpstr>Génériques</vt:lpstr>
      <vt:lpstr>Génériques</vt:lpstr>
      <vt:lpstr>Génériques</vt:lpstr>
      <vt:lpstr>Génériques</vt:lpstr>
      <vt:lpstr>Génériques</vt:lpstr>
      <vt:lpstr>Génériques</vt:lpstr>
      <vt:lpstr>Génériques</vt:lpstr>
      <vt:lpstr>Génériques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INF2 Développement d'Interface</dc:title>
  <dc:creator>kirsch</dc:creator>
  <cp:lastModifiedBy>Manuele Kirsch Pinheiro</cp:lastModifiedBy>
  <cp:revision>228</cp:revision>
  <cp:lastPrinted>2011-11-13T17:19:49Z</cp:lastPrinted>
  <dcterms:created xsi:type="dcterms:W3CDTF">2008-12-14T17:27:01Z</dcterms:created>
  <dcterms:modified xsi:type="dcterms:W3CDTF">2012-10-30T16:09:41Z</dcterms:modified>
</cp:coreProperties>
</file>