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6"/>
  </p:notesMasterIdLst>
  <p:handoutMasterIdLst>
    <p:handoutMasterId r:id="rId37"/>
  </p:handoutMasterIdLst>
  <p:sldIdLst>
    <p:sldId id="258" r:id="rId2"/>
    <p:sldId id="259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2" r:id="rId14"/>
    <p:sldId id="311" r:id="rId15"/>
    <p:sldId id="332" r:id="rId16"/>
    <p:sldId id="333" r:id="rId17"/>
    <p:sldId id="334" r:id="rId18"/>
    <p:sldId id="314" r:id="rId19"/>
    <p:sldId id="313" r:id="rId20"/>
    <p:sldId id="315" r:id="rId21"/>
    <p:sldId id="316" r:id="rId22"/>
    <p:sldId id="318" r:id="rId23"/>
    <p:sldId id="319" r:id="rId24"/>
    <p:sldId id="320" r:id="rId25"/>
    <p:sldId id="330" r:id="rId26"/>
    <p:sldId id="331" r:id="rId27"/>
    <p:sldId id="322" r:id="rId28"/>
    <p:sldId id="324" r:id="rId29"/>
    <p:sldId id="325" r:id="rId30"/>
    <p:sldId id="327" r:id="rId31"/>
    <p:sldId id="326" r:id="rId32"/>
    <p:sldId id="328" r:id="rId33"/>
    <p:sldId id="329" r:id="rId34"/>
    <p:sldId id="317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5E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3" autoAdjust="0"/>
    <p:restoredTop sz="95127" autoAdjust="0"/>
  </p:normalViewPr>
  <p:slideViewPr>
    <p:cSldViewPr>
      <p:cViewPr varScale="1">
        <p:scale>
          <a:sx n="80" d="100"/>
          <a:sy n="80" d="100"/>
        </p:scale>
        <p:origin x="-16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5A87-7DD4-434C-8FB3-CA0210849EB3}" type="datetimeFigureOut">
              <a:rPr lang="fr-FR" smtClean="0"/>
              <a:t>30/10/13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ABAE-5C3C-4AB0-8EB5-AF065547B3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67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E2D9E-A656-4C0D-AF34-333437B2E95D}" type="datetimeFigureOut">
              <a:rPr lang="fr-FR" smtClean="0"/>
              <a:pPr/>
              <a:t>30/10/13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CEB3-FD7A-459F-97B7-F9B6B76DE3F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611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38580" y="6283621"/>
            <a:ext cx="1368152" cy="314368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FFA7151-84A1-F04D-B6E5-95363DD3D47D}" type="datetime1">
              <a:rPr lang="fr-FR" smtClean="0"/>
              <a:t>30/10/13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457802" cy="991811"/>
          </a:xfrm>
          <a:prstGeom prst="rect">
            <a:avLst/>
          </a:prstGeom>
        </p:spPr>
      </p:pic>
      <p:pic>
        <p:nvPicPr>
          <p:cNvPr id="9" name="Picture 6" descr="09a00c00egerd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Image 11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5E03-E968-7745-8414-966BEE255846}" type="datetime1">
              <a:rPr lang="fr-FR" smtClean="0"/>
              <a:t>30/10/13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8DCB-0BDC-754C-9DC0-2D6325552760}" type="datetime1">
              <a:rPr lang="fr-FR" smtClean="0"/>
              <a:t>30/10/13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51720" y="18288"/>
            <a:ext cx="1008112" cy="314368"/>
          </a:xfrm>
        </p:spPr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5816" y="18288"/>
            <a:ext cx="5184576" cy="314368"/>
          </a:xfrm>
        </p:spPr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C817-7CEE-814C-9DB9-E87DE5C1A98A}" type="datetime1">
              <a:rPr lang="fr-FR" smtClean="0"/>
              <a:t>30/10/13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90AE-6565-5B44-85FA-034DAA8CAE21}" type="datetime1">
              <a:rPr lang="fr-FR" smtClean="0"/>
              <a:t>30/10/13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D6B8-1A4D-0A4C-9C75-454D8CE71BB9}" type="datetime1">
              <a:rPr lang="fr-FR" smtClean="0"/>
              <a:t>30/10/13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38D2-EEBD-F14F-BEC0-FB52247DF60F}" type="datetime1">
              <a:rPr lang="fr-FR" smtClean="0"/>
              <a:t>30/10/13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C368-5B0C-AE40-9687-36E3BE25CDA8}" type="datetime1">
              <a:rPr lang="fr-FR" smtClean="0"/>
              <a:t>30/10/13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427D-559F-6743-9D59-2F5FFC7F5E2E}" type="datetime1">
              <a:rPr lang="fr-FR" smtClean="0"/>
              <a:t>30/10/13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8F4-9BDF-B542-B0BE-C705FE0E3B39}" type="datetime1">
              <a:rPr lang="fr-FR" smtClean="0"/>
              <a:t>30/10/13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79712" y="0"/>
            <a:ext cx="7164288" cy="3326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91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1720" y="18288"/>
            <a:ext cx="108012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B6D20E5-BA5B-404E-8307-F49EEC40BC1C}" type="datetime1">
              <a:rPr lang="fr-FR" smtClean="0"/>
              <a:t>30/10/13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832" y="18288"/>
            <a:ext cx="504056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18288"/>
            <a:ext cx="51440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Image 7" descr="cartouche_logo_univ-paris1_294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939740" cy="5563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18.png"/><Relationship Id="rId5" Type="http://schemas.openxmlformats.org/officeDocument/2006/relationships/image" Target="../media/image16.png"/><Relationship Id="rId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rtinfowler.com/articles/injection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755777"/>
          </a:xfrm>
        </p:spPr>
        <p:txBody>
          <a:bodyPr>
            <a:noAutofit/>
          </a:bodyPr>
          <a:lstStyle/>
          <a:p>
            <a:r>
              <a:rPr lang="fr-FR" sz="3600" dirty="0" smtClean="0"/>
              <a:t>INF 2</a:t>
            </a:r>
            <a:br>
              <a:rPr lang="fr-FR" sz="3600" dirty="0" smtClean="0"/>
            </a:br>
            <a:r>
              <a:rPr lang="fr-FR" sz="3600" dirty="0" smtClean="0"/>
              <a:t> Programmation Orientée Objet</a:t>
            </a:r>
            <a:br>
              <a:rPr lang="fr-FR" sz="3600" dirty="0" smtClean="0"/>
            </a:br>
            <a:r>
              <a:rPr lang="fr-FR" sz="3600" dirty="0" smtClean="0"/>
              <a:t>Avancée </a:t>
            </a:r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643314"/>
            <a:ext cx="6912768" cy="2286016"/>
          </a:xfrm>
        </p:spPr>
        <p:txBody>
          <a:bodyPr>
            <a:normAutofit/>
          </a:bodyPr>
          <a:lstStyle/>
          <a:p>
            <a:pPr algn="ctr"/>
            <a:r>
              <a:rPr lang="fr-FR" sz="3400" b="1" dirty="0" smtClean="0">
                <a:solidFill>
                  <a:schemeClr val="tx2"/>
                </a:solidFill>
              </a:rPr>
              <a:t>Réutilisation 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Augmenter la réutilisabilité d’un module 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Réduire le couplage entre les classes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spcBef>
                <a:spcPts val="1872"/>
              </a:spcBef>
            </a:pPr>
            <a:r>
              <a:rPr lang="fr-FR" b="1" dirty="0" smtClean="0">
                <a:solidFill>
                  <a:srgbClr val="1F497D"/>
                </a:solidFill>
              </a:rPr>
              <a:t>Polymorphisme </a:t>
            </a:r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nature réelle des objets </a:t>
            </a:r>
            <a:r>
              <a:rPr lang="fr-FR" dirty="0" smtClean="0"/>
              <a:t>manipulés n’est connue qu’</a:t>
            </a:r>
            <a:r>
              <a:rPr lang="fr-FR" b="1" dirty="0" smtClean="0"/>
              <a:t>à l’exécution</a:t>
            </a:r>
            <a:r>
              <a:rPr lang="fr-FR" dirty="0" smtClean="0"/>
              <a:t> </a:t>
            </a:r>
          </a:p>
          <a:p>
            <a:pPr lvl="1"/>
            <a:r>
              <a:rPr lang="fr-FR" b="1" dirty="0" smtClean="0"/>
              <a:t>Choix</a:t>
            </a:r>
            <a:r>
              <a:rPr lang="fr-FR" dirty="0" smtClean="0"/>
              <a:t> du code effectivement concerné </a:t>
            </a:r>
            <a:r>
              <a:rPr lang="fr-FR" b="1" dirty="0" smtClean="0"/>
              <a:t>à l’exécution </a:t>
            </a:r>
          </a:p>
          <a:p>
            <a:pPr lvl="2"/>
            <a:r>
              <a:rPr lang="fr-FR" dirty="0" smtClean="0"/>
              <a:t>Choix en fonction des paramètres</a:t>
            </a:r>
          </a:p>
          <a:p>
            <a:pPr lvl="2"/>
            <a:r>
              <a:rPr lang="fr-FR" dirty="0" smtClean="0"/>
              <a:t>Java choisit la méthode la + sélective</a:t>
            </a:r>
          </a:p>
          <a:p>
            <a:pPr lvl="2"/>
            <a:r>
              <a:rPr lang="fr-FR" b="1" i="1" dirty="0" err="1" smtClean="0">
                <a:solidFill>
                  <a:srgbClr val="1F497D"/>
                </a:solidFill>
              </a:rPr>
              <a:t>Late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b="1" i="1" dirty="0" err="1" smtClean="0">
                <a:solidFill>
                  <a:srgbClr val="1F497D"/>
                </a:solidFill>
              </a:rPr>
              <a:t>binding</a:t>
            </a:r>
            <a:r>
              <a:rPr lang="fr-FR" b="1" i="1" dirty="0" smtClean="0">
                <a:solidFill>
                  <a:srgbClr val="1F497D"/>
                </a:solidFill>
              </a:rPr>
              <a:t>  </a:t>
            </a:r>
          </a:p>
          <a:p>
            <a:pPr lvl="3"/>
            <a:r>
              <a:rPr lang="fr-FR" i="1" dirty="0" err="1" smtClean="0"/>
              <a:t>Binding</a:t>
            </a:r>
            <a:r>
              <a:rPr lang="fr-FR" i="1" dirty="0" smtClean="0"/>
              <a:t> </a:t>
            </a:r>
            <a:r>
              <a:rPr lang="fr-FR" i="1" dirty="0" err="1" smtClean="0"/>
              <a:t>method</a:t>
            </a:r>
            <a:r>
              <a:rPr lang="fr-FR" i="1" dirty="0" smtClean="0"/>
              <a:t> call – </a:t>
            </a:r>
            <a:r>
              <a:rPr lang="fr-FR" i="1" dirty="0" err="1" smtClean="0"/>
              <a:t>method</a:t>
            </a:r>
            <a:r>
              <a:rPr lang="fr-FR" i="1" dirty="0" smtClean="0"/>
              <a:t> body </a:t>
            </a:r>
            <a:r>
              <a:rPr lang="fr-FR" i="1" dirty="0" err="1" smtClean="0"/>
              <a:t>at</a:t>
            </a:r>
            <a:r>
              <a:rPr lang="fr-FR" i="1" dirty="0" smtClean="0"/>
              <a:t> </a:t>
            </a:r>
            <a:r>
              <a:rPr lang="fr-FR" i="1" dirty="0" err="1" smtClean="0"/>
              <a:t>run</a:t>
            </a:r>
            <a:r>
              <a:rPr lang="fr-FR" i="1" dirty="0" smtClean="0"/>
              <a:t> time </a:t>
            </a:r>
            <a:r>
              <a:rPr lang="fr-FR" i="1" baseline="30000" dirty="0" smtClean="0"/>
              <a:t>[2]</a:t>
            </a:r>
          </a:p>
          <a:p>
            <a:pPr lvl="1"/>
            <a:r>
              <a:rPr lang="fr-FR" dirty="0" smtClean="0"/>
              <a:t>Renforce la </a:t>
            </a:r>
            <a:r>
              <a:rPr lang="fr-FR" b="1" dirty="0" smtClean="0"/>
              <a:t>séparation interface /</a:t>
            </a:r>
            <a:r>
              <a:rPr lang="fr-FR" b="1" dirty="0" smtClean="0">
                <a:sym typeface="Wingdings"/>
              </a:rPr>
              <a:t> implémentation</a:t>
            </a:r>
          </a:p>
          <a:p>
            <a:pPr lvl="2"/>
            <a:r>
              <a:rPr lang="fr-FR" dirty="0" smtClean="0">
                <a:sym typeface="Wingdings"/>
              </a:rPr>
              <a:t>« 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to </a:t>
            </a:r>
            <a:r>
              <a:rPr lang="fr-FR" b="1" i="1" dirty="0" err="1" smtClean="0">
                <a:solidFill>
                  <a:srgbClr val="1F497D"/>
                </a:solidFill>
                <a:sym typeface="Wingdings"/>
              </a:rPr>
              <a:t>decouple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 </a:t>
            </a:r>
            <a:r>
              <a:rPr lang="fr-FR" b="1" i="1" dirty="0" err="1" smtClean="0">
                <a:solidFill>
                  <a:srgbClr val="1F497D"/>
                </a:solidFill>
                <a:sym typeface="Wingdings"/>
              </a:rPr>
              <a:t>what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 </a:t>
            </a:r>
            <a:r>
              <a:rPr lang="fr-FR" b="1" i="1" dirty="0" err="1" smtClean="0">
                <a:solidFill>
                  <a:srgbClr val="1F497D"/>
                </a:solidFill>
                <a:sym typeface="Wingdings"/>
              </a:rPr>
              <a:t>from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 how</a:t>
            </a:r>
            <a:r>
              <a:rPr lang="fr-FR" dirty="0" smtClean="0">
                <a:sym typeface="Wingdings"/>
              </a:rPr>
              <a:t> » </a:t>
            </a:r>
            <a:r>
              <a:rPr lang="fr-FR" baseline="30000" dirty="0" smtClean="0">
                <a:sym typeface="Wingdings"/>
              </a:rPr>
              <a:t>[2]</a:t>
            </a:r>
          </a:p>
          <a:p>
            <a:pPr lvl="2"/>
            <a:r>
              <a:rPr lang="fr-FR" dirty="0" smtClean="0">
                <a:sym typeface="Wingdings"/>
              </a:rPr>
              <a:t>Favorise </a:t>
            </a:r>
            <a:r>
              <a:rPr lang="fr-FR" b="1" dirty="0" smtClean="0">
                <a:sym typeface="Wingdings"/>
              </a:rPr>
              <a:t>l’extensibilité</a:t>
            </a:r>
            <a:r>
              <a:rPr lang="fr-FR" dirty="0" smtClean="0">
                <a:sym typeface="Wingdings"/>
              </a:rPr>
              <a:t> et </a:t>
            </a:r>
            <a:r>
              <a:rPr lang="fr-FR" b="1" dirty="0" smtClean="0">
                <a:sym typeface="Wingdings"/>
              </a:rPr>
              <a:t>l’évolutivité</a:t>
            </a:r>
            <a:r>
              <a:rPr lang="fr-FR" dirty="0" smtClean="0">
                <a:sym typeface="Wingdings"/>
              </a:rPr>
              <a:t>  </a:t>
            </a:r>
            <a:r>
              <a:rPr lang="fr-FR" dirty="0" smtClean="0"/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537D-67CA-6848-B20B-1E270BFF23C8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45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204864"/>
            <a:ext cx="4205845" cy="424847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640960" cy="4876800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Exemple : Surcharge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&amp; </a:t>
            </a:r>
            <a:r>
              <a:rPr lang="fr-FR" b="1" dirty="0" smtClean="0">
                <a:solidFill>
                  <a:srgbClr val="1F497D"/>
                </a:solidFill>
              </a:rPr>
              <a:t>Redéfinition</a:t>
            </a:r>
          </a:p>
          <a:p>
            <a:pPr marL="2252663" lvl="1" indent="-182563"/>
            <a:r>
              <a:rPr lang="fr-FR" b="1" dirty="0" smtClean="0"/>
              <a:t>Redéfinition</a:t>
            </a:r>
            <a:r>
              <a:rPr lang="fr-FR" dirty="0" smtClean="0"/>
              <a:t> : méthode </a:t>
            </a:r>
            <a:r>
              <a:rPr lang="fr-FR" b="1" dirty="0" smtClean="0"/>
              <a:t>calcul</a:t>
            </a:r>
            <a:r>
              <a:rPr lang="fr-FR" dirty="0" smtClean="0"/>
              <a:t>()</a:t>
            </a:r>
          </a:p>
          <a:p>
            <a:pPr marL="2526983" lvl="2" indent="-182563"/>
            <a:r>
              <a:rPr lang="fr-FR" dirty="0" smtClean="0"/>
              <a:t>Changement de comportement</a:t>
            </a:r>
          </a:p>
          <a:p>
            <a:pPr marL="2618740" lvl="3" indent="0">
              <a:buNone/>
            </a:pPr>
            <a:r>
              <a:rPr lang="fr-FR" dirty="0" smtClean="0"/>
              <a:t>public </a:t>
            </a:r>
            <a:r>
              <a:rPr lang="fr-FR" dirty="0" err="1" smtClean="0"/>
              <a:t>float</a:t>
            </a:r>
            <a:r>
              <a:rPr lang="fr-FR" dirty="0" smtClean="0"/>
              <a:t> calcul() { return </a:t>
            </a:r>
            <a:r>
              <a:rPr lang="fr-FR" dirty="0" err="1" smtClean="0"/>
              <a:t>this.getA</a:t>
            </a:r>
            <a:r>
              <a:rPr lang="fr-FR" dirty="0" smtClean="0"/>
              <a:t>() </a:t>
            </a:r>
            <a:r>
              <a:rPr lang="fr-FR" b="1" dirty="0" smtClean="0"/>
              <a:t>+</a:t>
            </a:r>
            <a:r>
              <a:rPr lang="fr-FR" dirty="0" smtClean="0"/>
              <a:t> </a:t>
            </a:r>
            <a:r>
              <a:rPr lang="fr-FR" dirty="0" err="1" smtClean="0"/>
              <a:t>this.getB</a:t>
            </a:r>
            <a:r>
              <a:rPr lang="fr-FR" dirty="0" smtClean="0"/>
              <a:t>(); }</a:t>
            </a:r>
          </a:p>
          <a:p>
            <a:pPr marL="2618740" lvl="3" indent="0">
              <a:buNone/>
            </a:pPr>
            <a:r>
              <a:rPr lang="fr-FR" dirty="0" smtClean="0"/>
              <a:t>public </a:t>
            </a:r>
            <a:r>
              <a:rPr lang="fr-FR" dirty="0" err="1" smtClean="0"/>
              <a:t>float</a:t>
            </a:r>
            <a:r>
              <a:rPr lang="fr-FR" dirty="0" smtClean="0"/>
              <a:t> calcul() { return </a:t>
            </a:r>
            <a:r>
              <a:rPr lang="fr-FR" dirty="0" err="1"/>
              <a:t>this.getA</a:t>
            </a:r>
            <a:r>
              <a:rPr lang="fr-FR" dirty="0"/>
              <a:t>() </a:t>
            </a:r>
            <a:r>
              <a:rPr lang="fr-FR" b="1" dirty="0" smtClean="0"/>
              <a:t>*</a:t>
            </a:r>
            <a:r>
              <a:rPr lang="fr-FR" dirty="0" smtClean="0"/>
              <a:t> </a:t>
            </a:r>
            <a:r>
              <a:rPr lang="fr-FR" dirty="0" err="1"/>
              <a:t>this.getB</a:t>
            </a:r>
            <a:r>
              <a:rPr lang="fr-FR" dirty="0"/>
              <a:t>(); </a:t>
            </a:r>
            <a:r>
              <a:rPr lang="fr-FR" dirty="0" smtClean="0"/>
              <a:t>}</a:t>
            </a:r>
          </a:p>
          <a:p>
            <a:pPr marL="2252663" lvl="1" indent="-182563">
              <a:spcBef>
                <a:spcPts val="1176"/>
              </a:spcBef>
            </a:pPr>
            <a:r>
              <a:rPr lang="fr-FR" b="1" dirty="0" smtClean="0"/>
              <a:t>Surcharge</a:t>
            </a:r>
            <a:r>
              <a:rPr lang="fr-FR" dirty="0" smtClean="0"/>
              <a:t> : méthode </a:t>
            </a:r>
            <a:r>
              <a:rPr lang="fr-FR" b="1" dirty="0" smtClean="0"/>
              <a:t>calcul</a:t>
            </a:r>
            <a:r>
              <a:rPr lang="fr-FR" dirty="0" smtClean="0"/>
              <a:t>(</a:t>
            </a:r>
            <a:r>
              <a:rPr lang="fr-FR" b="1" dirty="0"/>
              <a:t>par</a:t>
            </a:r>
            <a:r>
              <a:rPr lang="fr-FR" dirty="0" smtClean="0"/>
              <a:t>) </a:t>
            </a:r>
          </a:p>
          <a:p>
            <a:pPr marL="2526983" lvl="2" indent="-182563"/>
            <a:r>
              <a:rPr lang="fr-FR" dirty="0" smtClean="0"/>
              <a:t>Nouvelle méthode</a:t>
            </a:r>
          </a:p>
          <a:p>
            <a:pPr marL="4027487" lvl="3" indent="0">
              <a:buNone/>
            </a:pPr>
            <a:r>
              <a:rPr lang="fr-FR" dirty="0" smtClean="0"/>
              <a:t>public </a:t>
            </a:r>
            <a:r>
              <a:rPr lang="fr-FR" dirty="0" err="1" smtClean="0"/>
              <a:t>float</a:t>
            </a:r>
            <a:r>
              <a:rPr lang="fr-FR" dirty="0" smtClean="0"/>
              <a:t> calcul(</a:t>
            </a:r>
            <a:r>
              <a:rPr lang="fr-FR" b="1" dirty="0" err="1" smtClean="0"/>
              <a:t>float</a:t>
            </a:r>
            <a:r>
              <a:rPr lang="fr-FR" b="1" dirty="0" smtClean="0"/>
              <a:t> par</a:t>
            </a:r>
            <a:r>
              <a:rPr lang="fr-FR" dirty="0" smtClean="0"/>
              <a:t>) {</a:t>
            </a:r>
            <a:br>
              <a:rPr lang="fr-FR" dirty="0" smtClean="0"/>
            </a:br>
            <a:r>
              <a:rPr lang="fr-FR" dirty="0" smtClean="0"/>
              <a:t>		return par * </a:t>
            </a:r>
            <a:r>
              <a:rPr lang="fr-FR" b="1" dirty="0" err="1" smtClean="0">
                <a:solidFill>
                  <a:srgbClr val="1F497D"/>
                </a:solidFill>
              </a:rPr>
              <a:t>super</a:t>
            </a:r>
            <a:r>
              <a:rPr lang="fr-FR" b="1" dirty="0" err="1" smtClean="0"/>
              <a:t>.calcul</a:t>
            </a:r>
            <a:r>
              <a:rPr lang="fr-FR" b="1" dirty="0" smtClean="0"/>
              <a:t>()</a:t>
            </a:r>
            <a:r>
              <a:rPr lang="fr-FR" dirty="0" smtClean="0"/>
              <a:t> ; }</a:t>
            </a:r>
          </a:p>
          <a:p>
            <a:pPr marL="4027487" lvl="3" indent="0">
              <a:buNone/>
            </a:pPr>
            <a:endParaRPr lang="fr-FR" dirty="0"/>
          </a:p>
          <a:p>
            <a:pPr marL="4027487" lvl="3" indent="0">
              <a:buNone/>
            </a:pPr>
            <a:r>
              <a:rPr lang="fr-FR" dirty="0"/>
              <a:t> 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3786-2596-8340-8ED9-AEF954F8EF13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680520" y="4913873"/>
            <a:ext cx="399593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1F497D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fr-FR" sz="2000" b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b="1" dirty="0" smtClean="0">
                <a:solidFill>
                  <a:srgbClr val="1F497D"/>
                </a:solidFill>
              </a:rPr>
              <a:t>super</a:t>
            </a:r>
            <a:r>
              <a:rPr lang="fr-FR" sz="2000" dirty="0" smtClean="0">
                <a:solidFill>
                  <a:srgbClr val="1F497D"/>
                </a:solidFill>
              </a:rPr>
              <a:t> 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dirty="0" smtClean="0"/>
              <a:t>référence à la </a:t>
            </a:r>
            <a:r>
              <a:rPr lang="fr-FR" dirty="0" err="1"/>
              <a:t>super-classe</a:t>
            </a:r>
            <a:r>
              <a:rPr lang="fr-FR" dirty="0"/>
              <a:t> </a:t>
            </a:r>
            <a:endParaRPr lang="fr-FR" dirty="0" smtClean="0"/>
          </a:p>
          <a:p>
            <a:pPr algn="ctr"/>
            <a:r>
              <a:rPr lang="fr-FR" dirty="0" smtClean="0"/>
              <a:t>comportement </a:t>
            </a:r>
            <a:r>
              <a:rPr lang="fr-FR" dirty="0"/>
              <a:t>de la </a:t>
            </a:r>
            <a:r>
              <a:rPr lang="fr-FR" dirty="0" err="1" smtClean="0"/>
              <a:t>super-classe</a:t>
            </a:r>
            <a:r>
              <a:rPr lang="fr-FR" dirty="0" smtClean="0"/>
              <a:t> reste </a:t>
            </a:r>
            <a:r>
              <a:rPr lang="fr-FR" dirty="0"/>
              <a:t>disponible </a:t>
            </a:r>
          </a:p>
        </p:txBody>
      </p:sp>
    </p:spTree>
    <p:extLst>
      <p:ext uri="{BB962C8B-B14F-4D97-AF65-F5344CB8AC3E}">
        <p14:creationId xmlns:p14="http://schemas.microsoft.com/office/powerpoint/2010/main" val="1994509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76800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Exemple : Surcharge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&amp; </a:t>
            </a:r>
            <a:r>
              <a:rPr lang="fr-FR" b="1" dirty="0" smtClean="0">
                <a:solidFill>
                  <a:srgbClr val="1F497D"/>
                </a:solidFill>
              </a:rPr>
              <a:t>Redéfinition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556D-4231-874E-880B-42DD1CCC82C7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12</a:t>
            </a:fld>
            <a:endParaRPr lang="fr-FR"/>
          </a:p>
        </p:txBody>
      </p:sp>
      <p:grpSp>
        <p:nvGrpSpPr>
          <p:cNvPr id="11" name="Grouper 10"/>
          <p:cNvGrpSpPr/>
          <p:nvPr/>
        </p:nvGrpSpPr>
        <p:grpSpPr>
          <a:xfrm>
            <a:off x="3634834" y="2104008"/>
            <a:ext cx="5401662" cy="3197200"/>
            <a:chOff x="3634834" y="2104008"/>
            <a:chExt cx="5401662" cy="319720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34834" y="2104008"/>
              <a:ext cx="5401662" cy="31972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9" name="Connecteur droit 8"/>
            <p:cNvCxnSpPr/>
            <p:nvPr/>
          </p:nvCxnSpPr>
          <p:spPr>
            <a:xfrm>
              <a:off x="5148064" y="4941168"/>
              <a:ext cx="3312368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Grouper 15"/>
          <p:cNvGrpSpPr/>
          <p:nvPr/>
        </p:nvGrpSpPr>
        <p:grpSpPr>
          <a:xfrm>
            <a:off x="128078" y="2348880"/>
            <a:ext cx="5596050" cy="2016224"/>
            <a:chOff x="128078" y="2492896"/>
            <a:chExt cx="5596050" cy="2016224"/>
          </a:xfrm>
        </p:grpSpPr>
        <p:grpSp>
          <p:nvGrpSpPr>
            <p:cNvPr id="13" name="Grouper 12"/>
            <p:cNvGrpSpPr/>
            <p:nvPr/>
          </p:nvGrpSpPr>
          <p:grpSpPr>
            <a:xfrm>
              <a:off x="128078" y="2492896"/>
              <a:ext cx="5596050" cy="2016224"/>
              <a:chOff x="128078" y="2492896"/>
              <a:chExt cx="5596050" cy="2016224"/>
            </a:xfrm>
          </p:grpSpPr>
          <p:pic>
            <p:nvPicPr>
              <p:cNvPr id="10" name="Image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8078" y="2492896"/>
                <a:ext cx="5596050" cy="2016224"/>
              </a:xfrm>
              <a:prstGeom prst="rect">
                <a:avLst/>
              </a:prstGeom>
              <a:ln w="38100" cap="sq">
                <a:solidFill>
                  <a:srgbClr val="000000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</p:pic>
          <p:cxnSp>
            <p:nvCxnSpPr>
              <p:cNvPr id="12" name="Connecteur droit 11"/>
              <p:cNvCxnSpPr/>
              <p:nvPr/>
            </p:nvCxnSpPr>
            <p:spPr>
              <a:xfrm>
                <a:off x="1475656" y="4221088"/>
                <a:ext cx="3312368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4" name="Connecteur droit 13"/>
            <p:cNvCxnSpPr/>
            <p:nvPr/>
          </p:nvCxnSpPr>
          <p:spPr>
            <a:xfrm>
              <a:off x="1547664" y="3501008"/>
              <a:ext cx="36004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3" y="4853967"/>
            <a:ext cx="4536505" cy="1455353"/>
          </a:xfrm>
          <a:prstGeom prst="rect">
            <a:avLst/>
          </a:prstGeom>
          <a:ln w="38100" cap="sq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2080" y="5661248"/>
            <a:ext cx="3195525" cy="864096"/>
          </a:xfrm>
          <a:prstGeom prst="rect">
            <a:avLst/>
          </a:prstGeom>
          <a:ln w="381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33" name="Grouper 32"/>
          <p:cNvGrpSpPr/>
          <p:nvPr/>
        </p:nvGrpSpPr>
        <p:grpSpPr>
          <a:xfrm>
            <a:off x="7524328" y="4221088"/>
            <a:ext cx="1245923" cy="369332"/>
            <a:chOff x="7524328" y="4221088"/>
            <a:chExt cx="1245923" cy="369332"/>
          </a:xfrm>
        </p:grpSpPr>
        <p:sp>
          <p:nvSpPr>
            <p:cNvPr id="19" name="ZoneTexte 18"/>
            <p:cNvSpPr txBox="1"/>
            <p:nvPr/>
          </p:nvSpPr>
          <p:spPr>
            <a:xfrm>
              <a:off x="8244408" y="4221088"/>
              <a:ext cx="525843" cy="369332"/>
            </a:xfrm>
            <a:prstGeom prst="rect">
              <a:avLst/>
            </a:prstGeom>
            <a:ln w="28575" cmpd="sng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r-FR" dirty="0"/>
                <a:t> </a:t>
              </a:r>
              <a:r>
                <a:rPr lang="fr-FR" dirty="0" smtClean="0"/>
                <a:t>c1 </a:t>
              </a:r>
              <a:endParaRPr lang="fr-FR" dirty="0"/>
            </a:p>
          </p:txBody>
        </p:sp>
        <p:cxnSp>
          <p:nvCxnSpPr>
            <p:cNvPr id="21" name="Connecteur droit avec flèche 20"/>
            <p:cNvCxnSpPr>
              <a:stCxn id="19" idx="1"/>
            </p:cNvCxnSpPr>
            <p:nvPr/>
          </p:nvCxnSpPr>
          <p:spPr>
            <a:xfrm flipH="1">
              <a:off x="7524328" y="4405754"/>
              <a:ext cx="720080" cy="175374"/>
            </a:xfrm>
            <a:prstGeom prst="straightConnector1">
              <a:avLst/>
            </a:prstGeom>
            <a:ln w="28575" cmpd="sng"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grpSp>
        <p:nvGrpSpPr>
          <p:cNvPr id="34" name="Grouper 33"/>
          <p:cNvGrpSpPr/>
          <p:nvPr/>
        </p:nvGrpSpPr>
        <p:grpSpPr>
          <a:xfrm>
            <a:off x="8324" y="2564904"/>
            <a:ext cx="1080120" cy="432048"/>
            <a:chOff x="8324" y="2564904"/>
            <a:chExt cx="1080120" cy="432048"/>
          </a:xfrm>
        </p:grpSpPr>
        <p:sp>
          <p:nvSpPr>
            <p:cNvPr id="24" name="ZoneTexte 23"/>
            <p:cNvSpPr txBox="1"/>
            <p:nvPr/>
          </p:nvSpPr>
          <p:spPr>
            <a:xfrm>
              <a:off x="8324" y="2564904"/>
              <a:ext cx="525843" cy="369332"/>
            </a:xfrm>
            <a:prstGeom prst="rect">
              <a:avLst/>
            </a:prstGeom>
            <a:ln w="28575" cmpd="sng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r-FR" dirty="0"/>
                <a:t> </a:t>
              </a:r>
              <a:r>
                <a:rPr lang="fr-FR" dirty="0" smtClean="0"/>
                <a:t>c2 </a:t>
              </a:r>
              <a:endParaRPr lang="fr-FR" dirty="0"/>
            </a:p>
          </p:txBody>
        </p:sp>
        <p:cxnSp>
          <p:nvCxnSpPr>
            <p:cNvPr id="25" name="Connecteur droit avec flèche 24"/>
            <p:cNvCxnSpPr>
              <a:stCxn id="24" idx="3"/>
            </p:cNvCxnSpPr>
            <p:nvPr/>
          </p:nvCxnSpPr>
          <p:spPr>
            <a:xfrm>
              <a:off x="534167" y="2749570"/>
              <a:ext cx="554277" cy="247382"/>
            </a:xfrm>
            <a:prstGeom prst="straightConnector1">
              <a:avLst/>
            </a:prstGeom>
            <a:ln w="28575" cmpd="sng"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grpSp>
        <p:nvGrpSpPr>
          <p:cNvPr id="35" name="Grouper 34"/>
          <p:cNvGrpSpPr/>
          <p:nvPr/>
        </p:nvGrpSpPr>
        <p:grpSpPr>
          <a:xfrm>
            <a:off x="85717" y="3923764"/>
            <a:ext cx="1008112" cy="513348"/>
            <a:chOff x="85717" y="3923764"/>
            <a:chExt cx="1008112" cy="513348"/>
          </a:xfrm>
        </p:grpSpPr>
        <p:sp>
          <p:nvSpPr>
            <p:cNvPr id="30" name="ZoneTexte 29"/>
            <p:cNvSpPr txBox="1"/>
            <p:nvPr/>
          </p:nvSpPr>
          <p:spPr>
            <a:xfrm>
              <a:off x="85717" y="4067780"/>
              <a:ext cx="525843" cy="369332"/>
            </a:xfrm>
            <a:prstGeom prst="rect">
              <a:avLst/>
            </a:prstGeom>
            <a:ln w="28575" cmpd="sng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r-FR" dirty="0"/>
                <a:t> </a:t>
              </a:r>
              <a:r>
                <a:rPr lang="fr-FR" dirty="0" smtClean="0"/>
                <a:t>c3 </a:t>
              </a:r>
              <a:endParaRPr lang="fr-FR" dirty="0"/>
            </a:p>
          </p:txBody>
        </p:sp>
        <p:cxnSp>
          <p:nvCxnSpPr>
            <p:cNvPr id="31" name="Connecteur droit avec flèche 30"/>
            <p:cNvCxnSpPr>
              <a:stCxn id="30" idx="3"/>
            </p:cNvCxnSpPr>
            <p:nvPr/>
          </p:nvCxnSpPr>
          <p:spPr>
            <a:xfrm flipV="1">
              <a:off x="611560" y="3923764"/>
              <a:ext cx="482269" cy="328682"/>
            </a:xfrm>
            <a:prstGeom prst="straightConnector1">
              <a:avLst/>
            </a:prstGeom>
            <a:ln w="28575" cmpd="sng"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643756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5976664" cy="109097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876800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Surcharge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/>
              <a:t>&amp; </a:t>
            </a:r>
            <a:r>
              <a:rPr lang="fr-FR" b="1" dirty="0">
                <a:solidFill>
                  <a:srgbClr val="1F497D"/>
                </a:solidFill>
              </a:rPr>
              <a:t>Redéfinition</a:t>
            </a:r>
          </a:p>
          <a:p>
            <a:pPr lvl="1"/>
            <a:r>
              <a:rPr lang="fr-FR" dirty="0" smtClean="0"/>
              <a:t>Redéfinition avec l’annotation  </a:t>
            </a:r>
            <a:r>
              <a:rPr lang="fr-FR" b="1" dirty="0" smtClean="0">
                <a:solidFill>
                  <a:srgbClr val="1F497D"/>
                </a:solidFill>
              </a:rPr>
              <a:t>@</a:t>
            </a:r>
            <a:r>
              <a:rPr lang="fr-FR" b="1" dirty="0" err="1" smtClean="0">
                <a:solidFill>
                  <a:srgbClr val="1F497D"/>
                </a:solidFill>
              </a:rPr>
              <a:t>Override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endParaRPr lang="fr-FR" dirty="0" smtClean="0"/>
          </a:p>
          <a:p>
            <a:pPr marL="274320" lvl="1" indent="0">
              <a:buNone/>
            </a:pPr>
            <a:endParaRPr lang="fr-FR" dirty="0" smtClean="0"/>
          </a:p>
          <a:p>
            <a:pPr lvl="1">
              <a:spcBef>
                <a:spcPts val="1776"/>
              </a:spcBef>
            </a:pPr>
            <a:r>
              <a:rPr lang="fr-FR" b="1" dirty="0" smtClean="0"/>
              <a:t>Vérification</a:t>
            </a:r>
            <a:r>
              <a:rPr lang="fr-FR" dirty="0" smtClean="0"/>
              <a:t> de la signature pendant la </a:t>
            </a:r>
            <a:r>
              <a:rPr lang="fr-FR" b="1" dirty="0" smtClean="0"/>
              <a:t>compilation</a:t>
            </a:r>
          </a:p>
          <a:p>
            <a:pPr lvl="1">
              <a:spcBef>
                <a:spcPts val="1224"/>
              </a:spcBef>
            </a:pPr>
            <a:r>
              <a:rPr lang="fr-FR" dirty="0" smtClean="0"/>
              <a:t>Faire la différence entre redéfinition et surcharge</a:t>
            </a:r>
          </a:p>
          <a:p>
            <a:pPr lvl="2"/>
            <a:r>
              <a:rPr lang="fr-FR" sz="1800" dirty="0"/>
              <a:t>public </a:t>
            </a:r>
            <a:r>
              <a:rPr lang="fr-FR" sz="1800" dirty="0" err="1"/>
              <a:t>void</a:t>
            </a:r>
            <a:r>
              <a:rPr lang="fr-FR" sz="1800" dirty="0"/>
              <a:t> copy</a:t>
            </a:r>
            <a:r>
              <a:rPr lang="fr-FR" sz="1800" dirty="0" smtClean="0"/>
              <a:t>(</a:t>
            </a:r>
            <a:r>
              <a:rPr lang="fr-FR" sz="1800" b="1" dirty="0" err="1" smtClean="0"/>
              <a:t>MultiplyClass</a:t>
            </a:r>
            <a:r>
              <a:rPr lang="fr-FR" sz="1800" dirty="0" smtClean="0"/>
              <a:t>) 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 smtClean="0"/>
              <a:t>public </a:t>
            </a:r>
            <a:r>
              <a:rPr lang="fr-FR" sz="1800" dirty="0" err="1" smtClean="0"/>
              <a:t>void</a:t>
            </a:r>
            <a:r>
              <a:rPr lang="fr-FR" sz="1800" dirty="0" smtClean="0"/>
              <a:t> copy(</a:t>
            </a:r>
            <a:r>
              <a:rPr lang="fr-FR" sz="1800" b="1" dirty="0" err="1"/>
              <a:t>AddClass</a:t>
            </a:r>
            <a:r>
              <a:rPr lang="fr-FR" sz="1800" dirty="0" smtClean="0"/>
              <a:t>)</a:t>
            </a:r>
          </a:p>
          <a:p>
            <a:pPr marL="548640" lvl="2" indent="0">
              <a:buNone/>
            </a:pPr>
            <a:r>
              <a:rPr lang="fr-FR" sz="1800" dirty="0" smtClean="0"/>
              <a:t>	</a:t>
            </a:r>
            <a:endParaRPr lang="fr-FR" sz="1800" b="1" dirty="0" smtClean="0">
              <a:solidFill>
                <a:srgbClr val="1F497D"/>
              </a:solidFill>
            </a:endParaRPr>
          </a:p>
          <a:p>
            <a:pPr marL="5019675" lvl="3" indent="0">
              <a:buNone/>
            </a:pPr>
            <a:endParaRPr lang="fr-FR" sz="1600" dirty="0"/>
          </a:p>
          <a:p>
            <a:pPr lvl="2"/>
            <a:r>
              <a:rPr lang="fr-FR" sz="1800" dirty="0" smtClean="0"/>
              <a:t>public </a:t>
            </a:r>
            <a:r>
              <a:rPr lang="fr-FR" sz="1800" b="1" dirty="0" err="1"/>
              <a:t>MultiplyClass</a:t>
            </a:r>
            <a:r>
              <a:rPr lang="fr-FR" sz="1800" dirty="0"/>
              <a:t> </a:t>
            </a:r>
            <a:r>
              <a:rPr lang="fr-FR" sz="1800" dirty="0" err="1"/>
              <a:t>getInstance</a:t>
            </a:r>
            <a:r>
              <a:rPr lang="fr-FR" sz="1800" dirty="0"/>
              <a:t>(</a:t>
            </a:r>
            <a:r>
              <a:rPr lang="fr-FR" sz="1800" dirty="0" smtClean="0"/>
              <a:t>)	 	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/>
              <a:t>public </a:t>
            </a:r>
            <a:r>
              <a:rPr lang="fr-FR" sz="1800" b="1" dirty="0" err="1"/>
              <a:t>AddClass</a:t>
            </a:r>
            <a:r>
              <a:rPr lang="fr-FR" sz="1800" dirty="0"/>
              <a:t> </a:t>
            </a:r>
            <a:r>
              <a:rPr lang="fr-FR" sz="1800" dirty="0" err="1"/>
              <a:t>getInstance</a:t>
            </a:r>
            <a:r>
              <a:rPr lang="fr-FR" sz="1800" dirty="0"/>
              <a:t>(</a:t>
            </a:r>
            <a:r>
              <a:rPr lang="fr-FR" sz="1800" dirty="0" smtClean="0"/>
              <a:t>)	</a:t>
            </a:r>
            <a:r>
              <a:rPr lang="fr-FR" sz="1800" b="1" dirty="0">
                <a:solidFill>
                  <a:srgbClr val="1F497D"/>
                </a:solidFill>
              </a:rPr>
              <a:t> </a:t>
            </a:r>
            <a:r>
              <a:rPr lang="fr-FR" sz="1800" b="1" dirty="0" smtClean="0">
                <a:solidFill>
                  <a:srgbClr val="1F497D"/>
                </a:solidFill>
              </a:rPr>
              <a:t>	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6432-D4E2-6849-AE44-CD385CF61A54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08104" y="620688"/>
            <a:ext cx="3456384" cy="12241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Annotation</a:t>
            </a:r>
            <a:r>
              <a:rPr lang="fr-FR" dirty="0" smtClean="0"/>
              <a:t> ?! </a:t>
            </a:r>
            <a:br>
              <a:rPr lang="fr-FR" dirty="0" smtClean="0"/>
            </a:br>
            <a:r>
              <a:rPr lang="fr-FR" dirty="0" smtClean="0"/>
              <a:t>Tag à destination d’un outil de traitement (vérification, génération de code…)  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508104" y="4437112"/>
            <a:ext cx="33661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n’est pas une redéfinition </a:t>
            </a:r>
          </a:p>
          <a:p>
            <a:pPr algn="ctr"/>
            <a:r>
              <a:rPr lang="fr-FR" b="1" dirty="0">
                <a:solidFill>
                  <a:srgbClr val="1F497D"/>
                </a:solidFill>
              </a:rPr>
              <a:t>paramètres ≠ : + spécifique</a:t>
            </a:r>
          </a:p>
          <a:p>
            <a:pPr marL="0" lvl="3" algn="ctr"/>
            <a:r>
              <a:rPr lang="fr-FR" sz="1600" i="1" dirty="0"/>
              <a:t>@</a:t>
            </a:r>
            <a:r>
              <a:rPr lang="fr-FR" sz="1600" i="1" dirty="0" err="1"/>
              <a:t>Override</a:t>
            </a:r>
            <a:r>
              <a:rPr lang="fr-FR" sz="1600" i="1" dirty="0"/>
              <a:t> </a:t>
            </a:r>
            <a:r>
              <a:rPr lang="fr-FR" sz="1600" i="1" dirty="0">
                <a:sym typeface="Wingdings"/>
              </a:rPr>
              <a:t> erreur compilation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08104" y="5661248"/>
            <a:ext cx="3366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est une </a:t>
            </a:r>
            <a:r>
              <a:rPr lang="fr-FR" b="1" dirty="0" smtClean="0"/>
              <a:t>redéfinition</a:t>
            </a:r>
          </a:p>
          <a:p>
            <a:pPr algn="ctr"/>
            <a:r>
              <a:rPr lang="fr-FR" b="1" dirty="0" smtClean="0"/>
              <a:t> </a:t>
            </a:r>
            <a:r>
              <a:rPr lang="fr-FR" b="1" dirty="0">
                <a:solidFill>
                  <a:srgbClr val="1F497D"/>
                </a:solidFill>
              </a:rPr>
              <a:t>retour + spécifique</a:t>
            </a:r>
            <a:endParaRPr lang="fr-FR" sz="1600" i="1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96374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90936"/>
            <a:ext cx="3759200" cy="2362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Exemple : Polymorphisme</a:t>
            </a:r>
          </a:p>
          <a:p>
            <a:pPr marL="2252663" lvl="1" indent="-182563"/>
            <a:r>
              <a:rPr lang="fr-FR" dirty="0" smtClean="0"/>
              <a:t>Calcul(), mais lequel ?! </a:t>
            </a:r>
          </a:p>
          <a:p>
            <a:pPr marL="2252663" lvl="1" indent="-182563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7A90-A954-4C4E-8335-C836125B12F3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013176"/>
            <a:ext cx="4536505" cy="1455353"/>
          </a:xfrm>
          <a:prstGeom prst="rect">
            <a:avLst/>
          </a:prstGeom>
          <a:ln w="38100" cap="sq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4193704" y="2852936"/>
            <a:ext cx="47707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MultiplyClass</a:t>
            </a:r>
            <a:r>
              <a:rPr lang="en-US" dirty="0" smtClean="0"/>
              <a:t> </a:t>
            </a:r>
            <a:r>
              <a:rPr lang="en-US" dirty="0"/>
              <a:t>multi = new </a:t>
            </a:r>
            <a:r>
              <a:rPr lang="en-US" b="1" dirty="0" err="1"/>
              <a:t>MultiplyClass</a:t>
            </a:r>
            <a:r>
              <a:rPr lang="en-US" dirty="0"/>
              <a:t>();</a:t>
            </a:r>
          </a:p>
          <a:p>
            <a:r>
              <a:rPr lang="en-US" dirty="0" smtClean="0"/>
              <a:t> </a:t>
            </a:r>
            <a:r>
              <a:rPr lang="en-US" b="1" dirty="0" err="1" smtClean="0"/>
              <a:t>AddClass</a:t>
            </a:r>
            <a:r>
              <a:rPr lang="en-US" dirty="0" smtClean="0"/>
              <a:t> </a:t>
            </a:r>
            <a:r>
              <a:rPr lang="en-US" dirty="0"/>
              <a:t>o;</a:t>
            </a:r>
          </a:p>
          <a:p>
            <a:r>
              <a:rPr lang="en-US" dirty="0" smtClean="0"/>
              <a:t> . . .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1F497D"/>
                </a:solidFill>
              </a:rPr>
              <a:t>o = </a:t>
            </a:r>
            <a:r>
              <a:rPr lang="en-US" b="1" dirty="0">
                <a:solidFill>
                  <a:srgbClr val="1F497D"/>
                </a:solidFill>
              </a:rPr>
              <a:t>(</a:t>
            </a:r>
            <a:r>
              <a:rPr lang="en-US" b="1" dirty="0" err="1">
                <a:solidFill>
                  <a:srgbClr val="1F497D"/>
                </a:solidFill>
              </a:rPr>
              <a:t>AddClass</a:t>
            </a:r>
            <a:r>
              <a:rPr lang="en-US" b="1" dirty="0">
                <a:solidFill>
                  <a:srgbClr val="1F497D"/>
                </a:solidFill>
              </a:rPr>
              <a:t>) multi;</a:t>
            </a:r>
          </a:p>
          <a:p>
            <a:r>
              <a:rPr lang="en-US" b="1" dirty="0" smtClean="0">
                <a:solidFill>
                  <a:srgbClr val="1F497D"/>
                </a:solidFill>
              </a:rPr>
              <a:t> c </a:t>
            </a:r>
            <a:r>
              <a:rPr lang="en-US" b="1" dirty="0">
                <a:solidFill>
                  <a:srgbClr val="1F497D"/>
                </a:solidFill>
              </a:rPr>
              <a:t>= </a:t>
            </a:r>
            <a:r>
              <a:rPr lang="en-US" b="1" dirty="0" err="1">
                <a:solidFill>
                  <a:srgbClr val="1F497D"/>
                </a:solidFill>
              </a:rPr>
              <a:t>o.calcul</a:t>
            </a:r>
            <a:r>
              <a:rPr lang="en-US" b="1" dirty="0">
                <a:solidFill>
                  <a:srgbClr val="1F497D"/>
                </a:solidFill>
              </a:rPr>
              <a:t>(</a:t>
            </a:r>
            <a:r>
              <a:rPr lang="en-US" b="1" dirty="0" smtClean="0">
                <a:solidFill>
                  <a:srgbClr val="1F497D"/>
                </a:solidFill>
              </a:rPr>
              <a:t>)</a:t>
            </a:r>
            <a:r>
              <a:rPr lang="en-US" b="1" dirty="0">
                <a:solidFill>
                  <a:srgbClr val="1F497D"/>
                </a:solidFill>
              </a:rPr>
              <a:t> </a:t>
            </a:r>
            <a:r>
              <a:rPr lang="en-US" b="1" dirty="0" smtClean="0">
                <a:solidFill>
                  <a:srgbClr val="1F497D"/>
                </a:solidFill>
              </a:rPr>
              <a:t>;		</a:t>
            </a:r>
            <a:r>
              <a:rPr lang="en-US" b="1" dirty="0" smtClean="0"/>
              <a:t>//  +  </a:t>
            </a:r>
            <a:r>
              <a:rPr lang="en-US" b="1" dirty="0" err="1" smtClean="0"/>
              <a:t>ou</a:t>
            </a:r>
            <a:r>
              <a:rPr lang="en-US" b="1" dirty="0" smtClean="0"/>
              <a:t>  *  ??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148064" y="5301208"/>
            <a:ext cx="37444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Choix en </a:t>
            </a:r>
            <a:r>
              <a:rPr lang="fr-FR" sz="2000" b="1" dirty="0" smtClean="0">
                <a:solidFill>
                  <a:srgbClr val="1F497D"/>
                </a:solidFill>
              </a:rPr>
              <a:t>temps d’exécution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en fonction de la véritable </a:t>
            </a:r>
            <a:r>
              <a:rPr lang="fr-FR" sz="2000" b="1" dirty="0" smtClean="0">
                <a:solidFill>
                  <a:schemeClr val="tx2"/>
                </a:solidFill>
              </a:rPr>
              <a:t>nature de l’objet</a:t>
            </a:r>
          </a:p>
        </p:txBody>
      </p:sp>
      <p:sp>
        <p:nvSpPr>
          <p:cNvPr id="12" name="Flèche vers le haut 11"/>
          <p:cNvSpPr/>
          <p:nvPr/>
        </p:nvSpPr>
        <p:spPr>
          <a:xfrm>
            <a:off x="5292080" y="4437112"/>
            <a:ext cx="504056" cy="720080"/>
          </a:xfrm>
          <a:prstGeom prst="upArrow">
            <a:avLst>
              <a:gd name="adj1" fmla="val 50000"/>
              <a:gd name="adj2" fmla="val 6229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030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906637"/>
            <a:ext cx="3960440" cy="390673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76800"/>
          </a:xfrm>
        </p:spPr>
        <p:txBody>
          <a:bodyPr/>
          <a:lstStyle/>
          <a:p>
            <a:r>
              <a:rPr lang="fr-FR" b="1" dirty="0" smtClean="0"/>
              <a:t>Attention</a:t>
            </a:r>
            <a:r>
              <a:rPr lang="fr-FR" dirty="0"/>
              <a:t> </a:t>
            </a:r>
            <a:r>
              <a:rPr lang="fr-FR" dirty="0" smtClean="0"/>
              <a:t>: </a:t>
            </a:r>
            <a:r>
              <a:rPr lang="fr-FR" b="1" dirty="0" smtClean="0">
                <a:solidFill>
                  <a:srgbClr val="1F497D"/>
                </a:solidFill>
              </a:rPr>
              <a:t>Masquage des attributs</a:t>
            </a:r>
          </a:p>
          <a:p>
            <a:pPr lvl="1"/>
            <a:r>
              <a:rPr lang="fr-FR" dirty="0" smtClean="0"/>
              <a:t>Il n’y a pas de redéfinition d’attribut, juste le masquage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572000" y="5301208"/>
            <a:ext cx="396044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Les attributs ‘somme’ et ‘tab’ masquent ceux de la </a:t>
            </a:r>
            <a:br>
              <a:rPr lang="fr-FR" sz="2000" dirty="0" smtClean="0"/>
            </a:br>
            <a:r>
              <a:rPr lang="fr-FR" sz="2000" dirty="0" err="1" smtClean="0"/>
              <a:t>super-classe</a:t>
            </a:r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0" y="3068960"/>
            <a:ext cx="3744416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Les méthodes définies par la </a:t>
            </a:r>
            <a:r>
              <a:rPr lang="fr-FR" sz="2000" dirty="0" err="1" smtClean="0"/>
              <a:t>super-classe</a:t>
            </a:r>
            <a:r>
              <a:rPr lang="fr-FR" sz="2000" dirty="0" smtClean="0"/>
              <a:t> continuent à utiliser les attributs de la </a:t>
            </a:r>
            <a:r>
              <a:rPr lang="fr-FR" sz="2000" dirty="0" err="1" smtClean="0"/>
              <a:t>super-classe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3872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Attention</a:t>
            </a:r>
            <a:r>
              <a:rPr lang="fr-FR" dirty="0"/>
              <a:t> </a:t>
            </a:r>
            <a:r>
              <a:rPr lang="fr-FR" dirty="0" smtClean="0"/>
              <a:t>: </a:t>
            </a:r>
            <a:r>
              <a:rPr lang="fr-FR" b="1" dirty="0" smtClean="0">
                <a:solidFill>
                  <a:srgbClr val="1F497D"/>
                </a:solidFill>
              </a:rPr>
              <a:t>Masquage des attributs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403648" y="2204864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Attributs </a:t>
            </a:r>
          </a:p>
          <a:p>
            <a:pPr algn="ctr"/>
            <a:r>
              <a:rPr lang="fr-FR" b="1" dirty="0" smtClean="0"/>
              <a:t>somme</a:t>
            </a:r>
            <a:r>
              <a:rPr lang="fr-FR" dirty="0" smtClean="0"/>
              <a:t> et </a:t>
            </a:r>
            <a:r>
              <a:rPr lang="fr-FR" b="1" dirty="0" smtClean="0"/>
              <a:t>tab</a:t>
            </a:r>
            <a:r>
              <a:rPr lang="fr-FR" dirty="0" smtClean="0"/>
              <a:t> </a:t>
            </a:r>
          </a:p>
          <a:p>
            <a:pPr algn="ctr"/>
            <a:r>
              <a:rPr lang="fr-FR" dirty="0" smtClean="0"/>
              <a:t>sont </a:t>
            </a:r>
            <a:r>
              <a:rPr lang="fr-FR" b="1" dirty="0" smtClean="0"/>
              <a:t>masqués</a:t>
            </a:r>
            <a:endParaRPr lang="fr-FR" b="1" dirty="0"/>
          </a:p>
        </p:txBody>
      </p:sp>
      <p:cxnSp>
        <p:nvCxnSpPr>
          <p:cNvPr id="14" name="Connecteur droit avec flèche 13"/>
          <p:cNvCxnSpPr>
            <a:stCxn id="8" idx="2"/>
            <a:endCxn id="10" idx="0"/>
          </p:cNvCxnSpPr>
          <p:nvPr/>
        </p:nvCxnSpPr>
        <p:spPr>
          <a:xfrm>
            <a:off x="2375756" y="3128194"/>
            <a:ext cx="288032" cy="5342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5" name="Grouper 24"/>
          <p:cNvGrpSpPr/>
          <p:nvPr/>
        </p:nvGrpSpPr>
        <p:grpSpPr>
          <a:xfrm>
            <a:off x="4427984" y="2274052"/>
            <a:ext cx="4536504" cy="2883140"/>
            <a:chOff x="4427984" y="2202044"/>
            <a:chExt cx="4536504" cy="2883140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27984" y="2202044"/>
              <a:ext cx="4536504" cy="288314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22" name="Connecteur droit 21"/>
            <p:cNvCxnSpPr/>
            <p:nvPr/>
          </p:nvCxnSpPr>
          <p:spPr>
            <a:xfrm>
              <a:off x="7596336" y="3717032"/>
              <a:ext cx="792088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4" name="Grouper 23"/>
          <p:cNvGrpSpPr/>
          <p:nvPr/>
        </p:nvGrpSpPr>
        <p:grpSpPr>
          <a:xfrm>
            <a:off x="251520" y="3662491"/>
            <a:ext cx="4824536" cy="2964799"/>
            <a:chOff x="251520" y="3662491"/>
            <a:chExt cx="4824536" cy="2964799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51520" y="3662491"/>
              <a:ext cx="4824536" cy="296479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21" name="Connecteur droit 20"/>
            <p:cNvCxnSpPr/>
            <p:nvPr/>
          </p:nvCxnSpPr>
          <p:spPr>
            <a:xfrm>
              <a:off x="3635896" y="4797152"/>
              <a:ext cx="108012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7" name="Connecteur droit avec flèche 16"/>
          <p:cNvCxnSpPr>
            <a:stCxn id="8" idx="3"/>
          </p:cNvCxnSpPr>
          <p:nvPr/>
        </p:nvCxnSpPr>
        <p:spPr>
          <a:xfrm flipV="1">
            <a:off x="3347864" y="2636912"/>
            <a:ext cx="2016224" cy="296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99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Attention</a:t>
            </a:r>
            <a:r>
              <a:rPr lang="fr-FR" dirty="0"/>
              <a:t> </a:t>
            </a:r>
            <a:r>
              <a:rPr lang="fr-FR" dirty="0" smtClean="0"/>
              <a:t>: </a:t>
            </a:r>
            <a:r>
              <a:rPr lang="fr-FR" b="1" dirty="0" smtClean="0">
                <a:solidFill>
                  <a:srgbClr val="1F497D"/>
                </a:solidFill>
              </a:rPr>
              <a:t>Masquage des attributs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07504" y="2276872"/>
            <a:ext cx="230425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Polymorphisme </a:t>
            </a:r>
          </a:p>
          <a:p>
            <a:pPr algn="ctr"/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fr-FR" sz="2000" dirty="0"/>
          </a:p>
          <a:p>
            <a:pPr algn="ctr"/>
            <a:r>
              <a:rPr lang="fr-FR" sz="2000" dirty="0"/>
              <a:t>Effets </a:t>
            </a:r>
            <a:r>
              <a:rPr lang="fr-FR" sz="2000" dirty="0" smtClean="0"/>
              <a:t>inattendus</a:t>
            </a:r>
            <a:endParaRPr lang="fr-FR" sz="20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504" y="3501008"/>
            <a:ext cx="4824536" cy="29647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335" y="5661248"/>
            <a:ext cx="8108137" cy="1011808"/>
          </a:xfrm>
          <a:prstGeom prst="rect">
            <a:avLst/>
          </a:prstGeom>
          <a:ln>
            <a:solidFill>
              <a:srgbClr val="C0504D"/>
            </a:solidFill>
          </a:ln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992" y="2636912"/>
            <a:ext cx="4536504" cy="28831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5776" y="1052736"/>
            <a:ext cx="6435567" cy="1883916"/>
          </a:xfrm>
          <a:prstGeom prst="rect">
            <a:avLst/>
          </a:prstGeom>
          <a:ln w="381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4" name="Connecteur droit 13"/>
          <p:cNvCxnSpPr/>
          <p:nvPr/>
        </p:nvCxnSpPr>
        <p:spPr>
          <a:xfrm>
            <a:off x="4355976" y="2204864"/>
            <a:ext cx="10801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724128" y="2060848"/>
            <a:ext cx="10801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964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1508252"/>
            <a:ext cx="2600525" cy="32889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Classe Object</a:t>
            </a:r>
          </a:p>
          <a:p>
            <a:pPr lvl="1"/>
            <a:r>
              <a:rPr lang="fr-FR" dirty="0" smtClean="0"/>
              <a:t>Classe </a:t>
            </a:r>
            <a:r>
              <a:rPr lang="fr-FR" b="1" dirty="0" smtClean="0"/>
              <a:t>racine de l’hiérarchie </a:t>
            </a:r>
            <a:r>
              <a:rPr lang="fr-FR" dirty="0" smtClean="0"/>
              <a:t>Java </a:t>
            </a:r>
          </a:p>
          <a:p>
            <a:pPr lvl="1"/>
            <a:r>
              <a:rPr lang="fr-FR" b="1" dirty="0" smtClean="0"/>
              <a:t>Toute les classes </a:t>
            </a:r>
            <a:r>
              <a:rPr lang="fr-FR" dirty="0" smtClean="0"/>
              <a:t>Java </a:t>
            </a:r>
            <a:r>
              <a:rPr lang="fr-FR" b="1" dirty="0" smtClean="0"/>
              <a:t>héritent</a:t>
            </a:r>
            <a:r>
              <a:rPr lang="fr-FR" dirty="0" smtClean="0"/>
              <a:t> de la</a:t>
            </a:r>
            <a:br>
              <a:rPr lang="fr-FR" dirty="0" smtClean="0"/>
            </a:br>
            <a:r>
              <a:rPr lang="fr-FR" dirty="0" smtClean="0"/>
              <a:t>classe </a:t>
            </a:r>
            <a:r>
              <a:rPr lang="fr-FR" b="1" dirty="0" smtClean="0"/>
              <a:t>Object</a:t>
            </a:r>
            <a:r>
              <a:rPr lang="fr-FR" dirty="0" smtClean="0"/>
              <a:t>, même de manière </a:t>
            </a:r>
            <a:r>
              <a:rPr lang="fr-FR" dirty="0"/>
              <a:t>i</a:t>
            </a:r>
            <a:r>
              <a:rPr lang="fr-FR" dirty="0" smtClean="0"/>
              <a:t>mplicite </a:t>
            </a:r>
          </a:p>
          <a:p>
            <a:pPr lvl="1"/>
            <a:r>
              <a:rPr lang="fr-FR" dirty="0" smtClean="0"/>
              <a:t>Définition, pour tout objet Java, d’un </a:t>
            </a:r>
            <a:r>
              <a:rPr lang="fr-FR" b="1" dirty="0" smtClean="0">
                <a:solidFill>
                  <a:srgbClr val="1F497D"/>
                </a:solidFill>
              </a:rPr>
              <a:t>comportement commun</a:t>
            </a:r>
            <a:endParaRPr lang="fr-FR" dirty="0" smtClean="0"/>
          </a:p>
          <a:p>
            <a:pPr lvl="2"/>
            <a:r>
              <a:rPr lang="fr-FR" dirty="0" smtClean="0"/>
              <a:t>Méthodes </a:t>
            </a:r>
            <a:r>
              <a:rPr lang="fr-FR" b="1" i="1" dirty="0" err="1" smtClean="0"/>
              <a:t>toString</a:t>
            </a:r>
            <a:r>
              <a:rPr lang="fr-FR" b="1" i="1" dirty="0" smtClean="0"/>
              <a:t>, </a:t>
            </a:r>
            <a:r>
              <a:rPr lang="fr-FR" b="1" i="1" dirty="0" err="1" smtClean="0"/>
              <a:t>equals</a:t>
            </a:r>
            <a:r>
              <a:rPr lang="fr-FR" b="1" i="1" dirty="0" smtClean="0"/>
              <a:t>, </a:t>
            </a:r>
            <a:r>
              <a:rPr lang="fr-FR" b="1" i="1" dirty="0" err="1" smtClean="0"/>
              <a:t>getClass</a:t>
            </a:r>
            <a:r>
              <a:rPr lang="fr-FR" dirty="0" smtClean="0"/>
              <a:t>…</a:t>
            </a:r>
          </a:p>
          <a:p>
            <a:pPr lvl="2"/>
            <a:endParaRPr lang="fr-FR" dirty="0"/>
          </a:p>
          <a:p>
            <a:pPr lvl="1"/>
            <a:r>
              <a:rPr lang="fr-FR" b="1" dirty="0" smtClean="0"/>
              <a:t>Tout objet </a:t>
            </a:r>
            <a:r>
              <a:rPr lang="fr-FR" dirty="0" smtClean="0"/>
              <a:t>Java peut être </a:t>
            </a:r>
            <a:r>
              <a:rPr lang="fr-FR" b="1" dirty="0" smtClean="0"/>
              <a:t>traité</a:t>
            </a:r>
            <a:r>
              <a:rPr lang="fr-FR" dirty="0" smtClean="0"/>
              <a:t> comme un </a:t>
            </a:r>
            <a:r>
              <a:rPr lang="fr-FR" b="1" dirty="0" smtClean="0">
                <a:solidFill>
                  <a:srgbClr val="1F497D"/>
                </a:solidFill>
              </a:rPr>
              <a:t>Object </a:t>
            </a:r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40D1-50AC-DC4D-909E-1405A79D6B0A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699792" y="5445224"/>
            <a:ext cx="3485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 </a:t>
            </a:r>
            <a:r>
              <a:rPr lang="fr-FR" sz="2000" dirty="0" err="1" smtClean="0"/>
              <a:t>Attribute</a:t>
            </a:r>
            <a:r>
              <a:rPr lang="fr-FR" sz="2000" dirty="0" smtClean="0"/>
              <a:t> a;</a:t>
            </a:r>
          </a:p>
          <a:p>
            <a:r>
              <a:rPr lang="fr-FR" sz="2000" dirty="0" smtClean="0"/>
              <a:t> </a:t>
            </a:r>
            <a:r>
              <a:rPr lang="fr-FR" sz="2000" b="1" dirty="0" err="1" smtClean="0"/>
              <a:t>a.equals</a:t>
            </a:r>
            <a:r>
              <a:rPr lang="fr-FR" sz="2000" dirty="0" smtClean="0"/>
              <a:t> ( </a:t>
            </a:r>
            <a:r>
              <a:rPr lang="fr-FR" sz="2000" b="1" dirty="0" smtClean="0"/>
              <a:t>new </a:t>
            </a:r>
            <a:r>
              <a:rPr lang="fr-FR" sz="2000" b="1" dirty="0" err="1" smtClean="0"/>
              <a:t>Float</a:t>
            </a:r>
            <a:r>
              <a:rPr lang="fr-FR" sz="2000" dirty="0" smtClean="0"/>
              <a:t>(35) ); </a:t>
            </a:r>
            <a:endParaRPr lang="fr-FR" sz="2000" dirty="0"/>
          </a:p>
        </p:txBody>
      </p:sp>
      <p:sp>
        <p:nvSpPr>
          <p:cNvPr id="10" name="Accolade ouvrante 9"/>
          <p:cNvSpPr/>
          <p:nvPr/>
        </p:nvSpPr>
        <p:spPr>
          <a:xfrm rot="16200000">
            <a:off x="4860032" y="5373216"/>
            <a:ext cx="288032" cy="1728192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779912" y="6381328"/>
            <a:ext cx="2588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Traité comme </a:t>
            </a:r>
            <a:r>
              <a:rPr lang="fr-FR" b="1" dirty="0" smtClean="0"/>
              <a:t>Object 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79512" y="5910371"/>
            <a:ext cx="234638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r-FR" dirty="0" smtClean="0"/>
              <a:t>Par </a:t>
            </a:r>
            <a:r>
              <a:rPr lang="fr-FR" b="1" dirty="0" smtClean="0"/>
              <a:t>polymorphisme</a:t>
            </a:r>
            <a:r>
              <a:rPr lang="fr-FR" dirty="0" smtClean="0"/>
              <a:t>, </a:t>
            </a:r>
            <a:r>
              <a:rPr lang="fr-FR" b="1" dirty="0" err="1" smtClean="0"/>
              <a:t>equals</a:t>
            </a:r>
            <a:r>
              <a:rPr lang="fr-FR" dirty="0" smtClean="0"/>
              <a:t> définie par la classe </a:t>
            </a:r>
            <a:r>
              <a:rPr lang="fr-FR" b="1" dirty="0" smtClean="0"/>
              <a:t>Attribut</a:t>
            </a:r>
          </a:p>
        </p:txBody>
      </p:sp>
      <p:cxnSp>
        <p:nvCxnSpPr>
          <p:cNvPr id="14" name="Connecteur en angle 13"/>
          <p:cNvCxnSpPr>
            <a:endCxn id="12" idx="3"/>
          </p:cNvCxnSpPr>
          <p:nvPr/>
        </p:nvCxnSpPr>
        <p:spPr>
          <a:xfrm rot="10800000" flipV="1">
            <a:off x="2525894" y="6165304"/>
            <a:ext cx="893978" cy="160566"/>
          </a:xfrm>
          <a:prstGeom prst="bentConnector3">
            <a:avLst>
              <a:gd name="adj1" fmla="val -5441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14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5013176"/>
            <a:ext cx="1909440" cy="167467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4848" y="1504528"/>
            <a:ext cx="8517632" cy="48768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Interfaces</a:t>
            </a:r>
          </a:p>
          <a:p>
            <a:pPr lvl="1"/>
            <a:r>
              <a:rPr lang="fr-FR" dirty="0" smtClean="0"/>
              <a:t>Définitions :  </a:t>
            </a:r>
          </a:p>
          <a:p>
            <a:pPr lvl="2"/>
            <a:r>
              <a:rPr lang="fr-FR" b="1" dirty="0" smtClean="0">
                <a:solidFill>
                  <a:srgbClr val="1F497D"/>
                </a:solidFill>
              </a:rPr>
              <a:t>Ensemble de services </a:t>
            </a:r>
            <a:r>
              <a:rPr lang="fr-FR" dirty="0" smtClean="0"/>
              <a:t>qu’une classe doit fournir </a:t>
            </a:r>
          </a:p>
          <a:p>
            <a:pPr lvl="2"/>
            <a:r>
              <a:rPr lang="fr-FR" b="1" dirty="0" smtClean="0"/>
              <a:t>Contrat</a:t>
            </a:r>
            <a:r>
              <a:rPr lang="fr-FR" b="1" dirty="0"/>
              <a:t> </a:t>
            </a:r>
            <a:r>
              <a:rPr lang="fr-FR" b="1" dirty="0" smtClean="0"/>
              <a:t>/ protocole</a:t>
            </a:r>
            <a:r>
              <a:rPr lang="fr-FR" dirty="0" smtClean="0"/>
              <a:t> qui doit être implémenté par une classe</a:t>
            </a:r>
          </a:p>
          <a:p>
            <a:pPr lvl="2"/>
            <a:r>
              <a:rPr lang="fr-FR" b="1" dirty="0" smtClean="0">
                <a:solidFill>
                  <a:srgbClr val="1F497D"/>
                </a:solidFill>
              </a:rPr>
              <a:t>Spécification formelle </a:t>
            </a:r>
            <a:r>
              <a:rPr lang="fr-FR" dirty="0" smtClean="0"/>
              <a:t>d’une capacité, </a:t>
            </a:r>
            <a:r>
              <a:rPr lang="fr-FR" dirty="0"/>
              <a:t>d</a:t>
            </a:r>
            <a:r>
              <a:rPr lang="fr-FR" dirty="0" smtClean="0"/>
              <a:t>’un comportement, sans </a:t>
            </a:r>
            <a:r>
              <a:rPr lang="fr-FR" b="1" dirty="0" smtClean="0">
                <a:solidFill>
                  <a:srgbClr val="1F497D"/>
                </a:solidFill>
              </a:rPr>
              <a:t>aucune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1F497D"/>
                </a:solidFill>
              </a:rPr>
              <a:t>implémentation</a:t>
            </a:r>
            <a:r>
              <a:rPr lang="fr-FR" dirty="0" smtClean="0"/>
              <a:t>  </a:t>
            </a:r>
          </a:p>
          <a:p>
            <a:pPr lvl="3"/>
            <a:r>
              <a:rPr lang="fr-FR" dirty="0" smtClean="0"/>
              <a:t>On donne le </a:t>
            </a:r>
            <a:r>
              <a:rPr lang="fr-FR" b="1" dirty="0" smtClean="0"/>
              <a:t>comportement</a:t>
            </a:r>
            <a:r>
              <a:rPr lang="fr-FR" dirty="0" smtClean="0"/>
              <a:t> </a:t>
            </a:r>
            <a:r>
              <a:rPr lang="fr-FR" b="1" dirty="0" smtClean="0"/>
              <a:t>attendu</a:t>
            </a:r>
            <a:r>
              <a:rPr lang="fr-FR" dirty="0" smtClean="0"/>
              <a:t>, </a:t>
            </a:r>
            <a:r>
              <a:rPr lang="fr-FR" b="1" dirty="0" smtClean="0"/>
              <a:t>sans dire comment</a:t>
            </a:r>
            <a:endParaRPr lang="fr-FR" dirty="0" smtClean="0"/>
          </a:p>
          <a:p>
            <a:pPr lvl="1">
              <a:spcBef>
                <a:spcPts val="1176"/>
              </a:spcBef>
            </a:pPr>
            <a:r>
              <a:rPr lang="fr-FR" b="1" dirty="0" smtClean="0">
                <a:solidFill>
                  <a:srgbClr val="1F497D"/>
                </a:solidFill>
              </a:rPr>
              <a:t>Une interface peut contenir :</a:t>
            </a:r>
          </a:p>
          <a:p>
            <a:pPr lvl="2"/>
            <a:r>
              <a:rPr lang="fr-FR" b="1" dirty="0" smtClean="0"/>
              <a:t>Signature des méthodes</a:t>
            </a:r>
            <a:r>
              <a:rPr lang="fr-FR" dirty="0" smtClean="0"/>
              <a:t>, pas leur implémentation</a:t>
            </a:r>
          </a:p>
          <a:p>
            <a:pPr lvl="2"/>
            <a:r>
              <a:rPr lang="fr-FR" b="1" dirty="0" smtClean="0"/>
              <a:t>Attributs</a:t>
            </a:r>
            <a:r>
              <a:rPr lang="fr-FR" dirty="0" smtClean="0"/>
              <a:t> (constants </a:t>
            </a:r>
            <a:r>
              <a:rPr lang="fr-FR" dirty="0" smtClean="0">
                <a:sym typeface="Wingdings"/>
              </a:rPr>
              <a:t> </a:t>
            </a:r>
            <a:r>
              <a:rPr lang="fr-FR" b="1" dirty="0" smtClean="0"/>
              <a:t>final</a:t>
            </a:r>
            <a:r>
              <a:rPr lang="fr-FR" dirty="0" smtClean="0"/>
              <a:t>) </a:t>
            </a:r>
          </a:p>
          <a:p>
            <a:pPr lvl="2"/>
            <a:r>
              <a:rPr lang="fr-FR" dirty="0" smtClean="0"/>
              <a:t>Méthodes et attributs </a:t>
            </a:r>
            <a:r>
              <a:rPr lang="fr-FR" b="1" dirty="0" smtClean="0">
                <a:solidFill>
                  <a:srgbClr val="1F497D"/>
                </a:solidFill>
              </a:rPr>
              <a:t>toujours publiques  </a:t>
            </a:r>
          </a:p>
          <a:p>
            <a:pPr lvl="2"/>
            <a:r>
              <a:rPr lang="fr-FR" dirty="0" smtClean="0"/>
              <a:t>Jamais de constructeur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1BED-E025-B145-833E-E939B7FFFFDC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371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séance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Plan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Réutilisation : quoi et pourquoi ?</a:t>
            </a:r>
            <a:endParaRPr lang="fr-FR" dirty="0">
              <a:solidFill>
                <a:schemeClr val="tx2"/>
              </a:solidFill>
            </a:endParaRP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Réutilisation &amp; couplage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Mécanismes de réutilisation : héritage &amp; réalisation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Mécanismes avancés : polymorphisme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Interfaces &amp; Classes abstraites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Exemples : </a:t>
            </a:r>
          </a:p>
          <a:p>
            <a:pPr lvl="2"/>
            <a:r>
              <a:rPr lang="fr-FR" dirty="0" smtClean="0">
                <a:solidFill>
                  <a:schemeClr val="tx2"/>
                </a:solidFill>
              </a:rPr>
              <a:t>Structures de données classiques</a:t>
            </a:r>
          </a:p>
          <a:p>
            <a:pPr lvl="2"/>
            <a:r>
              <a:rPr lang="fr-FR" dirty="0" smtClean="0">
                <a:solidFill>
                  <a:schemeClr val="tx2"/>
                </a:solidFill>
              </a:rPr>
              <a:t>Framework Collection</a:t>
            </a:r>
          </a:p>
          <a:p>
            <a:pPr lvl="1"/>
            <a:endParaRPr lang="fr-FR" dirty="0" smtClean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6B9D-B8F3-824A-9F45-12A5965A94AF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4293096"/>
            <a:ext cx="6350365" cy="143941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16496"/>
            <a:ext cx="8229600" cy="4876800"/>
          </a:xfrm>
        </p:spPr>
        <p:txBody>
          <a:bodyPr/>
          <a:lstStyle/>
          <a:p>
            <a:r>
              <a:rPr lang="fr-FR" b="1" dirty="0">
                <a:solidFill>
                  <a:schemeClr val="tx2"/>
                </a:solidFill>
              </a:rPr>
              <a:t>Interfaces</a:t>
            </a:r>
            <a:endParaRPr lang="fr-FR" dirty="0" smtClean="0"/>
          </a:p>
          <a:p>
            <a:pPr lvl="1"/>
            <a:r>
              <a:rPr lang="fr-FR" dirty="0" smtClean="0"/>
              <a:t>Une interface introduit un </a:t>
            </a:r>
            <a:r>
              <a:rPr lang="fr-FR" b="1" dirty="0" smtClean="0"/>
              <a:t>point de variation</a:t>
            </a:r>
          </a:p>
          <a:p>
            <a:pPr lvl="2"/>
            <a:r>
              <a:rPr lang="fr-FR" dirty="0" smtClean="0"/>
              <a:t>On peut changer les clients (ceux qui utilisent l’interface) aussi bien que les fournisseurs (ceux qui l’implémentent)</a:t>
            </a:r>
          </a:p>
          <a:p>
            <a:pPr lvl="1">
              <a:spcBef>
                <a:spcPts val="1224"/>
              </a:spcBef>
            </a:pPr>
            <a:r>
              <a:rPr lang="fr-FR" b="1" dirty="0" smtClean="0">
                <a:solidFill>
                  <a:srgbClr val="1F497D"/>
                </a:solidFill>
              </a:rPr>
              <a:t>Faible couplage </a:t>
            </a:r>
            <a:r>
              <a:rPr lang="fr-FR" dirty="0" smtClean="0"/>
              <a:t>entre les classes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95C-AA01-DB4A-9826-1C0F94CFA273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79512" y="3573016"/>
            <a:ext cx="3314531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0" rIns="36000" bIns="0" rtlCol="0">
            <a:spAutoFit/>
          </a:bodyPr>
          <a:lstStyle/>
          <a:p>
            <a:r>
              <a:rPr lang="fr-FR" b="1" dirty="0" smtClean="0"/>
              <a:t>Pas de connaissances </a:t>
            </a:r>
            <a:r>
              <a:rPr lang="fr-FR" dirty="0" smtClean="0"/>
              <a:t>sur le </a:t>
            </a:r>
            <a:r>
              <a:rPr lang="fr-FR" b="1" dirty="0" smtClean="0"/>
              <a:t>client</a:t>
            </a:r>
            <a:r>
              <a:rPr lang="fr-FR" dirty="0" smtClean="0"/>
              <a:t> : on peut le remplacer sans impacter la classe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79512" y="5373216"/>
            <a:ext cx="3224891" cy="138499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dirty="0" smtClean="0"/>
              <a:t> public class </a:t>
            </a:r>
            <a:r>
              <a:rPr lang="fr-FR" b="1" dirty="0" err="1" smtClean="0"/>
              <a:t>MetaDoor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	   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implements</a:t>
            </a:r>
            <a:r>
              <a:rPr lang="fr-FR" dirty="0" smtClean="0"/>
              <a:t> </a:t>
            </a:r>
            <a:r>
              <a:rPr lang="fr-FR" b="1" dirty="0" err="1" smtClean="0"/>
              <a:t>Door</a:t>
            </a:r>
            <a:r>
              <a:rPr lang="fr-FR" dirty="0" smtClean="0"/>
              <a:t> {</a:t>
            </a:r>
          </a:p>
          <a:p>
            <a:r>
              <a:rPr lang="fr-FR" dirty="0"/>
              <a:t> </a:t>
            </a:r>
            <a:r>
              <a:rPr lang="fr-FR" dirty="0" smtClean="0"/>
              <a:t>   public </a:t>
            </a:r>
            <a:r>
              <a:rPr lang="fr-FR" dirty="0" err="1" smtClean="0"/>
              <a:t>void</a:t>
            </a:r>
            <a:r>
              <a:rPr lang="fr-FR" dirty="0" smtClean="0"/>
              <a:t> open() { … }</a:t>
            </a:r>
          </a:p>
          <a:p>
            <a:r>
              <a:rPr lang="fr-FR" dirty="0"/>
              <a:t> </a:t>
            </a:r>
            <a:r>
              <a:rPr lang="fr-FR" dirty="0" smtClean="0"/>
              <a:t>   public </a:t>
            </a:r>
            <a:r>
              <a:rPr lang="fr-FR" dirty="0" err="1" smtClean="0"/>
              <a:t>void</a:t>
            </a:r>
            <a:r>
              <a:rPr lang="fr-FR" dirty="0" smtClean="0"/>
              <a:t> close() { … }</a:t>
            </a:r>
          </a:p>
          <a:p>
            <a:r>
              <a:rPr lang="fr-FR" dirty="0" smtClean="0"/>
              <a:t>… }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904657" y="3356992"/>
            <a:ext cx="3131839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b="1" dirty="0" smtClean="0"/>
              <a:t>Référence</a:t>
            </a:r>
            <a:r>
              <a:rPr lang="fr-FR" dirty="0" smtClean="0"/>
              <a:t> uniquement à l’</a:t>
            </a:r>
            <a:r>
              <a:rPr lang="fr-FR" b="1" dirty="0" smtClean="0"/>
              <a:t>interface</a:t>
            </a:r>
            <a:r>
              <a:rPr lang="fr-FR" dirty="0" smtClean="0"/>
              <a:t> : on peut </a:t>
            </a:r>
            <a:r>
              <a:rPr lang="fr-FR" b="1" dirty="0" smtClean="0"/>
              <a:t>changer l’implémentation sans impact</a:t>
            </a:r>
            <a:r>
              <a:rPr lang="fr-FR" dirty="0" smtClean="0"/>
              <a:t> sur la classe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174547" y="5589240"/>
            <a:ext cx="3933957" cy="11079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dirty="0" smtClean="0"/>
              <a:t> public class </a:t>
            </a:r>
            <a:r>
              <a:rPr lang="fr-FR" b="1" dirty="0" err="1" smtClean="0"/>
              <a:t>ControlDevice</a:t>
            </a:r>
            <a:r>
              <a:rPr lang="fr-FR" dirty="0" smtClean="0"/>
              <a:t> {</a:t>
            </a:r>
          </a:p>
          <a:p>
            <a:r>
              <a:rPr lang="fr-FR" dirty="0" smtClean="0"/>
              <a:t>   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Door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err="1" smtClean="0"/>
              <a:t>door</a:t>
            </a:r>
            <a:r>
              <a:rPr lang="fr-FR" dirty="0" smtClean="0"/>
              <a:t> ;</a:t>
            </a:r>
          </a:p>
          <a:p>
            <a:r>
              <a:rPr lang="fr-FR" dirty="0"/>
              <a:t> </a:t>
            </a:r>
            <a:r>
              <a:rPr lang="fr-FR" dirty="0" smtClean="0"/>
              <a:t>   public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setDoor</a:t>
            </a:r>
            <a:r>
              <a:rPr lang="fr-FR" dirty="0" smtClean="0"/>
              <a:t>(</a:t>
            </a:r>
            <a:r>
              <a:rPr lang="fr-FR" b="1" dirty="0" err="1" smtClean="0">
                <a:solidFill>
                  <a:srgbClr val="1F497D"/>
                </a:solidFill>
              </a:rPr>
              <a:t>Door</a:t>
            </a:r>
            <a:r>
              <a:rPr lang="fr-FR" dirty="0" smtClean="0"/>
              <a:t> d) {… }</a:t>
            </a:r>
          </a:p>
          <a:p>
            <a:r>
              <a:rPr lang="fr-FR" dirty="0" smtClean="0"/>
              <a:t>… }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911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automaticDo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156" y="4960764"/>
            <a:ext cx="4978561" cy="18972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184576"/>
          </a:xfrm>
        </p:spPr>
        <p:txBody>
          <a:bodyPr/>
          <a:lstStyle/>
          <a:p>
            <a:r>
              <a:rPr lang="fr-FR" b="1" dirty="0">
                <a:solidFill>
                  <a:schemeClr val="tx2"/>
                </a:solidFill>
              </a:rPr>
              <a:t>Interfaces</a:t>
            </a:r>
            <a:endParaRPr lang="fr-FR" dirty="0" smtClean="0"/>
          </a:p>
          <a:p>
            <a:pPr lvl="1"/>
            <a:r>
              <a:rPr lang="fr-FR" b="1" dirty="0" smtClean="0"/>
              <a:t>Faible couplage</a:t>
            </a:r>
          </a:p>
          <a:p>
            <a:pPr lvl="2"/>
            <a:r>
              <a:rPr lang="fr-FR" dirty="0" smtClean="0"/>
              <a:t>Implémentation réelle « </a:t>
            </a:r>
            <a:r>
              <a:rPr lang="fr-FR" b="1" dirty="0" smtClean="0"/>
              <a:t>injectée</a:t>
            </a:r>
            <a:r>
              <a:rPr lang="fr-FR" dirty="0" smtClean="0"/>
              <a:t> » de l’extérieur</a:t>
            </a:r>
            <a:r>
              <a:rPr lang="fr-FR" baseline="30000" dirty="0" smtClean="0"/>
              <a:t>[1]</a:t>
            </a:r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1"/>
            <a:r>
              <a:rPr lang="fr-FR" b="1" dirty="0" smtClean="0"/>
              <a:t>Héritage</a:t>
            </a:r>
          </a:p>
          <a:p>
            <a:pPr lvl="2"/>
            <a:r>
              <a:rPr lang="fr-FR" dirty="0" smtClean="0"/>
              <a:t>L’héritage entre interfaces reste possible </a:t>
            </a:r>
          </a:p>
          <a:p>
            <a:pPr lvl="3"/>
            <a:r>
              <a:rPr lang="fr-FR" dirty="0" smtClean="0"/>
              <a:t>Nouvelles opérations</a:t>
            </a:r>
          </a:p>
          <a:p>
            <a:pPr lvl="3"/>
            <a:r>
              <a:rPr lang="fr-FR" dirty="0" smtClean="0"/>
              <a:t>Surcharge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4C06-6D30-C14A-BAF5-C50CEF9020EC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51520" y="2797184"/>
            <a:ext cx="3857539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dirty="0" smtClean="0"/>
              <a:t> public class </a:t>
            </a:r>
            <a:r>
              <a:rPr lang="fr-FR" b="1" dirty="0" err="1" smtClean="0"/>
              <a:t>ControlDevice</a:t>
            </a:r>
            <a:r>
              <a:rPr lang="fr-FR" dirty="0" smtClean="0"/>
              <a:t> {…</a:t>
            </a:r>
          </a:p>
          <a:p>
            <a:r>
              <a:rPr lang="fr-FR" dirty="0"/>
              <a:t> </a:t>
            </a:r>
            <a:r>
              <a:rPr lang="fr-FR" dirty="0" smtClean="0"/>
              <a:t>   public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setDoor</a:t>
            </a:r>
            <a:r>
              <a:rPr lang="fr-FR" dirty="0" smtClean="0"/>
              <a:t>(</a:t>
            </a:r>
            <a:r>
              <a:rPr lang="fr-FR" b="1" dirty="0" err="1" smtClean="0">
                <a:solidFill>
                  <a:srgbClr val="1F497D"/>
                </a:solidFill>
              </a:rPr>
              <a:t>Door</a:t>
            </a:r>
            <a:r>
              <a:rPr lang="fr-FR" dirty="0" smtClean="0"/>
              <a:t> d) {… }</a:t>
            </a:r>
          </a:p>
          <a:p>
            <a:r>
              <a:rPr lang="fr-FR" dirty="0" smtClean="0"/>
              <a:t> }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004048" y="2908101"/>
            <a:ext cx="3755197" cy="138499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dirty="0" smtClean="0"/>
              <a:t> public class </a:t>
            </a:r>
            <a:r>
              <a:rPr lang="fr-FR" b="1" dirty="0" smtClean="0"/>
              <a:t>Main </a:t>
            </a:r>
            <a:r>
              <a:rPr lang="fr-FR" dirty="0" smtClean="0"/>
              <a:t>{</a:t>
            </a:r>
          </a:p>
          <a:p>
            <a:r>
              <a:rPr lang="fr-FR" dirty="0" smtClean="0"/>
              <a:t>   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ControlDevice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cd ;</a:t>
            </a:r>
          </a:p>
          <a:p>
            <a:r>
              <a:rPr lang="fr-FR" dirty="0" smtClean="0"/>
              <a:t>    … </a:t>
            </a:r>
            <a:endParaRPr lang="fr-FR" dirty="0"/>
          </a:p>
          <a:p>
            <a:r>
              <a:rPr lang="fr-FR" dirty="0" smtClean="0"/>
              <a:t>    </a:t>
            </a:r>
            <a:r>
              <a:rPr lang="fr-FR" b="1" dirty="0" err="1" smtClean="0"/>
              <a:t>cd.setDoor</a:t>
            </a:r>
            <a:r>
              <a:rPr lang="fr-FR" dirty="0" smtClean="0"/>
              <a:t> (</a:t>
            </a:r>
            <a:r>
              <a:rPr lang="fr-FR" b="1" dirty="0" smtClean="0">
                <a:solidFill>
                  <a:srgbClr val="1F497D"/>
                </a:solidFill>
              </a:rPr>
              <a:t>new</a:t>
            </a:r>
            <a:r>
              <a:rPr lang="fr-FR" dirty="0" smtClean="0"/>
              <a:t> </a:t>
            </a:r>
            <a:r>
              <a:rPr lang="fr-FR" b="1" dirty="0" err="1" smtClean="0"/>
              <a:t>MetalDoor</a:t>
            </a:r>
            <a:r>
              <a:rPr lang="fr-FR" dirty="0" smtClean="0"/>
              <a:t>() ); </a:t>
            </a:r>
          </a:p>
          <a:p>
            <a:r>
              <a:rPr lang="fr-FR" dirty="0"/>
              <a:t> </a:t>
            </a:r>
            <a:r>
              <a:rPr lang="fr-FR" dirty="0" smtClean="0"/>
              <a:t>  …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700189"/>
            <a:ext cx="340466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dirty="0" smtClean="0"/>
              <a:t> public class </a:t>
            </a:r>
            <a:r>
              <a:rPr lang="fr-FR" b="1" dirty="0" err="1" smtClean="0"/>
              <a:t>MetaDoor</a:t>
            </a:r>
            <a:r>
              <a:rPr lang="fr-FR" b="1" dirty="0" smtClean="0"/>
              <a:t> </a:t>
            </a:r>
          </a:p>
          <a:p>
            <a:r>
              <a:rPr lang="fr-FR" b="1" dirty="0">
                <a:solidFill>
                  <a:srgbClr val="1F497D"/>
                </a:solidFill>
              </a:rPr>
              <a:t>	</a:t>
            </a:r>
            <a:r>
              <a:rPr lang="fr-FR" b="1" dirty="0" err="1" smtClean="0">
                <a:solidFill>
                  <a:srgbClr val="1F497D"/>
                </a:solidFill>
              </a:rPr>
              <a:t>implements</a:t>
            </a:r>
            <a:r>
              <a:rPr lang="fr-FR" dirty="0" smtClean="0"/>
              <a:t> </a:t>
            </a:r>
            <a:r>
              <a:rPr lang="fr-FR" b="1" dirty="0" err="1" smtClean="0"/>
              <a:t>Door</a:t>
            </a:r>
            <a:r>
              <a:rPr lang="fr-FR" dirty="0" smtClean="0"/>
              <a:t> { … }</a:t>
            </a:r>
            <a:endParaRPr lang="fr-FR" dirty="0"/>
          </a:p>
        </p:txBody>
      </p:sp>
      <p:cxnSp>
        <p:nvCxnSpPr>
          <p:cNvPr id="11" name="Connecteur en arc 10"/>
          <p:cNvCxnSpPr>
            <a:stCxn id="8" idx="1"/>
            <a:endCxn id="9" idx="3"/>
          </p:cNvCxnSpPr>
          <p:nvPr/>
        </p:nvCxnSpPr>
        <p:spPr>
          <a:xfrm rot="10800000" flipV="1">
            <a:off x="3728194" y="3600598"/>
            <a:ext cx="1275854" cy="376589"/>
          </a:xfrm>
          <a:prstGeom prst="curvedConnector3">
            <a:avLst/>
          </a:prstGeom>
          <a:ln>
            <a:solidFill>
              <a:schemeClr val="tx2"/>
            </a:solidFill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en arc 11"/>
          <p:cNvCxnSpPr>
            <a:stCxn id="8" idx="1"/>
            <a:endCxn id="7" idx="3"/>
          </p:cNvCxnSpPr>
          <p:nvPr/>
        </p:nvCxnSpPr>
        <p:spPr>
          <a:xfrm rot="10800000">
            <a:off x="4109060" y="3212683"/>
            <a:ext cx="894989" cy="387916"/>
          </a:xfrm>
          <a:prstGeom prst="curvedConnector3">
            <a:avLst/>
          </a:prstGeom>
          <a:ln>
            <a:solidFill>
              <a:schemeClr val="tx2"/>
            </a:solidFill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714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435280" cy="5141168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Classe Abstraite</a:t>
            </a:r>
          </a:p>
          <a:p>
            <a:pPr lvl="1"/>
            <a:r>
              <a:rPr lang="fr-FR" dirty="0" smtClean="0"/>
              <a:t>Classe incomplète, </a:t>
            </a:r>
            <a:r>
              <a:rPr lang="fr-FR" b="1" dirty="0" smtClean="0"/>
              <a:t>sans implémentation intégrale</a:t>
            </a:r>
          </a:p>
          <a:p>
            <a:pPr marL="548640" lvl="2" indent="0">
              <a:buNone/>
            </a:pPr>
            <a:r>
              <a:rPr lang="fr-FR" dirty="0"/>
              <a:t> </a:t>
            </a:r>
            <a:r>
              <a:rPr lang="fr-FR" i="1" dirty="0" smtClean="0"/>
              <a:t>public </a:t>
            </a:r>
            <a:r>
              <a:rPr lang="fr-FR" b="1" i="1" dirty="0" smtClean="0"/>
              <a:t>abstract</a:t>
            </a:r>
            <a:r>
              <a:rPr lang="fr-FR" i="1" dirty="0" smtClean="0"/>
              <a:t> class </a:t>
            </a:r>
            <a:r>
              <a:rPr lang="fr-FR" i="1" dirty="0" err="1"/>
              <a:t>C</a:t>
            </a:r>
            <a:r>
              <a:rPr lang="fr-FR" i="1" dirty="0" err="1" smtClean="0"/>
              <a:t>lasseAbstraite</a:t>
            </a:r>
            <a:r>
              <a:rPr lang="fr-FR" i="1" dirty="0" smtClean="0"/>
              <a:t> { …</a:t>
            </a:r>
          </a:p>
          <a:p>
            <a:pPr marL="548640" lvl="2" indent="0">
              <a:buNone/>
            </a:pPr>
            <a:r>
              <a:rPr lang="fr-FR" i="1" dirty="0"/>
              <a:t>	 </a:t>
            </a:r>
            <a:r>
              <a:rPr lang="fr-FR" i="1" dirty="0" smtClean="0"/>
              <a:t>public </a:t>
            </a:r>
            <a:r>
              <a:rPr lang="fr-FR" b="1" i="1" dirty="0" smtClean="0"/>
              <a:t>abstract</a:t>
            </a:r>
            <a:r>
              <a:rPr lang="fr-FR" i="1" dirty="0" smtClean="0"/>
              <a:t> </a:t>
            </a:r>
            <a:r>
              <a:rPr lang="fr-FR" i="1" dirty="0" err="1" smtClean="0"/>
              <a:t>xxxx</a:t>
            </a:r>
            <a:r>
              <a:rPr lang="fr-FR" i="1" dirty="0" smtClean="0"/>
              <a:t> méthode (…) { … }</a:t>
            </a:r>
          </a:p>
          <a:p>
            <a:pPr marL="548640" lvl="2" indent="0">
              <a:buNone/>
            </a:pPr>
            <a:r>
              <a:rPr lang="fr-FR" i="1" dirty="0"/>
              <a:t> </a:t>
            </a:r>
            <a:r>
              <a:rPr lang="fr-FR" i="1" dirty="0" smtClean="0"/>
              <a:t>}</a:t>
            </a:r>
            <a:endParaRPr lang="fr-FR" dirty="0" smtClean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Sorte de prototype </a:t>
            </a:r>
            <a:endParaRPr lang="fr-FR" b="1" dirty="0" smtClean="0">
              <a:solidFill>
                <a:srgbClr val="1F497D"/>
              </a:solidFill>
              <a:sym typeface="Wingdings"/>
            </a:endParaRPr>
          </a:p>
          <a:p>
            <a:pPr lvl="2"/>
            <a:r>
              <a:rPr lang="fr-FR" dirty="0" smtClean="0">
                <a:sym typeface="Wingdings"/>
              </a:rPr>
              <a:t>Définition d’un </a:t>
            </a:r>
            <a:r>
              <a:rPr lang="fr-FR" b="1" dirty="0" smtClean="0">
                <a:sym typeface="Wingdings"/>
              </a:rPr>
              <a:t>cadre de base</a:t>
            </a:r>
            <a:r>
              <a:rPr lang="fr-FR" dirty="0" smtClean="0">
                <a:sym typeface="Wingdings"/>
              </a:rPr>
              <a:t> pour les sous-classes </a:t>
            </a:r>
            <a:endParaRPr lang="fr-FR" dirty="0" smtClean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Pourquoi</a:t>
            </a:r>
            <a:r>
              <a:rPr lang="fr-FR" dirty="0" smtClean="0"/>
              <a:t> ?</a:t>
            </a:r>
          </a:p>
          <a:p>
            <a:pPr lvl="2"/>
            <a:r>
              <a:rPr lang="fr-FR" b="1" dirty="0" smtClean="0"/>
              <a:t>Regrouper</a:t>
            </a:r>
            <a:r>
              <a:rPr lang="fr-FR" dirty="0" smtClean="0"/>
              <a:t> un ensemble de </a:t>
            </a:r>
            <a:r>
              <a:rPr lang="fr-FR" b="1" dirty="0" smtClean="0"/>
              <a:t>caractéristiques</a:t>
            </a:r>
            <a:r>
              <a:rPr lang="fr-FR" dirty="0" smtClean="0"/>
              <a:t> </a:t>
            </a:r>
            <a:r>
              <a:rPr lang="fr-FR" b="1" dirty="0" smtClean="0"/>
              <a:t>communes</a:t>
            </a:r>
            <a:r>
              <a:rPr lang="fr-FR" dirty="0" smtClean="0"/>
              <a:t> à une famille de </a:t>
            </a:r>
            <a:r>
              <a:rPr lang="fr-FR" b="1" dirty="0" smtClean="0"/>
              <a:t>sous-classes</a:t>
            </a:r>
          </a:p>
          <a:p>
            <a:pPr lvl="2"/>
            <a:r>
              <a:rPr lang="fr-FR" dirty="0" smtClean="0"/>
              <a:t>Définir une </a:t>
            </a:r>
            <a:r>
              <a:rPr lang="fr-FR" b="1" dirty="0" smtClean="0"/>
              <a:t>implémentation de référence</a:t>
            </a:r>
            <a:r>
              <a:rPr lang="fr-FR" dirty="0" smtClean="0"/>
              <a:t>, un </a:t>
            </a:r>
            <a:r>
              <a:rPr lang="fr-FR" b="1" dirty="0" smtClean="0"/>
              <a:t>comportement minimal 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Pas d’instanciation possible !!</a:t>
            </a:r>
          </a:p>
          <a:p>
            <a:pPr lvl="2"/>
            <a:r>
              <a:rPr lang="fr-FR" dirty="0" smtClean="0"/>
              <a:t>Pas de «  </a:t>
            </a:r>
            <a:r>
              <a:rPr lang="fr-FR" b="1" i="1" dirty="0" smtClean="0"/>
              <a:t>new </a:t>
            </a:r>
            <a:r>
              <a:rPr lang="fr-FR" b="1" i="1" dirty="0" err="1" smtClean="0"/>
              <a:t>ClasseAbstraite</a:t>
            </a:r>
            <a:r>
              <a:rPr lang="fr-FR" dirty="0" smtClean="0"/>
              <a:t>() »  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5CB4-F0B5-324E-AEA9-78FC6AF65231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7" name="Multiplication 6"/>
          <p:cNvSpPr/>
          <p:nvPr/>
        </p:nvSpPr>
        <p:spPr>
          <a:xfrm>
            <a:off x="5220072" y="5949280"/>
            <a:ext cx="576064" cy="620688"/>
          </a:xfrm>
          <a:prstGeom prst="mathMultiply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177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76800"/>
          </a:xfrm>
        </p:spPr>
        <p:txBody>
          <a:bodyPr/>
          <a:lstStyle/>
          <a:p>
            <a:r>
              <a:rPr lang="fr-FR" b="1" dirty="0">
                <a:solidFill>
                  <a:srgbClr val="1F497D"/>
                </a:solidFill>
              </a:rPr>
              <a:t>Classe Abstraite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3489-F322-094F-9B02-76C4303CFA14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499992" y="2204864"/>
            <a:ext cx="4499992" cy="3600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dirty="0"/>
              <a:t>public </a:t>
            </a:r>
            <a:r>
              <a:rPr lang="fr-FR" b="1" dirty="0">
                <a:solidFill>
                  <a:srgbClr val="1F497D"/>
                </a:solidFill>
              </a:rPr>
              <a:t>abstract</a:t>
            </a:r>
            <a:r>
              <a:rPr lang="fr-FR" dirty="0">
                <a:solidFill>
                  <a:srgbClr val="1F497D"/>
                </a:solidFill>
              </a:rPr>
              <a:t> </a:t>
            </a:r>
            <a:r>
              <a:rPr lang="fr-FR" dirty="0"/>
              <a:t>class </a:t>
            </a:r>
            <a:r>
              <a:rPr lang="fr-FR" b="1" dirty="0" err="1"/>
              <a:t>AbstractDoor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        </a:t>
            </a:r>
            <a:r>
              <a:rPr lang="fr-FR" b="1" dirty="0" err="1" smtClean="0">
                <a:solidFill>
                  <a:srgbClr val="1F497D"/>
                </a:solidFill>
              </a:rPr>
              <a:t>implements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b="1" dirty="0" err="1">
                <a:solidFill>
                  <a:srgbClr val="1F497D"/>
                </a:solidFill>
              </a:rPr>
              <a:t>Door</a:t>
            </a:r>
            <a:r>
              <a:rPr lang="fr-FR" b="1" dirty="0">
                <a:solidFill>
                  <a:srgbClr val="1F497D"/>
                </a:solidFill>
              </a:rPr>
              <a:t> </a:t>
            </a:r>
            <a:r>
              <a:rPr lang="fr-FR" dirty="0"/>
              <a:t>{</a:t>
            </a:r>
          </a:p>
          <a:p>
            <a:endParaRPr lang="fr-FR" dirty="0" smtClean="0"/>
          </a:p>
          <a:p>
            <a:r>
              <a:rPr lang="fr-FR" dirty="0" smtClean="0"/>
              <a:t>     </a:t>
            </a:r>
            <a:r>
              <a:rPr lang="fr-FR" b="1" dirty="0" err="1" smtClean="0"/>
              <a:t>private</a:t>
            </a:r>
            <a:r>
              <a:rPr lang="fr-FR" b="1" dirty="0" smtClean="0"/>
              <a:t> </a:t>
            </a:r>
            <a:r>
              <a:rPr lang="fr-FR" b="1" dirty="0" err="1" smtClean="0"/>
              <a:t>int</a:t>
            </a:r>
            <a:r>
              <a:rPr lang="fr-FR" b="1" dirty="0" smtClean="0"/>
              <a:t> state </a:t>
            </a:r>
            <a:r>
              <a:rPr lang="fr-FR" dirty="0"/>
              <a:t>= CLOSED</a:t>
            </a:r>
            <a:r>
              <a:rPr lang="fr-FR" dirty="0" smtClean="0"/>
              <a:t>;</a:t>
            </a:r>
          </a:p>
          <a:p>
            <a:endParaRPr lang="fr-FR" dirty="0"/>
          </a:p>
          <a:p>
            <a:r>
              <a:rPr lang="fr-FR" dirty="0" smtClean="0"/>
              <a:t>    </a:t>
            </a:r>
            <a:r>
              <a:rPr lang="fr-FR" b="1" dirty="0" smtClean="0"/>
              <a:t> public </a:t>
            </a:r>
            <a:r>
              <a:rPr lang="fr-FR" b="1" dirty="0" err="1" smtClean="0"/>
              <a:t>int</a:t>
            </a:r>
            <a:r>
              <a:rPr lang="fr-FR" b="1" dirty="0" smtClean="0"/>
              <a:t> </a:t>
            </a:r>
            <a:r>
              <a:rPr lang="fr-FR" b="1" dirty="0" err="1" smtClean="0"/>
              <a:t>getState</a:t>
            </a:r>
            <a:r>
              <a:rPr lang="fr-FR" b="1" dirty="0"/>
              <a:t>() </a:t>
            </a:r>
            <a:r>
              <a:rPr lang="fr-FR" b="1" dirty="0" smtClean="0"/>
              <a:t>{ … }   </a:t>
            </a:r>
          </a:p>
          <a:p>
            <a:r>
              <a:rPr lang="fr-FR" dirty="0"/>
              <a:t> </a:t>
            </a:r>
            <a:r>
              <a:rPr lang="fr-FR" dirty="0" smtClean="0"/>
              <a:t>    </a:t>
            </a:r>
            <a:r>
              <a:rPr lang="fr-FR" dirty="0" err="1" smtClean="0"/>
              <a:t>protected</a:t>
            </a:r>
            <a:r>
              <a:rPr lang="fr-FR" dirty="0" smtClean="0"/>
              <a:t>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 smtClean="0"/>
              <a:t>setState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    (</a:t>
            </a:r>
            <a:r>
              <a:rPr lang="fr-FR" dirty="0" err="1" smtClean="0"/>
              <a:t>int</a:t>
            </a:r>
            <a:r>
              <a:rPr lang="fr-FR" smtClean="0"/>
              <a:t> state</a:t>
            </a:r>
            <a:r>
              <a:rPr lang="fr-FR" dirty="0"/>
              <a:t>)  </a:t>
            </a:r>
            <a:r>
              <a:rPr lang="fr-FR" dirty="0" smtClean="0"/>
              <a:t>{ … }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     </a:t>
            </a:r>
            <a:r>
              <a:rPr lang="fr-FR" b="1" dirty="0" smtClean="0">
                <a:solidFill>
                  <a:srgbClr val="1F497D"/>
                </a:solidFill>
              </a:rPr>
              <a:t>public </a:t>
            </a:r>
            <a:r>
              <a:rPr lang="fr-FR" b="1" i="1" dirty="0">
                <a:solidFill>
                  <a:srgbClr val="1F497D"/>
                </a:solidFill>
              </a:rPr>
              <a:t>abstract</a:t>
            </a:r>
            <a:r>
              <a:rPr lang="fr-FR" b="1" dirty="0">
                <a:solidFill>
                  <a:srgbClr val="1F497D"/>
                </a:solidFill>
              </a:rPr>
              <a:t> </a:t>
            </a:r>
            <a:r>
              <a:rPr lang="fr-FR" b="1" dirty="0" err="1">
                <a:solidFill>
                  <a:srgbClr val="1F497D"/>
                </a:solidFill>
              </a:rPr>
              <a:t>void</a:t>
            </a:r>
            <a:r>
              <a:rPr lang="fr-FR" b="1" dirty="0">
                <a:solidFill>
                  <a:srgbClr val="1F497D"/>
                </a:solidFill>
              </a:rPr>
              <a:t> open()</a:t>
            </a:r>
            <a:r>
              <a:rPr lang="fr-FR" b="1" dirty="0" smtClean="0">
                <a:solidFill>
                  <a:srgbClr val="1F497D"/>
                </a:solidFill>
              </a:rPr>
              <a:t>;</a:t>
            </a:r>
            <a:endParaRPr lang="fr-FR" b="1" dirty="0">
              <a:solidFill>
                <a:srgbClr val="1F497D"/>
              </a:solidFill>
            </a:endParaRPr>
          </a:p>
          <a:p>
            <a:r>
              <a:rPr lang="fr-FR" b="1" dirty="0" smtClean="0">
                <a:solidFill>
                  <a:srgbClr val="1F497D"/>
                </a:solidFill>
              </a:rPr>
              <a:t>     public </a:t>
            </a:r>
            <a:r>
              <a:rPr lang="fr-FR" b="1" i="1" dirty="0">
                <a:solidFill>
                  <a:srgbClr val="1F497D"/>
                </a:solidFill>
              </a:rPr>
              <a:t>abstract</a:t>
            </a:r>
            <a:r>
              <a:rPr lang="fr-FR" b="1" dirty="0">
                <a:solidFill>
                  <a:srgbClr val="1F497D"/>
                </a:solidFill>
              </a:rPr>
              <a:t> </a:t>
            </a:r>
            <a:r>
              <a:rPr lang="fr-FR" b="1" dirty="0" err="1">
                <a:solidFill>
                  <a:srgbClr val="1F497D"/>
                </a:solidFill>
              </a:rPr>
              <a:t>void</a:t>
            </a:r>
            <a:r>
              <a:rPr lang="fr-FR" b="1" dirty="0">
                <a:solidFill>
                  <a:srgbClr val="1F497D"/>
                </a:solidFill>
              </a:rPr>
              <a:t> close();</a:t>
            </a:r>
          </a:p>
          <a:p>
            <a:r>
              <a:rPr lang="fr-FR" dirty="0"/>
              <a:t>}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067991" y="6228020"/>
            <a:ext cx="517641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b="1" dirty="0" smtClean="0"/>
              <a:t>Pas d’implémentation </a:t>
            </a:r>
            <a:r>
              <a:rPr lang="fr-FR" dirty="0" smtClean="0"/>
              <a:t>pour </a:t>
            </a:r>
            <a:r>
              <a:rPr lang="fr-FR" b="1" dirty="0" smtClean="0"/>
              <a:t>open</a:t>
            </a:r>
            <a:r>
              <a:rPr lang="fr-FR" dirty="0" smtClean="0"/>
              <a:t>() et </a:t>
            </a:r>
            <a:r>
              <a:rPr lang="fr-FR" b="1" dirty="0" smtClean="0"/>
              <a:t>close</a:t>
            </a:r>
            <a:r>
              <a:rPr lang="fr-FR" dirty="0" smtClean="0"/>
              <a:t>()</a:t>
            </a:r>
            <a:endParaRPr lang="fr-FR" dirty="0"/>
          </a:p>
        </p:txBody>
      </p:sp>
      <p:cxnSp>
        <p:nvCxnSpPr>
          <p:cNvPr id="22" name="Connecteur droit avec flèche 21"/>
          <p:cNvCxnSpPr>
            <a:stCxn id="9" idx="0"/>
          </p:cNvCxnSpPr>
          <p:nvPr/>
        </p:nvCxnSpPr>
        <p:spPr>
          <a:xfrm flipV="1">
            <a:off x="5656200" y="5507940"/>
            <a:ext cx="724159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2987824" y="2420888"/>
            <a:ext cx="1296144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dirty="0" smtClean="0"/>
              <a:t>Variable d’instance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843808" y="4315162"/>
            <a:ext cx="1944216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dirty="0" smtClean="0"/>
              <a:t>Implémentation de référence</a:t>
            </a:r>
            <a:endParaRPr lang="fr-FR" dirty="0"/>
          </a:p>
        </p:txBody>
      </p:sp>
      <p:cxnSp>
        <p:nvCxnSpPr>
          <p:cNvPr id="29" name="Connecteur en angle 28"/>
          <p:cNvCxnSpPr>
            <a:stCxn id="23" idx="2"/>
          </p:cNvCxnSpPr>
          <p:nvPr/>
        </p:nvCxnSpPr>
        <p:spPr>
          <a:xfrm rot="16200000" flipH="1">
            <a:off x="4020907" y="2589875"/>
            <a:ext cx="310098" cy="108012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en angle 30"/>
          <p:cNvCxnSpPr>
            <a:stCxn id="24" idx="0"/>
          </p:cNvCxnSpPr>
          <p:nvPr/>
        </p:nvCxnSpPr>
        <p:spPr>
          <a:xfrm rot="5400000" flipH="1" flipV="1">
            <a:off x="4002905" y="3602051"/>
            <a:ext cx="526122" cy="9001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abstractDo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005"/>
            <a:ext cx="2448272" cy="475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49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Structures de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Définition</a:t>
            </a:r>
          </a:p>
          <a:p>
            <a:pPr lvl="1"/>
            <a:r>
              <a:rPr lang="fr-FR" b="1" dirty="0" smtClean="0"/>
              <a:t>Structures logiques </a:t>
            </a:r>
            <a:r>
              <a:rPr lang="fr-FR" dirty="0" smtClean="0"/>
              <a:t>organisant les données</a:t>
            </a:r>
          </a:p>
          <a:p>
            <a:pPr lvl="1"/>
            <a:r>
              <a:rPr lang="fr-FR" b="1" dirty="0" smtClean="0"/>
              <a:t>Objectif</a:t>
            </a:r>
            <a:r>
              <a:rPr lang="fr-FR" dirty="0" smtClean="0"/>
              <a:t> : faciliter la manipulation des données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Importance de la réutilisation</a:t>
            </a:r>
          </a:p>
          <a:p>
            <a:pPr lvl="1"/>
            <a:r>
              <a:rPr lang="fr-FR" dirty="0" smtClean="0"/>
              <a:t>Structures </a:t>
            </a:r>
            <a:r>
              <a:rPr lang="fr-FR" b="1" dirty="0" smtClean="0"/>
              <a:t>réutilisables</a:t>
            </a:r>
            <a:r>
              <a:rPr lang="fr-FR" dirty="0" smtClean="0"/>
              <a:t> sous </a:t>
            </a:r>
            <a:r>
              <a:rPr lang="fr-FR" b="1" dirty="0" smtClean="0"/>
              <a:t>différentes applications</a:t>
            </a:r>
          </a:p>
          <a:p>
            <a:pPr lvl="1"/>
            <a:r>
              <a:rPr lang="fr-FR" dirty="0" smtClean="0"/>
              <a:t>Exemples : listes, files d’attente, pile…  </a:t>
            </a:r>
          </a:p>
          <a:p>
            <a:pPr lvl="2"/>
            <a:r>
              <a:rPr lang="fr-FR" dirty="0" smtClean="0"/>
              <a:t>Liste d’étudiants, liste d’inscrits, liste de composants…</a:t>
            </a:r>
          </a:p>
          <a:p>
            <a:r>
              <a:rPr lang="fr-FR" b="1" dirty="0" smtClean="0"/>
              <a:t>Mise en œuvre</a:t>
            </a:r>
          </a:p>
          <a:p>
            <a:pPr lvl="1">
              <a:buFont typeface="Wingdings" charset="2"/>
              <a:buChar char="Ø"/>
            </a:pPr>
            <a:r>
              <a:rPr lang="fr-FR" b="1" dirty="0" smtClean="0">
                <a:solidFill>
                  <a:srgbClr val="1F497D"/>
                </a:solidFill>
              </a:rPr>
              <a:t> Maximiser la réutilisation </a:t>
            </a:r>
          </a:p>
          <a:p>
            <a:pPr lvl="1">
              <a:buFont typeface="Wingdings" charset="2"/>
              <a:buChar char="Ø"/>
            </a:pPr>
            <a:r>
              <a:rPr lang="fr-FR" b="1" dirty="0" smtClean="0">
                <a:solidFill>
                  <a:srgbClr val="1F497D"/>
                </a:solidFill>
              </a:rPr>
              <a:t> Réduire le couplage 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705C-12A9-D94C-83F3-DE082BAABE1E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156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Structures de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File d’attente (Queue) </a:t>
            </a:r>
          </a:p>
          <a:p>
            <a:pPr lvl="1"/>
            <a:r>
              <a:rPr lang="fr-FR" b="1" dirty="0" smtClean="0"/>
              <a:t>FIFO</a:t>
            </a:r>
            <a:r>
              <a:rPr lang="fr-FR" dirty="0" smtClean="0"/>
              <a:t> : </a:t>
            </a:r>
            <a:r>
              <a:rPr lang="fr-FR" b="1" i="1" dirty="0" smtClean="0"/>
              <a:t>First In, First Out</a:t>
            </a:r>
          </a:p>
          <a:p>
            <a:pPr lvl="1"/>
            <a:r>
              <a:rPr lang="fr-FR" dirty="0" smtClean="0"/>
              <a:t>Ajout uniquement en fin de file</a:t>
            </a:r>
          </a:p>
          <a:p>
            <a:pPr lvl="1"/>
            <a:r>
              <a:rPr lang="fr-FR" dirty="0" smtClean="0"/>
              <a:t>Suppression uniquement en début de file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25</a:t>
            </a:fld>
            <a:endParaRPr lang="fr-FR"/>
          </a:p>
        </p:txBody>
      </p:sp>
      <p:cxnSp>
        <p:nvCxnSpPr>
          <p:cNvPr id="8" name="Straight Arrow Connector 11"/>
          <p:cNvCxnSpPr>
            <a:endCxn id="10" idx="1"/>
          </p:cNvCxnSpPr>
          <p:nvPr/>
        </p:nvCxnSpPr>
        <p:spPr>
          <a:xfrm>
            <a:off x="2195736" y="5157192"/>
            <a:ext cx="864096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14"/>
          <p:cNvCxnSpPr>
            <a:stCxn id="12" idx="3"/>
          </p:cNvCxnSpPr>
          <p:nvPr/>
        </p:nvCxnSpPr>
        <p:spPr>
          <a:xfrm>
            <a:off x="5220072" y="5193196"/>
            <a:ext cx="864096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59832" y="4725144"/>
            <a:ext cx="720080" cy="93610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779912" y="4725144"/>
            <a:ext cx="720080" cy="93610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4499992" y="4725144"/>
            <a:ext cx="720080" cy="93610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187624" y="3933056"/>
            <a:ext cx="720080" cy="936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6804248" y="3933056"/>
            <a:ext cx="720080" cy="936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499992" y="6093296"/>
            <a:ext cx="1412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Tête de file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5292080" y="4797152"/>
            <a:ext cx="1529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suppression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979712" y="4725144"/>
            <a:ext cx="796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ajout</a:t>
            </a:r>
          </a:p>
        </p:txBody>
      </p:sp>
      <p:cxnSp>
        <p:nvCxnSpPr>
          <p:cNvPr id="24" name="Connecteur droit avec flèche 23"/>
          <p:cNvCxnSpPr>
            <a:stCxn id="20" idx="0"/>
          </p:cNvCxnSpPr>
          <p:nvPr/>
        </p:nvCxnSpPr>
        <p:spPr>
          <a:xfrm flipV="1">
            <a:off x="5206037" y="5661248"/>
            <a:ext cx="14035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411760" y="6093296"/>
            <a:ext cx="1234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Fin de file</a:t>
            </a:r>
            <a:endParaRPr lang="fr-FR" dirty="0"/>
          </a:p>
        </p:txBody>
      </p:sp>
      <p:cxnSp>
        <p:nvCxnSpPr>
          <p:cNvPr id="26" name="Connecteur droit avec flèche 25"/>
          <p:cNvCxnSpPr>
            <a:stCxn id="25" idx="0"/>
          </p:cNvCxnSpPr>
          <p:nvPr/>
        </p:nvCxnSpPr>
        <p:spPr>
          <a:xfrm flipV="1">
            <a:off x="3028989" y="5661248"/>
            <a:ext cx="41165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005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Structures de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Pile (</a:t>
            </a:r>
            <a:r>
              <a:rPr lang="fr-FR" b="1" dirty="0" err="1" smtClean="0">
                <a:solidFill>
                  <a:schemeClr val="tx2"/>
                </a:solidFill>
              </a:rPr>
              <a:t>Stack</a:t>
            </a:r>
            <a:r>
              <a:rPr lang="fr-FR" b="1" dirty="0" smtClean="0">
                <a:solidFill>
                  <a:schemeClr val="tx2"/>
                </a:solidFill>
              </a:rPr>
              <a:t>)</a:t>
            </a:r>
            <a:endParaRPr lang="fr-FR" b="1" dirty="0">
              <a:solidFill>
                <a:schemeClr val="tx2"/>
              </a:solidFill>
            </a:endParaRPr>
          </a:p>
          <a:p>
            <a:pPr lvl="1"/>
            <a:r>
              <a:rPr lang="fr-FR" b="1" dirty="0" smtClean="0"/>
              <a:t>LIFO : </a:t>
            </a:r>
            <a:r>
              <a:rPr lang="fr-FR" b="1" i="1" dirty="0" smtClean="0"/>
              <a:t>Last </a:t>
            </a:r>
            <a:r>
              <a:rPr lang="fr-FR" b="1" i="1" dirty="0"/>
              <a:t>In, First Out</a:t>
            </a:r>
            <a:r>
              <a:rPr lang="fr-FR" b="1" dirty="0"/>
              <a:t> </a:t>
            </a:r>
          </a:p>
          <a:p>
            <a:pPr lvl="1"/>
            <a:r>
              <a:rPr lang="fr-FR" dirty="0" smtClean="0"/>
              <a:t>Ajout / suppression uniquement au sommet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26</a:t>
            </a:fld>
            <a:endParaRPr lang="fr-FR"/>
          </a:p>
        </p:txBody>
      </p:sp>
      <p:cxnSp>
        <p:nvCxnSpPr>
          <p:cNvPr id="7" name="Shape 23"/>
          <p:cNvCxnSpPr>
            <a:stCxn id="10" idx="1"/>
          </p:cNvCxnSpPr>
          <p:nvPr/>
        </p:nvCxnSpPr>
        <p:spPr>
          <a:xfrm rot="5400000" flipH="1" flipV="1">
            <a:off x="4567089" y="3765872"/>
            <a:ext cx="1000125" cy="1357313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an 17"/>
          <p:cNvSpPr/>
          <p:nvPr/>
        </p:nvSpPr>
        <p:spPr>
          <a:xfrm>
            <a:off x="3851920" y="5801841"/>
            <a:ext cx="1071563" cy="428625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9" name="Can 16"/>
          <p:cNvSpPr/>
          <p:nvPr/>
        </p:nvSpPr>
        <p:spPr>
          <a:xfrm>
            <a:off x="3851920" y="5373216"/>
            <a:ext cx="1071563" cy="428625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10" name="Can 15"/>
          <p:cNvSpPr/>
          <p:nvPr/>
        </p:nvSpPr>
        <p:spPr>
          <a:xfrm>
            <a:off x="3851920" y="4944591"/>
            <a:ext cx="1071563" cy="428625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c</a:t>
            </a:r>
            <a:endParaRPr lang="fr-FR" dirty="0"/>
          </a:p>
        </p:txBody>
      </p:sp>
      <p:cxnSp>
        <p:nvCxnSpPr>
          <p:cNvPr id="11" name="Shape 19"/>
          <p:cNvCxnSpPr>
            <a:endCxn id="10" idx="0"/>
          </p:cNvCxnSpPr>
          <p:nvPr/>
        </p:nvCxnSpPr>
        <p:spPr>
          <a:xfrm rot="16200000" flipH="1">
            <a:off x="3459014" y="4123060"/>
            <a:ext cx="965200" cy="893762"/>
          </a:xfrm>
          <a:prstGeom prst="curvedConnector3">
            <a:avLst>
              <a:gd name="adj1" fmla="val -29248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3563888" y="3360415"/>
            <a:ext cx="75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2000" b="1" dirty="0"/>
              <a:t>Push </a:t>
            </a:r>
            <a:endParaRPr lang="fr-FR" b="1" dirty="0"/>
          </a:p>
        </p:txBody>
      </p:sp>
      <p:sp>
        <p:nvSpPr>
          <p:cNvPr id="13" name="TextBox 20"/>
          <p:cNvSpPr txBox="1">
            <a:spLocks noChangeArrowheads="1"/>
          </p:cNvSpPr>
          <p:nvPr/>
        </p:nvSpPr>
        <p:spPr bwMode="auto">
          <a:xfrm>
            <a:off x="4932040" y="3356992"/>
            <a:ext cx="702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2000" b="1" dirty="0" err="1" smtClean="0"/>
              <a:t>Peek</a:t>
            </a:r>
            <a:endParaRPr lang="fr-FR" b="1" dirty="0"/>
          </a:p>
        </p:txBody>
      </p:sp>
      <p:sp>
        <p:nvSpPr>
          <p:cNvPr id="14" name="Can 16"/>
          <p:cNvSpPr/>
          <p:nvPr/>
        </p:nvSpPr>
        <p:spPr>
          <a:xfrm>
            <a:off x="2843808" y="4224511"/>
            <a:ext cx="1071563" cy="428625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15" name="Can 16"/>
          <p:cNvSpPr/>
          <p:nvPr/>
        </p:nvSpPr>
        <p:spPr>
          <a:xfrm>
            <a:off x="5868144" y="3717032"/>
            <a:ext cx="1071563" cy="428625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580112" y="5003884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Sommet </a:t>
            </a:r>
            <a:endParaRPr lang="fr-FR" dirty="0"/>
          </a:p>
        </p:txBody>
      </p:sp>
      <p:cxnSp>
        <p:nvCxnSpPr>
          <p:cNvPr id="18" name="Connecteur droit avec flèche 17"/>
          <p:cNvCxnSpPr>
            <a:stCxn id="16" idx="1"/>
            <a:endCxn id="10" idx="4"/>
          </p:cNvCxnSpPr>
          <p:nvPr/>
        </p:nvCxnSpPr>
        <p:spPr>
          <a:xfrm flipH="1" flipV="1">
            <a:off x="4923483" y="5158904"/>
            <a:ext cx="656629" cy="296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208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Structures de données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76800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Listes chaînées </a:t>
            </a:r>
          </a:p>
          <a:p>
            <a:pPr lvl="1"/>
            <a:r>
              <a:rPr lang="fr-FR" dirty="0" smtClean="0"/>
              <a:t>Suite linéaire d’éléments de même type</a:t>
            </a:r>
          </a:p>
          <a:p>
            <a:pPr lvl="1"/>
            <a:r>
              <a:rPr lang="fr-FR" dirty="0" smtClean="0"/>
              <a:t>Collection ordonnée d'éléments dans laquelle chaque élément permet l'accès au suivant </a:t>
            </a:r>
          </a:p>
          <a:p>
            <a:pPr lvl="1"/>
            <a:r>
              <a:rPr lang="fr-FR" dirty="0" smtClean="0"/>
              <a:t>Accès séquentiel</a:t>
            </a:r>
          </a:p>
          <a:p>
            <a:pPr lvl="1"/>
            <a:r>
              <a:rPr lang="fr-FR" dirty="0" smtClean="0"/>
              <a:t>Facile à ajouter ou à supprimer un élément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93A3-4905-8E41-B29D-D8AF8AD14E5E}" type="datetime1">
              <a:rPr lang="fr-FR" smtClean="0"/>
              <a:pPr/>
              <a:t>30/10/13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C179D-77AC-4300-A9FE-0FD089D40C23}" type="slidenum">
              <a:rPr lang="fr-FR" smtClean="0"/>
              <a:pPr/>
              <a:t>27</a:t>
            </a:fld>
            <a:endParaRPr lang="fr-FR"/>
          </a:p>
        </p:txBody>
      </p:sp>
      <p:grpSp>
        <p:nvGrpSpPr>
          <p:cNvPr id="21510" name="Group 93"/>
          <p:cNvGrpSpPr>
            <a:grpSpLocks/>
          </p:cNvGrpSpPr>
          <p:nvPr/>
        </p:nvGrpSpPr>
        <p:grpSpPr bwMode="auto">
          <a:xfrm>
            <a:off x="611560" y="4525664"/>
            <a:ext cx="3071813" cy="857250"/>
            <a:chOff x="857224" y="4143380"/>
            <a:chExt cx="3071834" cy="857256"/>
          </a:xfrm>
        </p:grpSpPr>
        <p:sp>
          <p:nvSpPr>
            <p:cNvPr id="6" name="Flowchart: Predefined Process 5"/>
            <p:cNvSpPr/>
            <p:nvPr/>
          </p:nvSpPr>
          <p:spPr>
            <a:xfrm>
              <a:off x="857224" y="4572008"/>
              <a:ext cx="714380" cy="428628"/>
            </a:xfrm>
            <a:prstGeom prst="flowChartPredefinedProcess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0</a:t>
              </a:r>
            </a:p>
          </p:txBody>
        </p:sp>
        <p:sp>
          <p:nvSpPr>
            <p:cNvPr id="7" name="Flowchart: Predefined Process 6"/>
            <p:cNvSpPr/>
            <p:nvPr/>
          </p:nvSpPr>
          <p:spPr>
            <a:xfrm>
              <a:off x="2000232" y="4357695"/>
              <a:ext cx="714380" cy="428628"/>
            </a:xfrm>
            <a:prstGeom prst="flowChartPredefinedProcess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1</a:t>
              </a:r>
            </a:p>
          </p:txBody>
        </p:sp>
        <p:sp>
          <p:nvSpPr>
            <p:cNvPr id="8" name="Flowchart: Predefined Process 7"/>
            <p:cNvSpPr/>
            <p:nvPr/>
          </p:nvSpPr>
          <p:spPr>
            <a:xfrm>
              <a:off x="3214678" y="4143380"/>
              <a:ext cx="714380" cy="428628"/>
            </a:xfrm>
            <a:prstGeom prst="flowChartPredefinedProcess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3</a:t>
              </a:r>
            </a:p>
          </p:txBody>
        </p:sp>
        <p:cxnSp>
          <p:nvCxnSpPr>
            <p:cNvPr id="12" name="Curved Connector 11"/>
            <p:cNvCxnSpPr>
              <a:stCxn id="6" idx="3"/>
              <a:endCxn id="7" idx="1"/>
            </p:cNvCxnSpPr>
            <p:nvPr/>
          </p:nvCxnSpPr>
          <p:spPr>
            <a:xfrm flipV="1">
              <a:off x="1571604" y="4572008"/>
              <a:ext cx="428628" cy="214315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hape 19"/>
            <p:cNvCxnSpPr>
              <a:stCxn id="7" idx="3"/>
              <a:endCxn id="8" idx="1"/>
            </p:cNvCxnSpPr>
            <p:nvPr/>
          </p:nvCxnSpPr>
          <p:spPr>
            <a:xfrm flipV="1">
              <a:off x="2714612" y="4357695"/>
              <a:ext cx="500066" cy="214313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3" name="Flowchart: Predefined Process 22"/>
          <p:cNvSpPr/>
          <p:nvPr/>
        </p:nvSpPr>
        <p:spPr>
          <a:xfrm>
            <a:off x="4540623" y="4882852"/>
            <a:ext cx="714375" cy="42862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0</a:t>
            </a:r>
          </a:p>
        </p:txBody>
      </p:sp>
      <p:sp>
        <p:nvSpPr>
          <p:cNvPr id="24" name="Flowchart: Predefined Process 23"/>
          <p:cNvSpPr/>
          <p:nvPr/>
        </p:nvSpPr>
        <p:spPr>
          <a:xfrm>
            <a:off x="5755060" y="4668539"/>
            <a:ext cx="714375" cy="42862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1</a:t>
            </a:r>
          </a:p>
        </p:txBody>
      </p:sp>
      <p:sp>
        <p:nvSpPr>
          <p:cNvPr id="25" name="Flowchart: Predefined Process 24"/>
          <p:cNvSpPr/>
          <p:nvPr/>
        </p:nvSpPr>
        <p:spPr>
          <a:xfrm>
            <a:off x="7540998" y="4311352"/>
            <a:ext cx="714375" cy="42862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3</a:t>
            </a:r>
          </a:p>
        </p:txBody>
      </p:sp>
      <p:cxnSp>
        <p:nvCxnSpPr>
          <p:cNvPr id="26" name="Curved Connector 25"/>
          <p:cNvCxnSpPr>
            <a:stCxn id="23" idx="3"/>
            <a:endCxn id="24" idx="1"/>
          </p:cNvCxnSpPr>
          <p:nvPr/>
        </p:nvCxnSpPr>
        <p:spPr>
          <a:xfrm flipV="1">
            <a:off x="5254998" y="4882852"/>
            <a:ext cx="500062" cy="21431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Shape 19"/>
          <p:cNvCxnSpPr>
            <a:stCxn id="24" idx="3"/>
            <a:endCxn id="25" idx="1"/>
          </p:cNvCxnSpPr>
          <p:nvPr/>
        </p:nvCxnSpPr>
        <p:spPr>
          <a:xfrm flipV="1">
            <a:off x="6469435" y="4525664"/>
            <a:ext cx="1071563" cy="3571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Flowchart: Predefined Process 27"/>
          <p:cNvSpPr/>
          <p:nvPr/>
        </p:nvSpPr>
        <p:spPr>
          <a:xfrm>
            <a:off x="6898060" y="5097164"/>
            <a:ext cx="714375" cy="42862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2</a:t>
            </a:r>
          </a:p>
        </p:txBody>
      </p:sp>
      <p:sp>
        <p:nvSpPr>
          <p:cNvPr id="30" name="Multiply 29"/>
          <p:cNvSpPr/>
          <p:nvPr/>
        </p:nvSpPr>
        <p:spPr>
          <a:xfrm>
            <a:off x="6683748" y="4311352"/>
            <a:ext cx="500062" cy="785812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32" name="Curved Connector 31"/>
          <p:cNvCxnSpPr>
            <a:stCxn id="24" idx="3"/>
            <a:endCxn id="28" idx="1"/>
          </p:cNvCxnSpPr>
          <p:nvPr/>
        </p:nvCxnSpPr>
        <p:spPr>
          <a:xfrm>
            <a:off x="6469435" y="4882852"/>
            <a:ext cx="428625" cy="428625"/>
          </a:xfrm>
          <a:prstGeom prst="curvedConnector3">
            <a:avLst>
              <a:gd name="adj1" fmla="val 24528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hape 43"/>
          <p:cNvCxnSpPr>
            <a:stCxn id="28" idx="3"/>
            <a:endCxn id="25" idx="1"/>
          </p:cNvCxnSpPr>
          <p:nvPr/>
        </p:nvCxnSpPr>
        <p:spPr>
          <a:xfrm flipH="1" flipV="1">
            <a:off x="7540998" y="4525664"/>
            <a:ext cx="71437" cy="785813"/>
          </a:xfrm>
          <a:prstGeom prst="curvedConnector5">
            <a:avLst>
              <a:gd name="adj1" fmla="val -319998"/>
              <a:gd name="adj2" fmla="val 50000"/>
              <a:gd name="adj3" fmla="val 419998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Flowchart: Predefined Process 44"/>
          <p:cNvSpPr/>
          <p:nvPr/>
        </p:nvSpPr>
        <p:spPr>
          <a:xfrm>
            <a:off x="4326310" y="6168727"/>
            <a:ext cx="714375" cy="42862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0</a:t>
            </a:r>
          </a:p>
        </p:txBody>
      </p:sp>
      <p:sp>
        <p:nvSpPr>
          <p:cNvPr id="46" name="Flowchart: Predefined Process 45"/>
          <p:cNvSpPr/>
          <p:nvPr/>
        </p:nvSpPr>
        <p:spPr>
          <a:xfrm>
            <a:off x="5683623" y="5740102"/>
            <a:ext cx="714375" cy="42862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1</a:t>
            </a:r>
          </a:p>
        </p:txBody>
      </p:sp>
      <p:sp>
        <p:nvSpPr>
          <p:cNvPr id="47" name="Flowchart: Predefined Process 46"/>
          <p:cNvSpPr/>
          <p:nvPr/>
        </p:nvSpPr>
        <p:spPr>
          <a:xfrm>
            <a:off x="8112498" y="6025852"/>
            <a:ext cx="714375" cy="42862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3</a:t>
            </a:r>
          </a:p>
        </p:txBody>
      </p:sp>
      <p:cxnSp>
        <p:nvCxnSpPr>
          <p:cNvPr id="48" name="Curved Connector 47"/>
          <p:cNvCxnSpPr>
            <a:stCxn id="45" idx="3"/>
            <a:endCxn id="46" idx="1"/>
          </p:cNvCxnSpPr>
          <p:nvPr/>
        </p:nvCxnSpPr>
        <p:spPr>
          <a:xfrm flipV="1">
            <a:off x="5040685" y="5954414"/>
            <a:ext cx="642938" cy="428625"/>
          </a:xfrm>
          <a:prstGeom prst="curvedConnector3">
            <a:avLst>
              <a:gd name="adj1" fmla="val 41509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0" name="Flowchart: Predefined Process 49"/>
          <p:cNvSpPr/>
          <p:nvPr/>
        </p:nvSpPr>
        <p:spPr>
          <a:xfrm>
            <a:off x="6969498" y="6168727"/>
            <a:ext cx="714375" cy="42862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2</a:t>
            </a:r>
          </a:p>
        </p:txBody>
      </p:sp>
      <p:sp>
        <p:nvSpPr>
          <p:cNvPr id="51" name="Multiply 50"/>
          <p:cNvSpPr/>
          <p:nvPr/>
        </p:nvSpPr>
        <p:spPr>
          <a:xfrm>
            <a:off x="5826498" y="5525789"/>
            <a:ext cx="500062" cy="785813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2" name="Curved Connector 51"/>
          <p:cNvCxnSpPr>
            <a:stCxn id="46" idx="3"/>
            <a:endCxn id="50" idx="1"/>
          </p:cNvCxnSpPr>
          <p:nvPr/>
        </p:nvCxnSpPr>
        <p:spPr>
          <a:xfrm>
            <a:off x="6397998" y="5954414"/>
            <a:ext cx="571500" cy="4286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50" idx="3"/>
            <a:endCxn id="47" idx="1"/>
          </p:cNvCxnSpPr>
          <p:nvPr/>
        </p:nvCxnSpPr>
        <p:spPr>
          <a:xfrm flipV="1">
            <a:off x="7683873" y="6240164"/>
            <a:ext cx="428625" cy="1428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6" name="Multiply 65"/>
          <p:cNvSpPr/>
          <p:nvPr/>
        </p:nvSpPr>
        <p:spPr>
          <a:xfrm>
            <a:off x="5112123" y="5668664"/>
            <a:ext cx="500062" cy="785813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70" name="Curved Connector 69"/>
          <p:cNvCxnSpPr>
            <a:stCxn id="45" idx="3"/>
            <a:endCxn id="50" idx="1"/>
          </p:cNvCxnSpPr>
          <p:nvPr/>
        </p:nvCxnSpPr>
        <p:spPr>
          <a:xfrm>
            <a:off x="5040685" y="6383039"/>
            <a:ext cx="1928813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Multiply 85"/>
          <p:cNvSpPr/>
          <p:nvPr/>
        </p:nvSpPr>
        <p:spPr>
          <a:xfrm>
            <a:off x="6397998" y="5668664"/>
            <a:ext cx="500062" cy="785813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95" name="Curved Connector 94"/>
          <p:cNvCxnSpPr/>
          <p:nvPr/>
        </p:nvCxnSpPr>
        <p:spPr>
          <a:xfrm rot="10800000" flipV="1">
            <a:off x="1325935" y="5097164"/>
            <a:ext cx="428625" cy="28575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Curved Connector 95"/>
          <p:cNvCxnSpPr/>
          <p:nvPr/>
        </p:nvCxnSpPr>
        <p:spPr>
          <a:xfrm rot="10800000" flipV="1">
            <a:off x="2468935" y="4882852"/>
            <a:ext cx="500063" cy="28575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897310" y="5668663"/>
            <a:ext cx="3140968" cy="3748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liste doublement chaînée</a:t>
            </a:r>
          </a:p>
        </p:txBody>
      </p:sp>
    </p:spTree>
    <p:extLst>
      <p:ext uri="{BB962C8B-B14F-4D97-AF65-F5344CB8AC3E}">
        <p14:creationId xmlns:p14="http://schemas.microsoft.com/office/powerpoint/2010/main" val="2420607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8" grpId="0" animBg="1"/>
      <p:bldP spid="45" grpId="0" animBg="1"/>
      <p:bldP spid="46" grpId="0" animBg="1"/>
      <p:bldP spid="47" grpId="0" animBg="1"/>
      <p:bldP spid="50" grpId="0" animBg="1"/>
      <p:bldP spid="9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Framework Collection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1F497D"/>
                </a:solidFill>
              </a:rPr>
              <a:t>C</a:t>
            </a:r>
            <a:r>
              <a:rPr lang="fr-FR" b="1" dirty="0" smtClean="0">
                <a:solidFill>
                  <a:srgbClr val="1F497D"/>
                </a:solidFill>
              </a:rPr>
              <a:t>ollection </a:t>
            </a:r>
          </a:p>
          <a:p>
            <a:pPr lvl="1"/>
            <a:r>
              <a:rPr lang="fr-FR" dirty="0" smtClean="0"/>
              <a:t>Objet qui représente un </a:t>
            </a:r>
            <a:r>
              <a:rPr lang="fr-FR" b="1" dirty="0" smtClean="0"/>
              <a:t>groupe d’objets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Framework Collection</a:t>
            </a:r>
          </a:p>
          <a:p>
            <a:pPr lvl="1"/>
            <a:r>
              <a:rPr lang="fr-FR" dirty="0" smtClean="0"/>
              <a:t>Définition de </a:t>
            </a:r>
            <a:r>
              <a:rPr lang="fr-FR" b="1" dirty="0" smtClean="0"/>
              <a:t>multiples interfaces </a:t>
            </a:r>
            <a:r>
              <a:rPr lang="fr-FR" dirty="0" smtClean="0"/>
              <a:t>représentant </a:t>
            </a:r>
            <a:r>
              <a:rPr lang="fr-FR" b="1" dirty="0" smtClean="0"/>
              <a:t>différents types de collection </a:t>
            </a:r>
            <a:r>
              <a:rPr lang="fr-FR" dirty="0" smtClean="0"/>
              <a:t>(liste, ensemble…)</a:t>
            </a:r>
          </a:p>
          <a:p>
            <a:pPr lvl="1"/>
            <a:r>
              <a:rPr lang="fr-FR" dirty="0" smtClean="0"/>
              <a:t>Différentes </a:t>
            </a:r>
            <a:r>
              <a:rPr lang="fr-FR" b="1" dirty="0" smtClean="0"/>
              <a:t>implémentations </a:t>
            </a:r>
            <a:r>
              <a:rPr lang="fr-FR" b="1" u="sng" dirty="0" smtClean="0"/>
              <a:t>interchangeables</a:t>
            </a:r>
            <a:r>
              <a:rPr lang="fr-FR" b="1" dirty="0" smtClean="0"/>
              <a:t> </a:t>
            </a:r>
            <a:endParaRPr lang="fr-FR" dirty="0" smtClean="0"/>
          </a:p>
          <a:p>
            <a:r>
              <a:rPr lang="fr-FR" b="1" dirty="0" smtClean="0">
                <a:solidFill>
                  <a:srgbClr val="1F497D"/>
                </a:solidFill>
              </a:rPr>
              <a:t>Avantages</a:t>
            </a:r>
            <a:r>
              <a:rPr lang="fr-FR" dirty="0" smtClean="0"/>
              <a:t> </a:t>
            </a:r>
          </a:p>
          <a:p>
            <a:pPr lvl="1"/>
            <a:r>
              <a:rPr lang="fr-FR" b="1" dirty="0" smtClean="0"/>
              <a:t>Faible couplage </a:t>
            </a:r>
            <a:r>
              <a:rPr lang="fr-FR" dirty="0" smtClean="0"/>
              <a:t>: séparation interface &amp; implémentation </a:t>
            </a:r>
          </a:p>
          <a:p>
            <a:pPr lvl="1"/>
            <a:r>
              <a:rPr lang="fr-FR" dirty="0" smtClean="0"/>
              <a:t>Manipulation homogène </a:t>
            </a:r>
          </a:p>
          <a:p>
            <a:pPr lvl="1"/>
            <a:r>
              <a:rPr lang="fr-FR" b="1" dirty="0" smtClean="0"/>
              <a:t>Réduction de l’effort </a:t>
            </a:r>
            <a:r>
              <a:rPr lang="fr-FR" dirty="0" smtClean="0"/>
              <a:t>de </a:t>
            </a:r>
            <a:r>
              <a:rPr lang="fr-FR" b="1" dirty="0" smtClean="0">
                <a:solidFill>
                  <a:srgbClr val="1F497D"/>
                </a:solidFill>
              </a:rPr>
              <a:t>programmation</a:t>
            </a:r>
            <a:r>
              <a:rPr lang="fr-FR" dirty="0" smtClean="0"/>
              <a:t> et d’</a:t>
            </a:r>
            <a:r>
              <a:rPr lang="fr-FR" b="1" dirty="0" smtClean="0">
                <a:solidFill>
                  <a:srgbClr val="1F497D"/>
                </a:solidFill>
              </a:rPr>
              <a:t>apprentissage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259A-59DF-6743-829E-6DD1296045B3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81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5186" y="1340768"/>
            <a:ext cx="5875653" cy="54006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Framework Collection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412776"/>
            <a:ext cx="4896544" cy="5256584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Interfaces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pour les structures de données les plus utilisées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Collection </a:t>
            </a:r>
          </a:p>
          <a:p>
            <a:pPr lvl="2"/>
            <a:r>
              <a:rPr lang="fr-FR" b="1" dirty="0" smtClean="0"/>
              <a:t>Comportement commun </a:t>
            </a:r>
            <a:r>
              <a:rPr lang="fr-FR" dirty="0" smtClean="0"/>
              <a:t>à toutes les collections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List</a:t>
            </a:r>
          </a:p>
          <a:p>
            <a:pPr lvl="2"/>
            <a:r>
              <a:rPr lang="fr-FR" dirty="0" smtClean="0"/>
              <a:t>Notion de </a:t>
            </a:r>
            <a:r>
              <a:rPr lang="fr-FR" b="1" dirty="0" smtClean="0"/>
              <a:t>liste</a:t>
            </a:r>
          </a:p>
          <a:p>
            <a:pPr lvl="2"/>
            <a:r>
              <a:rPr lang="fr-FR" dirty="0" smtClean="0"/>
              <a:t>Séquence </a:t>
            </a:r>
            <a:r>
              <a:rPr lang="fr-FR" dirty="0"/>
              <a:t>d</a:t>
            </a:r>
            <a:r>
              <a:rPr lang="fr-FR" dirty="0" smtClean="0"/>
              <a:t>’éléments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Set</a:t>
            </a:r>
          </a:p>
          <a:p>
            <a:pPr lvl="2"/>
            <a:r>
              <a:rPr lang="fr-FR" dirty="0" smtClean="0"/>
              <a:t>Notion d’</a:t>
            </a:r>
            <a:r>
              <a:rPr lang="fr-FR" b="1" dirty="0" smtClean="0"/>
              <a:t>ensemble</a:t>
            </a:r>
          </a:p>
          <a:p>
            <a:pPr lvl="2"/>
            <a:r>
              <a:rPr lang="fr-FR" dirty="0" smtClean="0"/>
              <a:t>Pas d’élément </a:t>
            </a:r>
            <a:br>
              <a:rPr lang="fr-FR" dirty="0" smtClean="0"/>
            </a:br>
            <a:r>
              <a:rPr lang="fr-FR" dirty="0" smtClean="0"/>
              <a:t>en double</a:t>
            </a:r>
          </a:p>
          <a:p>
            <a:pPr lvl="2"/>
            <a:r>
              <a:rPr lang="fr-FR" b="1" dirty="0" err="1" smtClean="0">
                <a:solidFill>
                  <a:srgbClr val="1F497D"/>
                </a:solidFill>
              </a:rPr>
              <a:t>SortedSet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: </a:t>
            </a:r>
            <a:br>
              <a:rPr lang="fr-FR" dirty="0" smtClean="0"/>
            </a:br>
            <a:r>
              <a:rPr lang="fr-FR" dirty="0" smtClean="0"/>
              <a:t>ensemble trié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Queue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Implémentation </a:t>
            </a:r>
            <a:r>
              <a:rPr lang="fr-FR" b="1" dirty="0" smtClean="0"/>
              <a:t>FIFO</a:t>
            </a:r>
          </a:p>
          <a:p>
            <a:pPr lvl="2"/>
            <a:r>
              <a:rPr lang="fr-FR" b="1" dirty="0" err="1" smtClean="0">
                <a:solidFill>
                  <a:srgbClr val="1F497D"/>
                </a:solidFill>
              </a:rPr>
              <a:t>Deque</a:t>
            </a:r>
            <a:r>
              <a:rPr lang="fr-FR" dirty="0" smtClean="0"/>
              <a:t> : </a:t>
            </a:r>
            <a:r>
              <a:rPr lang="fr-FR" b="1" dirty="0" smtClean="0"/>
              <a:t>FIFO</a:t>
            </a:r>
            <a:r>
              <a:rPr lang="fr-FR" dirty="0" smtClean="0"/>
              <a:t> &amp; </a:t>
            </a:r>
            <a:r>
              <a:rPr lang="fr-FR" b="1" dirty="0" smtClean="0"/>
              <a:t>LIFO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58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Réutilisation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Réutilisation </a:t>
            </a:r>
          </a:p>
          <a:p>
            <a:pPr lvl="1"/>
            <a:r>
              <a:rPr lang="fr-FR" dirty="0" smtClean="0"/>
              <a:t>Possibilité de </a:t>
            </a:r>
            <a:r>
              <a:rPr lang="fr-FR" b="1" dirty="0" smtClean="0"/>
              <a:t>réutiliser</a:t>
            </a:r>
            <a:r>
              <a:rPr lang="fr-FR" dirty="0" smtClean="0"/>
              <a:t> un module </a:t>
            </a:r>
            <a:r>
              <a:rPr lang="fr-FR" b="1" dirty="0" smtClean="0">
                <a:solidFill>
                  <a:srgbClr val="1F497D"/>
                </a:solidFill>
              </a:rPr>
              <a:t>sans le modifier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Réutilisation d’un savoir-faire </a:t>
            </a:r>
          </a:p>
          <a:p>
            <a:pPr lvl="1"/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Architecture OO, la </a:t>
            </a:r>
            <a:r>
              <a:rPr lang="fr-FR" b="1" dirty="0" smtClean="0">
                <a:solidFill>
                  <a:srgbClr val="1F497D"/>
                </a:solidFill>
              </a:rPr>
              <a:t>classe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représente le module logiciel réutilisable </a:t>
            </a:r>
          </a:p>
          <a:p>
            <a:pPr lvl="2"/>
            <a:r>
              <a:rPr lang="fr-FR" sz="2200" dirty="0" smtClean="0"/>
              <a:t>Réutilisation des </a:t>
            </a:r>
            <a:r>
              <a:rPr lang="fr-FR" sz="2200" b="1" dirty="0" smtClean="0">
                <a:solidFill>
                  <a:srgbClr val="1F497D"/>
                </a:solidFill>
              </a:rPr>
              <a:t>données + traitement </a:t>
            </a:r>
          </a:p>
          <a:p>
            <a:pPr lvl="1"/>
            <a:r>
              <a:rPr lang="fr-FR" dirty="0" smtClean="0"/>
              <a:t>La réutilisation implique une </a:t>
            </a:r>
            <a:r>
              <a:rPr lang="fr-FR" b="1" dirty="0" smtClean="0"/>
              <a:t>vision en boîte noire</a:t>
            </a:r>
          </a:p>
          <a:p>
            <a:pPr lvl="2"/>
            <a:r>
              <a:rPr lang="fr-FR" sz="2200" b="1" dirty="0" smtClean="0"/>
              <a:t>Point de vue client </a:t>
            </a:r>
            <a:r>
              <a:rPr lang="fr-FR" sz="2200" dirty="0" smtClean="0">
                <a:sym typeface="Wingdings"/>
              </a:rPr>
              <a:t> </a:t>
            </a:r>
            <a:r>
              <a:rPr lang="fr-FR" sz="2200" b="1" dirty="0" smtClean="0">
                <a:solidFill>
                  <a:srgbClr val="1F497D"/>
                </a:solidFill>
                <a:sym typeface="Wingdings"/>
              </a:rPr>
              <a:t>r</a:t>
            </a:r>
            <a:r>
              <a:rPr lang="fr-FR" sz="2200" b="1" dirty="0" smtClean="0">
                <a:solidFill>
                  <a:srgbClr val="1F497D"/>
                </a:solidFill>
              </a:rPr>
              <a:t>éutilisation des services</a:t>
            </a:r>
            <a:endParaRPr lang="fr-FR" sz="2200" dirty="0" smtClean="0"/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séparation des responsabilités </a:t>
            </a:r>
            <a:r>
              <a:rPr lang="fr-FR" dirty="0" smtClean="0"/>
              <a:t>contribue à une réutilisation plus facile, mais ce n’est pas tout…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BA98-BD69-4547-9DB6-3694156A1862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626591"/>
            <a:ext cx="3960440" cy="300724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1916831"/>
            <a:ext cx="4711948" cy="230703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Framework Collection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04056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Implémentations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connues</a:t>
            </a:r>
          </a:p>
          <a:p>
            <a:pPr lvl="1"/>
            <a:r>
              <a:rPr lang="fr-FR" b="1" dirty="0" smtClean="0"/>
              <a:t>Plusieurs implémentations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sont disponibles </a:t>
            </a:r>
          </a:p>
          <a:p>
            <a:pPr lvl="1"/>
            <a:r>
              <a:rPr lang="fr-FR" b="1" dirty="0" smtClean="0"/>
              <a:t>Interchangeables</a:t>
            </a:r>
            <a:r>
              <a:rPr lang="fr-FR" dirty="0" smtClean="0"/>
              <a:t> grâce </a:t>
            </a:r>
            <a:br>
              <a:rPr lang="fr-FR" dirty="0" smtClean="0"/>
            </a:br>
            <a:r>
              <a:rPr lang="fr-FR" dirty="0" smtClean="0"/>
              <a:t>aux interfaces</a:t>
            </a:r>
          </a:p>
          <a:p>
            <a:pPr lvl="1"/>
            <a:endParaRPr lang="fr-FR" dirty="0"/>
          </a:p>
          <a:p>
            <a:pPr marL="4129087" lvl="1" indent="0">
              <a:buNone/>
            </a:pPr>
            <a:endParaRPr lang="fr-FR" dirty="0" smtClean="0"/>
          </a:p>
          <a:p>
            <a:pPr marL="4219575" lvl="1" indent="-182563"/>
            <a:r>
              <a:rPr lang="fr-FR" b="1" dirty="0" smtClean="0">
                <a:solidFill>
                  <a:srgbClr val="1F497D"/>
                </a:solidFill>
              </a:rPr>
              <a:t>Homogénéité </a:t>
            </a:r>
          </a:p>
          <a:p>
            <a:pPr marL="4493895" lvl="2" indent="-182563"/>
            <a:r>
              <a:rPr lang="fr-FR" dirty="0" smtClean="0"/>
              <a:t>Quelque soit l’implémentation, la </a:t>
            </a:r>
            <a:r>
              <a:rPr lang="fr-FR" b="1" dirty="0" smtClean="0"/>
              <a:t>manipulation</a:t>
            </a:r>
            <a:r>
              <a:rPr lang="fr-FR" dirty="0" smtClean="0"/>
              <a:t> reste </a:t>
            </a:r>
            <a:r>
              <a:rPr lang="fr-FR" b="1" dirty="0" smtClean="0"/>
              <a:t>identique</a:t>
            </a:r>
          </a:p>
          <a:p>
            <a:pPr marL="4585652" lvl="3" indent="0">
              <a:buNone/>
            </a:pPr>
            <a:r>
              <a:rPr lang="fr-FR" dirty="0"/>
              <a:t> </a:t>
            </a:r>
            <a:r>
              <a:rPr lang="fr-FR" b="1" i="1" dirty="0" smtClean="0">
                <a:solidFill>
                  <a:srgbClr val="1F497D"/>
                </a:solidFill>
              </a:rPr>
              <a:t>Collection</a:t>
            </a:r>
            <a:r>
              <a:rPr lang="fr-FR" i="1" dirty="0" smtClean="0"/>
              <a:t> c = new XXXXX ();</a:t>
            </a:r>
          </a:p>
          <a:p>
            <a:pPr marL="4585652" lvl="3" indent="0">
              <a:buNone/>
            </a:pPr>
            <a:r>
              <a:rPr lang="fr-FR" i="1" dirty="0"/>
              <a:t> </a:t>
            </a:r>
            <a:r>
              <a:rPr lang="fr-FR" i="1" dirty="0" err="1" smtClean="0"/>
              <a:t>c.add</a:t>
            </a:r>
            <a:r>
              <a:rPr lang="fr-FR" i="1" dirty="0" smtClean="0"/>
              <a:t> (o);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90AE-6565-5B44-85FA-034DAA8CAE21}" type="datetime1">
              <a:rPr lang="fr-FR" smtClean="0"/>
              <a:t>30/10/13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559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Framework Collection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Parcourir une collection</a:t>
            </a:r>
          </a:p>
          <a:p>
            <a:pPr lvl="1"/>
            <a:r>
              <a:rPr lang="fr-FR" dirty="0" smtClean="0"/>
              <a:t>Par </a:t>
            </a:r>
            <a:r>
              <a:rPr lang="fr-FR" dirty="0" err="1" smtClean="0"/>
              <a:t>foreach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Par </a:t>
            </a:r>
            <a:r>
              <a:rPr lang="fr-FR" dirty="0" err="1" smtClean="0"/>
              <a:t>iterator</a:t>
            </a:r>
            <a:r>
              <a:rPr lang="fr-FR" dirty="0" smtClean="0"/>
              <a:t> </a:t>
            </a:r>
          </a:p>
          <a:p>
            <a:r>
              <a:rPr lang="fr-FR" b="1" dirty="0" err="1" smtClean="0">
                <a:solidFill>
                  <a:srgbClr val="1F497D"/>
                </a:solidFill>
              </a:rPr>
              <a:t>Iterator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Interface permettant de </a:t>
            </a:r>
            <a:r>
              <a:rPr lang="fr-FR" b="1" dirty="0" smtClean="0"/>
              <a:t>parcourir une collection </a:t>
            </a:r>
          </a:p>
          <a:p>
            <a:pPr lvl="1"/>
            <a:r>
              <a:rPr lang="fr-FR" dirty="0" smtClean="0"/>
              <a:t>Méthodes : </a:t>
            </a:r>
            <a:r>
              <a:rPr lang="fr-FR" b="1" dirty="0" err="1" smtClean="0"/>
              <a:t>hasNext</a:t>
            </a:r>
            <a:r>
              <a:rPr lang="fr-FR" dirty="0" smtClean="0"/>
              <a:t> et </a:t>
            </a:r>
            <a:r>
              <a:rPr lang="fr-FR" b="1" dirty="0" err="1" smtClean="0"/>
              <a:t>next</a:t>
            </a:r>
            <a:endParaRPr lang="fr-FR" b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90AE-6565-5B44-85FA-034DAA8CAE21}" type="datetime1">
              <a:rPr lang="fr-FR" smtClean="0"/>
              <a:t>30/10/13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31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51520" y="5517232"/>
            <a:ext cx="792088" cy="936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e1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475656" y="5517232"/>
            <a:ext cx="792088" cy="936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e2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99792" y="5517232"/>
            <a:ext cx="792088" cy="936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e3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4283968" y="5517232"/>
            <a:ext cx="792088" cy="936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563888" y="6021288"/>
            <a:ext cx="695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 . . . </a:t>
            </a:r>
            <a:endParaRPr lang="fr-FR" sz="24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1115616" y="4581128"/>
            <a:ext cx="1688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iterator.next</a:t>
            </a:r>
            <a:r>
              <a:rPr lang="fr-FR" b="1" dirty="0" smtClean="0"/>
              <a:t>()</a:t>
            </a:r>
            <a:endParaRPr lang="fr-FR" b="1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1259632" y="515719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2555776" y="515719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390952" y="4581128"/>
            <a:ext cx="3717552" cy="138499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dirty="0" smtClean="0"/>
              <a:t> </a:t>
            </a:r>
            <a:r>
              <a:rPr lang="fr-FR" dirty="0" err="1" smtClean="0"/>
              <a:t>Iterator</a:t>
            </a:r>
            <a:r>
              <a:rPr lang="fr-FR" dirty="0" smtClean="0"/>
              <a:t>&lt;E&gt; </a:t>
            </a:r>
            <a:r>
              <a:rPr lang="fr-FR" dirty="0" err="1" smtClean="0"/>
              <a:t>iterator</a:t>
            </a:r>
            <a:r>
              <a:rPr lang="fr-FR" dirty="0" smtClean="0"/>
              <a:t> = </a:t>
            </a:r>
            <a:r>
              <a:rPr lang="fr-FR" b="1" dirty="0" err="1" smtClean="0"/>
              <a:t>c.iterator</a:t>
            </a:r>
            <a:r>
              <a:rPr lang="fr-FR" b="1" dirty="0" smtClean="0"/>
              <a:t>()</a:t>
            </a:r>
            <a:r>
              <a:rPr lang="fr-FR" dirty="0" smtClean="0"/>
              <a:t> ;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while</a:t>
            </a:r>
            <a:r>
              <a:rPr lang="fr-FR" dirty="0" smtClean="0"/>
              <a:t> (</a:t>
            </a:r>
            <a:r>
              <a:rPr lang="fr-FR" b="1" dirty="0" err="1" smtClean="0"/>
              <a:t>iterator.hasNext</a:t>
            </a:r>
            <a:r>
              <a:rPr lang="fr-FR" b="1" dirty="0" smtClean="0"/>
              <a:t>()</a:t>
            </a:r>
            <a:r>
              <a:rPr lang="fr-FR" dirty="0" smtClean="0"/>
              <a:t> ) {</a:t>
            </a:r>
          </a:p>
          <a:p>
            <a:r>
              <a:rPr lang="fr-FR" dirty="0" smtClean="0"/>
              <a:t>        E e = </a:t>
            </a:r>
            <a:r>
              <a:rPr lang="fr-FR" b="1" dirty="0" err="1" smtClean="0"/>
              <a:t>iterator.next</a:t>
            </a:r>
            <a:r>
              <a:rPr lang="fr-FR" b="1" dirty="0" smtClean="0"/>
              <a:t>()</a:t>
            </a:r>
            <a:r>
              <a:rPr lang="fr-FR" dirty="0" smtClean="0"/>
              <a:t> ;</a:t>
            </a:r>
          </a:p>
          <a:p>
            <a:r>
              <a:rPr lang="fr-FR" dirty="0"/>
              <a:t> </a:t>
            </a:r>
            <a:r>
              <a:rPr lang="fr-FR" dirty="0" smtClean="0"/>
              <a:t>       ….</a:t>
            </a:r>
          </a:p>
          <a:p>
            <a:r>
              <a:rPr lang="fr-FR" dirty="0" smtClean="0"/>
              <a:t>  }  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5614263" y="1844824"/>
            <a:ext cx="25581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Collection&lt;E&gt; c;</a:t>
            </a:r>
          </a:p>
          <a:p>
            <a:r>
              <a:rPr lang="fr-FR" b="1" dirty="0" smtClean="0"/>
              <a:t> for ( E e : c ) {</a:t>
            </a:r>
          </a:p>
          <a:p>
            <a:r>
              <a:rPr lang="fr-FR" dirty="0"/>
              <a:t> </a:t>
            </a:r>
            <a:r>
              <a:rPr lang="fr-FR" dirty="0" smtClean="0"/>
              <a:t>      </a:t>
            </a:r>
            <a:r>
              <a:rPr lang="fr-FR" dirty="0" err="1" smtClean="0"/>
              <a:t>e.dosomething</a:t>
            </a:r>
            <a:r>
              <a:rPr lang="fr-FR" dirty="0" smtClean="0"/>
              <a:t>();</a:t>
            </a:r>
          </a:p>
          <a:p>
            <a:r>
              <a:rPr lang="fr-FR" dirty="0"/>
              <a:t> </a:t>
            </a:r>
            <a:r>
              <a:rPr lang="fr-FR" dirty="0" smtClean="0"/>
              <a:t>     …</a:t>
            </a:r>
          </a:p>
          <a:p>
            <a:r>
              <a:rPr lang="fr-FR" dirty="0"/>
              <a:t>}</a:t>
            </a:r>
          </a:p>
        </p:txBody>
      </p:sp>
      <p:sp>
        <p:nvSpPr>
          <p:cNvPr id="15" name="Forme libre 14"/>
          <p:cNvSpPr/>
          <p:nvPr/>
        </p:nvSpPr>
        <p:spPr>
          <a:xfrm>
            <a:off x="1331640" y="5268648"/>
            <a:ext cx="1080120" cy="464608"/>
          </a:xfrm>
          <a:custGeom>
            <a:avLst/>
            <a:gdLst>
              <a:gd name="connsiteX0" fmla="*/ 0 w 952761"/>
              <a:gd name="connsiteY0" fmla="*/ 432858 h 464608"/>
              <a:gd name="connsiteX1" fmla="*/ 47625 w 952761"/>
              <a:gd name="connsiteY1" fmla="*/ 194733 h 464608"/>
              <a:gd name="connsiteX2" fmla="*/ 254000 w 952761"/>
              <a:gd name="connsiteY2" fmla="*/ 35983 h 464608"/>
              <a:gd name="connsiteX3" fmla="*/ 730250 w 952761"/>
              <a:gd name="connsiteY3" fmla="*/ 20108 h 464608"/>
              <a:gd name="connsiteX4" fmla="*/ 920750 w 952761"/>
              <a:gd name="connsiteY4" fmla="*/ 274108 h 464608"/>
              <a:gd name="connsiteX5" fmla="*/ 952500 w 952761"/>
              <a:gd name="connsiteY5" fmla="*/ 464608 h 464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2761" h="464608">
                <a:moveTo>
                  <a:pt x="0" y="432858"/>
                </a:moveTo>
                <a:cubicBezTo>
                  <a:pt x="2646" y="346868"/>
                  <a:pt x="5292" y="260879"/>
                  <a:pt x="47625" y="194733"/>
                </a:cubicBezTo>
                <a:cubicBezTo>
                  <a:pt x="89958" y="128587"/>
                  <a:pt x="140229" y="65087"/>
                  <a:pt x="254000" y="35983"/>
                </a:cubicBezTo>
                <a:cubicBezTo>
                  <a:pt x="367771" y="6879"/>
                  <a:pt x="619125" y="-19579"/>
                  <a:pt x="730250" y="20108"/>
                </a:cubicBezTo>
                <a:cubicBezTo>
                  <a:pt x="841375" y="59795"/>
                  <a:pt x="883708" y="200025"/>
                  <a:pt x="920750" y="274108"/>
                </a:cubicBezTo>
                <a:cubicBezTo>
                  <a:pt x="957792" y="348191"/>
                  <a:pt x="952500" y="464608"/>
                  <a:pt x="952500" y="464608"/>
                </a:cubicBezTo>
              </a:path>
            </a:pathLst>
          </a:custGeom>
          <a:ln w="34925" cmpd="sng">
            <a:prstDash val="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87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1118642"/>
            <a:ext cx="3131840" cy="490264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Autour des collections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chemeClr val="tx2"/>
                </a:solidFill>
              </a:rPr>
              <a:t>Map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dirty="0" smtClean="0"/>
              <a:t>Interface représentant une </a:t>
            </a:r>
            <a:br>
              <a:rPr lang="fr-FR" dirty="0" smtClean="0"/>
            </a:br>
            <a:r>
              <a:rPr lang="fr-FR" b="1" dirty="0" smtClean="0"/>
              <a:t>table associative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Dictionnaire clé-valeur</a:t>
            </a:r>
          </a:p>
          <a:p>
            <a:pPr lvl="2"/>
            <a:r>
              <a:rPr lang="fr-FR" dirty="0" smtClean="0"/>
              <a:t>Chaque </a:t>
            </a:r>
            <a:r>
              <a:rPr lang="fr-FR" b="1" dirty="0" smtClean="0"/>
              <a:t>valeur</a:t>
            </a:r>
            <a:r>
              <a:rPr lang="fr-FR" dirty="0" smtClean="0"/>
              <a:t> est associée à une </a:t>
            </a:r>
            <a:r>
              <a:rPr lang="fr-FR" b="1" dirty="0" smtClean="0"/>
              <a:t>clé</a:t>
            </a:r>
          </a:p>
          <a:p>
            <a:pPr lvl="2"/>
            <a:r>
              <a:rPr lang="fr-FR" dirty="0" smtClean="0"/>
              <a:t>Ensemble de </a:t>
            </a:r>
            <a:r>
              <a:rPr lang="fr-FR" b="1" dirty="0" smtClean="0">
                <a:solidFill>
                  <a:srgbClr val="1F497D"/>
                </a:solidFill>
              </a:rPr>
              <a:t>pairs &lt;Key, Value&gt;</a:t>
            </a:r>
          </a:p>
          <a:p>
            <a:pPr lvl="1"/>
            <a:r>
              <a:rPr lang="fr-FR" dirty="0" smtClean="0"/>
              <a:t>L’</a:t>
            </a:r>
            <a:r>
              <a:rPr lang="fr-FR" b="1" dirty="0" smtClean="0"/>
              <a:t>accès</a:t>
            </a:r>
            <a:r>
              <a:rPr lang="fr-FR" dirty="0" smtClean="0"/>
              <a:t> se fait par la </a:t>
            </a:r>
            <a:r>
              <a:rPr lang="fr-FR" b="1" dirty="0" smtClean="0"/>
              <a:t>clé</a:t>
            </a:r>
          </a:p>
          <a:p>
            <a:pPr lvl="2"/>
            <a:r>
              <a:rPr lang="fr-FR" dirty="0" smtClean="0"/>
              <a:t>En principe, les clés sont uniques </a:t>
            </a:r>
          </a:p>
          <a:p>
            <a:pPr lvl="2"/>
            <a:r>
              <a:rPr lang="fr-FR" dirty="0" smtClean="0"/>
              <a:t>Pas 2 values avec 1 seule clé</a:t>
            </a:r>
          </a:p>
          <a:p>
            <a:pPr lvl="2"/>
            <a:endParaRPr lang="fr-FR" dirty="0" smtClean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Attention</a:t>
            </a:r>
            <a:r>
              <a:rPr lang="fr-FR" dirty="0" smtClean="0"/>
              <a:t> ! </a:t>
            </a:r>
          </a:p>
          <a:p>
            <a:pPr lvl="2"/>
            <a:r>
              <a:rPr lang="fr-FR" b="1" dirty="0" err="1" smtClean="0"/>
              <a:t>Map</a:t>
            </a:r>
            <a:r>
              <a:rPr lang="fr-FR" dirty="0" smtClean="0"/>
              <a:t> n’est </a:t>
            </a:r>
            <a:r>
              <a:rPr lang="fr-FR" b="1" dirty="0" smtClean="0"/>
              <a:t>pas</a:t>
            </a:r>
            <a:r>
              <a:rPr lang="fr-FR" dirty="0" smtClean="0"/>
              <a:t> une spécialisation de </a:t>
            </a:r>
            <a:r>
              <a:rPr lang="fr-FR" b="1" dirty="0" smtClean="0"/>
              <a:t>Collection</a:t>
            </a:r>
            <a:r>
              <a:rPr lang="fr-FR" dirty="0" smtClean="0"/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496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Autour des collections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56792"/>
            <a:ext cx="8507288" cy="48768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Autres interfaces en rapport avec les collections</a:t>
            </a:r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Cloneable</a:t>
            </a:r>
            <a:endParaRPr lang="fr-FR" b="1" dirty="0" smtClean="0">
              <a:solidFill>
                <a:srgbClr val="1F497D"/>
              </a:solidFill>
            </a:endParaRPr>
          </a:p>
          <a:p>
            <a:pPr lvl="2"/>
            <a:r>
              <a:rPr lang="fr-FR" dirty="0" smtClean="0"/>
              <a:t>Indique qu’elle implémente la méthode </a:t>
            </a:r>
            <a:r>
              <a:rPr lang="fr-FR" b="1" dirty="0" smtClean="0">
                <a:solidFill>
                  <a:srgbClr val="1F497D"/>
                </a:solidFill>
              </a:rPr>
              <a:t>clone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public Object clone()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Comparable</a:t>
            </a:r>
          </a:p>
          <a:p>
            <a:pPr lvl="2"/>
            <a:r>
              <a:rPr lang="fr-FR" dirty="0" smtClean="0"/>
              <a:t>Objets pouvant être </a:t>
            </a:r>
            <a:r>
              <a:rPr lang="fr-FR" b="1" dirty="0" smtClean="0"/>
              <a:t>comparés</a:t>
            </a:r>
            <a:r>
              <a:rPr lang="fr-FR" dirty="0" smtClean="0"/>
              <a:t> entre eux </a:t>
            </a:r>
          </a:p>
          <a:p>
            <a:pPr marL="822960" lvl="3" indent="0">
              <a:buNone/>
            </a:pPr>
            <a:r>
              <a:rPr lang="fr-FR" b="1" dirty="0"/>
              <a:t> </a:t>
            </a:r>
            <a:r>
              <a:rPr lang="fr-FR" b="1" dirty="0" err="1" smtClean="0"/>
              <a:t>int</a:t>
            </a:r>
            <a:r>
              <a:rPr lang="fr-FR" b="1" dirty="0" smtClean="0"/>
              <a:t> </a:t>
            </a:r>
            <a:r>
              <a:rPr lang="fr-FR" b="1" dirty="0" err="1" smtClean="0"/>
              <a:t>compareTo</a:t>
            </a:r>
            <a:r>
              <a:rPr lang="fr-FR" b="1" dirty="0" smtClean="0"/>
              <a:t> (</a:t>
            </a:r>
            <a:r>
              <a:rPr lang="fr-FR" b="1" dirty="0" err="1" smtClean="0"/>
              <a:t>T</a:t>
            </a:r>
            <a:r>
              <a:rPr lang="fr-FR" b="1" dirty="0" smtClean="0"/>
              <a:t> </a:t>
            </a:r>
            <a:r>
              <a:rPr lang="fr-FR" b="1" dirty="0" err="1" smtClean="0"/>
              <a:t>obj</a:t>
            </a:r>
            <a:r>
              <a:rPr lang="fr-FR" b="1" dirty="0" smtClean="0"/>
              <a:t>)</a:t>
            </a:r>
            <a:endParaRPr lang="fr-FR" b="1" dirty="0"/>
          </a:p>
          <a:p>
            <a:pPr lvl="2"/>
            <a:r>
              <a:rPr lang="fr-FR" dirty="0" smtClean="0"/>
              <a:t>Impose </a:t>
            </a:r>
            <a:r>
              <a:rPr lang="fr-FR" b="1" dirty="0" smtClean="0"/>
              <a:t>l’ordre total </a:t>
            </a:r>
            <a:r>
              <a:rPr lang="fr-FR" dirty="0" smtClean="0"/>
              <a:t>entre les objets de la classe  </a:t>
            </a:r>
          </a:p>
          <a:p>
            <a:pPr lvl="3"/>
            <a:r>
              <a:rPr lang="fr-FR" dirty="0" smtClean="0"/>
              <a:t>Si </a:t>
            </a:r>
            <a:r>
              <a:rPr lang="fr-FR" dirty="0" err="1" smtClean="0"/>
              <a:t>x.compareTo</a:t>
            </a:r>
            <a:r>
              <a:rPr lang="fr-FR" dirty="0" smtClean="0"/>
              <a:t>(y) &lt; 0 	alors 	x inférieur (avant) y</a:t>
            </a:r>
          </a:p>
          <a:p>
            <a:pPr lvl="3"/>
            <a:r>
              <a:rPr lang="fr-FR" dirty="0"/>
              <a:t>Si </a:t>
            </a:r>
            <a:r>
              <a:rPr lang="fr-FR" dirty="0" err="1"/>
              <a:t>x.compareTo</a:t>
            </a:r>
            <a:r>
              <a:rPr lang="fr-FR" dirty="0"/>
              <a:t>(y) </a:t>
            </a:r>
            <a:r>
              <a:rPr lang="fr-FR" dirty="0" smtClean="0"/>
              <a:t>&gt; </a:t>
            </a:r>
            <a:r>
              <a:rPr lang="fr-FR" dirty="0"/>
              <a:t>0 	alors 	x </a:t>
            </a:r>
            <a:r>
              <a:rPr lang="fr-FR" dirty="0" smtClean="0"/>
              <a:t>supérieur (après) </a:t>
            </a:r>
            <a:r>
              <a:rPr lang="fr-FR" dirty="0"/>
              <a:t>y</a:t>
            </a:r>
          </a:p>
          <a:p>
            <a:pPr lvl="3"/>
            <a:r>
              <a:rPr lang="fr-FR" dirty="0"/>
              <a:t>Si </a:t>
            </a:r>
            <a:r>
              <a:rPr lang="fr-FR" dirty="0" err="1"/>
              <a:t>x.compareTo</a:t>
            </a:r>
            <a:r>
              <a:rPr lang="fr-FR" dirty="0"/>
              <a:t>(y) </a:t>
            </a:r>
            <a:r>
              <a:rPr lang="fr-FR" dirty="0" smtClean="0"/>
              <a:t>= </a:t>
            </a:r>
            <a:r>
              <a:rPr lang="fr-FR" dirty="0"/>
              <a:t>0 	alors 	x </a:t>
            </a:r>
            <a:r>
              <a:rPr lang="fr-FR" dirty="0" smtClean="0"/>
              <a:t>égale y</a:t>
            </a:r>
            <a:endParaRPr lang="fr-FR" dirty="0"/>
          </a:p>
          <a:p>
            <a:pPr lvl="2"/>
            <a:r>
              <a:rPr lang="fr-FR" dirty="0" smtClean="0"/>
              <a:t>Il faut </a:t>
            </a:r>
            <a:r>
              <a:rPr lang="fr-FR" b="1" dirty="0" smtClean="0"/>
              <a:t>s’assurer</a:t>
            </a:r>
            <a:r>
              <a:rPr lang="fr-FR" dirty="0" smtClean="0"/>
              <a:t> que :</a:t>
            </a:r>
          </a:p>
          <a:p>
            <a:pPr lvl="3"/>
            <a:r>
              <a:rPr lang="fr-FR" dirty="0"/>
              <a:t> </a:t>
            </a:r>
            <a:r>
              <a:rPr lang="fr-FR" dirty="0" err="1" smtClean="0"/>
              <a:t>x.compareTo</a:t>
            </a:r>
            <a:r>
              <a:rPr lang="fr-FR" dirty="0" smtClean="0"/>
              <a:t>(y) = </a:t>
            </a:r>
            <a:r>
              <a:rPr lang="fr-FR" dirty="0"/>
              <a:t> </a:t>
            </a:r>
            <a:r>
              <a:rPr lang="fr-FR" dirty="0" smtClean="0"/>
              <a:t>− ( </a:t>
            </a:r>
            <a:r>
              <a:rPr lang="fr-FR" dirty="0" err="1" smtClean="0"/>
              <a:t>y.compareTo</a:t>
            </a:r>
            <a:r>
              <a:rPr lang="fr-FR" dirty="0" smtClean="0"/>
              <a:t>(x) )</a:t>
            </a:r>
          </a:p>
          <a:p>
            <a:pPr lvl="3"/>
            <a:r>
              <a:rPr lang="fr-FR" dirty="0" smtClean="0"/>
              <a:t>Si </a:t>
            </a:r>
            <a:r>
              <a:rPr lang="fr-FR" dirty="0" err="1" smtClean="0"/>
              <a:t>x.compareTo</a:t>
            </a:r>
            <a:r>
              <a:rPr lang="fr-FR" dirty="0" smtClean="0"/>
              <a:t>(y) &gt; 0 et </a:t>
            </a:r>
            <a:r>
              <a:rPr lang="fr-FR" dirty="0" err="1" smtClean="0"/>
              <a:t>y.compareTo</a:t>
            </a:r>
            <a:r>
              <a:rPr lang="fr-FR" dirty="0" smtClean="0"/>
              <a:t>(z) &gt; 0  </a:t>
            </a:r>
            <a:r>
              <a:rPr lang="fr-FR" dirty="0" smtClean="0">
                <a:sym typeface="Wingdings"/>
              </a:rPr>
              <a:t>alors </a:t>
            </a:r>
            <a:r>
              <a:rPr lang="fr-FR" dirty="0" err="1" smtClean="0">
                <a:sym typeface="Wingdings"/>
              </a:rPr>
              <a:t>x.compareTo</a:t>
            </a:r>
            <a:r>
              <a:rPr lang="fr-FR" dirty="0" smtClean="0">
                <a:sym typeface="Wingdings"/>
              </a:rPr>
              <a:t>(z) &gt; 0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E1BC-2EE6-384C-8546-3ED7C40468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885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Réutilisation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Références </a:t>
            </a:r>
          </a:p>
          <a:p>
            <a:pPr marL="731520" lvl="1" indent="-457200">
              <a:buFont typeface="+mj-lt"/>
              <a:buAutoNum type="arabicParenR"/>
            </a:pPr>
            <a:r>
              <a:rPr lang="fr-FR" dirty="0" smtClean="0"/>
              <a:t>Fowler, M., « </a:t>
            </a:r>
            <a:r>
              <a:rPr lang="fr-FR" dirty="0"/>
              <a:t>Inversion of Control Containers and the </a:t>
            </a:r>
            <a:r>
              <a:rPr lang="fr-FR" dirty="0" err="1"/>
              <a:t>Dependency</a:t>
            </a:r>
            <a:r>
              <a:rPr lang="fr-FR" dirty="0"/>
              <a:t> Injection </a:t>
            </a:r>
            <a:r>
              <a:rPr lang="fr-FR" dirty="0" smtClean="0"/>
              <a:t>pattern », 2004, </a:t>
            </a:r>
            <a:r>
              <a:rPr lang="fr-FR" dirty="0" smtClean="0">
                <a:hlinkClick r:id="rId2"/>
              </a:rPr>
              <a:t>http</a:t>
            </a:r>
            <a:r>
              <a:rPr lang="fr-FR" dirty="0">
                <a:hlinkClick r:id="rId2"/>
              </a:rPr>
              <a:t>://martinfowler.com/articles/</a:t>
            </a:r>
            <a:r>
              <a:rPr lang="fr-FR" dirty="0" smtClean="0">
                <a:hlinkClick r:id="rId2"/>
              </a:rPr>
              <a:t>injection.html</a:t>
            </a:r>
            <a:endParaRPr lang="fr-FR" dirty="0" smtClean="0"/>
          </a:p>
          <a:p>
            <a:pPr marL="731520" lvl="1" indent="-457200">
              <a:buFont typeface="+mj-lt"/>
              <a:buAutoNum type="arabicParenR"/>
            </a:pPr>
            <a:r>
              <a:rPr lang="fr-FR" dirty="0"/>
              <a:t>Bruce </a:t>
            </a:r>
            <a:r>
              <a:rPr lang="fr-FR" dirty="0" err="1"/>
              <a:t>Eckel</a:t>
            </a:r>
            <a:r>
              <a:rPr lang="fr-FR" dirty="0"/>
              <a:t>, « </a:t>
            </a:r>
            <a:r>
              <a:rPr lang="fr-FR" dirty="0" err="1"/>
              <a:t>Thinking</a:t>
            </a:r>
            <a:r>
              <a:rPr lang="fr-FR" dirty="0"/>
              <a:t> in Java », 4th </a:t>
            </a:r>
            <a:r>
              <a:rPr lang="fr-FR" dirty="0" err="1"/>
              <a:t>edition</a:t>
            </a:r>
            <a:r>
              <a:rPr lang="fr-FR" dirty="0"/>
              <a:t>, </a:t>
            </a:r>
            <a:r>
              <a:rPr lang="fr-FR" dirty="0" err="1"/>
              <a:t>Printice</a:t>
            </a:r>
            <a:r>
              <a:rPr lang="fr-FR" dirty="0"/>
              <a:t> Hall, 2010</a:t>
            </a:r>
          </a:p>
          <a:p>
            <a:pPr marL="731520" lvl="1" indent="-457200">
              <a:buFont typeface="+mj-lt"/>
              <a:buAutoNum type="arabicParenR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3483-869F-224F-B2D6-4AB156C98BD7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681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76800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Réutilisation &amp; couplage</a:t>
            </a:r>
          </a:p>
          <a:p>
            <a:pPr lvl="1"/>
            <a:r>
              <a:rPr lang="fr-FR" dirty="0" smtClean="0"/>
              <a:t>De classes </a:t>
            </a:r>
            <a:r>
              <a:rPr lang="fr-FR" b="1" dirty="0" smtClean="0"/>
              <a:t>fortement couplées </a:t>
            </a:r>
            <a:r>
              <a:rPr lang="fr-FR" dirty="0" smtClean="0"/>
              <a:t>sont </a:t>
            </a:r>
            <a:r>
              <a:rPr lang="fr-FR" b="1" dirty="0" smtClean="0"/>
              <a:t>+ difficiles </a:t>
            </a:r>
            <a:r>
              <a:rPr lang="fr-FR" dirty="0" smtClean="0"/>
              <a:t>à </a:t>
            </a:r>
            <a:r>
              <a:rPr lang="fr-FR" b="1" dirty="0" smtClean="0"/>
              <a:t>réutiliser</a:t>
            </a:r>
            <a:r>
              <a:rPr lang="fr-FR" dirty="0" smtClean="0"/>
              <a:t> séparément, car elles </a:t>
            </a:r>
            <a:r>
              <a:rPr lang="fr-FR" b="1" dirty="0" smtClean="0"/>
              <a:t>dépendent</a:t>
            </a:r>
            <a:r>
              <a:rPr lang="fr-FR" dirty="0" smtClean="0"/>
              <a:t> les unes des autres</a:t>
            </a:r>
          </a:p>
          <a:p>
            <a:pPr lvl="1"/>
            <a:r>
              <a:rPr lang="fr-FR" dirty="0" smtClean="0"/>
              <a:t>Un </a:t>
            </a:r>
            <a:r>
              <a:rPr lang="fr-FR" b="1" dirty="0" smtClean="0">
                <a:solidFill>
                  <a:srgbClr val="1F497D"/>
                </a:solidFill>
              </a:rPr>
              <a:t>faible couplage </a:t>
            </a:r>
            <a:r>
              <a:rPr lang="fr-FR" dirty="0" smtClean="0"/>
              <a:t>augmente la probabilité de </a:t>
            </a:r>
            <a:r>
              <a:rPr lang="fr-FR" b="1" dirty="0" smtClean="0"/>
              <a:t>pouvoir réutiliser </a:t>
            </a:r>
            <a:r>
              <a:rPr lang="fr-FR" dirty="0" smtClean="0"/>
              <a:t>une </a:t>
            </a:r>
            <a:r>
              <a:rPr lang="fr-FR" b="1" dirty="0" smtClean="0"/>
              <a:t>classe</a:t>
            </a:r>
            <a:r>
              <a:rPr lang="fr-FR" dirty="0" smtClean="0"/>
              <a:t> de manière </a:t>
            </a:r>
            <a:r>
              <a:rPr lang="fr-FR" b="1" dirty="0" smtClean="0"/>
              <a:t>isolée</a:t>
            </a:r>
            <a:r>
              <a:rPr lang="fr-FR" dirty="0" smtClean="0"/>
              <a:t> </a:t>
            </a:r>
            <a:endParaRPr lang="fr-FR" dirty="0"/>
          </a:p>
          <a:p>
            <a:pPr>
              <a:spcBef>
                <a:spcPts val="1272"/>
              </a:spcBef>
            </a:pPr>
            <a:r>
              <a:rPr lang="fr-FR" b="1" dirty="0" smtClean="0"/>
              <a:t>Exemple</a:t>
            </a:r>
            <a:r>
              <a:rPr lang="fr-FR" dirty="0" smtClean="0"/>
              <a:t> : exercice sur les tableaux</a:t>
            </a:r>
          </a:p>
          <a:p>
            <a:pPr lvl="1"/>
            <a:r>
              <a:rPr lang="fr-FR" b="1" dirty="0" smtClean="0"/>
              <a:t>Séparation</a:t>
            </a:r>
            <a:r>
              <a:rPr lang="fr-FR" dirty="0" smtClean="0"/>
              <a:t> entre notion de </a:t>
            </a:r>
            <a:r>
              <a:rPr lang="fr-FR" b="1" dirty="0" smtClean="0"/>
              <a:t>tableau</a:t>
            </a:r>
            <a:r>
              <a:rPr lang="fr-FR" dirty="0" smtClean="0"/>
              <a:t>, </a:t>
            </a:r>
            <a:r>
              <a:rPr lang="fr-FR" b="1" dirty="0" smtClean="0"/>
              <a:t>la saisie </a:t>
            </a:r>
            <a:r>
              <a:rPr lang="fr-FR" dirty="0" smtClean="0"/>
              <a:t>des données et </a:t>
            </a:r>
            <a:r>
              <a:rPr lang="fr-FR" b="1" dirty="0" smtClean="0"/>
              <a:t>l’application</a:t>
            </a:r>
            <a:r>
              <a:rPr lang="fr-FR" dirty="0" smtClean="0"/>
              <a:t> principale (main)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814D-672B-9840-A8D6-827DFA4290BB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43608" y="5589240"/>
            <a:ext cx="1656184" cy="504056"/>
          </a:xfrm>
          <a:prstGeom prst="rect">
            <a:avLst/>
          </a:prstGeom>
          <a:solidFill>
            <a:srgbClr val="E5ED83">
              <a:alpha val="85000"/>
            </a:srgbClr>
          </a:solidFill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2000" dirty="0" err="1" smtClean="0">
                <a:solidFill>
                  <a:schemeClr val="tx1"/>
                </a:solidFill>
                <a:latin typeface="Calibri"/>
                <a:cs typeface="Calibri"/>
              </a:rPr>
              <a:t>TableauEntier</a:t>
            </a:r>
            <a:endParaRPr lang="fr-FR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12160" y="5589240"/>
            <a:ext cx="1152128" cy="504056"/>
          </a:xfrm>
          <a:prstGeom prst="rect">
            <a:avLst/>
          </a:prstGeom>
          <a:solidFill>
            <a:srgbClr val="E5ED83">
              <a:alpha val="85000"/>
            </a:srgbClr>
          </a:solidFill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2000" dirty="0" err="1" smtClean="0">
                <a:solidFill>
                  <a:schemeClr val="tx1"/>
                </a:solidFill>
                <a:latin typeface="Calibri"/>
                <a:cs typeface="Calibri"/>
              </a:rPr>
              <a:t>TextUI</a:t>
            </a:r>
            <a:endParaRPr lang="fr-FR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79912" y="5589240"/>
            <a:ext cx="1152128" cy="504056"/>
          </a:xfrm>
          <a:prstGeom prst="rect">
            <a:avLst/>
          </a:prstGeom>
          <a:solidFill>
            <a:srgbClr val="E5ED83">
              <a:alpha val="85000"/>
            </a:srgbClr>
          </a:solidFill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  <a:latin typeface="Calibri"/>
                <a:cs typeface="Calibri"/>
              </a:rPr>
              <a:t>Main</a:t>
            </a:r>
            <a:endParaRPr lang="fr-FR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7" name="Connecteur droit avec flèche 16"/>
          <p:cNvCxnSpPr>
            <a:stCxn id="15" idx="1"/>
            <a:endCxn id="8" idx="3"/>
          </p:cNvCxnSpPr>
          <p:nvPr/>
        </p:nvCxnSpPr>
        <p:spPr>
          <a:xfrm flipH="1">
            <a:off x="2699792" y="5841268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15" idx="3"/>
            <a:endCxn id="14" idx="1"/>
          </p:cNvCxnSpPr>
          <p:nvPr/>
        </p:nvCxnSpPr>
        <p:spPr>
          <a:xfrm>
            <a:off x="4932040" y="5841268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3474894" y="5610436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X</a:t>
            </a:r>
            <a:endParaRPr lang="fr-FR" sz="2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4860032" y="5610436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X</a:t>
            </a:r>
            <a:endParaRPr lang="fr-FR" sz="2400" dirty="0"/>
          </a:p>
        </p:txBody>
      </p:sp>
      <p:sp>
        <p:nvSpPr>
          <p:cNvPr id="30" name="Bulle rectangulaire à coins arrondis 29"/>
          <p:cNvSpPr/>
          <p:nvPr/>
        </p:nvSpPr>
        <p:spPr>
          <a:xfrm>
            <a:off x="7308304" y="5661248"/>
            <a:ext cx="1800200" cy="1008112"/>
          </a:xfrm>
          <a:prstGeom prst="wedgeRoundRectCallout">
            <a:avLst>
              <a:gd name="adj1" fmla="val -60883"/>
              <a:gd name="adj2" fmla="val 576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/>
              <a:t>Réutilisable sans le </a:t>
            </a:r>
            <a:r>
              <a:rPr lang="fr-FR" dirty="0" smtClean="0"/>
              <a:t>tableau</a:t>
            </a:r>
            <a:endParaRPr lang="fr-FR" dirty="0"/>
          </a:p>
        </p:txBody>
      </p:sp>
      <p:sp>
        <p:nvSpPr>
          <p:cNvPr id="31" name="Bulle rectangulaire à coins arrondis 30"/>
          <p:cNvSpPr/>
          <p:nvPr/>
        </p:nvSpPr>
        <p:spPr>
          <a:xfrm>
            <a:off x="107504" y="6309320"/>
            <a:ext cx="5472608" cy="460541"/>
          </a:xfrm>
          <a:prstGeom prst="wedgeRoundRectCallout">
            <a:avLst>
              <a:gd name="adj1" fmla="val -25955"/>
              <a:gd name="adj2" fmla="val -8614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dirty="0"/>
              <a:t>Réutilisable </a:t>
            </a:r>
            <a:r>
              <a:rPr lang="fr-FR" dirty="0" smtClean="0"/>
              <a:t>quelque soit l’entrée des données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3145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Mécanismes de réutilisation</a:t>
            </a:r>
          </a:p>
          <a:p>
            <a:pPr lvl="1"/>
            <a:r>
              <a:rPr lang="fr-FR" dirty="0" smtClean="0"/>
              <a:t>En java, on réutilise les </a:t>
            </a:r>
            <a:r>
              <a:rPr lang="fr-FR" b="1" dirty="0" smtClean="0"/>
              <a:t>classes</a:t>
            </a:r>
            <a:r>
              <a:rPr lang="fr-FR" dirty="0" smtClean="0"/>
              <a:t> et les </a:t>
            </a:r>
            <a:r>
              <a:rPr lang="fr-FR" b="1" dirty="0" smtClean="0"/>
              <a:t>interfaces</a:t>
            </a:r>
          </a:p>
          <a:p>
            <a:pPr lvl="1">
              <a:spcBef>
                <a:spcPts val="1176"/>
              </a:spcBef>
            </a:pPr>
            <a:r>
              <a:rPr lang="fr-FR" dirty="0" smtClean="0"/>
              <a:t>Différents mécanismes permettent la réutilisation </a:t>
            </a:r>
          </a:p>
          <a:p>
            <a:pPr lvl="2">
              <a:buFont typeface="Wingdings" charset="2"/>
              <a:buChar char="Ø"/>
            </a:pPr>
            <a:r>
              <a:rPr lang="fr-FR" sz="2400" b="1" dirty="0" smtClean="0"/>
              <a:t>Délégation</a:t>
            </a:r>
            <a:r>
              <a:rPr lang="fr-FR" sz="2400" dirty="0" smtClean="0"/>
              <a:t>  ( + tard )</a:t>
            </a:r>
          </a:p>
          <a:p>
            <a:pPr lvl="2">
              <a:spcBef>
                <a:spcPts val="624"/>
              </a:spcBef>
              <a:buFont typeface="Wingdings" charset="2"/>
              <a:buChar char="Ø"/>
            </a:pPr>
            <a:r>
              <a:rPr lang="fr-FR" sz="2400" b="1" dirty="0" smtClean="0">
                <a:solidFill>
                  <a:schemeClr val="tx2"/>
                </a:solidFill>
              </a:rPr>
              <a:t>Généralisation &amp; spécialisation </a:t>
            </a:r>
          </a:p>
          <a:p>
            <a:pPr lvl="3">
              <a:buFont typeface="Wingdings" charset="2"/>
              <a:buChar char="Ø"/>
            </a:pPr>
            <a:r>
              <a:rPr lang="fr-FR" sz="2200" b="1" dirty="0"/>
              <a:t> </a:t>
            </a:r>
            <a:r>
              <a:rPr lang="fr-FR" sz="2200" dirty="0"/>
              <a:t>L</a:t>
            </a:r>
            <a:r>
              <a:rPr lang="fr-FR" sz="2200" dirty="0" smtClean="0"/>
              <a:t>ien d</a:t>
            </a:r>
            <a:r>
              <a:rPr lang="fr-FR" sz="2200" b="1" dirty="0" smtClean="0"/>
              <a:t>’</a:t>
            </a:r>
            <a:r>
              <a:rPr lang="fr-FR" sz="2200" b="1" dirty="0" smtClean="0">
                <a:solidFill>
                  <a:srgbClr val="1F497D"/>
                </a:solidFill>
              </a:rPr>
              <a:t>héritage</a:t>
            </a:r>
            <a:r>
              <a:rPr lang="fr-FR" sz="2200" b="1" dirty="0" smtClean="0"/>
              <a:t> </a:t>
            </a:r>
          </a:p>
          <a:p>
            <a:pPr lvl="2">
              <a:spcBef>
                <a:spcPts val="624"/>
              </a:spcBef>
              <a:buFont typeface="Wingdings" charset="2"/>
              <a:buChar char="Ø"/>
            </a:pPr>
            <a:r>
              <a:rPr lang="fr-FR" sz="2400" b="1" dirty="0" smtClean="0">
                <a:solidFill>
                  <a:srgbClr val="1F497D"/>
                </a:solidFill>
              </a:rPr>
              <a:t>Réalisation</a:t>
            </a:r>
            <a:r>
              <a:rPr lang="fr-FR" sz="2400" b="1" dirty="0" smtClean="0">
                <a:solidFill>
                  <a:srgbClr val="000000"/>
                </a:solidFill>
              </a:rPr>
              <a:t>  </a:t>
            </a:r>
          </a:p>
          <a:p>
            <a:pPr lvl="3">
              <a:buFont typeface="Wingdings" charset="2"/>
              <a:buChar char="Ø"/>
            </a:pPr>
            <a:r>
              <a:rPr lang="fr-FR" sz="2200" dirty="0" smtClean="0">
                <a:solidFill>
                  <a:srgbClr val="000000"/>
                </a:solidFill>
              </a:rPr>
              <a:t>Relation classe </a:t>
            </a:r>
            <a:r>
              <a:rPr lang="fr-FR" sz="2200" dirty="0" smtClean="0">
                <a:solidFill>
                  <a:srgbClr val="000000"/>
                </a:solidFill>
                <a:sym typeface="Wingdings"/>
              </a:rPr>
              <a:t></a:t>
            </a:r>
            <a:r>
              <a:rPr lang="fr-FR" sz="2200" dirty="0" smtClean="0">
                <a:solidFill>
                  <a:srgbClr val="000000"/>
                </a:solidFill>
              </a:rPr>
              <a:t> interface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6C00-0E12-8245-9A73-C735642753DA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3356992"/>
            <a:ext cx="1706240" cy="301006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5373216"/>
            <a:ext cx="4040744" cy="121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32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personneEnseigna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356992"/>
            <a:ext cx="2812008" cy="308460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Réutilisation par héritage </a:t>
            </a:r>
          </a:p>
          <a:p>
            <a:pPr lvl="1"/>
            <a:r>
              <a:rPr lang="fr-FR" b="1" dirty="0" smtClean="0"/>
              <a:t>Héritage</a:t>
            </a:r>
            <a:r>
              <a:rPr lang="fr-FR" dirty="0" smtClean="0"/>
              <a:t> : </a:t>
            </a:r>
          </a:p>
          <a:p>
            <a:pPr lvl="2"/>
            <a:r>
              <a:rPr lang="fr-FR" dirty="0"/>
              <a:t>D</a:t>
            </a:r>
            <a:r>
              <a:rPr lang="fr-FR" dirty="0" smtClean="0"/>
              <a:t>éfinition de </a:t>
            </a:r>
            <a:r>
              <a:rPr lang="fr-FR" b="1" dirty="0" smtClean="0">
                <a:solidFill>
                  <a:srgbClr val="1F497D"/>
                </a:solidFill>
              </a:rPr>
              <a:t>classes + spécialisées </a:t>
            </a:r>
            <a:r>
              <a:rPr lang="fr-FR" dirty="0" smtClean="0"/>
              <a:t>par </a:t>
            </a:r>
            <a:r>
              <a:rPr lang="fr-FR" b="1" dirty="0" smtClean="0"/>
              <a:t>affinement</a:t>
            </a:r>
            <a:r>
              <a:rPr lang="fr-FR" dirty="0" smtClean="0"/>
              <a:t> successif, par </a:t>
            </a:r>
            <a:r>
              <a:rPr lang="fr-FR" b="1" dirty="0" smtClean="0"/>
              <a:t>ajout de capacités </a:t>
            </a:r>
            <a:r>
              <a:rPr lang="fr-FR" dirty="0" smtClean="0"/>
              <a:t>spécifiques 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54F8-7C5D-8240-A01B-E26DF6D81B27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619672" y="3789040"/>
            <a:ext cx="12564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Héritage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179512" y="4725144"/>
            <a:ext cx="169249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  <a:r>
              <a:rPr lang="fr-FR" sz="2000" dirty="0" smtClean="0"/>
              <a:t>es attributs</a:t>
            </a:r>
            <a:endParaRPr lang="fr-FR" sz="2000" dirty="0"/>
          </a:p>
        </p:txBody>
      </p:sp>
      <p:sp>
        <p:nvSpPr>
          <p:cNvPr id="10" name="ZoneTexte 9"/>
          <p:cNvSpPr txBox="1"/>
          <p:nvPr/>
        </p:nvSpPr>
        <p:spPr>
          <a:xfrm>
            <a:off x="1115616" y="5589240"/>
            <a:ext cx="195811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  <a:r>
              <a:rPr lang="fr-FR" sz="2000" dirty="0" smtClean="0"/>
              <a:t>es méthodes</a:t>
            </a:r>
            <a:endParaRPr lang="fr-FR" sz="2000" dirty="0"/>
          </a:p>
        </p:txBody>
      </p:sp>
      <p:cxnSp>
        <p:nvCxnSpPr>
          <p:cNvPr id="12" name="Connecteur droit avec flèche 11"/>
          <p:cNvCxnSpPr>
            <a:stCxn id="8" idx="2"/>
            <a:endCxn id="9" idx="0"/>
          </p:cNvCxnSpPr>
          <p:nvPr/>
        </p:nvCxnSpPr>
        <p:spPr>
          <a:xfrm flipH="1">
            <a:off x="1025758" y="4189150"/>
            <a:ext cx="1222126" cy="5359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8" idx="2"/>
            <a:endCxn id="10" idx="0"/>
          </p:cNvCxnSpPr>
          <p:nvPr/>
        </p:nvCxnSpPr>
        <p:spPr>
          <a:xfrm flipH="1">
            <a:off x="2094673" y="4189150"/>
            <a:ext cx="153211" cy="14000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516216" y="4509120"/>
            <a:ext cx="209286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Nouvelles classes</a:t>
            </a:r>
          </a:p>
          <a:p>
            <a:pPr algn="ctr"/>
            <a:r>
              <a:rPr lang="fr-FR" b="1" dirty="0" smtClean="0"/>
              <a:t>+ spécialisées </a:t>
            </a:r>
            <a:endParaRPr lang="fr-FR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6084168" y="6021288"/>
            <a:ext cx="13773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 nouveaux </a:t>
            </a:r>
            <a:br>
              <a:rPr lang="fr-FR" dirty="0" smtClean="0"/>
            </a:br>
            <a:r>
              <a:rPr lang="fr-FR" b="1" dirty="0" smtClean="0"/>
              <a:t>attributs</a:t>
            </a:r>
            <a:endParaRPr lang="fr-FR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7697443" y="6093296"/>
            <a:ext cx="131910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 nouvelles</a:t>
            </a:r>
            <a:br>
              <a:rPr lang="fr-FR" dirty="0" smtClean="0"/>
            </a:br>
            <a:r>
              <a:rPr lang="fr-FR" b="1" dirty="0" smtClean="0"/>
              <a:t>méthodes</a:t>
            </a:r>
            <a:endParaRPr lang="fr-FR" b="1" dirty="0"/>
          </a:p>
        </p:txBody>
      </p:sp>
      <p:cxnSp>
        <p:nvCxnSpPr>
          <p:cNvPr id="23" name="Connecteur droit avec flèche 22"/>
          <p:cNvCxnSpPr>
            <a:stCxn id="19" idx="2"/>
            <a:endCxn id="20" idx="0"/>
          </p:cNvCxnSpPr>
          <p:nvPr/>
        </p:nvCxnSpPr>
        <p:spPr>
          <a:xfrm flipH="1">
            <a:off x="6772818" y="5155451"/>
            <a:ext cx="789831" cy="8658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19" idx="2"/>
            <a:endCxn id="21" idx="0"/>
          </p:cNvCxnSpPr>
          <p:nvPr/>
        </p:nvCxnSpPr>
        <p:spPr>
          <a:xfrm>
            <a:off x="7562649" y="5155451"/>
            <a:ext cx="794346" cy="9378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84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Héritage : </a:t>
            </a:r>
            <a:r>
              <a:rPr lang="fr-FR" dirty="0" smtClean="0"/>
              <a:t>impact de la </a:t>
            </a:r>
            <a:r>
              <a:rPr lang="fr-FR" b="1" dirty="0" smtClean="0">
                <a:solidFill>
                  <a:srgbClr val="1F497D"/>
                </a:solidFill>
              </a:rPr>
              <a:t>visibilité</a:t>
            </a:r>
            <a:endParaRPr lang="fr-FR" dirty="0"/>
          </a:p>
          <a:p>
            <a:pPr lvl="1"/>
            <a:r>
              <a:rPr lang="fr-FR" dirty="0" smtClean="0"/>
              <a:t>La classe </a:t>
            </a:r>
            <a:r>
              <a:rPr lang="fr-FR" dirty="0" err="1" smtClean="0"/>
              <a:t>AddClass</a:t>
            </a:r>
            <a:r>
              <a:rPr lang="fr-FR" dirty="0" smtClean="0"/>
              <a:t> possède-t-elle </a:t>
            </a:r>
            <a:br>
              <a:rPr lang="fr-FR" dirty="0" smtClean="0"/>
            </a:br>
            <a:r>
              <a:rPr lang="fr-FR" dirty="0" smtClean="0"/>
              <a:t>un attribut A ? </a:t>
            </a:r>
            <a:r>
              <a:rPr lang="fr-FR" b="1" dirty="0" smtClean="0"/>
              <a:t>Peut-elle l’accéder ?</a:t>
            </a:r>
          </a:p>
          <a:p>
            <a:pPr lvl="1"/>
            <a:r>
              <a:rPr lang="fr-FR" dirty="0" smtClean="0"/>
              <a:t>Pourquoi ? </a:t>
            </a:r>
            <a:r>
              <a:rPr lang="fr-FR" b="1" dirty="0" smtClean="0"/>
              <a:t>Pourquoi c’est </a:t>
            </a:r>
            <a:br>
              <a:rPr lang="fr-FR" b="1" dirty="0" smtClean="0"/>
            </a:br>
            <a:r>
              <a:rPr lang="fr-FR" b="1" dirty="0" smtClean="0"/>
              <a:t>important ?</a:t>
            </a:r>
          </a:p>
          <a:p>
            <a:pPr lvl="1"/>
            <a:endParaRPr lang="fr-FR" dirty="0" smtClean="0"/>
          </a:p>
          <a:p>
            <a:pPr lvl="1">
              <a:buFont typeface="Wingdings" charset="2"/>
              <a:buChar char="Ø"/>
            </a:pPr>
            <a:r>
              <a:rPr lang="fr-FR" b="1" dirty="0" smtClean="0">
                <a:solidFill>
                  <a:srgbClr val="1F497D"/>
                </a:solidFill>
              </a:rPr>
              <a:t> Evolution et maintenance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1106-A140-AA4A-9350-D665834CD674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504" y="1700808"/>
            <a:ext cx="2523976" cy="392239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3528" y="5013176"/>
            <a:ext cx="5544616" cy="15388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fr-FR" sz="2000" dirty="0" smtClean="0"/>
              <a:t> public </a:t>
            </a:r>
            <a:r>
              <a:rPr lang="fr-FR" sz="2000" dirty="0" err="1"/>
              <a:t>float</a:t>
            </a:r>
            <a:r>
              <a:rPr lang="fr-FR" sz="2000" dirty="0"/>
              <a:t> calcul() </a:t>
            </a:r>
            <a:r>
              <a:rPr lang="fr-FR" sz="2000" dirty="0" smtClean="0"/>
              <a:t>{</a:t>
            </a:r>
          </a:p>
          <a:p>
            <a:r>
              <a:rPr lang="fr-FR" sz="2000" dirty="0" smtClean="0"/>
              <a:t>        return  </a:t>
            </a:r>
            <a:r>
              <a:rPr lang="fr-FR" sz="2000" b="1" dirty="0" err="1" smtClean="0"/>
              <a:t>this.b</a:t>
            </a:r>
            <a:r>
              <a:rPr lang="fr-FR" sz="2000" b="1" dirty="0" smtClean="0"/>
              <a:t> + </a:t>
            </a:r>
            <a:r>
              <a:rPr lang="fr-FR" sz="2000" b="1" dirty="0" err="1" smtClean="0"/>
              <a:t>this.a</a:t>
            </a:r>
            <a:r>
              <a:rPr lang="fr-FR" sz="2000" b="1" dirty="0" smtClean="0"/>
              <a:t> </a:t>
            </a:r>
            <a:r>
              <a:rPr lang="fr-FR" sz="2000" dirty="0" smtClean="0"/>
              <a:t>;</a:t>
            </a:r>
          </a:p>
          <a:p>
            <a:r>
              <a:rPr lang="fr-FR" sz="2000" dirty="0" smtClean="0"/>
              <a:t>					ou</a:t>
            </a:r>
            <a:endParaRPr lang="fr-FR" sz="2000" dirty="0"/>
          </a:p>
          <a:p>
            <a:r>
              <a:rPr lang="fr-FR" sz="2000" dirty="0" smtClean="0"/>
              <a:t>        return </a:t>
            </a:r>
            <a:r>
              <a:rPr lang="fr-FR" sz="2000" b="1" dirty="0" err="1"/>
              <a:t>this.b</a:t>
            </a:r>
            <a:r>
              <a:rPr lang="fr-FR" sz="2000" b="1" dirty="0"/>
              <a:t> + </a:t>
            </a:r>
            <a:r>
              <a:rPr lang="fr-FR" sz="2000" b="1" dirty="0" err="1"/>
              <a:t>this.getA</a:t>
            </a:r>
            <a:r>
              <a:rPr lang="fr-FR" sz="2000" b="1" dirty="0"/>
              <a:t>() </a:t>
            </a:r>
            <a:r>
              <a:rPr lang="fr-FR" sz="2000" dirty="0"/>
              <a:t>;</a:t>
            </a:r>
          </a:p>
          <a:p>
            <a:r>
              <a:rPr lang="fr-FR" sz="2000" dirty="0" smtClean="0"/>
              <a:t> }					 </a:t>
            </a:r>
            <a:endParaRPr lang="fr-FR" sz="2000" dirty="0"/>
          </a:p>
        </p:txBody>
      </p:sp>
      <p:sp>
        <p:nvSpPr>
          <p:cNvPr id="9" name="Multiplication 8"/>
          <p:cNvSpPr/>
          <p:nvPr/>
        </p:nvSpPr>
        <p:spPr>
          <a:xfrm>
            <a:off x="3563888" y="5085184"/>
            <a:ext cx="648072" cy="72008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083992" y="5733256"/>
            <a:ext cx="560016" cy="677108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none" lIns="36000" tIns="0" rIns="36000" bIns="0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400" b="1" dirty="0" smtClean="0">
                <a:ln w="11430">
                  <a:noFill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ndwriting - Dakota"/>
                <a:cs typeface="Handwriting - Dakota"/>
              </a:rPr>
              <a:t>V </a:t>
            </a:r>
          </a:p>
        </p:txBody>
      </p:sp>
    </p:spTree>
    <p:extLst>
      <p:ext uri="{BB962C8B-B14F-4D97-AF65-F5344CB8AC3E}">
        <p14:creationId xmlns:p14="http://schemas.microsoft.com/office/powerpoint/2010/main" val="385305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Héritage</a:t>
            </a:r>
            <a:r>
              <a:rPr lang="fr-FR" dirty="0" smtClean="0"/>
              <a:t> : limitation avec </a:t>
            </a:r>
            <a:r>
              <a:rPr lang="fr-FR" b="1" dirty="0" smtClean="0">
                <a:solidFill>
                  <a:srgbClr val="1F497D"/>
                </a:solidFill>
              </a:rPr>
              <a:t>final</a:t>
            </a:r>
          </a:p>
          <a:p>
            <a:pPr lvl="1"/>
            <a:r>
              <a:rPr lang="fr-FR" dirty="0" smtClean="0"/>
              <a:t>L’usage du mot-clé final </a:t>
            </a:r>
            <a:r>
              <a:rPr lang="fr-FR" b="1" dirty="0" smtClean="0"/>
              <a:t>limite</a:t>
            </a:r>
            <a:r>
              <a:rPr lang="fr-FR" dirty="0" smtClean="0"/>
              <a:t> les possibilités d’héritage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Une </a:t>
            </a:r>
            <a:r>
              <a:rPr lang="fr-FR" b="1" dirty="0" smtClean="0"/>
              <a:t>classe</a:t>
            </a:r>
            <a:r>
              <a:rPr lang="fr-FR" dirty="0" smtClean="0"/>
              <a:t> déclarée avec </a:t>
            </a:r>
            <a:r>
              <a:rPr lang="fr-FR" b="1" dirty="0" smtClean="0">
                <a:solidFill>
                  <a:srgbClr val="1F497D"/>
                </a:solidFill>
              </a:rPr>
              <a:t>final</a:t>
            </a:r>
          </a:p>
          <a:p>
            <a:pPr lvl="2"/>
            <a:r>
              <a:rPr lang="fr-FR" dirty="0" smtClean="0"/>
              <a:t>Pas de dérivation possible</a:t>
            </a:r>
          </a:p>
          <a:p>
            <a:pPr lvl="2"/>
            <a:r>
              <a:rPr lang="fr-FR" b="1" dirty="0" smtClean="0"/>
              <a:t>Pas de sous-classe autorisée </a:t>
            </a:r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B91E-0644-C441-AC9A-EACB39F1584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156176" y="4509120"/>
            <a:ext cx="2376264" cy="11521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 smtClean="0"/>
              <a:t>Limiter</a:t>
            </a:r>
            <a:r>
              <a:rPr lang="fr-FR" dirty="0" smtClean="0"/>
              <a:t> la spécialisation</a:t>
            </a:r>
          </a:p>
          <a:p>
            <a:pPr algn="ctr"/>
            <a:r>
              <a:rPr lang="fr-FR" dirty="0" smtClean="0"/>
              <a:t>Mot-clé </a:t>
            </a:r>
            <a:r>
              <a:rPr lang="fr-FR" b="1" spc="100" dirty="0" smtClean="0"/>
              <a:t>final</a:t>
            </a:r>
            <a:endParaRPr lang="fr-FR" b="1" spc="100" dirty="0"/>
          </a:p>
        </p:txBody>
      </p:sp>
      <p:sp>
        <p:nvSpPr>
          <p:cNvPr id="8" name="ZoneTexte 7"/>
          <p:cNvSpPr txBox="1"/>
          <p:nvPr/>
        </p:nvSpPr>
        <p:spPr>
          <a:xfrm>
            <a:off x="395536" y="5085184"/>
            <a:ext cx="5400600" cy="11596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72000" tIns="93600" rIns="72000" bIns="140400" rtlCol="0">
            <a:spAutoFit/>
          </a:bodyPr>
          <a:lstStyle/>
          <a:p>
            <a:r>
              <a:rPr lang="fr-FR" sz="2000" dirty="0"/>
              <a:t> </a:t>
            </a:r>
            <a:r>
              <a:rPr lang="fr-FR" sz="2000" dirty="0" smtClean="0"/>
              <a:t>public </a:t>
            </a:r>
            <a:r>
              <a:rPr lang="fr-FR" sz="2000" b="1" dirty="0" smtClean="0"/>
              <a:t>final</a:t>
            </a:r>
            <a:r>
              <a:rPr lang="fr-FR" sz="2000" dirty="0" smtClean="0"/>
              <a:t> class </a:t>
            </a:r>
            <a:r>
              <a:rPr lang="fr-FR" sz="2000" dirty="0" err="1" smtClean="0"/>
              <a:t>Aclass</a:t>
            </a:r>
            <a:r>
              <a:rPr lang="fr-FR" sz="2000" dirty="0" smtClean="0"/>
              <a:t> { … } </a:t>
            </a:r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public class </a:t>
            </a:r>
            <a:r>
              <a:rPr lang="fr-FR" sz="2000" dirty="0" err="1" smtClean="0"/>
              <a:t>Bclass</a:t>
            </a:r>
            <a:r>
              <a:rPr lang="fr-FR" sz="2000" dirty="0" smtClean="0"/>
              <a:t> </a:t>
            </a:r>
            <a:r>
              <a:rPr lang="fr-FR" sz="2000" dirty="0" err="1" smtClean="0"/>
              <a:t>extends</a:t>
            </a:r>
            <a:r>
              <a:rPr lang="fr-FR" sz="2000" dirty="0" smtClean="0"/>
              <a:t> </a:t>
            </a:r>
            <a:r>
              <a:rPr lang="fr-FR" sz="2000" dirty="0" err="1" smtClean="0"/>
              <a:t>Aclass</a:t>
            </a:r>
            <a:r>
              <a:rPr lang="fr-FR" sz="2000" dirty="0" smtClean="0"/>
              <a:t> { … } </a:t>
            </a:r>
            <a:endParaRPr lang="fr-FR" sz="2000" dirty="0"/>
          </a:p>
        </p:txBody>
      </p:sp>
      <p:sp>
        <p:nvSpPr>
          <p:cNvPr id="9" name="Multiplication 8"/>
          <p:cNvSpPr/>
          <p:nvPr/>
        </p:nvSpPr>
        <p:spPr>
          <a:xfrm>
            <a:off x="5436096" y="5661248"/>
            <a:ext cx="648072" cy="72008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788024" y="6237312"/>
            <a:ext cx="1520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>
                <a:solidFill>
                  <a:srgbClr val="800000"/>
                </a:solidFill>
              </a:rPr>
              <a:t>Interdit !!</a:t>
            </a:r>
            <a:endParaRPr lang="fr-FR" sz="2400" b="1" i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0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Réutilisation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57200" y="1493094"/>
            <a:ext cx="3931920" cy="639762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Redéfinition</a:t>
            </a:r>
            <a:endParaRPr lang="fr-FR" sz="32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179512" y="2204864"/>
            <a:ext cx="4209608" cy="4464496"/>
          </a:xfrm>
        </p:spPr>
        <p:txBody>
          <a:bodyPr>
            <a:normAutofit lnSpcReduction="10000"/>
          </a:bodyPr>
          <a:lstStyle/>
          <a:p>
            <a:r>
              <a:rPr lang="fr-FR" b="1" dirty="0" smtClean="0"/>
              <a:t>Redéfinition</a:t>
            </a:r>
            <a:r>
              <a:rPr lang="fr-FR" dirty="0" smtClean="0"/>
              <a:t> d’une méthode précédemment </a:t>
            </a:r>
            <a:r>
              <a:rPr lang="fr-FR" b="1" dirty="0" smtClean="0"/>
              <a:t>définie</a:t>
            </a:r>
          </a:p>
          <a:p>
            <a:r>
              <a:rPr lang="fr-FR" b="1" dirty="0" smtClean="0"/>
              <a:t>Nouvelle méthode </a:t>
            </a:r>
            <a:r>
              <a:rPr lang="fr-FR" dirty="0" smtClean="0"/>
              <a:t>avec la </a:t>
            </a:r>
            <a:r>
              <a:rPr lang="fr-FR" b="1" dirty="0" smtClean="0"/>
              <a:t>même signature 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Signature = </a:t>
            </a:r>
            <a:br>
              <a:rPr lang="fr-FR" b="1" dirty="0" smtClean="0">
                <a:solidFill>
                  <a:srgbClr val="1F497D"/>
                </a:solidFill>
              </a:rPr>
            </a:br>
            <a:r>
              <a:rPr lang="fr-FR" b="1" dirty="0" smtClean="0">
                <a:solidFill>
                  <a:srgbClr val="1F497D"/>
                </a:solidFill>
              </a:rPr>
              <a:t>Implémentation ≠</a:t>
            </a:r>
          </a:p>
          <a:p>
            <a:r>
              <a:rPr lang="fr-FR" b="1" dirty="0" smtClean="0"/>
              <a:t>Redéfinition</a:t>
            </a:r>
            <a:r>
              <a:rPr lang="fr-FR" dirty="0" smtClean="0"/>
              <a:t> d’un </a:t>
            </a:r>
            <a:r>
              <a:rPr lang="fr-FR" b="1" dirty="0" smtClean="0"/>
              <a:t>comportement hérité</a:t>
            </a:r>
          </a:p>
          <a:p>
            <a:pPr lvl="1"/>
            <a:r>
              <a:rPr lang="fr-FR" dirty="0" smtClean="0"/>
              <a:t>Le comportement de la </a:t>
            </a:r>
            <a:r>
              <a:rPr lang="fr-FR" b="1" dirty="0" err="1" smtClean="0"/>
              <a:t>super-classe</a:t>
            </a:r>
            <a:r>
              <a:rPr lang="fr-FR" b="1" dirty="0" smtClean="0"/>
              <a:t> </a:t>
            </a:r>
            <a:r>
              <a:rPr lang="fr-FR" dirty="0" smtClean="0"/>
              <a:t>est </a:t>
            </a:r>
            <a:r>
              <a:rPr lang="fr-FR" b="1" dirty="0" smtClean="0"/>
              <a:t>masqué</a:t>
            </a:r>
            <a:r>
              <a:rPr lang="fr-FR" dirty="0" smtClean="0"/>
              <a:t>, mais il reste </a:t>
            </a:r>
            <a:r>
              <a:rPr lang="fr-FR" b="1" dirty="0" smtClean="0"/>
              <a:t>disponible</a:t>
            </a:r>
            <a:r>
              <a:rPr lang="fr-FR" dirty="0" smtClean="0"/>
              <a:t> </a:t>
            </a:r>
          </a:p>
          <a:p>
            <a:pPr lvl="2"/>
            <a:r>
              <a:rPr lang="fr-FR" b="1" dirty="0" smtClean="0">
                <a:solidFill>
                  <a:srgbClr val="1F497D"/>
                </a:solidFill>
                <a:sym typeface="Wingdings"/>
              </a:rPr>
              <a:t>super </a:t>
            </a:r>
            <a:endParaRPr lang="fr-FR" b="1" dirty="0" smtClean="0">
              <a:solidFill>
                <a:srgbClr val="1F497D"/>
              </a:solidFill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4754880" y="1493094"/>
            <a:ext cx="3931920" cy="639762"/>
          </a:xfrm>
        </p:spPr>
        <p:txBody>
          <a:bodyPr/>
          <a:lstStyle/>
          <a:p>
            <a:r>
              <a:rPr lang="fr-FR" sz="3200" b="1" dirty="0" smtClean="0"/>
              <a:t>Surcharge</a:t>
            </a:r>
            <a:endParaRPr lang="fr-FR" b="1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4754880" y="2204864"/>
            <a:ext cx="4209608" cy="4464496"/>
          </a:xfrm>
        </p:spPr>
        <p:txBody>
          <a:bodyPr>
            <a:normAutofit/>
          </a:bodyPr>
          <a:lstStyle/>
          <a:p>
            <a:r>
              <a:rPr lang="fr-FR" dirty="0" smtClean="0"/>
              <a:t>Définition de </a:t>
            </a:r>
            <a:r>
              <a:rPr lang="fr-FR" b="1" dirty="0" smtClean="0"/>
              <a:t>plusieurs méthodes </a:t>
            </a:r>
            <a:r>
              <a:rPr lang="fr-FR" dirty="0" smtClean="0"/>
              <a:t>aux </a:t>
            </a:r>
            <a:r>
              <a:rPr lang="fr-FR" b="1" dirty="0" smtClean="0"/>
              <a:t>noms identiques</a:t>
            </a:r>
            <a:r>
              <a:rPr lang="fr-FR" dirty="0" smtClean="0"/>
              <a:t>, mais aux </a:t>
            </a:r>
            <a:r>
              <a:rPr lang="fr-FR" b="1" dirty="0" smtClean="0"/>
              <a:t>signatures distinctes</a:t>
            </a:r>
          </a:p>
          <a:p>
            <a:r>
              <a:rPr lang="fr-FR" dirty="0" smtClean="0"/>
              <a:t>Différentes </a:t>
            </a:r>
            <a:r>
              <a:rPr lang="fr-FR" b="1" dirty="0" smtClean="0"/>
              <a:t>implémentations</a:t>
            </a:r>
            <a:r>
              <a:rPr lang="fr-FR" dirty="0" smtClean="0"/>
              <a:t> pour une </a:t>
            </a:r>
            <a:r>
              <a:rPr lang="fr-FR" b="1" dirty="0" smtClean="0"/>
              <a:t>même opération</a:t>
            </a:r>
          </a:p>
          <a:p>
            <a:r>
              <a:rPr lang="fr-FR" b="1" dirty="0" smtClean="0"/>
              <a:t>Signatures ≠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Paramètres ≠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105-019C-F848-838D-EAD82FF829F5}" type="datetime1">
              <a:rPr lang="fr-FR" smtClean="0"/>
              <a:t>30/10/13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868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P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UP1.thmx</Template>
  <TotalTime>13032</TotalTime>
  <Words>1902</Words>
  <Application>Microsoft Macintosh PowerPoint</Application>
  <PresentationFormat>Présentation à l'écran (4:3)</PresentationFormat>
  <Paragraphs>499</Paragraphs>
  <Slides>34</Slides>
  <Notes>0</Notes>
  <HiddenSlides>4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UP1</vt:lpstr>
      <vt:lpstr>INF 2  Programmation Orientée Objet Avancée </vt:lpstr>
      <vt:lpstr>Plan de la séance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Réutilisation</vt:lpstr>
      <vt:lpstr>Structures de Données</vt:lpstr>
      <vt:lpstr>Structures de Données</vt:lpstr>
      <vt:lpstr>Structures de Données</vt:lpstr>
      <vt:lpstr>Structures de données</vt:lpstr>
      <vt:lpstr>Framework Collection</vt:lpstr>
      <vt:lpstr>Framework Collection</vt:lpstr>
      <vt:lpstr>Framework Collection</vt:lpstr>
      <vt:lpstr>Framework Collection</vt:lpstr>
      <vt:lpstr>Autour des collections</vt:lpstr>
      <vt:lpstr>Autour des collections</vt:lpstr>
      <vt:lpstr>Réutilisation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INF2 Développement d'Interface</dc:title>
  <dc:creator>kirsch</dc:creator>
  <cp:lastModifiedBy>Manuele Kirsch Pinheiro</cp:lastModifiedBy>
  <cp:revision>338</cp:revision>
  <cp:lastPrinted>2012-10-30T16:08:08Z</cp:lastPrinted>
  <dcterms:created xsi:type="dcterms:W3CDTF">2008-12-14T17:27:01Z</dcterms:created>
  <dcterms:modified xsi:type="dcterms:W3CDTF">2013-10-30T15:07:11Z</dcterms:modified>
</cp:coreProperties>
</file>