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1"/>
  </p:sldMasterIdLst>
  <p:notesMasterIdLst>
    <p:notesMasterId r:id="rId15"/>
  </p:notesMasterIdLst>
  <p:handoutMasterIdLst>
    <p:handoutMasterId r:id="rId16"/>
  </p:handoutMasterIdLst>
  <p:sldIdLst>
    <p:sldId id="258" r:id="rId2"/>
    <p:sldId id="259" r:id="rId3"/>
    <p:sldId id="301" r:id="rId4"/>
    <p:sldId id="302" r:id="rId5"/>
    <p:sldId id="303" r:id="rId6"/>
    <p:sldId id="304" r:id="rId7"/>
    <p:sldId id="305" r:id="rId8"/>
    <p:sldId id="307" r:id="rId9"/>
    <p:sldId id="308" r:id="rId10"/>
    <p:sldId id="309" r:id="rId11"/>
    <p:sldId id="312" r:id="rId12"/>
    <p:sldId id="310" r:id="rId13"/>
    <p:sldId id="311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5ED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81" autoAdjust="0"/>
    <p:restoredTop sz="98929" autoAdjust="0"/>
  </p:normalViewPr>
  <p:slideViewPr>
    <p:cSldViewPr>
      <p:cViewPr varScale="1">
        <p:scale>
          <a:sx n="80" d="100"/>
          <a:sy n="80" d="100"/>
        </p:scale>
        <p:origin x="-10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76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B5A87-7DD4-434C-8FB3-CA0210849EB3}" type="datetimeFigureOut">
              <a:rPr lang="fr-FR" smtClean="0"/>
              <a:t>30/10/12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3ABAE-5C3C-4AB0-8EB5-AF065547B3B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5674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E2D9E-A656-4C0D-AF34-333437B2E95D}" type="datetimeFigureOut">
              <a:rPr lang="fr-FR" smtClean="0"/>
              <a:pPr/>
              <a:t>30/10/12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75CEB3-FD7A-459F-97B7-F9B6B76DE3F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561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38580" y="6283621"/>
            <a:ext cx="1368152" cy="314368"/>
          </a:xfrm>
        </p:spPr>
        <p:txBody>
          <a:bodyPr/>
          <a:lstStyle>
            <a:lvl1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37CCDDA9-3B6C-4BA8-B3E4-770BDED27099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 descr="cartouche_logo_univ-paris1_294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3457802" cy="991811"/>
          </a:xfrm>
          <a:prstGeom prst="rect">
            <a:avLst/>
          </a:prstGeom>
        </p:spPr>
      </p:pic>
      <p:pic>
        <p:nvPicPr>
          <p:cNvPr id="9" name="Picture 6" descr="09a00c00egerd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Image 11" descr="cartouche_logo_univ-paris1_294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3168121" cy="908721"/>
          </a:xfrm>
          <a:prstGeom prst="rect">
            <a:avLst/>
          </a:prstGeom>
        </p:spPr>
      </p:pic>
      <p:pic>
        <p:nvPicPr>
          <p:cNvPr id="11" name="Picture 6" descr="09a00c00egerdp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Image 13" descr="cartouche_logo_univ-paris1_294C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3168121" cy="9087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EB48-5DF6-42A9-BB8D-CA4F3C24E6F3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03C7F-F3B3-4CA8-AD8D-06B5BE865790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51720" y="18288"/>
            <a:ext cx="1008112" cy="314368"/>
          </a:xfrm>
        </p:spPr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15816" y="18288"/>
            <a:ext cx="5184576" cy="314368"/>
          </a:xfrm>
        </p:spPr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AD2B-ACA7-4585-B6C1-6A88EAB93BBA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4291-372F-471A-B82D-3B74490B6F1B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CA979-DE44-4A73-BA60-DBF9EDCC1A0E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73EC2-1A45-4F58-9CAC-C3E298EE3427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BC04-5266-419A-B9E8-0135D95A1CE2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8A7C-CFDD-47B2-A062-0D62E3E573EF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0BA4C-7203-4FB4-8087-DDD25AB925F6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79712" y="0"/>
            <a:ext cx="7164288" cy="3326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918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51720" y="18288"/>
            <a:ext cx="1080120" cy="3143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DA30024-7C19-4E7A-B125-F689F3C53D1B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59832" y="18288"/>
            <a:ext cx="5040560" cy="3143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400" y="18288"/>
            <a:ext cx="514400" cy="3143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fld id="{1130FECA-E713-4D83-A4E1-9D26625B64D0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8" name="Image 7" descr="cartouche_logo_univ-paris1_294C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939740" cy="55638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b="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0174"/>
            <a:ext cx="7772400" cy="1755777"/>
          </a:xfrm>
        </p:spPr>
        <p:txBody>
          <a:bodyPr>
            <a:noAutofit/>
          </a:bodyPr>
          <a:lstStyle/>
          <a:p>
            <a:r>
              <a:rPr lang="fr-FR" sz="3600" dirty="0" smtClean="0"/>
              <a:t>INF 2</a:t>
            </a:r>
            <a:br>
              <a:rPr lang="fr-FR" sz="3600" dirty="0" smtClean="0"/>
            </a:br>
            <a:r>
              <a:rPr lang="fr-FR" sz="3600" dirty="0" smtClean="0"/>
              <a:t> Programmation Orientée Objet</a:t>
            </a:r>
            <a:br>
              <a:rPr lang="fr-FR" sz="3600" dirty="0" smtClean="0"/>
            </a:br>
            <a:r>
              <a:rPr lang="fr-FR" sz="3600" dirty="0" smtClean="0"/>
              <a:t>Avancée </a:t>
            </a:r>
            <a:endParaRPr lang="fr-FR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3643314"/>
            <a:ext cx="6912768" cy="2286016"/>
          </a:xfrm>
        </p:spPr>
        <p:txBody>
          <a:bodyPr>
            <a:normAutofit/>
          </a:bodyPr>
          <a:lstStyle/>
          <a:p>
            <a:pPr algn="ctr"/>
            <a:r>
              <a:rPr lang="fr-FR" sz="3400" b="1" dirty="0" err="1" smtClean="0">
                <a:solidFill>
                  <a:schemeClr val="tx2"/>
                </a:solidFill>
              </a:rPr>
              <a:t>Review</a:t>
            </a:r>
            <a:r>
              <a:rPr lang="fr-FR" sz="3400" b="1" dirty="0" smtClean="0">
                <a:solidFill>
                  <a:schemeClr val="tx2"/>
                </a:solidFill>
              </a:rPr>
              <a:t> Java</a:t>
            </a:r>
          </a:p>
          <a:p>
            <a:pPr algn="ctr"/>
            <a:r>
              <a:rPr lang="fr-FR" dirty="0" smtClean="0">
                <a:solidFill>
                  <a:schemeClr val="tx2"/>
                </a:solidFill>
              </a:rPr>
              <a:t>Flot des données</a:t>
            </a:r>
          </a:p>
          <a:p>
            <a:pPr algn="ctr"/>
            <a:r>
              <a:rPr lang="fr-FR" sz="2400" dirty="0" smtClean="0">
                <a:solidFill>
                  <a:schemeClr val="tx2"/>
                </a:solidFill>
              </a:rPr>
              <a:t>Gestion de fichiers</a:t>
            </a:r>
            <a:endParaRPr lang="fr-FR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Flots de données : File &amp; Stream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Exemple : </a:t>
            </a:r>
            <a:r>
              <a:rPr lang="fr-FR" b="1" dirty="0" err="1" smtClean="0">
                <a:solidFill>
                  <a:srgbClr val="1F497D"/>
                </a:solidFill>
              </a:rPr>
              <a:t>CopyFile</a:t>
            </a:r>
            <a:endParaRPr lang="fr-FR" b="1" dirty="0" smtClean="0">
              <a:solidFill>
                <a:srgbClr val="1F497D"/>
              </a:solidFill>
            </a:endParaRPr>
          </a:p>
          <a:p>
            <a:pPr lvl="1"/>
            <a:r>
              <a:rPr lang="fr-FR" dirty="0" smtClean="0"/>
              <a:t>Copie un fichier source vers un fichier destination</a:t>
            </a:r>
          </a:p>
          <a:p>
            <a:pPr lvl="1"/>
            <a:r>
              <a:rPr lang="fr-FR" dirty="0" smtClean="0"/>
              <a:t>Vérifications préliminaires avant la copie</a:t>
            </a:r>
          </a:p>
          <a:p>
            <a:pPr lvl="2"/>
            <a:r>
              <a:rPr lang="fr-FR" dirty="0"/>
              <a:t>S</a:t>
            </a:r>
            <a:r>
              <a:rPr lang="fr-FR" dirty="0" smtClean="0"/>
              <a:t>i le fichier source existe et si le fichier destination n’existe pas</a:t>
            </a:r>
          </a:p>
          <a:p>
            <a:pPr lvl="2"/>
            <a:r>
              <a:rPr lang="fr-FR" dirty="0" smtClean="0"/>
              <a:t>Utilisation de la classe File </a:t>
            </a:r>
          </a:p>
          <a:p>
            <a:pPr lvl="3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9829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Flots de données : File &amp; Stream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Exemple : </a:t>
            </a:r>
            <a:r>
              <a:rPr lang="fr-FR" b="1" dirty="0" err="1" smtClean="0">
                <a:solidFill>
                  <a:srgbClr val="1F497D"/>
                </a:solidFill>
              </a:rPr>
              <a:t>CopyFile</a:t>
            </a:r>
            <a:endParaRPr lang="fr-FR" b="1" dirty="0" smtClean="0">
              <a:solidFill>
                <a:srgbClr val="1F497D"/>
              </a:solidFill>
            </a:endParaRPr>
          </a:p>
          <a:p>
            <a:pPr lvl="1"/>
            <a:r>
              <a:rPr lang="fr-FR" dirty="0" smtClean="0"/>
              <a:t>Copie un fichier source vers un fichier destination</a:t>
            </a:r>
          </a:p>
          <a:p>
            <a:pPr lvl="1"/>
            <a:r>
              <a:rPr lang="fr-FR" dirty="0" smtClean="0"/>
              <a:t>Vérifications préliminaires avant la copie</a:t>
            </a:r>
          </a:p>
          <a:p>
            <a:pPr lvl="2"/>
            <a:r>
              <a:rPr lang="fr-FR" dirty="0"/>
              <a:t>S</a:t>
            </a:r>
            <a:r>
              <a:rPr lang="fr-FR" dirty="0" smtClean="0"/>
              <a:t>i le fichier source existe et si le fichier destination n’existe pas</a:t>
            </a:r>
          </a:p>
          <a:p>
            <a:pPr lvl="2"/>
            <a:r>
              <a:rPr lang="fr-FR" dirty="0" smtClean="0"/>
              <a:t>Utilisation de la classe File </a:t>
            </a:r>
          </a:p>
          <a:p>
            <a:pPr lvl="3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11</a:t>
            </a:fld>
            <a:endParaRPr lang="fr-FR"/>
          </a:p>
        </p:txBody>
      </p:sp>
      <p:grpSp>
        <p:nvGrpSpPr>
          <p:cNvPr id="12" name="Grouper 11"/>
          <p:cNvGrpSpPr/>
          <p:nvPr/>
        </p:nvGrpSpPr>
        <p:grpSpPr>
          <a:xfrm>
            <a:off x="231080" y="2204864"/>
            <a:ext cx="8661400" cy="4076700"/>
            <a:chOff x="231080" y="2232620"/>
            <a:chExt cx="8661400" cy="4076700"/>
          </a:xfrm>
        </p:grpSpPr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1080" y="2232620"/>
              <a:ext cx="8661400" cy="4076700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cxnSp>
          <p:nvCxnSpPr>
            <p:cNvPr id="9" name="Connecteur droit avec flèche 8"/>
            <p:cNvCxnSpPr/>
            <p:nvPr/>
          </p:nvCxnSpPr>
          <p:spPr>
            <a:xfrm flipH="1" flipV="1">
              <a:off x="4788024" y="3429000"/>
              <a:ext cx="1296144" cy="43204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avec flèche 9"/>
            <p:cNvCxnSpPr/>
            <p:nvPr/>
          </p:nvCxnSpPr>
          <p:spPr>
            <a:xfrm flipH="1" flipV="1">
              <a:off x="5076056" y="4869160"/>
              <a:ext cx="1296144" cy="43204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avec flèche 10"/>
            <p:cNvCxnSpPr/>
            <p:nvPr/>
          </p:nvCxnSpPr>
          <p:spPr>
            <a:xfrm flipH="1" flipV="1">
              <a:off x="3491880" y="5661248"/>
              <a:ext cx="1296144" cy="43204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83696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Flots de données : File &amp; Stream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Exemple : </a:t>
            </a:r>
            <a:r>
              <a:rPr lang="fr-FR" b="1" dirty="0" err="1">
                <a:solidFill>
                  <a:srgbClr val="1F497D"/>
                </a:solidFill>
              </a:rPr>
              <a:t>CopyFile</a:t>
            </a:r>
            <a:endParaRPr lang="fr-FR" b="1" dirty="0">
              <a:solidFill>
                <a:srgbClr val="1F497D"/>
              </a:solidFill>
            </a:endParaRPr>
          </a:p>
          <a:p>
            <a:pPr lvl="1"/>
            <a:r>
              <a:rPr lang="fr-FR" dirty="0" smtClean="0"/>
              <a:t>Copie byte à byte d’un </a:t>
            </a:r>
            <a:r>
              <a:rPr lang="fr-FR" b="1" dirty="0" err="1" smtClean="0"/>
              <a:t>FileInputStream</a:t>
            </a:r>
            <a:r>
              <a:rPr lang="fr-FR" dirty="0" smtClean="0"/>
              <a:t> vers un </a:t>
            </a:r>
            <a:r>
              <a:rPr lang="fr-FR" b="1" dirty="0" err="1" smtClean="0"/>
              <a:t>FileOutputStream</a:t>
            </a:r>
            <a:endParaRPr lang="fr-FR" b="1" dirty="0" smtClean="0"/>
          </a:p>
          <a:p>
            <a:pPr lvl="1"/>
            <a:r>
              <a:rPr lang="fr-FR" dirty="0" smtClean="0"/>
              <a:t>Traitement des exceptions : </a:t>
            </a:r>
            <a:r>
              <a:rPr lang="fr-FR" b="1" dirty="0" err="1" smtClean="0"/>
              <a:t>IOException</a:t>
            </a:r>
            <a:endParaRPr lang="fr-FR" b="1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12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3717032"/>
            <a:ext cx="8550557" cy="26382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07981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Flots de données : File &amp; Stream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Exemple : </a:t>
            </a:r>
            <a:r>
              <a:rPr lang="fr-FR" b="1" dirty="0" err="1">
                <a:solidFill>
                  <a:srgbClr val="1F497D"/>
                </a:solidFill>
              </a:rPr>
              <a:t>CopyFile</a:t>
            </a:r>
            <a:endParaRPr lang="fr-FR" b="1" dirty="0">
              <a:solidFill>
                <a:srgbClr val="1F497D"/>
              </a:solidFill>
            </a:endParaRPr>
          </a:p>
          <a:p>
            <a:pPr lvl="1"/>
            <a:r>
              <a:rPr lang="fr-FR" dirty="0" smtClean="0"/>
              <a:t>Noms des fichiers transmis par ligne de commande</a:t>
            </a:r>
          </a:p>
          <a:p>
            <a:pPr lvl="1"/>
            <a:r>
              <a:rPr lang="fr-FR" dirty="0" smtClean="0"/>
              <a:t>Capture des exceptions </a:t>
            </a:r>
            <a:r>
              <a:rPr lang="fr-FR" b="1" dirty="0" err="1" smtClean="0"/>
              <a:t>IOException</a:t>
            </a:r>
            <a:endParaRPr lang="fr-FR" b="1" dirty="0" smtClean="0"/>
          </a:p>
          <a:p>
            <a:pPr lvl="1"/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13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752" y="3140968"/>
            <a:ext cx="6705600" cy="3556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62665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de la séance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Plan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Définition d’un flot de donnée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API Stream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Cycle de vie d’un flot </a:t>
            </a:r>
          </a:p>
          <a:p>
            <a:pPr lvl="1"/>
            <a:r>
              <a:rPr lang="fr-FR" dirty="0">
                <a:solidFill>
                  <a:schemeClr val="tx2"/>
                </a:solidFill>
              </a:rPr>
              <a:t>A</a:t>
            </a:r>
            <a:r>
              <a:rPr lang="fr-FR" dirty="0" smtClean="0">
                <a:solidFill>
                  <a:schemeClr val="tx2"/>
                </a:solidFill>
              </a:rPr>
              <a:t>ccéder au contenu d’un fichier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Flots de données : définitions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876800"/>
          </a:xfrm>
        </p:spPr>
        <p:txBody>
          <a:bodyPr/>
          <a:lstStyle/>
          <a:p>
            <a:r>
              <a:rPr lang="fr-FR" b="1" dirty="0" smtClean="0">
                <a:solidFill>
                  <a:schemeClr val="tx2"/>
                </a:solidFill>
              </a:rPr>
              <a:t>Stream ou flot de données</a:t>
            </a:r>
          </a:p>
          <a:p>
            <a:pPr lvl="1"/>
            <a:r>
              <a:rPr lang="fr-FR" dirty="0" smtClean="0"/>
              <a:t>Un </a:t>
            </a:r>
            <a:r>
              <a:rPr lang="fr-FR" b="1" dirty="0" err="1" smtClean="0">
                <a:solidFill>
                  <a:srgbClr val="1F497D"/>
                </a:solidFill>
              </a:rPr>
              <a:t>stream</a:t>
            </a:r>
            <a:r>
              <a:rPr lang="fr-FR" dirty="0" smtClean="0"/>
              <a:t> est une abstraction représentant une </a:t>
            </a:r>
            <a:r>
              <a:rPr lang="fr-FR" b="1" i="1" dirty="0" smtClean="0"/>
              <a:t>séquence de données</a:t>
            </a:r>
          </a:p>
          <a:p>
            <a:pPr lvl="1"/>
            <a:r>
              <a:rPr lang="fr-FR" dirty="0" smtClean="0"/>
              <a:t>Les </a:t>
            </a:r>
            <a:r>
              <a:rPr lang="fr-FR" b="1" dirty="0" err="1" smtClean="0">
                <a:solidFill>
                  <a:srgbClr val="1F497D"/>
                </a:solidFill>
              </a:rPr>
              <a:t>streams</a:t>
            </a:r>
            <a:r>
              <a:rPr lang="fr-FR" dirty="0" smtClean="0"/>
              <a:t> permettent l’</a:t>
            </a:r>
            <a:r>
              <a:rPr lang="fr-FR" b="1" dirty="0" smtClean="0"/>
              <a:t>échange de données </a:t>
            </a:r>
            <a:r>
              <a:rPr lang="fr-FR" dirty="0" smtClean="0"/>
              <a:t>entre le </a:t>
            </a:r>
            <a:r>
              <a:rPr lang="fr-FR" b="1" dirty="0" smtClean="0"/>
              <a:t>programme</a:t>
            </a:r>
            <a:r>
              <a:rPr lang="fr-FR" dirty="0" smtClean="0"/>
              <a:t> et des </a:t>
            </a:r>
            <a:r>
              <a:rPr lang="fr-FR" b="1" dirty="0" smtClean="0"/>
              <a:t>entités</a:t>
            </a:r>
            <a:r>
              <a:rPr lang="fr-FR" dirty="0" smtClean="0"/>
              <a:t> de différentes natures (</a:t>
            </a:r>
            <a:r>
              <a:rPr lang="fr-FR" i="1" dirty="0" smtClean="0"/>
              <a:t>un fichier, un ordinateur distant, une application</a:t>
            </a:r>
            <a:r>
              <a:rPr lang="fr-FR" dirty="0" smtClean="0"/>
              <a:t>…)</a:t>
            </a:r>
          </a:p>
          <a:p>
            <a:pPr lvl="1"/>
            <a:r>
              <a:rPr lang="fr-FR" dirty="0" smtClean="0"/>
              <a:t>Définition d’un </a:t>
            </a:r>
            <a:r>
              <a:rPr lang="fr-FR" b="1" dirty="0" smtClean="0"/>
              <a:t>canal de communication </a:t>
            </a:r>
          </a:p>
          <a:p>
            <a:pPr lvl="1"/>
            <a:endParaRPr lang="fr-FR" dirty="0" smtClean="0"/>
          </a:p>
          <a:p>
            <a:r>
              <a:rPr lang="fr-FR" b="1" dirty="0" smtClean="0"/>
              <a:t>Les flots sont </a:t>
            </a:r>
            <a:r>
              <a:rPr lang="fr-FR" b="1" dirty="0" smtClean="0">
                <a:solidFill>
                  <a:srgbClr val="1F497D"/>
                </a:solidFill>
              </a:rPr>
              <a:t>unidirectionnels</a:t>
            </a:r>
            <a:r>
              <a:rPr lang="fr-FR" b="1" dirty="0" smtClean="0"/>
              <a:t> </a:t>
            </a:r>
          </a:p>
          <a:p>
            <a:pPr lvl="1"/>
            <a:r>
              <a:rPr lang="fr-FR" dirty="0" smtClean="0"/>
              <a:t>Soit en </a:t>
            </a:r>
            <a:r>
              <a:rPr lang="fr-FR" b="1" dirty="0" smtClean="0"/>
              <a:t>entrée</a:t>
            </a:r>
            <a:r>
              <a:rPr lang="fr-FR" dirty="0" smtClean="0"/>
              <a:t> :	</a:t>
            </a:r>
            <a:r>
              <a:rPr lang="fr-FR" b="1" i="1" dirty="0" smtClean="0">
                <a:solidFill>
                  <a:srgbClr val="1F497D"/>
                </a:solidFill>
              </a:rPr>
              <a:t>source </a:t>
            </a:r>
            <a:r>
              <a:rPr lang="fr-FR" b="1" i="1" dirty="0" smtClean="0">
                <a:solidFill>
                  <a:srgbClr val="1F497D"/>
                </a:solidFill>
                <a:sym typeface="Wingdings"/>
              </a:rPr>
              <a:t> </a:t>
            </a:r>
            <a:r>
              <a:rPr lang="fr-FR" b="1" i="1" dirty="0" err="1" smtClean="0">
                <a:solidFill>
                  <a:srgbClr val="1F497D"/>
                </a:solidFill>
                <a:sym typeface="Wingdings"/>
              </a:rPr>
              <a:t>InputStream</a:t>
            </a:r>
            <a:r>
              <a:rPr lang="fr-FR" b="1" i="1" dirty="0" smtClean="0">
                <a:solidFill>
                  <a:srgbClr val="1F497D"/>
                </a:solidFill>
                <a:sym typeface="Wingdings"/>
              </a:rPr>
              <a:t>  </a:t>
            </a:r>
            <a:r>
              <a:rPr lang="fr-FR" b="1" i="1" dirty="0" err="1" smtClean="0">
                <a:solidFill>
                  <a:srgbClr val="1F497D"/>
                </a:solidFill>
                <a:sym typeface="Wingdings"/>
              </a:rPr>
              <a:t>progr</a:t>
            </a:r>
            <a:endParaRPr lang="fr-FR" b="1" i="1" dirty="0" smtClean="0">
              <a:solidFill>
                <a:srgbClr val="1F497D"/>
              </a:solidFill>
              <a:sym typeface="Wingdings"/>
            </a:endParaRPr>
          </a:p>
          <a:p>
            <a:pPr lvl="1"/>
            <a:r>
              <a:rPr lang="fr-FR" dirty="0" smtClean="0">
                <a:sym typeface="Wingdings"/>
              </a:rPr>
              <a:t>Soit en </a:t>
            </a:r>
            <a:r>
              <a:rPr lang="fr-FR" b="1" dirty="0" smtClean="0">
                <a:sym typeface="Wingdings"/>
              </a:rPr>
              <a:t>sortie</a:t>
            </a:r>
            <a:r>
              <a:rPr lang="fr-FR" dirty="0" smtClean="0">
                <a:sym typeface="Wingdings"/>
              </a:rPr>
              <a:t> : 	</a:t>
            </a:r>
            <a:r>
              <a:rPr lang="fr-FR" b="1" i="1" dirty="0" smtClean="0">
                <a:solidFill>
                  <a:srgbClr val="1F497D"/>
                </a:solidFill>
                <a:sym typeface="Wingdings"/>
              </a:rPr>
              <a:t>programme  </a:t>
            </a:r>
            <a:r>
              <a:rPr lang="fr-FR" b="1" i="1" dirty="0" err="1" smtClean="0">
                <a:solidFill>
                  <a:srgbClr val="1F497D"/>
                </a:solidFill>
                <a:sym typeface="Wingdings"/>
              </a:rPr>
              <a:t>OutputStream</a:t>
            </a:r>
            <a:r>
              <a:rPr lang="fr-FR" b="1" i="1" dirty="0" smtClean="0">
                <a:solidFill>
                  <a:srgbClr val="1F497D"/>
                </a:solidFill>
                <a:sym typeface="Wingdings"/>
              </a:rPr>
              <a:t>  </a:t>
            </a:r>
            <a:r>
              <a:rPr lang="fr-FR" b="1" i="1" dirty="0" err="1" smtClean="0">
                <a:solidFill>
                  <a:srgbClr val="1F497D"/>
                </a:solidFill>
                <a:sym typeface="Wingdings"/>
              </a:rPr>
              <a:t>dest</a:t>
            </a:r>
            <a:endParaRPr lang="fr-FR" b="1" i="1" dirty="0">
              <a:solidFill>
                <a:srgbClr val="1F497D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Flots de </a:t>
            </a:r>
            <a:r>
              <a:rPr lang="fr-FR" dirty="0" smtClean="0"/>
              <a:t>données : définitions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</a:t>
            </a:r>
            <a:r>
              <a:rPr lang="fr-FR" b="1" dirty="0" err="1">
                <a:solidFill>
                  <a:srgbClr val="1F497D"/>
                </a:solidFill>
              </a:rPr>
              <a:t>s</a:t>
            </a:r>
            <a:r>
              <a:rPr lang="fr-FR" b="1" dirty="0" err="1" smtClean="0">
                <a:solidFill>
                  <a:srgbClr val="1F497D"/>
                </a:solidFill>
              </a:rPr>
              <a:t>treams</a:t>
            </a:r>
            <a:r>
              <a:rPr lang="fr-FR" dirty="0" smtClean="0">
                <a:solidFill>
                  <a:srgbClr val="1F497D"/>
                </a:solidFill>
              </a:rPr>
              <a:t> </a:t>
            </a:r>
            <a:r>
              <a:rPr lang="fr-FR" dirty="0" smtClean="0"/>
              <a:t>varient en fonction de la </a:t>
            </a:r>
            <a:r>
              <a:rPr lang="fr-FR" b="1" dirty="0" smtClean="0"/>
              <a:t>nature des données transportées </a:t>
            </a:r>
          </a:p>
          <a:p>
            <a:pPr lvl="1"/>
            <a:r>
              <a:rPr lang="fr-FR" dirty="0" smtClean="0"/>
              <a:t>Octets, caractères, objets…</a:t>
            </a:r>
          </a:p>
          <a:p>
            <a:r>
              <a:rPr lang="fr-FR" b="1" dirty="0" smtClean="0"/>
              <a:t>Hiérarchie des flots </a:t>
            </a:r>
          </a:p>
          <a:p>
            <a:pPr lvl="1"/>
            <a:r>
              <a:rPr lang="fr-FR" b="1" dirty="0" err="1" smtClean="0">
                <a:solidFill>
                  <a:srgbClr val="1F497D"/>
                </a:solidFill>
              </a:rPr>
              <a:t>InputStream</a:t>
            </a:r>
            <a:r>
              <a:rPr lang="fr-FR" b="1" dirty="0" smtClean="0">
                <a:solidFill>
                  <a:srgbClr val="1F497D"/>
                </a:solidFill>
              </a:rPr>
              <a:t> / </a:t>
            </a:r>
            <a:r>
              <a:rPr lang="fr-FR" b="1" dirty="0" err="1" smtClean="0">
                <a:solidFill>
                  <a:srgbClr val="1F497D"/>
                </a:solidFill>
              </a:rPr>
              <a:t>OutputStream</a:t>
            </a:r>
            <a:r>
              <a:rPr lang="fr-FR" b="1" dirty="0" smtClean="0">
                <a:solidFill>
                  <a:srgbClr val="1F497D"/>
                </a:solidFill>
              </a:rPr>
              <a:t> </a:t>
            </a:r>
          </a:p>
          <a:p>
            <a:pPr lvl="2"/>
            <a:r>
              <a:rPr lang="fr-FR" b="1" dirty="0" smtClean="0"/>
              <a:t>Lecture / écriture binaires (octets) </a:t>
            </a:r>
          </a:p>
          <a:p>
            <a:pPr lvl="2"/>
            <a:r>
              <a:rPr lang="fr-FR" dirty="0" smtClean="0"/>
              <a:t>Méthodes </a:t>
            </a:r>
            <a:r>
              <a:rPr lang="fr-FR" dirty="0" err="1" smtClean="0"/>
              <a:t>read</a:t>
            </a:r>
            <a:r>
              <a:rPr lang="fr-FR" dirty="0" smtClean="0"/>
              <a:t> </a:t>
            </a:r>
            <a:r>
              <a:rPr lang="fr-FR" dirty="0" smtClean="0"/>
              <a:t>( </a:t>
            </a:r>
            <a:r>
              <a:rPr lang="fr-FR" b="1" i="1" dirty="0" smtClean="0"/>
              <a:t>byte</a:t>
            </a:r>
            <a:r>
              <a:rPr lang="fr-FR" dirty="0" smtClean="0"/>
              <a:t>[</a:t>
            </a:r>
            <a:r>
              <a:rPr lang="fr-FR" dirty="0" smtClean="0"/>
              <a:t>] ) </a:t>
            </a:r>
            <a:r>
              <a:rPr lang="fr-FR" dirty="0" smtClean="0"/>
              <a:t>/ </a:t>
            </a:r>
            <a:r>
              <a:rPr lang="fr-FR" dirty="0" err="1" smtClean="0"/>
              <a:t>write</a:t>
            </a:r>
            <a:r>
              <a:rPr lang="fr-FR" dirty="0" smtClean="0"/>
              <a:t> </a:t>
            </a:r>
            <a:r>
              <a:rPr lang="fr-FR" dirty="0" smtClean="0"/>
              <a:t>( </a:t>
            </a:r>
            <a:r>
              <a:rPr lang="fr-FR" b="1" i="1" dirty="0" smtClean="0"/>
              <a:t>byte</a:t>
            </a:r>
            <a:r>
              <a:rPr lang="fr-FR" dirty="0" smtClean="0"/>
              <a:t>[</a:t>
            </a:r>
            <a:r>
              <a:rPr lang="fr-FR" dirty="0" smtClean="0"/>
              <a:t>] )</a:t>
            </a:r>
            <a:endParaRPr lang="fr-FR" dirty="0" smtClean="0"/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Reader / </a:t>
            </a:r>
            <a:r>
              <a:rPr lang="fr-FR" b="1" dirty="0" err="1" smtClean="0">
                <a:solidFill>
                  <a:srgbClr val="1F497D"/>
                </a:solidFill>
              </a:rPr>
              <a:t>Writer</a:t>
            </a:r>
            <a:endParaRPr lang="fr-FR" b="1" dirty="0" smtClean="0">
              <a:solidFill>
                <a:srgbClr val="1F497D"/>
              </a:solidFill>
            </a:endParaRPr>
          </a:p>
          <a:p>
            <a:pPr lvl="2"/>
            <a:r>
              <a:rPr lang="fr-FR" b="1" dirty="0" smtClean="0"/>
              <a:t>Lecture / écriture texte (caractères)</a:t>
            </a:r>
          </a:p>
          <a:p>
            <a:pPr lvl="2"/>
            <a:r>
              <a:rPr lang="fr-FR" dirty="0" smtClean="0"/>
              <a:t>Méthodes </a:t>
            </a:r>
            <a:r>
              <a:rPr lang="fr-FR" dirty="0" err="1" smtClean="0"/>
              <a:t>read</a:t>
            </a:r>
            <a:r>
              <a:rPr lang="fr-FR" dirty="0"/>
              <a:t> </a:t>
            </a:r>
            <a:r>
              <a:rPr lang="fr-FR" dirty="0" smtClean="0"/>
              <a:t>( </a:t>
            </a:r>
            <a:r>
              <a:rPr lang="fr-FR" b="1" i="1" dirty="0" smtClean="0"/>
              <a:t>char</a:t>
            </a:r>
            <a:r>
              <a:rPr lang="fr-FR" dirty="0" smtClean="0"/>
              <a:t>[</a:t>
            </a:r>
            <a:r>
              <a:rPr lang="fr-FR" dirty="0" smtClean="0"/>
              <a:t>] ) </a:t>
            </a:r>
            <a:r>
              <a:rPr lang="fr-FR" dirty="0" smtClean="0"/>
              <a:t>/ </a:t>
            </a:r>
            <a:r>
              <a:rPr lang="fr-FR" dirty="0" err="1" smtClean="0"/>
              <a:t>write</a:t>
            </a:r>
            <a:r>
              <a:rPr lang="fr-FR" dirty="0" smtClean="0"/>
              <a:t> </a:t>
            </a:r>
            <a:r>
              <a:rPr lang="fr-FR" dirty="0" smtClean="0"/>
              <a:t>( </a:t>
            </a:r>
            <a:r>
              <a:rPr lang="fr-FR" b="1" i="1" dirty="0" smtClean="0"/>
              <a:t>char</a:t>
            </a:r>
            <a:r>
              <a:rPr lang="fr-FR" dirty="0" smtClean="0"/>
              <a:t>[</a:t>
            </a:r>
            <a:r>
              <a:rPr lang="fr-FR" dirty="0" smtClean="0"/>
              <a:t>] )</a:t>
            </a:r>
            <a:endParaRPr lang="fr-FR" dirty="0" smtClean="0"/>
          </a:p>
          <a:p>
            <a:pPr marL="274320" lvl="1" indent="0">
              <a:buNone/>
            </a:pPr>
            <a:r>
              <a:rPr lang="fr-FR" dirty="0" smtClean="0"/>
              <a:t>+ sous-classes spécialisées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685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Flots de </a:t>
            </a:r>
            <a:r>
              <a:rPr lang="fr-FR" dirty="0" smtClean="0"/>
              <a:t>données : API Stream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Exemples de </a:t>
            </a:r>
            <a:r>
              <a:rPr lang="fr-FR" b="1" i="1" dirty="0" err="1" smtClean="0"/>
              <a:t>stream</a:t>
            </a:r>
            <a:r>
              <a:rPr lang="fr-FR" b="1" dirty="0" smtClean="0"/>
              <a:t> défini par l’api Java</a:t>
            </a:r>
            <a:endParaRPr lang="fr-FR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5</a:t>
            </a:fld>
            <a:endParaRPr lang="fr-FR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969212"/>
              </p:ext>
            </p:extLst>
          </p:nvPr>
        </p:nvGraphicFramePr>
        <p:xfrm>
          <a:off x="467544" y="2564904"/>
          <a:ext cx="8352927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2880320"/>
                <a:gridCol w="30963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Nature </a:t>
                      </a:r>
                      <a:r>
                        <a:rPr lang="fr-FR" sz="2000" baseline="0" dirty="0" smtClean="0"/>
                        <a:t>données</a:t>
                      </a:r>
                      <a:endParaRPr lang="fr-FR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Entrée</a:t>
                      </a:r>
                      <a:endParaRPr lang="fr-FR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Sortie</a:t>
                      </a:r>
                      <a:endParaRPr lang="fr-FR" sz="20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Byte</a:t>
                      </a:r>
                      <a:endParaRPr lang="fr-FR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err="1" smtClean="0"/>
                        <a:t>ByteArrayInputStream</a:t>
                      </a:r>
                      <a:endParaRPr lang="fr-FR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err="1" smtClean="0"/>
                        <a:t>ByteArrayOutputStream</a:t>
                      </a:r>
                      <a:endParaRPr lang="fr-FR" sz="20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Fichier binaire</a:t>
                      </a:r>
                      <a:endParaRPr lang="fr-FR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err="1" smtClean="0"/>
                        <a:t>FileInputStream</a:t>
                      </a:r>
                      <a:endParaRPr lang="fr-FR" sz="20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err="1" smtClean="0"/>
                        <a:t>FileOutputStream</a:t>
                      </a:r>
                      <a:endParaRPr lang="fr-FR" sz="2000" b="1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Fichier texte</a:t>
                      </a:r>
                      <a:endParaRPr lang="fr-FR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err="1" smtClean="0"/>
                        <a:t>FileReader</a:t>
                      </a:r>
                      <a:endParaRPr lang="fr-FR" sz="20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err="1" smtClean="0"/>
                        <a:t>FileWriter</a:t>
                      </a:r>
                      <a:endParaRPr lang="fr-FR" sz="2000" b="1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Types</a:t>
                      </a:r>
                      <a:r>
                        <a:rPr lang="fr-FR" sz="2000" baseline="0" dirty="0" smtClean="0"/>
                        <a:t> primitifs</a:t>
                      </a:r>
                      <a:endParaRPr lang="fr-FR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err="1" smtClean="0"/>
                        <a:t>DataInputStream</a:t>
                      </a:r>
                      <a:endParaRPr lang="fr-FR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err="1" smtClean="0"/>
                        <a:t>DataOutputStream</a:t>
                      </a:r>
                      <a:endParaRPr lang="fr-FR" sz="20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Buffer</a:t>
                      </a:r>
                      <a:r>
                        <a:rPr lang="fr-FR" sz="2000" baseline="0" dirty="0" smtClean="0"/>
                        <a:t> binaire</a:t>
                      </a:r>
                      <a:endParaRPr lang="fr-FR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err="1" smtClean="0"/>
                        <a:t>BufferedInputStream</a:t>
                      </a:r>
                      <a:endParaRPr lang="fr-FR" sz="20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err="1" smtClean="0"/>
                        <a:t>BufferedOutputStream</a:t>
                      </a:r>
                      <a:endParaRPr lang="fr-FR" sz="2000" b="1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Buffer texte</a:t>
                      </a:r>
                      <a:endParaRPr lang="fr-FR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err="1" smtClean="0"/>
                        <a:t>BufferedReader</a:t>
                      </a:r>
                      <a:endParaRPr lang="fr-FR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err="1" smtClean="0"/>
                        <a:t>BufferedWriter</a:t>
                      </a:r>
                      <a:endParaRPr lang="fr-FR" sz="20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Objets</a:t>
                      </a:r>
                      <a:endParaRPr lang="fr-FR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err="1" smtClean="0"/>
                        <a:t>ObjectInputStream</a:t>
                      </a:r>
                      <a:endParaRPr lang="fr-FR" sz="20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err="1" smtClean="0"/>
                        <a:t>ObjectOutputStream</a:t>
                      </a:r>
                      <a:endParaRPr lang="fr-FR" sz="2000" b="1" dirty="0"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9660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Flots de </a:t>
            </a:r>
            <a:r>
              <a:rPr lang="fr-FR" dirty="0" smtClean="0"/>
              <a:t>données : cycle de vie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Cycle de vie d’un flot de données 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539552" y="2780928"/>
            <a:ext cx="170799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200" b="1" dirty="0" smtClean="0">
                <a:solidFill>
                  <a:srgbClr val="1F497D"/>
                </a:solidFill>
              </a:rPr>
              <a:t>Création</a:t>
            </a:r>
            <a:r>
              <a:rPr lang="fr-FR" sz="2200" dirty="0" smtClean="0">
                <a:solidFill>
                  <a:srgbClr val="1F497D"/>
                </a:solidFill>
              </a:rPr>
              <a:t> </a:t>
            </a:r>
          </a:p>
          <a:p>
            <a:pPr algn="ctr"/>
            <a:r>
              <a:rPr lang="fr-FR" sz="2200" dirty="0" smtClean="0">
                <a:solidFill>
                  <a:srgbClr val="1F497D"/>
                </a:solidFill>
              </a:rPr>
              <a:t>(</a:t>
            </a:r>
            <a:r>
              <a:rPr lang="fr-FR" sz="2200" b="1" dirty="0" smtClean="0">
                <a:solidFill>
                  <a:srgbClr val="1F497D"/>
                </a:solidFill>
              </a:rPr>
              <a:t>ouverture</a:t>
            </a:r>
            <a:r>
              <a:rPr lang="fr-FR" sz="2200" dirty="0" smtClean="0">
                <a:solidFill>
                  <a:srgbClr val="1F497D"/>
                </a:solidFill>
              </a:rPr>
              <a:t>)</a:t>
            </a:r>
            <a:endParaRPr lang="fr-FR" sz="2200" dirty="0">
              <a:solidFill>
                <a:srgbClr val="1F497D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411760" y="3789040"/>
            <a:ext cx="254012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200" b="1" dirty="0" smtClean="0">
                <a:solidFill>
                  <a:srgbClr val="1F497D"/>
                </a:solidFill>
              </a:rPr>
              <a:t>Accès</a:t>
            </a:r>
          </a:p>
          <a:p>
            <a:pPr algn="ctr"/>
            <a:r>
              <a:rPr lang="fr-FR" sz="2200" b="1" dirty="0" smtClean="0">
                <a:solidFill>
                  <a:srgbClr val="1F497D"/>
                </a:solidFill>
              </a:rPr>
              <a:t>Lecture / Ecriture</a:t>
            </a:r>
            <a:endParaRPr lang="fr-FR" sz="2200" dirty="0" smtClean="0">
              <a:solidFill>
                <a:srgbClr val="1F497D"/>
              </a:solidFill>
            </a:endParaRPr>
          </a:p>
          <a:p>
            <a:pPr algn="ctr"/>
            <a:r>
              <a:rPr lang="fr-FR" sz="2200" dirty="0" smtClean="0">
                <a:solidFill>
                  <a:srgbClr val="1F497D"/>
                </a:solidFill>
              </a:rPr>
              <a:t>(Input)	    (output)</a:t>
            </a:r>
            <a:endParaRPr lang="fr-FR" sz="2200" dirty="0">
              <a:solidFill>
                <a:srgbClr val="1F497D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755576" y="5517232"/>
            <a:ext cx="15614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200" b="1" dirty="0" smtClean="0">
                <a:solidFill>
                  <a:srgbClr val="1F497D"/>
                </a:solidFill>
              </a:rPr>
              <a:t>Fermeture</a:t>
            </a:r>
            <a:endParaRPr lang="fr-FR" sz="2200" dirty="0" smtClean="0">
              <a:solidFill>
                <a:srgbClr val="1F497D"/>
              </a:solidFill>
            </a:endParaRPr>
          </a:p>
          <a:p>
            <a:pPr algn="ctr"/>
            <a:r>
              <a:rPr lang="fr-FR" sz="2200" dirty="0" smtClean="0">
                <a:solidFill>
                  <a:srgbClr val="1F497D"/>
                </a:solidFill>
              </a:rPr>
              <a:t>(</a:t>
            </a:r>
            <a:r>
              <a:rPr lang="fr-FR" sz="2200" b="1" dirty="0" smtClean="0">
                <a:solidFill>
                  <a:srgbClr val="1F497D"/>
                </a:solidFill>
              </a:rPr>
              <a:t>close</a:t>
            </a:r>
            <a:r>
              <a:rPr lang="fr-FR" sz="2200" dirty="0" smtClean="0">
                <a:solidFill>
                  <a:srgbClr val="1F497D"/>
                </a:solidFill>
              </a:rPr>
              <a:t>)</a:t>
            </a:r>
            <a:endParaRPr lang="fr-FR" sz="2200" dirty="0">
              <a:solidFill>
                <a:srgbClr val="1F497D"/>
              </a:solidFill>
            </a:endParaRPr>
          </a:p>
        </p:txBody>
      </p:sp>
      <p:cxnSp>
        <p:nvCxnSpPr>
          <p:cNvPr id="11" name="Connecteur en arc 10"/>
          <p:cNvCxnSpPr>
            <a:stCxn id="7" idx="3"/>
            <a:endCxn id="8" idx="0"/>
          </p:cNvCxnSpPr>
          <p:nvPr/>
        </p:nvCxnSpPr>
        <p:spPr>
          <a:xfrm>
            <a:off x="2247547" y="3165649"/>
            <a:ext cx="1434278" cy="623391"/>
          </a:xfrm>
          <a:prstGeom prst="curvedConnector2">
            <a:avLst/>
          </a:prstGeom>
          <a:ln>
            <a:headEnd type="none"/>
            <a:tailEnd type="stealth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cteur en arc 14"/>
          <p:cNvCxnSpPr>
            <a:stCxn id="8" idx="2"/>
            <a:endCxn id="9" idx="3"/>
          </p:cNvCxnSpPr>
          <p:nvPr/>
        </p:nvCxnSpPr>
        <p:spPr>
          <a:xfrm rot="5400000">
            <a:off x="2496953" y="4717080"/>
            <a:ext cx="1004917" cy="1364829"/>
          </a:xfrm>
          <a:prstGeom prst="curvedConnector2">
            <a:avLst/>
          </a:prstGeom>
          <a:ln>
            <a:headEnd type="none"/>
            <a:tailEnd type="stealth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3995936" y="5301208"/>
            <a:ext cx="2520280" cy="12003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Tout flot ouvert doit être refermé </a:t>
            </a:r>
            <a:endParaRPr lang="fr-FR" sz="2400" dirty="0"/>
          </a:p>
        </p:txBody>
      </p:sp>
      <p:sp>
        <p:nvSpPr>
          <p:cNvPr id="21" name="Rectangle 20"/>
          <p:cNvSpPr/>
          <p:nvPr/>
        </p:nvSpPr>
        <p:spPr>
          <a:xfrm>
            <a:off x="5220072" y="2780928"/>
            <a:ext cx="3744416" cy="16619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fr-FR" b="1" i="1" dirty="0" err="1"/>
              <a:t>FileWriter</a:t>
            </a:r>
            <a:r>
              <a:rPr lang="fr-FR" i="1" dirty="0"/>
              <a:t> </a:t>
            </a:r>
            <a:r>
              <a:rPr lang="fr-FR" i="1" dirty="0" err="1"/>
              <a:t>writer</a:t>
            </a:r>
            <a:r>
              <a:rPr lang="fr-FR" i="1" dirty="0"/>
              <a:t> = </a:t>
            </a:r>
            <a:endParaRPr lang="fr-FR" i="1" dirty="0" smtClean="0"/>
          </a:p>
          <a:p>
            <a:r>
              <a:rPr lang="fr-FR" i="1" dirty="0" smtClean="0"/>
              <a:t>	</a:t>
            </a:r>
            <a:r>
              <a:rPr lang="fr-FR" b="1" i="1" dirty="0" smtClean="0"/>
              <a:t>new</a:t>
            </a:r>
            <a:r>
              <a:rPr lang="fr-FR" i="1" dirty="0" smtClean="0"/>
              <a:t> </a:t>
            </a:r>
            <a:r>
              <a:rPr lang="fr-FR" b="1" i="1" dirty="0" err="1"/>
              <a:t>FileWriter</a:t>
            </a:r>
            <a:r>
              <a:rPr lang="fr-FR" i="1" dirty="0"/>
              <a:t>("</a:t>
            </a:r>
            <a:r>
              <a:rPr lang="fr-FR" i="1" dirty="0" err="1"/>
              <a:t>Hello.txt</a:t>
            </a:r>
            <a:r>
              <a:rPr lang="fr-FR" i="1" dirty="0"/>
              <a:t>");</a:t>
            </a:r>
          </a:p>
          <a:p>
            <a:r>
              <a:rPr lang="fr-FR" i="1" dirty="0"/>
              <a:t> </a:t>
            </a:r>
            <a:endParaRPr lang="fr-FR" i="1" dirty="0" smtClean="0"/>
          </a:p>
          <a:p>
            <a:r>
              <a:rPr lang="fr-FR" i="1" dirty="0" err="1" smtClean="0"/>
              <a:t>writer.</a:t>
            </a:r>
            <a:r>
              <a:rPr lang="fr-FR" b="1" i="1" dirty="0" err="1" smtClean="0"/>
              <a:t>write</a:t>
            </a:r>
            <a:r>
              <a:rPr lang="fr-FR" i="1" dirty="0"/>
              <a:t>("Hello world !");</a:t>
            </a:r>
          </a:p>
          <a:p>
            <a:r>
              <a:rPr lang="fr-FR" i="1" dirty="0"/>
              <a:t>            </a:t>
            </a:r>
            <a:endParaRPr lang="fr-FR" i="1" dirty="0" smtClean="0"/>
          </a:p>
          <a:p>
            <a:r>
              <a:rPr lang="fr-FR" i="1" dirty="0" err="1" smtClean="0"/>
              <a:t>writer.</a:t>
            </a:r>
            <a:r>
              <a:rPr lang="fr-FR" b="1" i="1" dirty="0" err="1" smtClean="0"/>
              <a:t>close</a:t>
            </a:r>
            <a:r>
              <a:rPr lang="fr-FR" i="1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1608947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Flots de </a:t>
            </a:r>
            <a:r>
              <a:rPr lang="fr-FR" dirty="0" smtClean="0"/>
              <a:t>données </a:t>
            </a:r>
            <a:r>
              <a:rPr lang="fr-FR" dirty="0"/>
              <a:t>: </a:t>
            </a:r>
            <a:r>
              <a:rPr lang="fr-FR" dirty="0" smtClean="0"/>
              <a:t>enchaînement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Les flots peuvent être combinés / enchaînés </a:t>
            </a:r>
          </a:p>
          <a:p>
            <a:pPr lvl="1"/>
            <a:r>
              <a:rPr lang="fr-FR" dirty="0" smtClean="0"/>
              <a:t>Un </a:t>
            </a:r>
            <a:r>
              <a:rPr lang="fr-FR" b="1" dirty="0" err="1" smtClean="0">
                <a:solidFill>
                  <a:srgbClr val="1F497D"/>
                </a:solidFill>
              </a:rPr>
              <a:t>stream</a:t>
            </a:r>
            <a:r>
              <a:rPr lang="fr-FR" dirty="0" smtClean="0"/>
              <a:t> peut être construit </a:t>
            </a:r>
            <a:r>
              <a:rPr lang="fr-FR" b="1" dirty="0" smtClean="0"/>
              <a:t>à partir d’un autre </a:t>
            </a:r>
            <a:r>
              <a:rPr lang="fr-FR" b="1" dirty="0" err="1" smtClean="0">
                <a:solidFill>
                  <a:srgbClr val="1F497D"/>
                </a:solidFill>
              </a:rPr>
              <a:t>stream</a:t>
            </a:r>
            <a:endParaRPr lang="fr-FR" b="1" dirty="0" smtClean="0">
              <a:solidFill>
                <a:srgbClr val="1F497D"/>
              </a:solidFill>
            </a:endParaRPr>
          </a:p>
          <a:p>
            <a:pPr lvl="1"/>
            <a:r>
              <a:rPr lang="fr-FR" dirty="0" smtClean="0"/>
              <a:t>Pas de mélange </a:t>
            </a:r>
            <a:r>
              <a:rPr lang="fr-FR" b="1" dirty="0" smtClean="0"/>
              <a:t>Input / Output </a:t>
            </a:r>
            <a:r>
              <a:rPr lang="fr-FR" dirty="0" smtClean="0"/>
              <a:t>: </a:t>
            </a:r>
            <a:r>
              <a:rPr lang="fr-FR" dirty="0" err="1" smtClean="0"/>
              <a:t>tjs</a:t>
            </a:r>
            <a:r>
              <a:rPr lang="fr-FR" dirty="0" smtClean="0"/>
              <a:t> </a:t>
            </a:r>
            <a:r>
              <a:rPr lang="fr-FR" b="1" dirty="0" smtClean="0"/>
              <a:t>unidirectionnels</a:t>
            </a:r>
          </a:p>
          <a:p>
            <a:pPr lvl="1"/>
            <a:endParaRPr lang="fr-FR" b="1" dirty="0" smtClean="0"/>
          </a:p>
          <a:p>
            <a:r>
              <a:rPr lang="fr-FR" dirty="0" smtClean="0"/>
              <a:t> </a:t>
            </a:r>
            <a:r>
              <a:rPr lang="fr-FR" b="1" dirty="0" smtClean="0"/>
              <a:t>Exemple </a:t>
            </a:r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7</a:t>
            </a:fld>
            <a:endParaRPr lang="fr-FR"/>
          </a:p>
        </p:txBody>
      </p:sp>
      <p:grpSp>
        <p:nvGrpSpPr>
          <p:cNvPr id="20" name="Grouper 19"/>
          <p:cNvGrpSpPr/>
          <p:nvPr/>
        </p:nvGrpSpPr>
        <p:grpSpPr>
          <a:xfrm>
            <a:off x="2699792" y="3995772"/>
            <a:ext cx="5663979" cy="945396"/>
            <a:chOff x="3059832" y="3861048"/>
            <a:chExt cx="5663979" cy="945396"/>
          </a:xfrm>
        </p:grpSpPr>
        <p:sp>
          <p:nvSpPr>
            <p:cNvPr id="9" name="Cylindre 8"/>
            <p:cNvSpPr/>
            <p:nvPr/>
          </p:nvSpPr>
          <p:spPr>
            <a:xfrm rot="16200000">
              <a:off x="6732240" y="3717032"/>
              <a:ext cx="432048" cy="1008112"/>
            </a:xfrm>
            <a:prstGeom prst="can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8" name="Cylindre 7"/>
            <p:cNvSpPr/>
            <p:nvPr/>
          </p:nvSpPr>
          <p:spPr>
            <a:xfrm rot="16200000">
              <a:off x="5796136" y="3717032"/>
              <a:ext cx="432048" cy="1008112"/>
            </a:xfrm>
            <a:prstGeom prst="can">
              <a:avLst/>
            </a:prstGeom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Cylindre 6"/>
            <p:cNvSpPr/>
            <p:nvPr/>
          </p:nvSpPr>
          <p:spPr>
            <a:xfrm rot="16200000">
              <a:off x="4860032" y="3717032"/>
              <a:ext cx="432048" cy="1008112"/>
            </a:xfrm>
            <a:prstGeom prst="can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Rogner un rectangle à un seul coin 9"/>
            <p:cNvSpPr/>
            <p:nvPr/>
          </p:nvSpPr>
          <p:spPr>
            <a:xfrm>
              <a:off x="8028384" y="4005064"/>
              <a:ext cx="432048" cy="432048"/>
            </a:xfrm>
            <a:prstGeom prst="snip1Rect">
              <a:avLst>
                <a:gd name="adj" fmla="val 28120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2" name="Connecteur droit avec flèche 11"/>
            <p:cNvCxnSpPr>
              <a:stCxn id="10" idx="2"/>
            </p:cNvCxnSpPr>
            <p:nvPr/>
          </p:nvCxnSpPr>
          <p:spPr>
            <a:xfrm flipH="1">
              <a:off x="7524328" y="4221088"/>
              <a:ext cx="50405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Connecteur droit avec flèche 13"/>
            <p:cNvCxnSpPr/>
            <p:nvPr/>
          </p:nvCxnSpPr>
          <p:spPr>
            <a:xfrm flipH="1">
              <a:off x="4139952" y="4221088"/>
              <a:ext cx="50405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ZoneTexte 14"/>
            <p:cNvSpPr txBox="1"/>
            <p:nvPr/>
          </p:nvSpPr>
          <p:spPr>
            <a:xfrm>
              <a:off x="6444397" y="4365104"/>
              <a:ext cx="11171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err="1" smtClean="0"/>
                <a:t>FileInput</a:t>
              </a:r>
              <a:endParaRPr lang="fr-FR" b="1" dirty="0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5408409" y="4365104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err="1" smtClean="0"/>
                <a:t>Buffered</a:t>
              </a:r>
              <a:endParaRPr lang="fr-FR" b="1" dirty="0"/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4716016" y="4365104"/>
              <a:ext cx="7202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Data </a:t>
              </a:r>
              <a:endParaRPr lang="fr-FR" b="1" dirty="0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3059832" y="3861048"/>
              <a:ext cx="1552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i="1" dirty="0" err="1" smtClean="0"/>
                <a:t>readDouble</a:t>
              </a:r>
              <a:endParaRPr lang="fr-FR" b="1" i="1" dirty="0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7812360" y="4437112"/>
              <a:ext cx="911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i="1" dirty="0"/>
                <a:t>f</a:t>
              </a:r>
              <a:r>
                <a:rPr lang="fr-FR" b="1" i="1" dirty="0" smtClean="0"/>
                <a:t>ichier</a:t>
              </a:r>
              <a:endParaRPr lang="fr-FR" b="1" i="1" dirty="0"/>
            </a:p>
          </p:txBody>
        </p:sp>
      </p:grpSp>
      <p:sp>
        <p:nvSpPr>
          <p:cNvPr id="22" name="ZoneTexte 21"/>
          <p:cNvSpPr txBox="1"/>
          <p:nvPr/>
        </p:nvSpPr>
        <p:spPr>
          <a:xfrm>
            <a:off x="5940153" y="5307595"/>
            <a:ext cx="2592288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err="1" smtClean="0">
                <a:solidFill>
                  <a:srgbClr val="1F497D"/>
                </a:solidFill>
              </a:rPr>
              <a:t>FileInputStream</a:t>
            </a:r>
            <a:endParaRPr lang="fr-FR" b="1" dirty="0" smtClean="0">
              <a:solidFill>
                <a:srgbClr val="1F497D"/>
              </a:solidFill>
            </a:endParaRPr>
          </a:p>
          <a:p>
            <a:pPr algn="ctr"/>
            <a:r>
              <a:rPr lang="fr-FR" dirty="0" smtClean="0"/>
              <a:t>Accès ficher binaire</a:t>
            </a:r>
          </a:p>
          <a:p>
            <a:pPr algn="ctr"/>
            <a:r>
              <a:rPr lang="fr-FR" dirty="0" smtClean="0"/>
              <a:t>(</a:t>
            </a:r>
            <a:r>
              <a:rPr lang="fr-FR" b="1" dirty="0" err="1" smtClean="0"/>
              <a:t>read</a:t>
            </a:r>
            <a:r>
              <a:rPr lang="fr-FR" b="1" dirty="0" smtClean="0"/>
              <a:t> byte[]</a:t>
            </a:r>
            <a:r>
              <a:rPr lang="fr-FR" dirty="0" smtClean="0"/>
              <a:t>) 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3347864" y="5307595"/>
            <a:ext cx="2590598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fr-FR" b="1" dirty="0" err="1" smtClean="0">
                <a:solidFill>
                  <a:srgbClr val="1F497D"/>
                </a:solidFill>
              </a:rPr>
              <a:t>BufferedInputStream</a:t>
            </a:r>
            <a:endParaRPr lang="fr-FR" b="1" dirty="0" smtClean="0">
              <a:solidFill>
                <a:srgbClr val="1F497D"/>
              </a:solidFill>
            </a:endParaRPr>
          </a:p>
          <a:p>
            <a:pPr algn="ctr"/>
            <a:r>
              <a:rPr lang="fr-FR" dirty="0" smtClean="0"/>
              <a:t>Accès par mémoire </a:t>
            </a:r>
            <a:br>
              <a:rPr lang="fr-FR" dirty="0" smtClean="0"/>
            </a:br>
            <a:r>
              <a:rPr lang="fr-FR" dirty="0" smtClean="0"/>
              <a:t>tampon (</a:t>
            </a:r>
            <a:r>
              <a:rPr lang="fr-FR" b="1" dirty="0" err="1" smtClean="0"/>
              <a:t>read</a:t>
            </a:r>
            <a:r>
              <a:rPr lang="fr-FR" b="1" dirty="0" smtClean="0"/>
              <a:t> byte[]</a:t>
            </a:r>
            <a:r>
              <a:rPr lang="fr-FR" dirty="0" smtClean="0"/>
              <a:t>) 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504342" y="5307595"/>
            <a:ext cx="2843522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fr-FR" b="1" dirty="0" err="1" smtClean="0">
                <a:solidFill>
                  <a:srgbClr val="1F497D"/>
                </a:solidFill>
              </a:rPr>
              <a:t>DataInputStream</a:t>
            </a:r>
            <a:endParaRPr lang="fr-FR" b="1" dirty="0" smtClean="0">
              <a:solidFill>
                <a:srgbClr val="1F497D"/>
              </a:solidFill>
            </a:endParaRPr>
          </a:p>
          <a:p>
            <a:pPr algn="ctr"/>
            <a:r>
              <a:rPr lang="fr-FR" dirty="0" smtClean="0"/>
              <a:t>Lecture types primitifs</a:t>
            </a:r>
          </a:p>
          <a:p>
            <a:pPr algn="ctr"/>
            <a:r>
              <a:rPr lang="fr-FR" dirty="0" smtClean="0"/>
              <a:t>(</a:t>
            </a:r>
            <a:r>
              <a:rPr lang="fr-FR" b="1" dirty="0" err="1" smtClean="0"/>
              <a:t>readDouble</a:t>
            </a:r>
            <a:r>
              <a:rPr lang="fr-FR" b="1" dirty="0" smtClean="0"/>
              <a:t>, </a:t>
            </a:r>
            <a:r>
              <a:rPr lang="fr-FR" b="1" dirty="0" err="1" smtClean="0"/>
              <a:t>readInt</a:t>
            </a:r>
            <a:r>
              <a:rPr lang="fr-FR" b="1" dirty="0" smtClean="0"/>
              <a:t>…</a:t>
            </a:r>
            <a:r>
              <a:rPr lang="fr-FR" dirty="0" smtClean="0"/>
              <a:t>)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157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2036" y="2132856"/>
            <a:ext cx="6968356" cy="3107695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Flots de </a:t>
            </a:r>
            <a:r>
              <a:rPr lang="fr-FR" dirty="0" smtClean="0"/>
              <a:t>données </a:t>
            </a:r>
            <a:r>
              <a:rPr lang="fr-FR" dirty="0"/>
              <a:t>: enchaînement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5184576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1F497D"/>
                </a:solidFill>
              </a:rPr>
              <a:t>Flots enchaînés</a:t>
            </a:r>
          </a:p>
          <a:p>
            <a:endParaRPr lang="fr-FR" b="1" dirty="0">
              <a:solidFill>
                <a:srgbClr val="1F497D"/>
              </a:solidFill>
            </a:endParaRPr>
          </a:p>
          <a:p>
            <a:endParaRPr lang="fr-FR" b="1" dirty="0" smtClean="0">
              <a:solidFill>
                <a:srgbClr val="1F497D"/>
              </a:solidFill>
            </a:endParaRPr>
          </a:p>
          <a:p>
            <a:endParaRPr lang="fr-FR" b="1" dirty="0">
              <a:solidFill>
                <a:srgbClr val="1F497D"/>
              </a:solidFill>
            </a:endParaRPr>
          </a:p>
          <a:p>
            <a:endParaRPr lang="fr-FR" b="1" dirty="0" smtClean="0">
              <a:solidFill>
                <a:srgbClr val="1F497D"/>
              </a:solidFill>
            </a:endParaRPr>
          </a:p>
          <a:p>
            <a:endParaRPr lang="fr-FR" b="1" dirty="0">
              <a:solidFill>
                <a:srgbClr val="1F497D"/>
              </a:solidFill>
            </a:endParaRPr>
          </a:p>
          <a:p>
            <a:endParaRPr lang="fr-FR" b="1" dirty="0" smtClean="0">
              <a:solidFill>
                <a:srgbClr val="1F497D"/>
              </a:solidFill>
            </a:endParaRPr>
          </a:p>
          <a:p>
            <a:endParaRPr lang="fr-FR" b="1" dirty="0" smtClean="0">
              <a:solidFill>
                <a:srgbClr val="1F497D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8</a:t>
            </a:fld>
            <a:endParaRPr lang="fr-FR"/>
          </a:p>
        </p:txBody>
      </p:sp>
      <p:grpSp>
        <p:nvGrpSpPr>
          <p:cNvPr id="9" name="Grouper 8"/>
          <p:cNvGrpSpPr/>
          <p:nvPr/>
        </p:nvGrpSpPr>
        <p:grpSpPr>
          <a:xfrm>
            <a:off x="3563888" y="1547500"/>
            <a:ext cx="5256583" cy="729372"/>
            <a:chOff x="3425488" y="4005064"/>
            <a:chExt cx="5371910" cy="729372"/>
          </a:xfrm>
        </p:grpSpPr>
        <p:sp>
          <p:nvSpPr>
            <p:cNvPr id="10" name="Cylindre 9"/>
            <p:cNvSpPr/>
            <p:nvPr/>
          </p:nvSpPr>
          <p:spPr>
            <a:xfrm rot="16200000">
              <a:off x="7067628" y="3717032"/>
              <a:ext cx="432048" cy="1008112"/>
            </a:xfrm>
            <a:prstGeom prst="can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" name="Cylindre 10"/>
            <p:cNvSpPr/>
            <p:nvPr/>
          </p:nvSpPr>
          <p:spPr>
            <a:xfrm rot="16200000">
              <a:off x="6131523" y="3717032"/>
              <a:ext cx="432048" cy="1008112"/>
            </a:xfrm>
            <a:prstGeom prst="can">
              <a:avLst/>
            </a:prstGeom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Cylindre 11"/>
            <p:cNvSpPr/>
            <p:nvPr/>
          </p:nvSpPr>
          <p:spPr>
            <a:xfrm rot="16200000">
              <a:off x="5195418" y="3717032"/>
              <a:ext cx="432048" cy="1008112"/>
            </a:xfrm>
            <a:prstGeom prst="can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Rogner un rectangle à un seul coin 12"/>
            <p:cNvSpPr/>
            <p:nvPr/>
          </p:nvSpPr>
          <p:spPr>
            <a:xfrm>
              <a:off x="8291762" y="4005064"/>
              <a:ext cx="432048" cy="432048"/>
            </a:xfrm>
            <a:prstGeom prst="snip1Rect">
              <a:avLst>
                <a:gd name="adj" fmla="val 28120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avec flèche 13"/>
            <p:cNvCxnSpPr>
              <a:stCxn id="13" idx="2"/>
            </p:cNvCxnSpPr>
            <p:nvPr/>
          </p:nvCxnSpPr>
          <p:spPr>
            <a:xfrm flipH="1">
              <a:off x="7787706" y="4221088"/>
              <a:ext cx="50405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Connecteur droit avec flèche 14"/>
            <p:cNvCxnSpPr/>
            <p:nvPr/>
          </p:nvCxnSpPr>
          <p:spPr>
            <a:xfrm flipH="1">
              <a:off x="4475338" y="4221088"/>
              <a:ext cx="50405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ZoneTexte 15"/>
            <p:cNvSpPr txBox="1"/>
            <p:nvPr/>
          </p:nvSpPr>
          <p:spPr>
            <a:xfrm>
              <a:off x="6699212" y="4365104"/>
              <a:ext cx="11171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err="1" smtClean="0"/>
                <a:t>FileInput</a:t>
              </a:r>
              <a:endParaRPr lang="fr-FR" b="1" dirty="0"/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5663224" y="4365104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err="1" smtClean="0"/>
                <a:t>Buffered</a:t>
              </a:r>
              <a:endParaRPr lang="fr-FR" b="1" dirty="0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4970832" y="4365104"/>
              <a:ext cx="7202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Data </a:t>
              </a:r>
              <a:endParaRPr lang="fr-FR" b="1" dirty="0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3425488" y="4221088"/>
              <a:ext cx="1552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i="1" dirty="0" err="1" smtClean="0"/>
                <a:t>readDouble</a:t>
              </a:r>
              <a:endParaRPr lang="fr-FR" b="1" i="1" dirty="0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8054668" y="4448145"/>
              <a:ext cx="742730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fr-FR" b="1" i="1" dirty="0"/>
                <a:t>f</a:t>
              </a:r>
              <a:r>
                <a:rPr lang="fr-FR" b="1" i="1" dirty="0" smtClean="0"/>
                <a:t>ichier</a:t>
              </a:r>
              <a:endParaRPr lang="fr-FR" b="1" i="1" dirty="0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179512" y="4710043"/>
            <a:ext cx="6624736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 err="1">
                <a:solidFill>
                  <a:srgbClr val="1F497D"/>
                </a:solidFill>
              </a:rPr>
              <a:t>FileInputStream</a:t>
            </a:r>
            <a:r>
              <a:rPr lang="fr-FR" dirty="0"/>
              <a:t> fin = new </a:t>
            </a:r>
            <a:r>
              <a:rPr lang="fr-FR" b="1" dirty="0" err="1"/>
              <a:t>FileInputStream</a:t>
            </a:r>
            <a:r>
              <a:rPr lang="fr-FR" dirty="0"/>
              <a:t>(</a:t>
            </a:r>
            <a:r>
              <a:rPr lang="fr-FR" b="1" dirty="0" err="1">
                <a:solidFill>
                  <a:srgbClr val="1F497D"/>
                </a:solidFill>
              </a:rPr>
              <a:t>filename</a:t>
            </a:r>
            <a:r>
              <a:rPr lang="fr-FR" dirty="0"/>
              <a:t>);</a:t>
            </a:r>
          </a:p>
          <a:p>
            <a:r>
              <a:rPr lang="fr-FR" b="1" dirty="0" err="1" smtClean="0">
                <a:solidFill>
                  <a:srgbClr val="1F497D"/>
                </a:solidFill>
              </a:rPr>
              <a:t>BufferedInputStream</a:t>
            </a:r>
            <a:r>
              <a:rPr lang="fr-FR" dirty="0" smtClean="0"/>
              <a:t> </a:t>
            </a:r>
            <a:r>
              <a:rPr lang="fr-FR" dirty="0"/>
              <a:t>bin = new </a:t>
            </a:r>
            <a:r>
              <a:rPr lang="fr-FR" b="1" dirty="0" err="1"/>
              <a:t>BufferedInputStream</a:t>
            </a:r>
            <a:r>
              <a:rPr lang="fr-FR" dirty="0"/>
              <a:t>(</a:t>
            </a:r>
            <a:r>
              <a:rPr lang="fr-FR" b="1" dirty="0">
                <a:solidFill>
                  <a:srgbClr val="1F497D"/>
                </a:solidFill>
              </a:rPr>
              <a:t>fin</a:t>
            </a:r>
            <a:r>
              <a:rPr lang="fr-FR" dirty="0"/>
              <a:t>);</a:t>
            </a:r>
          </a:p>
          <a:p>
            <a:r>
              <a:rPr lang="fr-FR" b="1" dirty="0" err="1" smtClean="0">
                <a:solidFill>
                  <a:srgbClr val="1F497D"/>
                </a:solidFill>
              </a:rPr>
              <a:t>DataInputStream</a:t>
            </a:r>
            <a:r>
              <a:rPr lang="fr-FR" dirty="0" smtClean="0"/>
              <a:t> </a:t>
            </a:r>
            <a:r>
              <a:rPr lang="fr-FR" dirty="0" err="1"/>
              <a:t>din</a:t>
            </a:r>
            <a:r>
              <a:rPr lang="fr-FR" dirty="0"/>
              <a:t> = new </a:t>
            </a:r>
            <a:r>
              <a:rPr lang="fr-FR" b="1" dirty="0" err="1"/>
              <a:t>DataInputStream</a:t>
            </a:r>
            <a:r>
              <a:rPr lang="fr-FR" dirty="0"/>
              <a:t>(</a:t>
            </a:r>
            <a:r>
              <a:rPr lang="fr-FR" b="1" dirty="0">
                <a:solidFill>
                  <a:srgbClr val="1F497D"/>
                </a:solidFill>
              </a:rPr>
              <a:t>bin</a:t>
            </a:r>
            <a:r>
              <a:rPr lang="fr-FR" dirty="0"/>
              <a:t>);</a:t>
            </a:r>
          </a:p>
          <a:p>
            <a:r>
              <a:rPr lang="fr-FR" dirty="0" smtClean="0"/>
              <a:t> …            </a:t>
            </a:r>
            <a:endParaRPr lang="fr-FR" dirty="0"/>
          </a:p>
          <a:p>
            <a:r>
              <a:rPr lang="fr-FR" dirty="0" smtClean="0"/>
              <a:t>double </a:t>
            </a:r>
            <a:r>
              <a:rPr lang="fr-FR" dirty="0"/>
              <a:t>d = </a:t>
            </a:r>
            <a:r>
              <a:rPr lang="fr-FR" b="1" dirty="0" err="1"/>
              <a:t>din.readDouble</a:t>
            </a:r>
            <a:r>
              <a:rPr lang="fr-FR" dirty="0"/>
              <a:t>();</a:t>
            </a:r>
          </a:p>
          <a:p>
            <a:r>
              <a:rPr lang="fr-FR" dirty="0" smtClean="0"/>
              <a:t> …</a:t>
            </a:r>
            <a:endParaRPr lang="fr-FR" dirty="0"/>
          </a:p>
          <a:p>
            <a:r>
              <a:rPr lang="fr-FR" b="1" dirty="0" err="1" smtClean="0"/>
              <a:t>fin.close</a:t>
            </a:r>
            <a:r>
              <a:rPr lang="fr-FR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2466109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Flots de </a:t>
            </a:r>
            <a:r>
              <a:rPr lang="fr-FR" dirty="0" smtClean="0"/>
              <a:t>données : File &amp; Stream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069160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Stream</a:t>
            </a:r>
          </a:p>
          <a:p>
            <a:pPr lvl="1"/>
            <a:r>
              <a:rPr lang="fr-FR" dirty="0" smtClean="0"/>
              <a:t>Abstraction permettant l’</a:t>
            </a:r>
            <a:r>
              <a:rPr lang="fr-FR" b="1" dirty="0" smtClean="0"/>
              <a:t>accès au contenu </a:t>
            </a:r>
            <a:r>
              <a:rPr lang="fr-FR" dirty="0" smtClean="0"/>
              <a:t>d’un flot de données</a:t>
            </a:r>
          </a:p>
          <a:p>
            <a:pPr lvl="1"/>
            <a:r>
              <a:rPr lang="fr-FR" dirty="0" smtClean="0"/>
              <a:t>Lecture / écrire d’un fichier </a:t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b="1" dirty="0" err="1" smtClean="0"/>
              <a:t>FileInputStream</a:t>
            </a:r>
            <a:r>
              <a:rPr lang="fr-FR" b="1" dirty="0" smtClean="0"/>
              <a:t> / </a:t>
            </a:r>
            <a:r>
              <a:rPr lang="fr-FR" b="1" dirty="0" err="1" smtClean="0"/>
              <a:t>FileOutputStream</a:t>
            </a:r>
            <a:r>
              <a:rPr lang="fr-FR" b="1" dirty="0" smtClean="0"/>
              <a:t> </a:t>
            </a:r>
            <a:br>
              <a:rPr lang="fr-FR" b="1" dirty="0" smtClean="0"/>
            </a:br>
            <a:r>
              <a:rPr lang="fr-FR" b="1" dirty="0" smtClean="0"/>
              <a:t>	</a:t>
            </a:r>
            <a:r>
              <a:rPr lang="fr-FR" b="1" dirty="0" err="1" smtClean="0"/>
              <a:t>FIleReader</a:t>
            </a:r>
            <a:r>
              <a:rPr lang="fr-FR" b="1" dirty="0" smtClean="0"/>
              <a:t> / </a:t>
            </a:r>
            <a:r>
              <a:rPr lang="fr-FR" b="1" dirty="0" err="1" smtClean="0"/>
              <a:t>FileWriter</a:t>
            </a:r>
            <a:endParaRPr lang="fr-FR" b="1" dirty="0"/>
          </a:p>
          <a:p>
            <a:r>
              <a:rPr lang="fr-FR" b="1" dirty="0" smtClean="0">
                <a:solidFill>
                  <a:srgbClr val="1F497D"/>
                </a:solidFill>
              </a:rPr>
              <a:t>File</a:t>
            </a:r>
          </a:p>
          <a:p>
            <a:pPr lvl="1"/>
            <a:r>
              <a:rPr lang="fr-FR" dirty="0" smtClean="0"/>
              <a:t>Abstraction représentant </a:t>
            </a:r>
            <a:r>
              <a:rPr lang="fr-FR" b="1" dirty="0" smtClean="0"/>
              <a:t>un fichier </a:t>
            </a:r>
            <a:r>
              <a:rPr lang="fr-FR" dirty="0" smtClean="0"/>
              <a:t>auprès du système d’exploitation </a:t>
            </a:r>
          </a:p>
          <a:p>
            <a:pPr lvl="1"/>
            <a:r>
              <a:rPr lang="fr-FR" dirty="0" smtClean="0"/>
              <a:t>Accès à la </a:t>
            </a:r>
            <a:r>
              <a:rPr lang="fr-FR" b="1" dirty="0" smtClean="0"/>
              <a:t>description du fichier </a:t>
            </a:r>
            <a:r>
              <a:rPr lang="fr-FR" dirty="0" smtClean="0"/>
              <a:t>/ </a:t>
            </a:r>
            <a:r>
              <a:rPr lang="fr-FR" b="1" dirty="0" smtClean="0"/>
              <a:t>répertoire</a:t>
            </a:r>
            <a:r>
              <a:rPr lang="fr-FR" dirty="0" smtClean="0"/>
              <a:t> </a:t>
            </a:r>
          </a:p>
          <a:p>
            <a:pPr lvl="2"/>
            <a:r>
              <a:rPr lang="fr-FR" dirty="0" smtClean="0"/>
              <a:t>Méthodes : </a:t>
            </a:r>
            <a:r>
              <a:rPr lang="fr-FR" b="1" i="1" dirty="0" smtClean="0"/>
              <a:t>existe, </a:t>
            </a:r>
            <a:r>
              <a:rPr lang="fr-FR" b="1" i="1" dirty="0" err="1" smtClean="0"/>
              <a:t>isDirectory</a:t>
            </a:r>
            <a:r>
              <a:rPr lang="fr-FR" b="1" i="1" dirty="0" smtClean="0"/>
              <a:t>, </a:t>
            </a:r>
            <a:r>
              <a:rPr lang="fr-FR" b="1" i="1" dirty="0" err="1" smtClean="0"/>
              <a:t>list</a:t>
            </a:r>
            <a:r>
              <a:rPr lang="fr-FR" b="1" i="1" dirty="0" smtClean="0"/>
              <a:t>, </a:t>
            </a:r>
            <a:r>
              <a:rPr lang="fr-FR" b="1" i="1" dirty="0" err="1" smtClean="0"/>
              <a:t>canRead</a:t>
            </a:r>
            <a:r>
              <a:rPr lang="fr-FR" b="1" i="1" dirty="0" smtClean="0"/>
              <a:t>, </a:t>
            </a:r>
            <a:r>
              <a:rPr lang="fr-FR" b="1" i="1" dirty="0" err="1" smtClean="0"/>
              <a:t>canWrite</a:t>
            </a:r>
            <a:r>
              <a:rPr lang="fr-FR" b="1" i="1" dirty="0" smtClean="0"/>
              <a:t>, </a:t>
            </a:r>
            <a:r>
              <a:rPr lang="fr-FR" b="1" i="1" dirty="0" err="1" smtClean="0"/>
              <a:t>delete</a:t>
            </a:r>
            <a:r>
              <a:rPr lang="fr-FR" b="1" i="1" dirty="0" smtClean="0"/>
              <a:t>, </a:t>
            </a:r>
            <a:r>
              <a:rPr lang="fr-FR" b="1" i="1" dirty="0" err="1" smtClean="0"/>
              <a:t>getAbsolutePath</a:t>
            </a:r>
            <a:r>
              <a:rPr lang="fr-FR" b="1" i="1" dirty="0" smtClean="0"/>
              <a:t>, </a:t>
            </a:r>
            <a:r>
              <a:rPr lang="fr-FR" b="1" i="1" dirty="0" err="1" smtClean="0"/>
              <a:t>getName</a:t>
            </a:r>
            <a:r>
              <a:rPr lang="fr-FR" dirty="0" smtClean="0"/>
              <a:t>…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409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P1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Été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UP1.thmx</Template>
  <TotalTime>2653</TotalTime>
  <Words>719</Words>
  <Application>Microsoft Macintosh PowerPoint</Application>
  <PresentationFormat>Présentation à l'écran (4:3)</PresentationFormat>
  <Paragraphs>174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UP1</vt:lpstr>
      <vt:lpstr>INF 2  Programmation Orientée Objet Avancée </vt:lpstr>
      <vt:lpstr>Plan de la séance</vt:lpstr>
      <vt:lpstr>Flots de données : définitions</vt:lpstr>
      <vt:lpstr>Flots de données : définitions</vt:lpstr>
      <vt:lpstr>Flots de données : API Stream</vt:lpstr>
      <vt:lpstr>Flots de données : cycle de vie</vt:lpstr>
      <vt:lpstr>Flots de données : enchaînement</vt:lpstr>
      <vt:lpstr>Flots de données : enchaînement</vt:lpstr>
      <vt:lpstr>Flots de données : File &amp; Stream</vt:lpstr>
      <vt:lpstr>Flots de données : File &amp; Stream</vt:lpstr>
      <vt:lpstr>Flots de données : File &amp; Stream</vt:lpstr>
      <vt:lpstr>Flots de données : File &amp; Stream</vt:lpstr>
      <vt:lpstr>Flots de données : File &amp; Stream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INF2 Développement d'Interface</dc:title>
  <dc:creator>kirsch</dc:creator>
  <cp:lastModifiedBy>Manuele Kirsch Pinheiro</cp:lastModifiedBy>
  <cp:revision>224</cp:revision>
  <cp:lastPrinted>2012-10-30T17:15:20Z</cp:lastPrinted>
  <dcterms:created xsi:type="dcterms:W3CDTF">2008-12-14T17:27:01Z</dcterms:created>
  <dcterms:modified xsi:type="dcterms:W3CDTF">2012-10-30T17:15:25Z</dcterms:modified>
</cp:coreProperties>
</file>