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5"/>
  </p:notesMasterIdLst>
  <p:handoutMasterIdLst>
    <p:handoutMasterId r:id="rId26"/>
  </p:handoutMasterIdLst>
  <p:sldIdLst>
    <p:sldId id="258" r:id="rId2"/>
    <p:sldId id="259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24" r:id="rId15"/>
    <p:sldId id="313" r:id="rId16"/>
    <p:sldId id="314" r:id="rId17"/>
    <p:sldId id="315" r:id="rId18"/>
    <p:sldId id="316" r:id="rId19"/>
    <p:sldId id="317" r:id="rId20"/>
    <p:sldId id="319" r:id="rId21"/>
    <p:sldId id="320" r:id="rId22"/>
    <p:sldId id="321" r:id="rId23"/>
    <p:sldId id="322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5E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92" autoAdjust="0"/>
    <p:restoredTop sz="87991" autoAdjust="0"/>
  </p:normalViewPr>
  <p:slideViewPr>
    <p:cSldViewPr>
      <p:cViewPr varScale="1">
        <p:scale>
          <a:sx n="77" d="100"/>
          <a:sy n="77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7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B5A87-7DD4-434C-8FB3-CA0210849EB3}" type="datetimeFigureOut">
              <a:rPr lang="fr-FR" smtClean="0"/>
              <a:t>30/10/12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3ABAE-5C3C-4AB0-8EB5-AF065547B3B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567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E2D9E-A656-4C0D-AF34-333437B2E95D}" type="datetimeFigureOut">
              <a:rPr lang="fr-FR" smtClean="0"/>
              <a:pPr/>
              <a:t>30/10/12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5CEB3-FD7A-459F-97B7-F9B6B76DE3F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5611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38580" y="6283621"/>
            <a:ext cx="1368152" cy="314368"/>
          </a:xfr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3DCBB33-EF9B-5140-977E-C4B16F450121}" type="datetime1">
              <a:rPr lang="fr-FR" smtClean="0"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457802" cy="991811"/>
          </a:xfrm>
          <a:prstGeom prst="rect">
            <a:avLst/>
          </a:prstGeom>
        </p:spPr>
      </p:pic>
      <p:pic>
        <p:nvPicPr>
          <p:cNvPr id="9" name="Picture 6" descr="09a00c00egerd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Image 11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168121" cy="908721"/>
          </a:xfrm>
          <a:prstGeom prst="rect">
            <a:avLst/>
          </a:prstGeom>
        </p:spPr>
      </p:pic>
      <p:pic>
        <p:nvPicPr>
          <p:cNvPr id="11" name="Picture 6" descr="09a00c00egerdp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Image 13" descr="cartouche_logo_univ-paris1_29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168121" cy="9087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6ECE-F0D9-114D-998C-39B6A19D47B9}" type="datetime1">
              <a:rPr lang="fr-FR" smtClean="0"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3502-F8EA-1F4C-95B1-102CE3662F97}" type="datetime1">
              <a:rPr lang="fr-FR" smtClean="0"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51720" y="18288"/>
            <a:ext cx="1008112" cy="314368"/>
          </a:xfrm>
        </p:spPr>
        <p:txBody>
          <a:bodyPr/>
          <a:lstStyle/>
          <a:p>
            <a:fld id="{4EAF27ED-FDC0-1E4F-A8BD-81E700AD468A}" type="datetime1">
              <a:rPr lang="fr-FR" smtClean="0"/>
              <a:t>30/10/12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15816" y="18288"/>
            <a:ext cx="5184576" cy="314368"/>
          </a:xfrm>
        </p:spPr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3C114-8771-9D4A-BA0E-0F1069B131B0}" type="datetime1">
              <a:rPr lang="fr-FR" smtClean="0"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E77D-60FC-1E47-8731-B7251C08009F}" type="datetime1">
              <a:rPr lang="fr-FR" smtClean="0"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AD83-13F8-DF40-8195-3DFB8B82380A}" type="datetime1">
              <a:rPr lang="fr-FR" smtClean="0"/>
              <a:t>30/10/12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55B9-E2BB-8748-9D8F-4B8FFFCAED14}" type="datetime1">
              <a:rPr lang="fr-FR" smtClean="0"/>
              <a:t>30/10/12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B2B2-A77D-9143-9480-3C4E7C19A1AE}" type="datetime1">
              <a:rPr lang="fr-FR" smtClean="0"/>
              <a:t>30/10/12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DD6A-08DA-C54D-9910-44B4308784AE}" type="datetime1">
              <a:rPr lang="fr-FR" smtClean="0"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90CB-3025-3A48-BE0E-135C3F15CCC0}" type="datetime1">
              <a:rPr lang="fr-FR" smtClean="0"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79712" y="0"/>
            <a:ext cx="7164288" cy="3326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91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1720" y="18288"/>
            <a:ext cx="108012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EB642A2-6099-C24E-9211-2A3CCDAFBF42}" type="datetime1">
              <a:rPr lang="fr-FR" smtClean="0"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9832" y="18288"/>
            <a:ext cx="504056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18288"/>
            <a:ext cx="51440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8" name="Image 7" descr="cartouche_logo_univ-paris1_294C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939740" cy="5563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b="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eg"/><Relationship Id="rId3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Relationship Id="rId3" Type="http://schemas.microsoft.com/office/2007/relationships/hdphoto" Target="../media/hdphoto2.wdp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1755777"/>
          </a:xfrm>
        </p:spPr>
        <p:txBody>
          <a:bodyPr>
            <a:noAutofit/>
          </a:bodyPr>
          <a:lstStyle/>
          <a:p>
            <a:r>
              <a:rPr lang="fr-FR" sz="3600" dirty="0" smtClean="0"/>
              <a:t>INF 2</a:t>
            </a:r>
            <a:br>
              <a:rPr lang="fr-FR" sz="3600" dirty="0" smtClean="0"/>
            </a:br>
            <a:r>
              <a:rPr lang="fr-FR" sz="3600" dirty="0" smtClean="0"/>
              <a:t> Programmation Orientée Objet</a:t>
            </a:r>
            <a:br>
              <a:rPr lang="fr-FR" sz="3600" dirty="0" smtClean="0"/>
            </a:br>
            <a:r>
              <a:rPr lang="fr-FR" sz="3600" dirty="0" smtClean="0"/>
              <a:t>Avancée </a:t>
            </a:r>
            <a:endParaRPr lang="fr-F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643314"/>
            <a:ext cx="6912768" cy="2286016"/>
          </a:xfrm>
        </p:spPr>
        <p:txBody>
          <a:bodyPr>
            <a:normAutofit/>
          </a:bodyPr>
          <a:lstStyle/>
          <a:p>
            <a:pPr algn="ctr"/>
            <a:r>
              <a:rPr lang="fr-FR" sz="3400" b="1" dirty="0">
                <a:solidFill>
                  <a:schemeClr val="tx2"/>
                </a:solidFill>
              </a:rPr>
              <a:t>Robustesse</a:t>
            </a:r>
          </a:p>
          <a:p>
            <a:pPr algn="ctr"/>
            <a:r>
              <a:rPr lang="fr-FR" dirty="0">
                <a:solidFill>
                  <a:schemeClr val="tx2"/>
                </a:solidFill>
              </a:rPr>
              <a:t>Renforcer la robustesse d’un code</a:t>
            </a:r>
          </a:p>
          <a:p>
            <a:pPr algn="ctr"/>
            <a:r>
              <a:rPr lang="fr-FR" dirty="0" smtClean="0">
                <a:solidFill>
                  <a:schemeClr val="tx2"/>
                </a:solidFill>
              </a:rPr>
              <a:t>Réaliser des </a:t>
            </a:r>
            <a:r>
              <a:rPr lang="fr-FR" smtClean="0">
                <a:solidFill>
                  <a:schemeClr val="tx2"/>
                </a:solidFill>
              </a:rPr>
              <a:t>tests unitaires</a:t>
            </a:r>
            <a:endParaRPr lang="fr-FR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fr-FR" dirty="0" smtClean="0"/>
              <a:t>Comment tester ??</a:t>
            </a:r>
          </a:p>
          <a:p>
            <a:pPr lvl="1"/>
            <a:r>
              <a:rPr lang="fr-FR" dirty="0" smtClean="0"/>
              <a:t>Définir le </a:t>
            </a:r>
            <a:r>
              <a:rPr lang="fr-FR" b="1" dirty="0"/>
              <a:t>jeu de données </a:t>
            </a:r>
            <a:r>
              <a:rPr lang="fr-FR" dirty="0" smtClean="0"/>
              <a:t>pour le test</a:t>
            </a:r>
          </a:p>
          <a:p>
            <a:pPr lvl="1"/>
            <a:r>
              <a:rPr lang="fr-FR" dirty="0" smtClean="0"/>
              <a:t>Définir le </a:t>
            </a:r>
            <a:r>
              <a:rPr lang="fr-FR" b="1" dirty="0" smtClean="0"/>
              <a:t>résultat attendu</a:t>
            </a:r>
          </a:p>
          <a:p>
            <a:pPr lvl="1"/>
            <a:r>
              <a:rPr lang="fr-FR" dirty="0" smtClean="0"/>
              <a:t>Comparer le résultat obtenu à l’attendu grâce aux </a:t>
            </a:r>
            <a:r>
              <a:rPr lang="fr-FR" b="1" dirty="0" smtClean="0"/>
              <a:t>oracles</a:t>
            </a:r>
          </a:p>
          <a:p>
            <a:pPr lvl="2">
              <a:buFont typeface="Wingdings" charset="2"/>
              <a:buChar char="Ø"/>
            </a:pPr>
            <a:r>
              <a:rPr lang="fr-FR" sz="3600" b="1" dirty="0" smtClean="0">
                <a:solidFill>
                  <a:srgbClr val="1F497D"/>
                </a:solidFill>
              </a:rPr>
              <a:t>Assertions </a:t>
            </a:r>
            <a:endParaRPr lang="fr-FR" sz="3600" b="1" dirty="0">
              <a:solidFill>
                <a:srgbClr val="1F497D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EE8A-C372-EB44-AC34-93B478620A72}" type="datetime1">
              <a:rPr lang="fr-FR" smtClean="0"/>
              <a:t>30/10/12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10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23528" y="1988840"/>
            <a:ext cx="8496944" cy="372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fr-FR" sz="2200" dirty="0"/>
              <a:t> </a:t>
            </a:r>
            <a:r>
              <a:rPr lang="fr-FR" sz="2200" dirty="0" smtClean="0"/>
              <a:t> </a:t>
            </a:r>
            <a:r>
              <a:rPr lang="fr-FR" sz="2200" b="1" dirty="0" smtClean="0"/>
              <a:t> @</a:t>
            </a:r>
            <a:r>
              <a:rPr lang="fr-FR" sz="2200" b="1" dirty="0"/>
              <a:t>Test</a:t>
            </a:r>
          </a:p>
          <a:p>
            <a:r>
              <a:rPr lang="fr-FR" sz="2200" dirty="0"/>
              <a:t>    public </a:t>
            </a:r>
            <a:r>
              <a:rPr lang="fr-FR" sz="2200" dirty="0" err="1"/>
              <a:t>void</a:t>
            </a:r>
            <a:r>
              <a:rPr lang="fr-FR" sz="2200" dirty="0"/>
              <a:t> </a:t>
            </a:r>
            <a:r>
              <a:rPr lang="fr-FR" sz="2200" dirty="0" err="1"/>
              <a:t>testToCelcius</a:t>
            </a:r>
            <a:r>
              <a:rPr lang="fr-FR" sz="2200" dirty="0"/>
              <a:t>() {</a:t>
            </a:r>
          </a:p>
          <a:p>
            <a:r>
              <a:rPr lang="fr-FR" sz="2200" dirty="0"/>
              <a:t>        </a:t>
            </a:r>
            <a:r>
              <a:rPr lang="fr-FR" sz="2200" dirty="0" err="1"/>
              <a:t>System.out.println</a:t>
            </a:r>
            <a:r>
              <a:rPr lang="fr-FR" sz="2200" dirty="0"/>
              <a:t>("</a:t>
            </a:r>
            <a:r>
              <a:rPr lang="fr-FR" sz="2200" dirty="0" err="1"/>
              <a:t>toCelcius</a:t>
            </a:r>
            <a:r>
              <a:rPr lang="fr-FR" sz="2200" dirty="0"/>
              <a:t>");</a:t>
            </a:r>
          </a:p>
          <a:p>
            <a:r>
              <a:rPr lang="fr-FR" sz="2200" dirty="0"/>
              <a:t>        double </a:t>
            </a:r>
            <a:r>
              <a:rPr lang="fr-FR" sz="2200" b="1" dirty="0" err="1"/>
              <a:t>temp</a:t>
            </a:r>
            <a:r>
              <a:rPr lang="fr-FR" sz="2200" dirty="0"/>
              <a:t> = </a:t>
            </a:r>
            <a:r>
              <a:rPr lang="fr-FR" sz="2200" dirty="0" smtClean="0"/>
              <a:t>32.0;	     	</a:t>
            </a:r>
            <a:r>
              <a:rPr lang="fr-FR" sz="2200" b="1" dirty="0" smtClean="0">
                <a:solidFill>
                  <a:srgbClr val="1F497D"/>
                </a:solidFill>
              </a:rPr>
              <a:t>/</a:t>
            </a:r>
            <a:r>
              <a:rPr lang="fr-FR" sz="2200" b="1" dirty="0">
                <a:solidFill>
                  <a:srgbClr val="1F497D"/>
                </a:solidFill>
              </a:rPr>
              <a:t>/</a:t>
            </a:r>
            <a:r>
              <a:rPr lang="fr-FR" sz="2200" b="1" dirty="0" err="1">
                <a:solidFill>
                  <a:srgbClr val="1F497D"/>
                </a:solidFill>
              </a:rPr>
              <a:t>definition</a:t>
            </a:r>
            <a:r>
              <a:rPr lang="fr-FR" sz="2200" b="1" dirty="0">
                <a:solidFill>
                  <a:srgbClr val="1F497D"/>
                </a:solidFill>
              </a:rPr>
              <a:t> données de test</a:t>
            </a:r>
          </a:p>
          <a:p>
            <a:endParaRPr lang="fr-FR" sz="2200" dirty="0"/>
          </a:p>
          <a:p>
            <a:r>
              <a:rPr lang="fr-FR" sz="2200" dirty="0"/>
              <a:t>        double </a:t>
            </a:r>
            <a:r>
              <a:rPr lang="fr-FR" sz="2200" b="1" dirty="0" err="1"/>
              <a:t>expResult</a:t>
            </a:r>
            <a:r>
              <a:rPr lang="fr-FR" sz="2200" dirty="0"/>
              <a:t> = 0</a:t>
            </a:r>
            <a:r>
              <a:rPr lang="fr-FR" sz="2200" dirty="0" smtClean="0"/>
              <a:t>.0; 	</a:t>
            </a:r>
            <a:r>
              <a:rPr lang="fr-FR" sz="2200" b="1" dirty="0" smtClean="0">
                <a:solidFill>
                  <a:srgbClr val="1F497D"/>
                </a:solidFill>
              </a:rPr>
              <a:t>/</a:t>
            </a:r>
            <a:r>
              <a:rPr lang="fr-FR" sz="2200" b="1" dirty="0">
                <a:solidFill>
                  <a:srgbClr val="1F497D"/>
                </a:solidFill>
              </a:rPr>
              <a:t>/</a:t>
            </a:r>
            <a:r>
              <a:rPr lang="fr-FR" sz="2200" b="1" dirty="0" err="1">
                <a:solidFill>
                  <a:srgbClr val="1F497D"/>
                </a:solidFill>
              </a:rPr>
              <a:t>definition</a:t>
            </a:r>
            <a:r>
              <a:rPr lang="fr-FR" sz="2200" b="1" dirty="0">
                <a:solidFill>
                  <a:srgbClr val="1F497D"/>
                </a:solidFill>
              </a:rPr>
              <a:t> résultat attendu</a:t>
            </a:r>
            <a:endParaRPr lang="fr-FR" sz="2200" dirty="0"/>
          </a:p>
          <a:p>
            <a:r>
              <a:rPr lang="fr-FR" sz="2200" dirty="0"/>
              <a:t>        double </a:t>
            </a:r>
            <a:r>
              <a:rPr lang="fr-FR" sz="2200" b="1" dirty="0" err="1"/>
              <a:t>result</a:t>
            </a:r>
            <a:r>
              <a:rPr lang="fr-FR" sz="2200" dirty="0"/>
              <a:t> = </a:t>
            </a:r>
            <a:r>
              <a:rPr lang="fr-FR" sz="2200" dirty="0" err="1" smtClean="0"/>
              <a:t>TemperatureConverter.toCelcius</a:t>
            </a:r>
            <a:r>
              <a:rPr lang="fr-FR" sz="2200" dirty="0"/>
              <a:t>(</a:t>
            </a:r>
            <a:r>
              <a:rPr lang="fr-FR" sz="2200" dirty="0" err="1"/>
              <a:t>temp</a:t>
            </a:r>
            <a:r>
              <a:rPr lang="fr-FR" sz="2200" dirty="0"/>
              <a:t>);</a:t>
            </a:r>
          </a:p>
          <a:p>
            <a:endParaRPr lang="fr-FR" sz="2200" dirty="0" smtClean="0"/>
          </a:p>
          <a:p>
            <a:r>
              <a:rPr lang="fr-FR" sz="2200" dirty="0" smtClean="0"/>
              <a:t>        </a:t>
            </a:r>
            <a:r>
              <a:rPr lang="fr-FR" sz="2200" b="1" dirty="0" smtClean="0"/>
              <a:t>/</a:t>
            </a:r>
            <a:r>
              <a:rPr lang="fr-FR" sz="2200" b="1" dirty="0"/>
              <a:t>/</a:t>
            </a:r>
            <a:r>
              <a:rPr lang="fr-FR" sz="2200" b="1" dirty="0" err="1"/>
              <a:t>assertEquals</a:t>
            </a:r>
            <a:r>
              <a:rPr lang="fr-FR" sz="2200" b="1" dirty="0"/>
              <a:t> (attendu, obtenu, delta)</a:t>
            </a:r>
          </a:p>
          <a:p>
            <a:r>
              <a:rPr lang="fr-FR" sz="2200" dirty="0"/>
              <a:t>        </a:t>
            </a:r>
            <a:r>
              <a:rPr lang="fr-FR" sz="2200" b="1" i="1" dirty="0" err="1">
                <a:solidFill>
                  <a:srgbClr val="1F497D"/>
                </a:solidFill>
              </a:rPr>
              <a:t>assertEquals</a:t>
            </a:r>
            <a:r>
              <a:rPr lang="fr-FR" sz="2200" b="1" i="1" dirty="0">
                <a:solidFill>
                  <a:srgbClr val="1F497D"/>
                </a:solidFill>
              </a:rPr>
              <a:t>(</a:t>
            </a:r>
            <a:r>
              <a:rPr lang="fr-FR" sz="2200" b="1" i="1" dirty="0" err="1">
                <a:solidFill>
                  <a:srgbClr val="1F497D"/>
                </a:solidFill>
              </a:rPr>
              <a:t>expResult</a:t>
            </a:r>
            <a:r>
              <a:rPr lang="fr-FR" sz="2200" b="1" i="1" dirty="0">
                <a:solidFill>
                  <a:srgbClr val="1F497D"/>
                </a:solidFill>
              </a:rPr>
              <a:t>, </a:t>
            </a:r>
            <a:r>
              <a:rPr lang="fr-FR" sz="2200" b="1" i="1" dirty="0" err="1">
                <a:solidFill>
                  <a:srgbClr val="1F497D"/>
                </a:solidFill>
              </a:rPr>
              <a:t>result</a:t>
            </a:r>
            <a:r>
              <a:rPr lang="fr-FR" sz="2200" b="1" i="1" dirty="0">
                <a:solidFill>
                  <a:srgbClr val="1F497D"/>
                </a:solidFill>
              </a:rPr>
              <a:t>, 0.0);</a:t>
            </a:r>
          </a:p>
          <a:p>
            <a:r>
              <a:rPr lang="fr-FR" sz="2200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96456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5112568"/>
          </a:xfrm>
        </p:spPr>
        <p:txBody>
          <a:bodyPr>
            <a:normAutofit fontScale="85000" lnSpcReduction="20000"/>
          </a:bodyPr>
          <a:lstStyle/>
          <a:p>
            <a:r>
              <a:rPr lang="fr-FR" b="1" i="1" dirty="0" err="1" smtClean="0">
                <a:solidFill>
                  <a:srgbClr val="1F497D"/>
                </a:solidFill>
              </a:rPr>
              <a:t>assertEquals</a:t>
            </a:r>
            <a:r>
              <a:rPr lang="fr-FR" b="1" i="1" dirty="0" smtClean="0">
                <a:solidFill>
                  <a:srgbClr val="1F497D"/>
                </a:solidFill>
              </a:rPr>
              <a:t>(</a:t>
            </a:r>
            <a:r>
              <a:rPr lang="fr-FR" b="1" i="1" dirty="0" err="1" smtClean="0">
                <a:solidFill>
                  <a:srgbClr val="1F497D"/>
                </a:solidFill>
              </a:rPr>
              <a:t>object,object</a:t>
            </a:r>
            <a:r>
              <a:rPr lang="fr-FR" b="1" i="1" dirty="0" smtClean="0">
                <a:solidFill>
                  <a:srgbClr val="1F497D"/>
                </a:solidFill>
              </a:rPr>
              <a:t>) </a:t>
            </a:r>
            <a:r>
              <a:rPr lang="fr-FR" dirty="0" smtClean="0"/>
              <a:t>: </a:t>
            </a:r>
          </a:p>
          <a:p>
            <a:pPr lvl="1"/>
            <a:r>
              <a:rPr lang="fr-FR" dirty="0" smtClean="0"/>
              <a:t>Tester si les objets sont égaux </a:t>
            </a:r>
            <a:r>
              <a:rPr lang="fr-FR" b="1" dirty="0" smtClean="0"/>
              <a:t>(méthode </a:t>
            </a:r>
            <a:r>
              <a:rPr lang="fr-FR" b="1" i="1" dirty="0" err="1" smtClean="0">
                <a:solidFill>
                  <a:srgbClr val="1F497D"/>
                </a:solidFill>
              </a:rPr>
              <a:t>equals</a:t>
            </a:r>
            <a:r>
              <a:rPr lang="fr-FR" b="1" dirty="0"/>
              <a:t>)</a:t>
            </a:r>
            <a:endParaRPr lang="fr-FR" b="1" dirty="0" smtClean="0"/>
          </a:p>
          <a:p>
            <a:r>
              <a:rPr lang="fr-FR" b="1" i="1" dirty="0" err="1">
                <a:solidFill>
                  <a:srgbClr val="1F497D"/>
                </a:solidFill>
              </a:rPr>
              <a:t>assertArrayEquals</a:t>
            </a:r>
            <a:r>
              <a:rPr lang="fr-FR" b="1" i="1" dirty="0">
                <a:solidFill>
                  <a:srgbClr val="1F497D"/>
                </a:solidFill>
              </a:rPr>
              <a:t>(</a:t>
            </a:r>
            <a:r>
              <a:rPr lang="fr-FR" b="1" i="1" dirty="0" err="1">
                <a:solidFill>
                  <a:srgbClr val="1F497D"/>
                </a:solidFill>
              </a:rPr>
              <a:t>object</a:t>
            </a:r>
            <a:r>
              <a:rPr lang="fr-FR" b="1" i="1" dirty="0">
                <a:solidFill>
                  <a:srgbClr val="1F497D"/>
                </a:solidFill>
              </a:rPr>
              <a:t>[], </a:t>
            </a:r>
            <a:r>
              <a:rPr lang="fr-FR" b="1" i="1" dirty="0" err="1">
                <a:solidFill>
                  <a:srgbClr val="1F497D"/>
                </a:solidFill>
              </a:rPr>
              <a:t>object</a:t>
            </a:r>
            <a:r>
              <a:rPr lang="fr-FR" b="1" i="1" dirty="0">
                <a:solidFill>
                  <a:srgbClr val="1F497D"/>
                </a:solidFill>
              </a:rPr>
              <a:t>[]) </a:t>
            </a:r>
            <a:r>
              <a:rPr lang="fr-FR" dirty="0" smtClean="0"/>
              <a:t>: </a:t>
            </a:r>
          </a:p>
          <a:p>
            <a:pPr lvl="1"/>
            <a:r>
              <a:rPr lang="fr-FR" dirty="0" smtClean="0"/>
              <a:t>Tester si deux tableaux contiennent les mêmes valeurs dans le même ordre</a:t>
            </a:r>
          </a:p>
          <a:p>
            <a:r>
              <a:rPr lang="fr-FR" b="1" i="1" dirty="0" err="1">
                <a:solidFill>
                  <a:srgbClr val="1F497D"/>
                </a:solidFill>
              </a:rPr>
              <a:t>assert</a:t>
            </a:r>
            <a:r>
              <a:rPr lang="fr-FR" b="1" i="1" dirty="0">
                <a:solidFill>
                  <a:srgbClr val="1F497D"/>
                </a:solidFill>
              </a:rPr>
              <a:t>(Not)</a:t>
            </a:r>
            <a:r>
              <a:rPr lang="fr-FR" b="1" i="1" dirty="0" err="1">
                <a:solidFill>
                  <a:srgbClr val="1F497D"/>
                </a:solidFill>
              </a:rPr>
              <a:t>Same</a:t>
            </a:r>
            <a:r>
              <a:rPr lang="fr-FR" b="1" i="1" dirty="0">
                <a:solidFill>
                  <a:srgbClr val="1F497D"/>
                </a:solidFill>
              </a:rPr>
              <a:t>(</a:t>
            </a:r>
            <a:r>
              <a:rPr lang="fr-FR" b="1" i="1" dirty="0" err="1">
                <a:solidFill>
                  <a:srgbClr val="1F497D"/>
                </a:solidFill>
              </a:rPr>
              <a:t>object,object</a:t>
            </a:r>
            <a:r>
              <a:rPr lang="fr-FR" b="1" i="1" dirty="0">
                <a:solidFill>
                  <a:srgbClr val="1F497D"/>
                </a:solidFill>
              </a:rPr>
              <a:t>) : </a:t>
            </a:r>
            <a:endParaRPr lang="fr-FR" b="1" i="1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Tester si </a:t>
            </a:r>
            <a:r>
              <a:rPr lang="fr-FR" dirty="0"/>
              <a:t>les </a:t>
            </a:r>
            <a:r>
              <a:rPr lang="fr-FR" dirty="0" smtClean="0"/>
              <a:t>objets </a:t>
            </a:r>
            <a:r>
              <a:rPr lang="fr-FR" dirty="0"/>
              <a:t>sont </a:t>
            </a:r>
            <a:r>
              <a:rPr lang="fr-FR" dirty="0" smtClean="0"/>
              <a:t>(ou </a:t>
            </a:r>
            <a:r>
              <a:rPr lang="fr-FR" dirty="0"/>
              <a:t>pas) la même </a:t>
            </a:r>
            <a:r>
              <a:rPr lang="fr-FR" dirty="0" smtClean="0"/>
              <a:t>instance (</a:t>
            </a:r>
            <a:r>
              <a:rPr lang="fr-FR" b="1" i="1" dirty="0" smtClean="0">
                <a:solidFill>
                  <a:srgbClr val="1F497D"/>
                </a:solidFill>
              </a:rPr>
              <a:t>identité</a:t>
            </a:r>
            <a:r>
              <a:rPr lang="fr-FR" dirty="0" smtClean="0"/>
              <a:t>)</a:t>
            </a:r>
          </a:p>
          <a:p>
            <a:r>
              <a:rPr lang="fr-FR" b="1" i="1" dirty="0" err="1">
                <a:solidFill>
                  <a:srgbClr val="1F497D"/>
                </a:solidFill>
              </a:rPr>
              <a:t>assert</a:t>
            </a:r>
            <a:r>
              <a:rPr lang="fr-FR" b="1" i="1" dirty="0">
                <a:solidFill>
                  <a:srgbClr val="1F497D"/>
                </a:solidFill>
              </a:rPr>
              <a:t>(Not)</a:t>
            </a:r>
            <a:r>
              <a:rPr lang="fr-FR" b="1" i="1" dirty="0" err="1">
                <a:solidFill>
                  <a:srgbClr val="1F497D"/>
                </a:solidFill>
              </a:rPr>
              <a:t>Null</a:t>
            </a:r>
            <a:r>
              <a:rPr lang="fr-FR" b="1" i="1" dirty="0">
                <a:solidFill>
                  <a:srgbClr val="1F497D"/>
                </a:solidFill>
              </a:rPr>
              <a:t>(</a:t>
            </a:r>
            <a:r>
              <a:rPr lang="fr-FR" b="1" i="1" dirty="0" err="1">
                <a:solidFill>
                  <a:srgbClr val="1F497D"/>
                </a:solidFill>
              </a:rPr>
              <a:t>object</a:t>
            </a:r>
            <a:r>
              <a:rPr lang="fr-FR" b="1" i="1" dirty="0">
                <a:solidFill>
                  <a:srgbClr val="1F497D"/>
                </a:solidFill>
              </a:rPr>
              <a:t>) </a:t>
            </a:r>
            <a:r>
              <a:rPr lang="fr-FR" dirty="0" smtClean="0"/>
              <a:t>: </a:t>
            </a:r>
          </a:p>
          <a:p>
            <a:pPr lvl="1"/>
            <a:r>
              <a:rPr lang="fr-FR" dirty="0" smtClean="0"/>
              <a:t>Tester si l’objet est (ou pas) </a:t>
            </a:r>
            <a:r>
              <a:rPr lang="fr-FR" dirty="0" err="1" smtClean="0"/>
              <a:t>null</a:t>
            </a:r>
            <a:endParaRPr lang="fr-FR" dirty="0" smtClean="0"/>
          </a:p>
          <a:p>
            <a:r>
              <a:rPr lang="fr-FR" b="1" i="1" dirty="0" err="1">
                <a:solidFill>
                  <a:srgbClr val="1F497D"/>
                </a:solidFill>
              </a:rPr>
              <a:t>assertTrue</a:t>
            </a:r>
            <a:r>
              <a:rPr lang="fr-FR" b="1" i="1" dirty="0">
                <a:solidFill>
                  <a:srgbClr val="1F497D"/>
                </a:solidFill>
              </a:rPr>
              <a:t>(</a:t>
            </a:r>
            <a:r>
              <a:rPr lang="fr-FR" b="1" i="1" dirty="0" err="1">
                <a:solidFill>
                  <a:srgbClr val="1F497D"/>
                </a:solidFill>
              </a:rPr>
              <a:t>boolean</a:t>
            </a:r>
            <a:r>
              <a:rPr lang="fr-FR" b="1" i="1" dirty="0">
                <a:solidFill>
                  <a:srgbClr val="1F497D"/>
                </a:solidFill>
              </a:rPr>
              <a:t>) </a:t>
            </a:r>
            <a:r>
              <a:rPr lang="fr-FR" dirty="0" smtClean="0"/>
              <a:t>: </a:t>
            </a:r>
          </a:p>
          <a:p>
            <a:pPr lvl="1"/>
            <a:r>
              <a:rPr lang="fr-FR" dirty="0" smtClean="0"/>
              <a:t>Tester si une condition est vrai</a:t>
            </a:r>
          </a:p>
          <a:p>
            <a:r>
              <a:rPr lang="fr-FR" b="1" i="1" dirty="0" err="1">
                <a:solidFill>
                  <a:srgbClr val="1F497D"/>
                </a:solidFill>
              </a:rPr>
              <a:t>assertFalse</a:t>
            </a:r>
            <a:r>
              <a:rPr lang="fr-FR" b="1" i="1" dirty="0">
                <a:solidFill>
                  <a:srgbClr val="1F497D"/>
                </a:solidFill>
              </a:rPr>
              <a:t>(</a:t>
            </a:r>
            <a:r>
              <a:rPr lang="fr-FR" b="1" i="1" dirty="0" err="1">
                <a:solidFill>
                  <a:srgbClr val="1F497D"/>
                </a:solidFill>
              </a:rPr>
              <a:t>boolean</a:t>
            </a:r>
            <a:r>
              <a:rPr lang="fr-FR" b="1" i="1" dirty="0">
                <a:solidFill>
                  <a:srgbClr val="1F497D"/>
                </a:solidFill>
              </a:rPr>
              <a:t>) </a:t>
            </a:r>
            <a:r>
              <a:rPr lang="fr-FR" dirty="0" smtClean="0"/>
              <a:t>: </a:t>
            </a:r>
          </a:p>
          <a:p>
            <a:pPr lvl="1"/>
            <a:r>
              <a:rPr lang="fr-FR" dirty="0" smtClean="0"/>
              <a:t>Tester si la condition est fausse</a:t>
            </a:r>
          </a:p>
          <a:p>
            <a:r>
              <a:rPr lang="fr-FR" b="1" i="1" dirty="0" err="1">
                <a:solidFill>
                  <a:srgbClr val="1F497D"/>
                </a:solidFill>
              </a:rPr>
              <a:t>fail</a:t>
            </a:r>
            <a:r>
              <a:rPr lang="fr-FR" b="1" i="1" dirty="0">
                <a:solidFill>
                  <a:srgbClr val="1F497D"/>
                </a:solidFill>
              </a:rPr>
              <a:t>() </a:t>
            </a:r>
            <a:r>
              <a:rPr lang="fr-FR" dirty="0" smtClean="0"/>
              <a:t>: faire échouer le test quelque soit la situation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B42D-6469-AB45-8AD9-3A2253B5CDC9}" type="datetime1">
              <a:rPr lang="fr-FR" smtClean="0"/>
              <a:t>30/10/12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Manuele Kirsch Pinheiro - CRI/UP1 - mkirschpin@univ-paris1.fr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502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Tester avec JUnit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Préambule (</a:t>
            </a:r>
            <a:r>
              <a:rPr lang="fr-FR" b="1" dirty="0" err="1" smtClean="0">
                <a:solidFill>
                  <a:srgbClr val="1F497D"/>
                </a:solidFill>
              </a:rPr>
              <a:t>Fixture</a:t>
            </a:r>
            <a:r>
              <a:rPr lang="fr-FR" b="1" dirty="0" smtClean="0">
                <a:solidFill>
                  <a:srgbClr val="1F497D"/>
                </a:solidFill>
              </a:rPr>
              <a:t>) : @</a:t>
            </a:r>
            <a:r>
              <a:rPr lang="fr-FR" b="1" dirty="0" err="1" smtClean="0">
                <a:solidFill>
                  <a:srgbClr val="1F497D"/>
                </a:solidFill>
              </a:rPr>
              <a:t>Before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Définition (setup) des données avant chaque test</a:t>
            </a:r>
          </a:p>
          <a:p>
            <a:pPr lvl="1"/>
            <a:r>
              <a:rPr lang="fr-FR" dirty="0" smtClean="0"/>
              <a:t>Gagne de temps si plusieurs tests avec des données similaires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5ACF-6A5D-094D-A005-6EDB0B11D050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043608" y="3861048"/>
            <a:ext cx="6912768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1F497D"/>
                </a:solidFill>
              </a:rPr>
              <a:t>   @</a:t>
            </a:r>
            <a:r>
              <a:rPr lang="en-US" sz="2200" b="1" dirty="0">
                <a:solidFill>
                  <a:srgbClr val="1F497D"/>
                </a:solidFill>
              </a:rPr>
              <a:t>Before</a:t>
            </a:r>
          </a:p>
          <a:p>
            <a:r>
              <a:rPr lang="en-US" sz="2200" b="1" dirty="0"/>
              <a:t>    public void </a:t>
            </a:r>
            <a:r>
              <a:rPr lang="en-US" sz="2200" b="1" dirty="0" err="1"/>
              <a:t>setUp</a:t>
            </a:r>
            <a:r>
              <a:rPr lang="en-US" sz="2200" b="1" dirty="0"/>
              <a:t>() {</a:t>
            </a:r>
          </a:p>
          <a:p>
            <a:r>
              <a:rPr lang="en-US" sz="2200" dirty="0"/>
              <a:t>        </a:t>
            </a:r>
            <a:r>
              <a:rPr lang="en-US" sz="2200" dirty="0" err="1"/>
              <a:t>System.out.println</a:t>
            </a:r>
            <a:r>
              <a:rPr lang="en-US" sz="2200" dirty="0"/>
              <a:t>("Defining test data");</a:t>
            </a:r>
          </a:p>
          <a:p>
            <a:r>
              <a:rPr lang="en-US" sz="2200" dirty="0"/>
              <a:t>      </a:t>
            </a:r>
            <a:r>
              <a:rPr lang="en-US" sz="2200" dirty="0" smtClean="0"/>
              <a:t>  </a:t>
            </a:r>
            <a:r>
              <a:rPr lang="en-US" sz="2200" dirty="0"/>
              <a:t>f = 89.6;</a:t>
            </a:r>
          </a:p>
          <a:p>
            <a:r>
              <a:rPr lang="en-US" sz="2200" dirty="0"/>
              <a:t>        c = 32;</a:t>
            </a:r>
            <a:r>
              <a:rPr lang="en-US" sz="2200" dirty="0" smtClean="0"/>
              <a:t>	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 }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931438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Post-ambule :</a:t>
            </a:r>
            <a:r>
              <a:rPr lang="fr-FR" dirty="0" smtClean="0"/>
              <a:t> </a:t>
            </a:r>
            <a:r>
              <a:rPr lang="fr-FR" b="1" i="1" dirty="0" smtClean="0">
                <a:solidFill>
                  <a:srgbClr val="1F497D"/>
                </a:solidFill>
              </a:rPr>
              <a:t>@</a:t>
            </a:r>
            <a:r>
              <a:rPr lang="fr-FR" b="1" i="1" dirty="0" err="1" smtClean="0">
                <a:solidFill>
                  <a:srgbClr val="1F497D"/>
                </a:solidFill>
              </a:rPr>
              <a:t>After</a:t>
            </a:r>
            <a:endParaRPr lang="fr-FR" b="1" i="1" dirty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Clean up après </a:t>
            </a:r>
            <a:r>
              <a:rPr lang="fr-FR" dirty="0"/>
              <a:t>chaque test</a:t>
            </a:r>
          </a:p>
          <a:p>
            <a:pPr lvl="1"/>
            <a:r>
              <a:rPr lang="fr-FR" dirty="0" smtClean="0"/>
              <a:t>Remettre l’environnement dans un état propre</a:t>
            </a:r>
          </a:p>
          <a:p>
            <a:pPr marL="914400" lvl="2" indent="0">
              <a:buNone/>
            </a:pPr>
            <a:r>
              <a:rPr lang="fr-FR" dirty="0" smtClean="0"/>
              <a:t>( libération de ressources, fermeture de connexions…)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673D-D828-8B41-9795-19DB6E17E33B}" type="datetime1">
              <a:rPr lang="fr-FR" smtClean="0"/>
              <a:t>30/10/12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13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835696" y="3501008"/>
            <a:ext cx="561662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    </a:t>
            </a:r>
            <a:r>
              <a:rPr lang="fr-FR" sz="2400" b="1" dirty="0">
                <a:solidFill>
                  <a:srgbClr val="1F497D"/>
                </a:solidFill>
              </a:rPr>
              <a:t>@</a:t>
            </a:r>
            <a:r>
              <a:rPr lang="fr-FR" sz="2400" b="1" dirty="0" err="1">
                <a:solidFill>
                  <a:srgbClr val="1F497D"/>
                </a:solidFill>
              </a:rPr>
              <a:t>After</a:t>
            </a:r>
            <a:endParaRPr lang="fr-FR" sz="2400" b="1" dirty="0">
              <a:solidFill>
                <a:srgbClr val="1F497D"/>
              </a:solidFill>
            </a:endParaRPr>
          </a:p>
          <a:p>
            <a:r>
              <a:rPr lang="fr-FR" sz="2400" dirty="0"/>
              <a:t>    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tearDown</a:t>
            </a:r>
            <a:r>
              <a:rPr lang="fr-FR" sz="2400" dirty="0"/>
              <a:t>() {</a:t>
            </a:r>
          </a:p>
          <a:p>
            <a:r>
              <a:rPr lang="fr-FR" sz="2400" dirty="0"/>
              <a:t>        </a:t>
            </a:r>
            <a:r>
              <a:rPr lang="fr-FR" sz="2400" dirty="0" err="1"/>
              <a:t>System.out.println</a:t>
            </a:r>
            <a:r>
              <a:rPr lang="fr-FR" sz="2400" dirty="0"/>
              <a:t>("</a:t>
            </a:r>
            <a:r>
              <a:rPr lang="fr-FR" sz="2400" dirty="0" err="1"/>
              <a:t>Closing</a:t>
            </a:r>
            <a:r>
              <a:rPr lang="fr-FR" sz="2400" dirty="0"/>
              <a:t> test");</a:t>
            </a:r>
          </a:p>
          <a:p>
            <a:r>
              <a:rPr lang="fr-FR" sz="2400" dirty="0"/>
              <a:t>        </a:t>
            </a:r>
            <a:r>
              <a:rPr lang="fr-FR" sz="2400" dirty="0" smtClean="0"/>
              <a:t>f = 0.0;</a:t>
            </a:r>
          </a:p>
          <a:p>
            <a:r>
              <a:rPr lang="fr-FR" sz="2400" dirty="0" smtClean="0"/>
              <a:t>        c = 0.0;</a:t>
            </a:r>
            <a:endParaRPr lang="fr-FR" sz="2400" dirty="0"/>
          </a:p>
          <a:p>
            <a:r>
              <a:rPr lang="fr-FR" sz="2400" dirty="0"/>
              <a:t>    }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4941168"/>
            <a:ext cx="2886067" cy="17316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ZoneTexte 8"/>
          <p:cNvSpPr txBox="1"/>
          <p:nvPr/>
        </p:nvSpPr>
        <p:spPr>
          <a:xfrm>
            <a:off x="323528" y="5013176"/>
            <a:ext cx="1417876" cy="1200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smtClean="0"/>
              <a:t>@</a:t>
            </a:r>
            <a:r>
              <a:rPr lang="fr-FR" sz="2400" dirty="0" err="1" smtClean="0"/>
              <a:t>Before</a:t>
            </a:r>
            <a:endParaRPr lang="fr-FR" sz="2400" dirty="0" smtClean="0"/>
          </a:p>
          <a:p>
            <a:r>
              <a:rPr lang="fr-FR" sz="2400" dirty="0" smtClean="0"/>
              <a:t>@Test</a:t>
            </a:r>
          </a:p>
          <a:p>
            <a:r>
              <a:rPr lang="fr-FR" sz="2400" dirty="0" smtClean="0"/>
              <a:t>@</a:t>
            </a:r>
            <a:r>
              <a:rPr lang="fr-FR" sz="2400" dirty="0" err="1" smtClean="0"/>
              <a:t>After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825083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4992216"/>
          </a:xfrm>
        </p:spPr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Tester les exceptions</a:t>
            </a:r>
          </a:p>
          <a:p>
            <a:pPr lvl="1"/>
            <a:r>
              <a:rPr lang="fr-FR" dirty="0"/>
              <a:t>Tester si </a:t>
            </a:r>
            <a:r>
              <a:rPr lang="fr-FR" dirty="0" smtClean="0"/>
              <a:t>le code </a:t>
            </a:r>
            <a:r>
              <a:rPr lang="fr-FR" dirty="0"/>
              <a:t>soulève les exceptions qu’il devait </a:t>
            </a:r>
            <a:endParaRPr lang="fr-FR" dirty="0" smtClean="0"/>
          </a:p>
          <a:p>
            <a:pPr lvl="1"/>
            <a:r>
              <a:rPr lang="fr-FR" dirty="0" smtClean="0"/>
              <a:t>Si l’exception n’est pas levée, </a:t>
            </a:r>
            <a:r>
              <a:rPr lang="fr-FR" b="1" i="1" dirty="0" smtClean="0"/>
              <a:t>test </a:t>
            </a:r>
            <a:r>
              <a:rPr lang="fr-FR" b="1" i="1" dirty="0" err="1" smtClean="0"/>
              <a:t>failed</a:t>
            </a:r>
            <a:r>
              <a:rPr lang="fr-FR" b="1" i="1" dirty="0" smtClean="0"/>
              <a:t> </a:t>
            </a:r>
            <a:r>
              <a:rPr lang="fr-FR" dirty="0" smtClean="0"/>
              <a:t>!</a:t>
            </a:r>
          </a:p>
          <a:p>
            <a:pPr marL="1797050" lvl="1" indent="0">
              <a:buNone/>
            </a:pPr>
            <a:r>
              <a:rPr lang="fr-FR" b="1" dirty="0" smtClean="0"/>
              <a:t>@Test ( </a:t>
            </a:r>
            <a:r>
              <a:rPr lang="fr-FR" b="1" dirty="0" err="1" smtClean="0">
                <a:solidFill>
                  <a:srgbClr val="1F497D"/>
                </a:solidFill>
              </a:rPr>
              <a:t>expected</a:t>
            </a:r>
            <a:r>
              <a:rPr lang="fr-FR" b="1" dirty="0" smtClean="0">
                <a:solidFill>
                  <a:srgbClr val="1F497D"/>
                </a:solidFill>
              </a:rPr>
              <a:t> = </a:t>
            </a:r>
            <a:r>
              <a:rPr lang="fr-FR" b="1" dirty="0" err="1" smtClean="0">
                <a:solidFill>
                  <a:srgbClr val="1F497D"/>
                </a:solidFill>
              </a:rPr>
              <a:t>Exception.class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  <a:r>
              <a:rPr lang="fr-FR" b="1" dirty="0" smtClean="0"/>
              <a:t>)</a:t>
            </a:r>
          </a:p>
          <a:p>
            <a:pPr marL="1797050" lvl="1" indent="0">
              <a:buNone/>
            </a:pPr>
            <a:r>
              <a:rPr lang="fr-FR" dirty="0" err="1" smtClean="0"/>
              <a:t>methodeTest</a:t>
            </a:r>
            <a:r>
              <a:rPr lang="fr-FR" dirty="0" smtClean="0"/>
              <a:t>() { … }</a:t>
            </a:r>
            <a:endParaRPr lang="fr-FR" dirty="0"/>
          </a:p>
          <a:p>
            <a:pPr>
              <a:spcBef>
                <a:spcPts val="1872"/>
              </a:spcBef>
            </a:pPr>
            <a:r>
              <a:rPr lang="fr-FR" b="1" dirty="0" smtClean="0">
                <a:solidFill>
                  <a:srgbClr val="1F497D"/>
                </a:solidFill>
              </a:rPr>
              <a:t>Tester le temps d’exécution</a:t>
            </a:r>
          </a:p>
          <a:p>
            <a:pPr lvl="1"/>
            <a:r>
              <a:rPr lang="fr-FR" dirty="0" smtClean="0"/>
              <a:t>Tester si un code prend trop de temps à exécuter</a:t>
            </a:r>
          </a:p>
          <a:p>
            <a:pPr lvl="2"/>
            <a:r>
              <a:rPr lang="fr-FR" dirty="0"/>
              <a:t>Connexion réseau, connexion au </a:t>
            </a:r>
            <a:r>
              <a:rPr lang="fr-FR" dirty="0" err="1" smtClean="0"/>
              <a:t>BdD</a:t>
            </a:r>
            <a:r>
              <a:rPr lang="fr-FR" dirty="0" smtClean="0"/>
              <a:t>… </a:t>
            </a:r>
          </a:p>
          <a:p>
            <a:pPr lvl="1"/>
            <a:r>
              <a:rPr lang="fr-FR" dirty="0" smtClean="0"/>
              <a:t>Tester si le temps d’exécution maximale (en </a:t>
            </a:r>
            <a:r>
              <a:rPr lang="fr-FR" b="1" i="1" dirty="0" smtClean="0"/>
              <a:t>ms</a:t>
            </a:r>
            <a:r>
              <a:rPr lang="fr-FR" dirty="0" smtClean="0"/>
              <a:t>) est acceptable</a:t>
            </a:r>
          </a:p>
          <a:p>
            <a:pPr marL="1711325" lvl="1" indent="0">
              <a:buNone/>
            </a:pPr>
            <a:r>
              <a:rPr lang="fr-FR" dirty="0"/>
              <a:t> </a:t>
            </a:r>
            <a:r>
              <a:rPr lang="fr-FR" b="1" dirty="0"/>
              <a:t>@Test ( </a:t>
            </a:r>
            <a:r>
              <a:rPr lang="fr-FR" b="1" dirty="0" smtClean="0">
                <a:solidFill>
                  <a:srgbClr val="1F497D"/>
                </a:solidFill>
              </a:rPr>
              <a:t>timeout = 1000 </a:t>
            </a:r>
            <a:r>
              <a:rPr lang="fr-FR" b="1" dirty="0"/>
              <a:t>)</a:t>
            </a:r>
          </a:p>
          <a:p>
            <a:pPr marL="1711325" lvl="1" indent="0">
              <a:buNone/>
            </a:pPr>
            <a:r>
              <a:rPr lang="fr-FR" dirty="0" smtClean="0"/>
              <a:t> </a:t>
            </a:r>
            <a:r>
              <a:rPr lang="fr-FR" dirty="0" err="1" smtClean="0"/>
              <a:t>methodeTest</a:t>
            </a:r>
            <a:r>
              <a:rPr lang="fr-FR" dirty="0"/>
              <a:t>() { … </a:t>
            </a:r>
            <a:r>
              <a:rPr lang="fr-FR" dirty="0" smtClean="0"/>
              <a:t>}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27ED-FDC0-1E4F-A8BD-81E700AD468A}" type="datetime1">
              <a:rPr lang="fr-FR" smtClean="0"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25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4525963"/>
          </a:xfrm>
        </p:spPr>
        <p:txBody>
          <a:bodyPr/>
          <a:lstStyle/>
          <a:p>
            <a:r>
              <a:rPr lang="fr-FR" dirty="0" smtClean="0"/>
              <a:t>Exemple : </a:t>
            </a:r>
            <a:r>
              <a:rPr lang="fr-FR" b="1" dirty="0" err="1" smtClean="0">
                <a:solidFill>
                  <a:srgbClr val="1F497D"/>
                </a:solidFill>
              </a:rPr>
              <a:t>Factorial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Classe à tester </a:t>
            </a:r>
            <a:br>
              <a:rPr lang="fr-FR" dirty="0" smtClean="0"/>
            </a:br>
            <a:r>
              <a:rPr lang="fr-FR" b="1" dirty="0" err="1" smtClean="0"/>
              <a:t>pooav.robustesse.exception.Factorial</a:t>
            </a:r>
            <a:endParaRPr lang="fr-FR" b="1" i="1" dirty="0" smtClean="0"/>
          </a:p>
          <a:p>
            <a:pPr lvl="1"/>
            <a:r>
              <a:rPr lang="fr-FR" dirty="0"/>
              <a:t>C</a:t>
            </a:r>
            <a:r>
              <a:rPr lang="fr-FR" dirty="0" smtClean="0"/>
              <a:t>lasse de test : </a:t>
            </a:r>
            <a:r>
              <a:rPr lang="fr-FR" b="1" i="1" dirty="0" err="1" smtClean="0">
                <a:solidFill>
                  <a:srgbClr val="1F497D"/>
                </a:solidFill>
              </a:rPr>
              <a:t>pooav.robustesse.exception.FactorialTest</a:t>
            </a:r>
            <a:r>
              <a:rPr lang="fr-FR" b="1" i="1" dirty="0" smtClean="0">
                <a:solidFill>
                  <a:srgbClr val="1F497D"/>
                </a:solidFill>
              </a:rPr>
              <a:t> </a:t>
            </a:r>
          </a:p>
          <a:p>
            <a:pPr lvl="1"/>
            <a:endParaRPr lang="fr-FR" b="1" i="1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Pour </a:t>
            </a:r>
            <a:r>
              <a:rPr lang="fr-FR" b="1" dirty="0" smtClean="0"/>
              <a:t>chaque situation </a:t>
            </a:r>
            <a:r>
              <a:rPr lang="fr-FR" dirty="0" smtClean="0"/>
              <a:t>à tester, une méthode </a:t>
            </a:r>
            <a:r>
              <a:rPr lang="fr-FR" b="1" i="1" dirty="0" smtClean="0">
                <a:solidFill>
                  <a:srgbClr val="1F497D"/>
                </a:solidFill>
              </a:rPr>
              <a:t>@Test</a:t>
            </a:r>
          </a:p>
          <a:p>
            <a:pPr lvl="2"/>
            <a:r>
              <a:rPr lang="fr-FR" dirty="0" smtClean="0"/>
              <a:t>Normal (</a:t>
            </a:r>
            <a:r>
              <a:rPr lang="fr-FR" i="1" dirty="0" smtClean="0"/>
              <a:t>n&gt;0</a:t>
            </a:r>
            <a:r>
              <a:rPr lang="fr-FR" dirty="0" smtClean="0"/>
              <a:t>), Zéro (</a:t>
            </a:r>
            <a:r>
              <a:rPr lang="fr-FR" i="1" dirty="0" smtClean="0"/>
              <a:t>n=0</a:t>
            </a:r>
            <a:r>
              <a:rPr lang="fr-FR" dirty="0" smtClean="0"/>
              <a:t>), Grand (</a:t>
            </a:r>
            <a:r>
              <a:rPr lang="fr-FR" i="1" dirty="0"/>
              <a:t>n&gt;10</a:t>
            </a:r>
            <a:r>
              <a:rPr lang="fr-FR" dirty="0" smtClean="0"/>
              <a:t>), Très grand (</a:t>
            </a:r>
            <a:r>
              <a:rPr lang="fr-FR" i="1" dirty="0"/>
              <a:t>n&gt;15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Tester aussi les </a:t>
            </a:r>
            <a:r>
              <a:rPr lang="fr-FR" b="1" dirty="0" smtClean="0"/>
              <a:t>exceptions </a:t>
            </a:r>
          </a:p>
          <a:p>
            <a:pPr lvl="2"/>
            <a:r>
              <a:rPr lang="fr-FR" dirty="0" smtClean="0"/>
              <a:t>Négatif (</a:t>
            </a:r>
            <a:r>
              <a:rPr lang="fr-FR" i="1" dirty="0"/>
              <a:t>n&lt;0</a:t>
            </a:r>
            <a:r>
              <a:rPr lang="fr-FR" dirty="0" smtClean="0"/>
              <a:t>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FA1D-DF9D-B54F-BFA1-B1F1C1B2B11B}" type="datetime1">
              <a:rPr lang="fr-FR" smtClean="0"/>
              <a:t>30/10/12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15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837" y="5653112"/>
            <a:ext cx="8077627" cy="87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851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D72F-A2D3-6A46-A917-2D37B15FD2A4}" type="datetime1">
              <a:rPr lang="fr-FR" smtClean="0"/>
              <a:t>30/10/12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16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95536" y="2276872"/>
            <a:ext cx="8334672" cy="40934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/>
              <a:t>public class Factorial </a:t>
            </a:r>
            <a:r>
              <a:rPr lang="en-US" sz="2000" b="1" dirty="0" smtClean="0"/>
              <a:t>{</a:t>
            </a:r>
          </a:p>
          <a:p>
            <a:endParaRPr lang="en-US" sz="2000" b="1" dirty="0"/>
          </a:p>
          <a:p>
            <a:r>
              <a:rPr lang="en-US" sz="2000" b="1" dirty="0" smtClean="0"/>
              <a:t>    public </a:t>
            </a:r>
            <a:r>
              <a:rPr lang="en-US" sz="2000" b="1" dirty="0"/>
              <a:t>static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1F497D"/>
                </a:solidFill>
              </a:rPr>
              <a:t>factorial</a:t>
            </a:r>
            <a:r>
              <a:rPr lang="en-US" sz="2000" b="1" dirty="0"/>
              <a:t>(</a:t>
            </a:r>
            <a:r>
              <a:rPr lang="en-US" sz="2000" b="1" dirty="0" err="1"/>
              <a:t>int</a:t>
            </a:r>
            <a:r>
              <a:rPr lang="en-US" sz="2000" b="1" dirty="0"/>
              <a:t> n) </a:t>
            </a:r>
            <a:endParaRPr lang="en-US" sz="2000" b="1" dirty="0" smtClean="0"/>
          </a:p>
          <a:p>
            <a:r>
              <a:rPr lang="en-US" sz="2000" b="1" dirty="0">
                <a:solidFill>
                  <a:srgbClr val="1F497D"/>
                </a:solidFill>
              </a:rPr>
              <a:t>	</a:t>
            </a:r>
            <a:r>
              <a:rPr lang="en-US" sz="2000" b="1" dirty="0" smtClean="0">
                <a:solidFill>
                  <a:srgbClr val="1F497D"/>
                </a:solidFill>
              </a:rPr>
              <a:t>	     throws</a:t>
            </a:r>
            <a:r>
              <a:rPr lang="en-US" sz="2000" b="1" dirty="0" smtClean="0"/>
              <a:t> </a:t>
            </a:r>
            <a:r>
              <a:rPr lang="en-US" sz="2000" b="1" dirty="0" err="1">
                <a:solidFill>
                  <a:srgbClr val="1F497D"/>
                </a:solidFill>
              </a:rPr>
              <a:t>NegativeFactorialException</a:t>
            </a:r>
            <a:r>
              <a:rPr lang="en-US" sz="2000" b="1" dirty="0"/>
              <a:t> {</a:t>
            </a:r>
          </a:p>
          <a:p>
            <a:r>
              <a:rPr lang="en-US" sz="2000" dirty="0"/>
              <a:t>   </a:t>
            </a:r>
            <a:r>
              <a:rPr lang="en-US" sz="2000" dirty="0" smtClean="0"/>
              <a:t>	 </a:t>
            </a:r>
            <a:r>
              <a:rPr lang="en-US" sz="2000" dirty="0" err="1"/>
              <a:t>int</a:t>
            </a:r>
            <a:r>
              <a:rPr lang="en-US" sz="2000" dirty="0"/>
              <a:t> f = 1</a:t>
            </a:r>
            <a:r>
              <a:rPr lang="en-US" sz="2000" dirty="0" smtClean="0"/>
              <a:t>;</a:t>
            </a:r>
            <a:endParaRPr lang="en-US" sz="2000" dirty="0"/>
          </a:p>
          <a:p>
            <a:r>
              <a:rPr lang="en-US" sz="2000" dirty="0"/>
              <a:t>       </a:t>
            </a:r>
            <a:r>
              <a:rPr lang="en-US" sz="2000" dirty="0" smtClean="0"/>
              <a:t>	 </a:t>
            </a:r>
            <a:r>
              <a:rPr lang="en-US" sz="2000" dirty="0"/>
              <a:t>if (n &lt; 0) </a:t>
            </a:r>
          </a:p>
          <a:p>
            <a:r>
              <a:rPr lang="en-US" sz="2000" dirty="0"/>
              <a:t>          </a:t>
            </a:r>
            <a:r>
              <a:rPr lang="en-US" sz="2000" dirty="0" smtClean="0"/>
              <a:t>		throw </a:t>
            </a:r>
            <a:r>
              <a:rPr lang="en-US" sz="2000" dirty="0"/>
              <a:t>new </a:t>
            </a:r>
            <a:r>
              <a:rPr lang="en-US" sz="2000" dirty="0" err="1"/>
              <a:t>NegativeFactorialException</a:t>
            </a:r>
            <a:r>
              <a:rPr lang="en-US" sz="2000" dirty="0"/>
              <a:t>(n);</a:t>
            </a:r>
          </a:p>
          <a:p>
            <a:r>
              <a:rPr lang="en-US" sz="2000" dirty="0" smtClean="0"/>
              <a:t>     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	for 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1; </a:t>
            </a:r>
            <a:r>
              <a:rPr lang="en-US" sz="2000" dirty="0" err="1"/>
              <a:t>i</a:t>
            </a:r>
            <a:r>
              <a:rPr lang="en-US" sz="2000" dirty="0"/>
              <a:t> &lt;= n; </a:t>
            </a:r>
            <a:r>
              <a:rPr lang="en-US" sz="2000" dirty="0" err="1"/>
              <a:t>i</a:t>
            </a:r>
            <a:r>
              <a:rPr lang="en-US" sz="2000" dirty="0"/>
              <a:t>++) </a:t>
            </a:r>
            <a:r>
              <a:rPr lang="en-US" sz="2000" dirty="0" smtClean="0"/>
              <a:t>  f </a:t>
            </a:r>
            <a:r>
              <a:rPr lang="en-US" sz="2000" dirty="0"/>
              <a:t>*=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r>
              <a:rPr lang="en-US" sz="2000" dirty="0"/>
              <a:t>  </a:t>
            </a:r>
          </a:p>
          <a:p>
            <a:r>
              <a:rPr lang="en-US" sz="2000" dirty="0"/>
              <a:t>        </a:t>
            </a:r>
            <a:r>
              <a:rPr lang="en-US" sz="2000" dirty="0" smtClean="0"/>
              <a:t>	return </a:t>
            </a:r>
            <a:r>
              <a:rPr lang="en-US" sz="2000" dirty="0"/>
              <a:t>f;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534821" y="1887215"/>
            <a:ext cx="389316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smtClean="0"/>
              <a:t>Classe à tester : </a:t>
            </a:r>
            <a:r>
              <a:rPr lang="fr-FR" sz="2400" b="1" dirty="0" err="1" smtClean="0"/>
              <a:t>Factorial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50450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9512" y="1844824"/>
            <a:ext cx="6540500" cy="48514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AE00-739E-8947-8839-CD2EC92CBDCA}" type="datetime1">
              <a:rPr lang="fr-FR" smtClean="0"/>
              <a:t>30/10/12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17</a:t>
            </a:fld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79512" y="1268760"/>
            <a:ext cx="359034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err="1" smtClean="0"/>
              <a:t>TestCase</a:t>
            </a:r>
            <a:r>
              <a:rPr lang="fr-FR" sz="2400" dirty="0" smtClean="0"/>
              <a:t> : </a:t>
            </a:r>
            <a:r>
              <a:rPr lang="fr-FR" sz="2400" b="1" dirty="0" err="1" smtClean="0"/>
              <a:t>FactorialTest</a:t>
            </a:r>
            <a:endParaRPr lang="fr-FR" sz="24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734845" y="1412776"/>
            <a:ext cx="4113192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200" dirty="0" smtClean="0"/>
              <a:t>Même </a:t>
            </a:r>
            <a:r>
              <a:rPr lang="fr-FR" sz="2200" b="1" dirty="0" smtClean="0"/>
              <a:t>paquetage</a:t>
            </a:r>
            <a:r>
              <a:rPr lang="fr-FR" sz="2200" dirty="0" smtClean="0"/>
              <a:t> : </a:t>
            </a:r>
            <a:br>
              <a:rPr lang="fr-FR" sz="2200" dirty="0" smtClean="0"/>
            </a:br>
            <a:r>
              <a:rPr lang="fr-FR" sz="2200" i="1" dirty="0" err="1" smtClean="0"/>
              <a:t>pooav.robustesse.exception</a:t>
            </a:r>
            <a:endParaRPr lang="fr-FR" sz="2200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5364088" y="2636912"/>
            <a:ext cx="3483949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200" dirty="0" smtClean="0"/>
              <a:t>Imports </a:t>
            </a:r>
            <a:r>
              <a:rPr lang="fr-FR" sz="2200" dirty="0" err="1" smtClean="0"/>
              <a:t>JUnit</a:t>
            </a:r>
            <a:r>
              <a:rPr lang="fr-FR" sz="2200" dirty="0" smtClean="0"/>
              <a:t> 4 : </a:t>
            </a:r>
            <a:r>
              <a:rPr lang="fr-FR" sz="2200" b="1" dirty="0" err="1" smtClean="0"/>
              <a:t>org.juni</a:t>
            </a:r>
            <a:r>
              <a:rPr lang="fr-FR" sz="2200" dirty="0" err="1" smtClean="0"/>
              <a:t>t</a:t>
            </a:r>
            <a:r>
              <a:rPr lang="fr-FR" sz="2200" dirty="0" smtClean="0"/>
              <a:t>.*, </a:t>
            </a:r>
            <a:r>
              <a:rPr lang="fr-FR" sz="2200" b="1" dirty="0" err="1" smtClean="0"/>
              <a:t>org.junit.Assert</a:t>
            </a:r>
            <a:r>
              <a:rPr lang="fr-FR" sz="2200" dirty="0" smtClean="0"/>
              <a:t>.*</a:t>
            </a:r>
            <a:endParaRPr lang="fr-FR" sz="2200" dirty="0"/>
          </a:p>
        </p:txBody>
      </p:sp>
      <p:sp>
        <p:nvSpPr>
          <p:cNvPr id="13" name="ZoneTexte 12"/>
          <p:cNvSpPr txBox="1"/>
          <p:nvPr/>
        </p:nvSpPr>
        <p:spPr>
          <a:xfrm>
            <a:off x="5463661" y="4171727"/>
            <a:ext cx="3384376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200" dirty="0" smtClean="0"/>
              <a:t>Méthodes exécutées avant et après </a:t>
            </a:r>
            <a:r>
              <a:rPr lang="fr-FR" sz="2200" b="1" i="1" dirty="0" smtClean="0"/>
              <a:t>tous</a:t>
            </a:r>
            <a:r>
              <a:rPr lang="fr-FR" sz="2200" dirty="0" smtClean="0"/>
              <a:t> les tests 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888053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082" y="1700808"/>
            <a:ext cx="6032182" cy="511539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A53D-C99F-CA4B-A7C9-5C782F3E70F2}" type="datetime1">
              <a:rPr lang="fr-FR" smtClean="0"/>
              <a:t>30/10/12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18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1268760"/>
            <a:ext cx="359034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err="1" smtClean="0"/>
              <a:t>TestCase</a:t>
            </a:r>
            <a:r>
              <a:rPr lang="fr-FR" sz="2400" dirty="0" smtClean="0"/>
              <a:t> : </a:t>
            </a:r>
            <a:r>
              <a:rPr lang="fr-FR" sz="2400" b="1" dirty="0" err="1" smtClean="0"/>
              <a:t>FactorialTest</a:t>
            </a:r>
            <a:endParaRPr lang="fr-FR" sz="24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3779912" y="1988840"/>
            <a:ext cx="4104456" cy="6771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200" dirty="0" smtClean="0"/>
              <a:t>Méthodes exécutées avant et après </a:t>
            </a:r>
            <a:r>
              <a:rPr lang="fr-FR" sz="2200" b="1" i="1" dirty="0" smtClean="0"/>
              <a:t>chaque</a:t>
            </a:r>
            <a:r>
              <a:rPr lang="fr-FR" sz="2200" dirty="0" smtClean="0"/>
              <a:t> test </a:t>
            </a:r>
            <a:endParaRPr lang="fr-FR" sz="2200" dirty="0"/>
          </a:p>
        </p:txBody>
      </p:sp>
      <p:sp>
        <p:nvSpPr>
          <p:cNvPr id="8" name="ZoneTexte 7"/>
          <p:cNvSpPr txBox="1"/>
          <p:nvPr/>
        </p:nvSpPr>
        <p:spPr>
          <a:xfrm>
            <a:off x="5580112" y="3284984"/>
            <a:ext cx="3384376" cy="13542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200" b="1" dirty="0" smtClean="0"/>
              <a:t>Méthodes de test</a:t>
            </a:r>
          </a:p>
          <a:p>
            <a:pPr algn="ctr"/>
            <a:r>
              <a:rPr lang="fr-FR" sz="2200" dirty="0" smtClean="0"/>
              <a:t>au moins une par méthode de la classe testée  </a:t>
            </a:r>
            <a:endParaRPr lang="fr-FR" sz="2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652120" y="5085184"/>
            <a:ext cx="324036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200" dirty="0" smtClean="0"/>
              <a:t>On peut avoir plus d’un test par méthode testée</a:t>
            </a:r>
            <a:endParaRPr lang="fr-FR" sz="2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807201" y="5301208"/>
            <a:ext cx="458520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b="1" dirty="0" err="1" smtClean="0"/>
              <a:t>assertEquals</a:t>
            </a:r>
            <a:r>
              <a:rPr lang="fr-FR" sz="2400" dirty="0" smtClean="0"/>
              <a:t>(</a:t>
            </a:r>
            <a:r>
              <a:rPr lang="fr-FR" sz="2400" dirty="0" err="1" smtClean="0"/>
              <a:t>expResult</a:t>
            </a:r>
            <a:r>
              <a:rPr lang="fr-FR" sz="2400" dirty="0" smtClean="0"/>
              <a:t>, </a:t>
            </a:r>
            <a:r>
              <a:rPr lang="fr-FR" sz="2400" dirty="0" err="1" smtClean="0"/>
              <a:t>result</a:t>
            </a:r>
            <a:r>
              <a:rPr lang="fr-FR" sz="2400" dirty="0" smtClean="0"/>
              <a:t>)</a:t>
            </a:r>
            <a:endParaRPr lang="fr-FR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2267744" y="3356992"/>
            <a:ext cx="3168352" cy="6771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200" dirty="0" smtClean="0"/>
              <a:t>On compare le résultat obtenu à l’attendu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423112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1" y="1989450"/>
            <a:ext cx="8683473" cy="475191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D420-03E0-EC43-81C4-192AB008D2AC}" type="datetime1">
              <a:rPr lang="fr-FR" smtClean="0"/>
              <a:t>30/10/12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19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724128" y="1628800"/>
            <a:ext cx="3240360" cy="6771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200" dirty="0" smtClean="0"/>
              <a:t>Ne pas oublier les </a:t>
            </a:r>
            <a:r>
              <a:rPr lang="fr-FR" sz="2200" b="1" dirty="0" smtClean="0"/>
              <a:t>exceptions</a:t>
            </a:r>
            <a:r>
              <a:rPr lang="fr-FR" sz="2200" dirty="0" smtClean="0"/>
              <a:t> !!</a:t>
            </a:r>
            <a:endParaRPr lang="fr-FR" sz="2200" dirty="0"/>
          </a:p>
        </p:txBody>
      </p:sp>
      <p:sp>
        <p:nvSpPr>
          <p:cNvPr id="8" name="ZoneTexte 7"/>
          <p:cNvSpPr txBox="1"/>
          <p:nvPr/>
        </p:nvSpPr>
        <p:spPr>
          <a:xfrm>
            <a:off x="251520" y="2780928"/>
            <a:ext cx="828092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1F497D"/>
                </a:solidFill>
              </a:rPr>
              <a:t>@</a:t>
            </a:r>
            <a:r>
              <a:rPr lang="fr-FR" sz="2400" b="1" dirty="0" smtClean="0">
                <a:solidFill>
                  <a:srgbClr val="1F497D"/>
                </a:solidFill>
              </a:rPr>
              <a:t>Test (</a:t>
            </a:r>
            <a:r>
              <a:rPr lang="fr-FR" sz="2400" b="1" dirty="0" err="1">
                <a:solidFill>
                  <a:srgbClr val="1F497D"/>
                </a:solidFill>
              </a:rPr>
              <a:t>expected</a:t>
            </a:r>
            <a:r>
              <a:rPr lang="fr-FR" sz="2400" b="1" dirty="0" smtClean="0">
                <a:solidFill>
                  <a:srgbClr val="1F497D"/>
                </a:solidFill>
              </a:rPr>
              <a:t>=</a:t>
            </a:r>
            <a:r>
              <a:rPr lang="fr-FR" sz="2400" b="1" dirty="0" err="1" smtClean="0">
                <a:solidFill>
                  <a:srgbClr val="1F497D"/>
                </a:solidFill>
              </a:rPr>
              <a:t>NegativeFactorialException.class</a:t>
            </a:r>
            <a:r>
              <a:rPr lang="fr-FR" sz="2400" b="1" dirty="0">
                <a:solidFill>
                  <a:srgbClr val="1F497D"/>
                </a:solidFill>
              </a:rPr>
              <a:t>)</a:t>
            </a:r>
          </a:p>
          <a:p>
            <a:r>
              <a:rPr lang="fr-FR" sz="2400" dirty="0" smtClean="0"/>
              <a:t>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 smtClean="0"/>
              <a:t>testFactorialNegatif</a:t>
            </a:r>
            <a:r>
              <a:rPr lang="fr-FR" sz="2400" dirty="0" smtClean="0"/>
              <a:t>(</a:t>
            </a:r>
            <a:r>
              <a:rPr lang="fr-FR" sz="2400" dirty="0"/>
              <a:t>) {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83568" y="4221088"/>
            <a:ext cx="648072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1F497D"/>
                </a:solidFill>
              </a:rPr>
              <a:t>@</a:t>
            </a:r>
            <a:r>
              <a:rPr lang="fr-FR" sz="2400" b="1" dirty="0" smtClean="0">
                <a:solidFill>
                  <a:srgbClr val="1F497D"/>
                </a:solidFill>
              </a:rPr>
              <a:t>Test (timeout=500)</a:t>
            </a:r>
            <a:endParaRPr lang="fr-FR" sz="2400" b="1" dirty="0">
              <a:solidFill>
                <a:srgbClr val="1F497D"/>
              </a:solidFill>
            </a:endParaRPr>
          </a:p>
          <a:p>
            <a:r>
              <a:rPr lang="fr-FR" sz="2400" dirty="0" smtClean="0"/>
              <a:t>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 smtClean="0"/>
              <a:t>testFactorialTresGrand</a:t>
            </a:r>
            <a:r>
              <a:rPr lang="fr-FR" sz="2400" dirty="0" smtClean="0"/>
              <a:t>(</a:t>
            </a:r>
            <a:r>
              <a:rPr lang="fr-FR" sz="2400" dirty="0"/>
              <a:t>) {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729109" y="6063679"/>
            <a:ext cx="457108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b="1" dirty="0" err="1" smtClean="0"/>
              <a:t>assertTrue</a:t>
            </a:r>
            <a:r>
              <a:rPr lang="fr-FR" sz="2400" dirty="0" smtClean="0"/>
              <a:t>( (</a:t>
            </a:r>
            <a:r>
              <a:rPr lang="fr-FR" sz="2400" dirty="0" err="1" smtClean="0"/>
              <a:t>ftgde</a:t>
            </a:r>
            <a:r>
              <a:rPr lang="fr-FR" sz="2400" dirty="0" smtClean="0"/>
              <a:t>/n) == </a:t>
            </a:r>
            <a:r>
              <a:rPr lang="fr-FR" sz="2400" dirty="0" err="1" smtClean="0"/>
              <a:t>fgde</a:t>
            </a:r>
            <a:r>
              <a:rPr lang="fr-FR" sz="2400" dirty="0" smtClean="0"/>
              <a:t>)</a:t>
            </a:r>
            <a:endParaRPr lang="fr-FR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6444208" y="5517232"/>
            <a:ext cx="2448272" cy="6771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200" dirty="0" smtClean="0"/>
              <a:t>Test condition logique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90310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séance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Plan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Définitions : test unitaire &amp; </a:t>
            </a:r>
            <a:r>
              <a:rPr lang="fr-FR" dirty="0" err="1" smtClean="0">
                <a:solidFill>
                  <a:schemeClr val="tx2"/>
                </a:solidFill>
              </a:rPr>
              <a:t>JUnit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Pourquoi utiliser un </a:t>
            </a:r>
            <a:r>
              <a:rPr lang="fr-FR" dirty="0" err="1" smtClean="0">
                <a:solidFill>
                  <a:schemeClr val="tx2"/>
                </a:solidFill>
              </a:rPr>
              <a:t>framework</a:t>
            </a:r>
            <a:r>
              <a:rPr lang="fr-FR" dirty="0" smtClean="0">
                <a:solidFill>
                  <a:schemeClr val="tx2"/>
                </a:solidFill>
              </a:rPr>
              <a:t> de test ?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Concepts de base</a:t>
            </a:r>
          </a:p>
          <a:p>
            <a:pPr lvl="1"/>
            <a:r>
              <a:rPr lang="fr-FR" dirty="0" err="1" smtClean="0">
                <a:solidFill>
                  <a:schemeClr val="tx2"/>
                </a:solidFill>
              </a:rPr>
              <a:t>JUnit</a:t>
            </a:r>
            <a:r>
              <a:rPr lang="fr-FR" dirty="0" smtClean="0">
                <a:solidFill>
                  <a:schemeClr val="tx2"/>
                </a:solidFill>
              </a:rPr>
              <a:t> 4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2E9E-5A14-8D4B-AE10-DC6A62321F45}" type="datetime1">
              <a:rPr lang="fr-FR" smtClean="0"/>
              <a:t>30/10/12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84784"/>
            <a:ext cx="8507288" cy="4525963"/>
          </a:xfrm>
        </p:spPr>
        <p:txBody>
          <a:bodyPr/>
          <a:lstStyle/>
          <a:p>
            <a:r>
              <a:rPr lang="fr-FR" b="1" dirty="0" err="1" smtClean="0">
                <a:solidFill>
                  <a:srgbClr val="1F497D"/>
                </a:solidFill>
              </a:rPr>
              <a:t>TestSuite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</a:p>
          <a:p>
            <a:pPr lvl="1"/>
            <a:r>
              <a:rPr lang="fr-FR" dirty="0"/>
              <a:t>Utilisé par le </a:t>
            </a:r>
            <a:r>
              <a:rPr lang="fr-FR" dirty="0" err="1"/>
              <a:t>TestRunner</a:t>
            </a:r>
            <a:r>
              <a:rPr lang="fr-FR" dirty="0"/>
              <a:t> pour </a:t>
            </a:r>
            <a:r>
              <a:rPr lang="fr-FR" b="1" dirty="0">
                <a:solidFill>
                  <a:srgbClr val="1F497D"/>
                </a:solidFill>
              </a:rPr>
              <a:t>l’exécution</a:t>
            </a:r>
            <a:r>
              <a:rPr lang="fr-FR" dirty="0"/>
              <a:t> </a:t>
            </a:r>
            <a:r>
              <a:rPr lang="fr-FR" dirty="0" smtClean="0"/>
              <a:t>d’un </a:t>
            </a:r>
            <a:r>
              <a:rPr lang="fr-FR" b="1" dirty="0" smtClean="0">
                <a:solidFill>
                  <a:srgbClr val="1F497D"/>
                </a:solidFill>
              </a:rPr>
              <a:t>ensemble de </a:t>
            </a:r>
            <a:r>
              <a:rPr lang="fr-FR" b="1" dirty="0" err="1" smtClean="0">
                <a:solidFill>
                  <a:srgbClr val="1F497D"/>
                </a:solidFill>
              </a:rPr>
              <a:t>TestCase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à effectuer</a:t>
            </a:r>
          </a:p>
          <a:p>
            <a:pPr lvl="1"/>
            <a:r>
              <a:rPr lang="fr-FR" dirty="0" smtClean="0"/>
              <a:t>Usage possible d’un autre </a:t>
            </a:r>
            <a:r>
              <a:rPr lang="fr-FR" b="1" dirty="0" err="1" smtClean="0"/>
              <a:t>Runner</a:t>
            </a:r>
            <a:r>
              <a:rPr lang="fr-FR" b="1" dirty="0" smtClean="0"/>
              <a:t> </a:t>
            </a:r>
            <a:r>
              <a:rPr lang="fr-FR" dirty="0" smtClean="0"/>
              <a:t>que le default (</a:t>
            </a:r>
            <a:r>
              <a:rPr lang="fr-FR" b="1" dirty="0" err="1" smtClean="0"/>
              <a:t>org.junit.runners.Suite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Indication du </a:t>
            </a:r>
            <a:r>
              <a:rPr lang="fr-FR" dirty="0" err="1" smtClean="0"/>
              <a:t>Runner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1F497D"/>
                </a:solidFill>
              </a:rPr>
              <a:t>: @</a:t>
            </a:r>
            <a:r>
              <a:rPr lang="fr-FR" b="1" dirty="0" err="1" smtClean="0">
                <a:solidFill>
                  <a:srgbClr val="1F497D"/>
                </a:solidFill>
              </a:rPr>
              <a:t>RunWith</a:t>
            </a:r>
            <a:r>
              <a:rPr lang="fr-FR" b="1" dirty="0" smtClean="0">
                <a:solidFill>
                  <a:srgbClr val="1F497D"/>
                </a:solidFill>
              </a:rPr>
              <a:t> (</a:t>
            </a:r>
            <a:r>
              <a:rPr lang="fr-FR" b="1" dirty="0" err="1" smtClean="0">
                <a:solidFill>
                  <a:srgbClr val="1F497D"/>
                </a:solidFill>
              </a:rPr>
              <a:t>Suite.class</a:t>
            </a:r>
            <a:r>
              <a:rPr lang="fr-FR" b="1" dirty="0" smtClean="0">
                <a:solidFill>
                  <a:srgbClr val="1F497D"/>
                </a:solidFill>
              </a:rPr>
              <a:t>)</a:t>
            </a:r>
          </a:p>
          <a:p>
            <a:pPr lvl="1"/>
            <a:r>
              <a:rPr lang="fr-FR" dirty="0" smtClean="0"/>
              <a:t>Indication des classes à tester : </a:t>
            </a:r>
            <a:br>
              <a:rPr lang="fr-FR" dirty="0" smtClean="0"/>
            </a:br>
            <a:r>
              <a:rPr lang="fr-FR" b="1" dirty="0" smtClean="0">
                <a:solidFill>
                  <a:srgbClr val="1F497D"/>
                </a:solidFill>
              </a:rPr>
              <a:t>@</a:t>
            </a:r>
            <a:r>
              <a:rPr lang="fr-FR" b="1" dirty="0" err="1" smtClean="0">
                <a:solidFill>
                  <a:srgbClr val="1F497D"/>
                </a:solidFill>
              </a:rPr>
              <a:t>SuiteClasses</a:t>
            </a:r>
            <a:r>
              <a:rPr lang="fr-FR" b="1" dirty="0" smtClean="0">
                <a:solidFill>
                  <a:srgbClr val="1F497D"/>
                </a:solidFill>
              </a:rPr>
              <a:t> (TestCase1.class, TestCase2.class …)</a:t>
            </a:r>
            <a:endParaRPr lang="fr-FR" b="1" dirty="0">
              <a:solidFill>
                <a:srgbClr val="1F497D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B23F-F4E5-744E-811F-E55F6AD9D45F}" type="datetime1">
              <a:rPr lang="fr-FR" smtClean="0"/>
              <a:t>30/10/12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20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60" y="4060800"/>
            <a:ext cx="8364404" cy="26085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3148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Important !! </a:t>
            </a:r>
            <a:br>
              <a:rPr lang="fr-FR" b="1" dirty="0" smtClean="0">
                <a:solidFill>
                  <a:srgbClr val="1F497D"/>
                </a:solidFill>
              </a:rPr>
            </a:br>
            <a:r>
              <a:rPr lang="fr-FR" b="1" dirty="0" smtClean="0">
                <a:solidFill>
                  <a:srgbClr val="1F497D"/>
                </a:solidFill>
              </a:rPr>
              <a:t>Il faut bien penser son jeu de données !!!</a:t>
            </a:r>
          </a:p>
          <a:p>
            <a:pPr lvl="1"/>
            <a:r>
              <a:rPr lang="fr-FR" dirty="0" smtClean="0"/>
              <a:t>Penser aux situations réelles (ce qui peut arriver)</a:t>
            </a:r>
          </a:p>
          <a:p>
            <a:pPr lvl="1"/>
            <a:r>
              <a:rPr lang="fr-FR" dirty="0" smtClean="0"/>
              <a:t>Tester toutes les cas possibles (pas forcément tous les valeurs possibles)</a:t>
            </a:r>
          </a:p>
          <a:p>
            <a:pPr lvl="2"/>
            <a:r>
              <a:rPr lang="fr-FR" dirty="0" smtClean="0"/>
              <a:t>Valeurs négatifs, positifs, trop petites, trop grandes, zéro...  </a:t>
            </a:r>
          </a:p>
          <a:p>
            <a:pPr lvl="1"/>
            <a:r>
              <a:rPr lang="fr-FR" dirty="0" smtClean="0"/>
              <a:t>Utiliser le connaissance sur l’implémentation pour de tests complets 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8842-7567-9A44-AC60-BDD7761B9967}" type="datetime1">
              <a:rPr lang="fr-FR" smtClean="0"/>
              <a:t>30/10/12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6622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68552"/>
          </a:xfrm>
        </p:spPr>
        <p:txBody>
          <a:bodyPr/>
          <a:lstStyle/>
          <a:p>
            <a:r>
              <a:rPr lang="fr-FR" dirty="0" smtClean="0"/>
              <a:t>Sur </a:t>
            </a:r>
            <a:r>
              <a:rPr lang="fr-FR" dirty="0" err="1" smtClean="0"/>
              <a:t>NetBeans</a:t>
            </a:r>
            <a:r>
              <a:rPr lang="fr-FR" dirty="0" smtClean="0"/>
              <a:t> …</a:t>
            </a:r>
          </a:p>
          <a:p>
            <a:pPr lvl="1"/>
            <a:r>
              <a:rPr lang="fr-FR" dirty="0" smtClean="0"/>
              <a:t>On sélectionne la classe à tester</a:t>
            </a:r>
            <a:endParaRPr lang="fr-FR" dirty="0"/>
          </a:p>
          <a:p>
            <a:pPr lvl="2"/>
            <a:r>
              <a:rPr lang="fr-FR" dirty="0" smtClean="0"/>
              <a:t>Tools </a:t>
            </a:r>
            <a:r>
              <a:rPr lang="fr-FR" dirty="0" smtClean="0">
                <a:sym typeface="Wingdings"/>
              </a:rPr>
              <a:t> </a:t>
            </a:r>
            <a:r>
              <a:rPr lang="fr-FR" dirty="0" err="1" smtClean="0">
                <a:sym typeface="Wingdings"/>
              </a:rPr>
              <a:t>Create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JUnit</a:t>
            </a:r>
            <a:r>
              <a:rPr lang="fr-FR" dirty="0" smtClean="0">
                <a:sym typeface="Wingdings"/>
              </a:rPr>
              <a:t> tests …</a:t>
            </a:r>
          </a:p>
          <a:p>
            <a:pPr lvl="1"/>
            <a:r>
              <a:rPr lang="fr-FR" dirty="0" smtClean="0">
                <a:sym typeface="Wingdings"/>
              </a:rPr>
              <a:t>On remplit les méthodes du </a:t>
            </a:r>
            <a:r>
              <a:rPr lang="fr-FR" dirty="0" err="1" smtClean="0">
                <a:sym typeface="Wingdings"/>
              </a:rPr>
              <a:t>TestCase</a:t>
            </a:r>
            <a:endParaRPr lang="fr-FR" dirty="0" smtClean="0">
              <a:sym typeface="Wingdings"/>
            </a:endParaRPr>
          </a:p>
          <a:p>
            <a:pPr lvl="1"/>
            <a:r>
              <a:rPr lang="fr-FR" dirty="0" smtClean="0">
                <a:sym typeface="Wingdings"/>
              </a:rPr>
              <a:t>On exécute les </a:t>
            </a:r>
            <a:r>
              <a:rPr lang="fr-FR" dirty="0" err="1" smtClean="0">
                <a:sym typeface="Wingdings"/>
              </a:rPr>
              <a:t>TestCases</a:t>
            </a:r>
            <a:r>
              <a:rPr lang="fr-FR" dirty="0" smtClean="0">
                <a:sym typeface="Wingdings"/>
              </a:rPr>
              <a:t> </a:t>
            </a:r>
          </a:p>
          <a:p>
            <a:pPr lvl="2"/>
            <a:r>
              <a:rPr lang="fr-FR" dirty="0" err="1" smtClean="0">
                <a:sym typeface="Wingdings"/>
              </a:rPr>
              <a:t>Run</a:t>
            </a:r>
            <a:r>
              <a:rPr lang="fr-FR" dirty="0" smtClean="0">
                <a:sym typeface="Wingdings"/>
              </a:rPr>
              <a:t>  Test Projet 	(pour exécuter tous les </a:t>
            </a:r>
            <a:r>
              <a:rPr lang="fr-FR" dirty="0" err="1">
                <a:sym typeface="Wingdings"/>
              </a:rPr>
              <a:t>T</a:t>
            </a:r>
            <a:r>
              <a:rPr lang="fr-FR" dirty="0" err="1" smtClean="0">
                <a:sym typeface="Wingdings"/>
              </a:rPr>
              <a:t>estCase</a:t>
            </a:r>
            <a:r>
              <a:rPr lang="fr-FR" dirty="0" smtClean="0">
                <a:sym typeface="Wingdings"/>
              </a:rPr>
              <a:t>)</a:t>
            </a:r>
          </a:p>
          <a:p>
            <a:pPr lvl="2"/>
            <a:r>
              <a:rPr lang="fr-FR" dirty="0" err="1" smtClean="0"/>
              <a:t>Run</a:t>
            </a:r>
            <a:r>
              <a:rPr lang="fr-FR" dirty="0" smtClean="0"/>
              <a:t> </a:t>
            </a:r>
            <a:r>
              <a:rPr lang="fr-FR" dirty="0" smtClean="0">
                <a:sym typeface="Wingdings"/>
              </a:rPr>
              <a:t> Test File 		(pour exécuter un seul </a:t>
            </a:r>
            <a:r>
              <a:rPr lang="fr-FR" dirty="0" err="1" smtClean="0">
                <a:sym typeface="Wingdings"/>
              </a:rPr>
              <a:t>TestCase</a:t>
            </a:r>
            <a:r>
              <a:rPr lang="fr-FR" dirty="0" smtClean="0">
                <a:sym typeface="Wingdings"/>
              </a:rPr>
              <a:t>)</a:t>
            </a:r>
          </a:p>
          <a:p>
            <a:pPr marL="457200" lvl="1" indent="0">
              <a:buNone/>
            </a:pPr>
            <a:r>
              <a:rPr lang="fr-FR" dirty="0" smtClean="0">
                <a:sym typeface="Wingdings"/>
              </a:rPr>
              <a:t>ou</a:t>
            </a:r>
          </a:p>
          <a:p>
            <a:pPr lvl="1"/>
            <a:r>
              <a:rPr lang="fr-FR" dirty="0" smtClean="0">
                <a:sym typeface="Wingdings"/>
              </a:rPr>
              <a:t>On exécute le(s) </a:t>
            </a:r>
            <a:r>
              <a:rPr lang="fr-FR" dirty="0" err="1" smtClean="0">
                <a:sym typeface="Wingdings"/>
              </a:rPr>
              <a:t>TestSuite</a:t>
            </a:r>
            <a:endParaRPr lang="fr-FR" dirty="0" smtClean="0">
              <a:sym typeface="Wingdings"/>
            </a:endParaRPr>
          </a:p>
          <a:p>
            <a:pPr lvl="2"/>
            <a:r>
              <a:rPr lang="fr-FR" dirty="0" err="1" smtClean="0">
                <a:sym typeface="Wingdings"/>
              </a:rPr>
              <a:t>Run</a:t>
            </a:r>
            <a:r>
              <a:rPr lang="fr-FR" dirty="0" smtClean="0">
                <a:sym typeface="Wingdings"/>
              </a:rPr>
              <a:t>  Test File (ou </a:t>
            </a:r>
            <a:r>
              <a:rPr lang="fr-FR" dirty="0" err="1" smtClean="0">
                <a:sym typeface="Wingdings"/>
              </a:rPr>
              <a:t>Run</a:t>
            </a:r>
            <a:r>
              <a:rPr lang="fr-FR" dirty="0" smtClean="0">
                <a:sym typeface="Wingdings"/>
              </a:rPr>
              <a:t> File)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94C7-48E6-5A4B-BFB1-5B6A3EA4F00D}" type="datetime1">
              <a:rPr lang="fr-FR" smtClean="0"/>
              <a:t>30/10/12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22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864" y="661638"/>
            <a:ext cx="5524624" cy="60797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4504195"/>
            <a:ext cx="8892480" cy="2237173"/>
          </a:xfrm>
          <a:prstGeom prst="rect">
            <a:avLst/>
          </a:prstGeom>
          <a:ln w="38100" cap="sq">
            <a:solidFill>
              <a:srgbClr val="1F497D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82629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 dehors d’un IDE… </a:t>
            </a:r>
          </a:p>
          <a:p>
            <a:r>
              <a:rPr lang="fr-FR" dirty="0" err="1" smtClean="0"/>
              <a:t>TestCase</a:t>
            </a:r>
            <a:endParaRPr lang="fr-FR" dirty="0" smtClean="0"/>
          </a:p>
          <a:p>
            <a:pPr marL="400050" lvl="2" indent="0">
              <a:buNone/>
            </a:pPr>
            <a:r>
              <a:rPr lang="fr-FR" b="1" dirty="0" smtClean="0"/>
              <a:t>java</a:t>
            </a:r>
            <a:r>
              <a:rPr lang="fr-FR" dirty="0" smtClean="0"/>
              <a:t> </a:t>
            </a:r>
            <a:r>
              <a:rPr lang="fr-FR" dirty="0"/>
              <a:t>–</a:t>
            </a:r>
            <a:r>
              <a:rPr lang="fr-FR" dirty="0" err="1"/>
              <a:t>classpath</a:t>
            </a:r>
            <a:r>
              <a:rPr lang="fr-FR" dirty="0"/>
              <a:t> </a:t>
            </a:r>
            <a:r>
              <a:rPr lang="fr-FR" dirty="0" err="1" smtClean="0"/>
              <a:t>path</a:t>
            </a:r>
            <a:r>
              <a:rPr lang="fr-FR" dirty="0" smtClean="0"/>
              <a:t>/</a:t>
            </a:r>
            <a:r>
              <a:rPr lang="fr-FR" dirty="0" err="1" smtClean="0"/>
              <a:t>classes:path</a:t>
            </a:r>
            <a:r>
              <a:rPr lang="fr-FR" dirty="0"/>
              <a:t>/classes/test:junit-4.9.jar 	</a:t>
            </a:r>
            <a:r>
              <a:rPr lang="fr-FR" b="1" dirty="0" err="1">
                <a:solidFill>
                  <a:srgbClr val="1F497D"/>
                </a:solidFill>
              </a:rPr>
              <a:t>org.junit.runner.JUnitCore</a:t>
            </a:r>
            <a:r>
              <a:rPr lang="fr-FR" b="1" dirty="0">
                <a:solidFill>
                  <a:srgbClr val="1F497D"/>
                </a:solidFill>
              </a:rPr>
              <a:t> </a:t>
            </a:r>
            <a:r>
              <a:rPr lang="fr-FR" dirty="0"/>
              <a:t>	</a:t>
            </a:r>
            <a:r>
              <a:rPr lang="fr-FR" i="1" dirty="0" err="1" smtClean="0"/>
              <a:t>paquetage.MaClasseTest</a:t>
            </a:r>
            <a:endParaRPr lang="fr-FR" i="1" dirty="0" smtClean="0"/>
          </a:p>
          <a:p>
            <a:pPr marL="400050" lvl="2" indent="0">
              <a:buNone/>
            </a:pPr>
            <a:endParaRPr lang="fr-FR" sz="2800" dirty="0" smtClean="0"/>
          </a:p>
          <a:p>
            <a:r>
              <a:rPr lang="fr-FR" dirty="0" err="1" smtClean="0"/>
              <a:t>TestSuite</a:t>
            </a:r>
            <a:endParaRPr lang="fr-FR" dirty="0" smtClean="0"/>
          </a:p>
          <a:p>
            <a:pPr lvl="1" indent="0">
              <a:buNone/>
            </a:pPr>
            <a:r>
              <a:rPr lang="fr-FR" sz="2400" b="1" dirty="0"/>
              <a:t>java</a:t>
            </a:r>
            <a:r>
              <a:rPr lang="fr-FR" sz="2400" dirty="0"/>
              <a:t> </a:t>
            </a:r>
            <a:r>
              <a:rPr lang="fr-FR" sz="2400" dirty="0" smtClean="0"/>
              <a:t>–</a:t>
            </a:r>
            <a:r>
              <a:rPr lang="fr-FR" sz="2400" dirty="0" err="1" smtClean="0"/>
              <a:t>classpath</a:t>
            </a:r>
            <a:r>
              <a:rPr lang="fr-FR" sz="2400" dirty="0" smtClean="0"/>
              <a:t> </a:t>
            </a:r>
            <a:r>
              <a:rPr lang="fr-FR" dirty="0"/>
              <a:t>junit-4.9.</a:t>
            </a:r>
            <a:r>
              <a:rPr lang="fr-FR" dirty="0" smtClean="0"/>
              <a:t>jar:path</a:t>
            </a:r>
            <a:r>
              <a:rPr lang="fr-FR" sz="2400" dirty="0" smtClean="0"/>
              <a:t>/classes:</a:t>
            </a:r>
            <a:br>
              <a:rPr lang="fr-FR" sz="2400" dirty="0" smtClean="0"/>
            </a:br>
            <a:r>
              <a:rPr lang="fr-FR" sz="2400" dirty="0" smtClean="0"/>
              <a:t>	</a:t>
            </a:r>
            <a:r>
              <a:rPr lang="fr-FR" sz="2400" dirty="0" err="1" smtClean="0"/>
              <a:t>path</a:t>
            </a:r>
            <a:r>
              <a:rPr lang="fr-FR" sz="2400" dirty="0" smtClean="0"/>
              <a:t>/classes/test	</a:t>
            </a:r>
            <a:br>
              <a:rPr lang="fr-FR" sz="2400" dirty="0" smtClean="0"/>
            </a:br>
            <a:r>
              <a:rPr lang="fr-FR" sz="2400" dirty="0" smtClean="0"/>
              <a:t>	</a:t>
            </a:r>
            <a:r>
              <a:rPr lang="fr-FR" sz="2400" b="1" dirty="0" err="1" smtClean="0">
                <a:solidFill>
                  <a:srgbClr val="1F497D"/>
                </a:solidFill>
              </a:rPr>
              <a:t>org.junit.runner.JUnitCore</a:t>
            </a:r>
            <a:r>
              <a:rPr lang="fr-FR" sz="2400" b="1" dirty="0" smtClean="0">
                <a:solidFill>
                  <a:srgbClr val="1F497D"/>
                </a:solidFill>
              </a:rPr>
              <a:t> </a:t>
            </a:r>
            <a:r>
              <a:rPr lang="fr-FR" sz="2400" dirty="0" smtClean="0"/>
              <a:t>	</a:t>
            </a:r>
            <a:r>
              <a:rPr lang="fr-FR" sz="2400" i="1" dirty="0" err="1" smtClean="0"/>
              <a:t>paquetage.MaClasseTestSuite</a:t>
            </a:r>
            <a:endParaRPr lang="fr-FR" sz="2400" i="1" dirty="0"/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0048E-B55D-FC44-B14C-83CD1D2E4AD9}" type="datetime1">
              <a:rPr lang="fr-FR" smtClean="0"/>
              <a:t>30/10/12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671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Tester avec </a:t>
            </a:r>
            <a:r>
              <a:rPr lang="fr-FR" dirty="0" err="1" smtClean="0"/>
              <a:t>JUnit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4824536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Pourquoi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/>
              <a:t>tester ?</a:t>
            </a:r>
          </a:p>
          <a:p>
            <a:pPr lvl="1"/>
            <a:r>
              <a:rPr lang="fr-FR" i="1" dirty="0" smtClean="0"/>
              <a:t>Détecter les problèmes au plutôt 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Pourquoi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utiliser </a:t>
            </a:r>
            <a:r>
              <a:rPr lang="fr-FR" b="1" dirty="0" err="1" smtClean="0">
                <a:solidFill>
                  <a:srgbClr val="1F497D"/>
                </a:solidFill>
              </a:rPr>
              <a:t>JUnit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? </a:t>
            </a:r>
          </a:p>
          <a:p>
            <a:pPr lvl="1"/>
            <a:r>
              <a:rPr lang="fr-FR" dirty="0" smtClean="0"/>
              <a:t>Framework pour l’exécution de </a:t>
            </a:r>
            <a:r>
              <a:rPr lang="fr-FR" b="1" i="1" dirty="0" smtClean="0">
                <a:solidFill>
                  <a:srgbClr val="1F497D"/>
                </a:solidFill>
              </a:rPr>
              <a:t>tests unitaires en Java</a:t>
            </a:r>
          </a:p>
          <a:p>
            <a:pPr lvl="1"/>
            <a:r>
              <a:rPr lang="fr-FR" b="1" i="1" dirty="0" smtClean="0">
                <a:solidFill>
                  <a:srgbClr val="1F497D"/>
                </a:solidFill>
              </a:rPr>
              <a:t>Automatiser les tests unitaires</a:t>
            </a:r>
          </a:p>
          <a:p>
            <a:pPr lvl="1"/>
            <a:r>
              <a:rPr lang="fr-FR" dirty="0" smtClean="0"/>
              <a:t>S’assurer que les modifications apportées au code n’ont </a:t>
            </a:r>
            <a:r>
              <a:rPr lang="fr-FR" i="1" dirty="0" smtClean="0">
                <a:solidFill>
                  <a:srgbClr val="1F497D"/>
                </a:solidFill>
              </a:rPr>
              <a:t>pas réintroduit d’erreurs 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Tests unitaires </a:t>
            </a:r>
            <a:r>
              <a:rPr lang="fr-FR" dirty="0" smtClean="0"/>
              <a:t>??</a:t>
            </a:r>
          </a:p>
          <a:p>
            <a:pPr lvl="1"/>
            <a:r>
              <a:rPr lang="fr-FR" dirty="0" smtClean="0"/>
              <a:t>Tests pour s’assurer le bon fonctionnement d’</a:t>
            </a:r>
            <a:r>
              <a:rPr lang="fr-FR" b="1" dirty="0" smtClean="0"/>
              <a:t>une partie </a:t>
            </a:r>
            <a:r>
              <a:rPr lang="fr-FR" dirty="0" smtClean="0"/>
              <a:t>déterminée d’un programme (</a:t>
            </a:r>
            <a:r>
              <a:rPr lang="fr-FR" b="1" dirty="0" smtClean="0">
                <a:solidFill>
                  <a:srgbClr val="1F497D"/>
                </a:solidFill>
              </a:rPr>
              <a:t>unité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ou module)</a:t>
            </a:r>
          </a:p>
          <a:p>
            <a:pPr lvl="1"/>
            <a:r>
              <a:rPr lang="fr-FR" dirty="0" smtClean="0"/>
              <a:t>But : réduire le périmètre de test afin d’en faciliter l’écriture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98DBD-E4B7-6045-9973-DD84DB72A1CE}" type="datetime1">
              <a:rPr lang="fr-FR" smtClean="0"/>
              <a:t>30/10/12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3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40" y="1772816"/>
            <a:ext cx="15748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266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896544"/>
          </a:xfrm>
        </p:spPr>
        <p:txBody>
          <a:bodyPr>
            <a:normAutofit fontScale="92500"/>
          </a:bodyPr>
          <a:lstStyle/>
          <a:p>
            <a:r>
              <a:rPr lang="fr-FR" b="1" dirty="0" err="1" smtClean="0">
                <a:solidFill>
                  <a:schemeClr val="tx2"/>
                </a:solidFill>
              </a:rPr>
              <a:t>JUnit</a:t>
            </a:r>
            <a:r>
              <a:rPr lang="fr-FR" dirty="0" smtClean="0"/>
              <a:t> peut …</a:t>
            </a:r>
          </a:p>
          <a:p>
            <a:pPr lvl="1"/>
            <a:r>
              <a:rPr lang="fr-FR" dirty="0" smtClean="0"/>
              <a:t>Faciliter la </a:t>
            </a:r>
            <a:r>
              <a:rPr lang="fr-FR" b="1" i="1" dirty="0" smtClean="0">
                <a:solidFill>
                  <a:srgbClr val="1F497D"/>
                </a:solidFill>
              </a:rPr>
              <a:t>création de tests</a:t>
            </a:r>
          </a:p>
          <a:p>
            <a:pPr lvl="1"/>
            <a:r>
              <a:rPr lang="fr-FR" dirty="0" smtClean="0"/>
              <a:t>Aider à automatiser </a:t>
            </a:r>
            <a:r>
              <a:rPr lang="fr-FR" b="1" i="1" dirty="0" smtClean="0">
                <a:solidFill>
                  <a:srgbClr val="1F497D"/>
                </a:solidFill>
              </a:rPr>
              <a:t>l’exécution des tests</a:t>
            </a:r>
          </a:p>
          <a:p>
            <a:r>
              <a:rPr lang="fr-FR" dirty="0" err="1" smtClean="0"/>
              <a:t>JUnit</a:t>
            </a:r>
            <a:r>
              <a:rPr lang="fr-FR" dirty="0" smtClean="0"/>
              <a:t> peut pas …</a:t>
            </a:r>
          </a:p>
          <a:p>
            <a:pPr lvl="1"/>
            <a:r>
              <a:rPr lang="fr-FR" dirty="0" smtClean="0"/>
              <a:t>Trouver seul les </a:t>
            </a:r>
            <a:r>
              <a:rPr lang="fr-FR" b="1" i="1" dirty="0" smtClean="0">
                <a:solidFill>
                  <a:srgbClr val="1F497D"/>
                </a:solidFill>
              </a:rPr>
              <a:t>bons tests à réaliser</a:t>
            </a:r>
          </a:p>
          <a:p>
            <a:pPr lvl="1"/>
            <a:r>
              <a:rPr lang="fr-FR" dirty="0" smtClean="0"/>
              <a:t>Penser seul à la réalité du terrain </a:t>
            </a:r>
            <a:r>
              <a:rPr lang="fr-FR" i="1" dirty="0" smtClean="0"/>
              <a:t>(</a:t>
            </a:r>
            <a:r>
              <a:rPr lang="fr-FR" b="1" i="1" dirty="0" smtClean="0">
                <a:solidFill>
                  <a:srgbClr val="1F497D"/>
                </a:solidFill>
              </a:rPr>
              <a:t>real world scenarios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Imaginer seul les </a:t>
            </a:r>
            <a:r>
              <a:rPr lang="fr-FR" b="1" i="1" dirty="0" smtClean="0">
                <a:solidFill>
                  <a:srgbClr val="1F497D"/>
                </a:solidFill>
              </a:rPr>
              <a:t>jeux de données </a:t>
            </a:r>
            <a:r>
              <a:rPr lang="fr-FR" dirty="0" smtClean="0"/>
              <a:t>à tester </a:t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i="1" dirty="0" err="1" smtClean="0"/>
              <a:t>boundaries</a:t>
            </a:r>
            <a:r>
              <a:rPr lang="fr-FR" dirty="0" smtClean="0"/>
              <a:t> </a:t>
            </a:r>
            <a:r>
              <a:rPr lang="fr-FR" i="1" dirty="0" smtClean="0"/>
              <a:t>: x&lt;0, x=0, x&gt;0, x&lt;&lt;0, x&gt;&gt;0…</a:t>
            </a:r>
            <a:r>
              <a:rPr lang="fr-FR" dirty="0" smtClean="0"/>
              <a:t>)</a:t>
            </a:r>
          </a:p>
          <a:p>
            <a:r>
              <a:rPr lang="fr-FR" dirty="0" smtClean="0"/>
              <a:t>Ce qu’on teste : </a:t>
            </a:r>
          </a:p>
          <a:p>
            <a:pPr lvl="1"/>
            <a:r>
              <a:rPr lang="fr-FR" dirty="0" smtClean="0"/>
              <a:t>Les </a:t>
            </a:r>
            <a:r>
              <a:rPr lang="fr-FR" b="1" dirty="0" smtClean="0">
                <a:solidFill>
                  <a:srgbClr val="1F497D"/>
                </a:solidFill>
              </a:rPr>
              <a:t>classes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et les </a:t>
            </a:r>
            <a:r>
              <a:rPr lang="fr-FR" b="1" dirty="0" smtClean="0">
                <a:solidFill>
                  <a:srgbClr val="1F497D"/>
                </a:solidFill>
              </a:rPr>
              <a:t>méthodes</a:t>
            </a:r>
          </a:p>
          <a:p>
            <a:pPr lvl="2"/>
            <a:r>
              <a:rPr lang="fr-FR" dirty="0" smtClean="0"/>
              <a:t>Pour </a:t>
            </a:r>
            <a:r>
              <a:rPr lang="fr-FR" b="1" i="1" dirty="0" smtClean="0">
                <a:solidFill>
                  <a:srgbClr val="1F497D"/>
                </a:solidFill>
              </a:rPr>
              <a:t>chaque classe</a:t>
            </a:r>
            <a:r>
              <a:rPr lang="fr-FR" dirty="0" smtClean="0"/>
              <a:t> </a:t>
            </a:r>
            <a:r>
              <a:rPr lang="fr-FR" i="1" dirty="0" smtClean="0"/>
              <a:t>XXX</a:t>
            </a:r>
            <a:r>
              <a:rPr lang="fr-FR" dirty="0" smtClean="0"/>
              <a:t> </a:t>
            </a:r>
            <a:r>
              <a:rPr lang="fr-FR" dirty="0" smtClean="0">
                <a:sym typeface="Wingdings"/>
              </a:rPr>
              <a:t> une 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classe de test</a:t>
            </a:r>
            <a:r>
              <a:rPr lang="fr-FR" b="1" i="1" dirty="0" smtClean="0">
                <a:solidFill>
                  <a:srgbClr val="1F497D"/>
                </a:solidFill>
              </a:rPr>
              <a:t> </a:t>
            </a:r>
            <a:r>
              <a:rPr lang="fr-FR" i="1" dirty="0" err="1" smtClean="0"/>
              <a:t>XXX</a:t>
            </a:r>
            <a:r>
              <a:rPr lang="fr-FR" b="1" dirty="0" err="1" smtClean="0"/>
              <a:t>Test</a:t>
            </a:r>
            <a:endParaRPr lang="fr-FR" b="1" dirty="0" smtClean="0"/>
          </a:p>
          <a:p>
            <a:pPr lvl="2"/>
            <a:r>
              <a:rPr lang="fr-FR" dirty="0" smtClean="0"/>
              <a:t>Pour </a:t>
            </a:r>
            <a:r>
              <a:rPr lang="fr-FR" b="1" i="1" dirty="0" smtClean="0">
                <a:solidFill>
                  <a:srgbClr val="1F497D"/>
                </a:solidFill>
              </a:rPr>
              <a:t>chaque méthode </a:t>
            </a:r>
            <a:r>
              <a:rPr lang="fr-FR" i="1" dirty="0" err="1" smtClean="0"/>
              <a:t>yyy</a:t>
            </a:r>
            <a:r>
              <a:rPr lang="fr-FR" i="1" dirty="0" smtClean="0"/>
              <a:t>()</a:t>
            </a:r>
            <a:r>
              <a:rPr lang="fr-FR" dirty="0" smtClean="0">
                <a:sym typeface="Wingdings"/>
              </a:rPr>
              <a:t> une 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méthode de test </a:t>
            </a:r>
            <a:r>
              <a:rPr lang="fr-FR" b="1" dirty="0" err="1" smtClean="0">
                <a:sym typeface="Wingdings"/>
              </a:rPr>
              <a:t>test</a:t>
            </a:r>
            <a:r>
              <a:rPr lang="fr-FR" i="1" dirty="0" err="1" smtClean="0">
                <a:sym typeface="Wingdings"/>
              </a:rPr>
              <a:t>yyy</a:t>
            </a:r>
            <a:r>
              <a:rPr lang="fr-FR" i="1" dirty="0" smtClean="0">
                <a:sym typeface="Wingdings"/>
              </a:rPr>
              <a:t>()</a:t>
            </a:r>
            <a:endParaRPr lang="fr-FR" i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3AA6-58E4-3146-B8D0-E735901F1E1D}" type="datetime1">
              <a:rPr lang="fr-FR" smtClean="0"/>
              <a:t>30/10/12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260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896544"/>
          </a:xfrm>
        </p:spPr>
        <p:txBody>
          <a:bodyPr>
            <a:normAutofit/>
          </a:bodyPr>
          <a:lstStyle/>
          <a:p>
            <a:r>
              <a:rPr lang="fr-FR" dirty="0" smtClean="0"/>
              <a:t>Concepts de base :</a:t>
            </a:r>
          </a:p>
          <a:p>
            <a:pPr lvl="1"/>
            <a:r>
              <a:rPr lang="fr-FR" b="1" dirty="0" err="1" smtClean="0">
                <a:solidFill>
                  <a:srgbClr val="1F497D"/>
                </a:solidFill>
              </a:rPr>
              <a:t>TestCase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: cas de test</a:t>
            </a:r>
          </a:p>
          <a:p>
            <a:pPr lvl="2"/>
            <a:r>
              <a:rPr lang="fr-FR" dirty="0" smtClean="0"/>
              <a:t>Classe contenant les méthode de test</a:t>
            </a:r>
          </a:p>
          <a:p>
            <a:pPr lvl="2"/>
            <a:r>
              <a:rPr lang="fr-FR" dirty="0" smtClean="0"/>
              <a:t>Classe testant une autre classe </a:t>
            </a:r>
          </a:p>
          <a:p>
            <a:pPr lvl="1"/>
            <a:r>
              <a:rPr lang="fr-FR" b="1" dirty="0" err="1" smtClean="0">
                <a:solidFill>
                  <a:srgbClr val="1F497D"/>
                </a:solidFill>
              </a:rPr>
              <a:t>TestSuite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: suite de tests</a:t>
            </a:r>
          </a:p>
          <a:p>
            <a:pPr lvl="2"/>
            <a:r>
              <a:rPr lang="fr-FR" dirty="0" smtClean="0"/>
              <a:t>Suite regroupant ensemble de cas de test à exécuter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Assertion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: oracle </a:t>
            </a:r>
          </a:p>
          <a:p>
            <a:pPr lvl="2"/>
            <a:r>
              <a:rPr lang="fr-FR" dirty="0" smtClean="0"/>
              <a:t>Expression devant être vraie</a:t>
            </a:r>
          </a:p>
          <a:p>
            <a:pPr lvl="2"/>
            <a:r>
              <a:rPr lang="fr-FR" dirty="0" smtClean="0"/>
              <a:t>Méthodes statiques jouant le rôle d’oracle</a:t>
            </a:r>
          </a:p>
          <a:p>
            <a:pPr lvl="2"/>
            <a:r>
              <a:rPr lang="fr-FR" dirty="0" smtClean="0"/>
              <a:t>Toute assertion non vérifiée est signalée comme une défaillance </a:t>
            </a:r>
          </a:p>
          <a:p>
            <a:pPr lvl="2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3407-B2F1-4743-9132-54B07805BE13}" type="datetime1">
              <a:rPr lang="fr-FR" smtClean="0"/>
              <a:t>30/10/12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752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4896544"/>
          </a:xfrm>
        </p:spPr>
        <p:txBody>
          <a:bodyPr>
            <a:normAutofit/>
          </a:bodyPr>
          <a:lstStyle/>
          <a:p>
            <a:r>
              <a:rPr lang="fr-FR" dirty="0" smtClean="0"/>
              <a:t>Différentes versions de </a:t>
            </a:r>
            <a:r>
              <a:rPr lang="fr-FR" dirty="0" err="1" smtClean="0"/>
              <a:t>JUnit</a:t>
            </a:r>
            <a:endParaRPr lang="fr-FR" dirty="0" smtClean="0"/>
          </a:p>
          <a:p>
            <a:pPr lvl="1"/>
            <a:r>
              <a:rPr lang="fr-FR" dirty="0" err="1" smtClean="0"/>
              <a:t>JUnit</a:t>
            </a:r>
            <a:r>
              <a:rPr lang="fr-FR" dirty="0" smtClean="0"/>
              <a:t> 3.x</a:t>
            </a:r>
          </a:p>
          <a:p>
            <a:pPr lvl="2"/>
            <a:r>
              <a:rPr lang="fr-FR" dirty="0" smtClean="0"/>
              <a:t>Les cas de test sont une extension de </a:t>
            </a:r>
            <a:r>
              <a:rPr lang="fr-FR" i="1" dirty="0" err="1" smtClean="0"/>
              <a:t>junit.framework.TestCase</a:t>
            </a:r>
            <a:endParaRPr lang="fr-FR" i="1" dirty="0" smtClean="0"/>
          </a:p>
          <a:p>
            <a:pPr lvl="2"/>
            <a:r>
              <a:rPr lang="fr-FR" dirty="0" smtClean="0"/>
              <a:t>Les méthodes de test au nom « fixe » </a:t>
            </a:r>
          </a:p>
          <a:p>
            <a:pPr lvl="3"/>
            <a:r>
              <a:rPr lang="fr-FR" i="1" dirty="0" smtClean="0"/>
              <a:t>public </a:t>
            </a:r>
            <a:r>
              <a:rPr lang="fr-FR" i="1" dirty="0" err="1" smtClean="0"/>
              <a:t>void</a:t>
            </a:r>
            <a:r>
              <a:rPr lang="fr-FR" i="1" dirty="0" smtClean="0"/>
              <a:t> </a:t>
            </a:r>
            <a:r>
              <a:rPr lang="fr-FR" i="1" dirty="0" err="1" smtClean="0"/>
              <a:t>testYYY</a:t>
            </a:r>
            <a:r>
              <a:rPr lang="fr-FR" i="1" dirty="0" smtClean="0"/>
              <a:t> () </a:t>
            </a:r>
            <a:r>
              <a:rPr lang="fr-FR" dirty="0" smtClean="0">
                <a:sym typeface="Wingdings"/>
              </a:rPr>
              <a:t> pour tester une méthode YYY()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Cycle de vie établi sur des méthodes « fixes »</a:t>
            </a:r>
          </a:p>
          <a:p>
            <a:pPr lvl="3"/>
            <a:r>
              <a:rPr lang="fr-FR" dirty="0" err="1" smtClean="0"/>
              <a:t>setUp</a:t>
            </a:r>
            <a:r>
              <a:rPr lang="fr-FR" dirty="0"/>
              <a:t> </a:t>
            </a:r>
            <a:r>
              <a:rPr lang="fr-FR" dirty="0" smtClean="0"/>
              <a:t>et </a:t>
            </a:r>
            <a:r>
              <a:rPr lang="fr-FR" dirty="0" err="1" smtClean="0"/>
              <a:t>tearDown</a:t>
            </a:r>
            <a:endParaRPr lang="fr-FR" dirty="0" smtClean="0"/>
          </a:p>
          <a:p>
            <a:pPr lvl="1"/>
            <a:r>
              <a:rPr lang="fr-FR" b="1" dirty="0" err="1" smtClean="0">
                <a:solidFill>
                  <a:srgbClr val="1F497D"/>
                </a:solidFill>
              </a:rPr>
              <a:t>JUnit</a:t>
            </a:r>
            <a:r>
              <a:rPr lang="fr-FR" b="1" dirty="0" smtClean="0">
                <a:solidFill>
                  <a:srgbClr val="1F497D"/>
                </a:solidFill>
              </a:rPr>
              <a:t> 4.x</a:t>
            </a:r>
          </a:p>
          <a:p>
            <a:pPr lvl="2"/>
            <a:r>
              <a:rPr lang="fr-FR" dirty="0" smtClean="0"/>
              <a:t>Usage extensive des annotations </a:t>
            </a:r>
          </a:p>
          <a:p>
            <a:pPr lvl="3"/>
            <a:r>
              <a:rPr lang="fr-FR" dirty="0" smtClean="0"/>
              <a:t>@Test, @</a:t>
            </a:r>
            <a:r>
              <a:rPr lang="fr-FR" dirty="0" err="1" smtClean="0"/>
              <a:t>Before</a:t>
            </a:r>
            <a:r>
              <a:rPr lang="fr-FR" dirty="0" smtClean="0"/>
              <a:t>, @</a:t>
            </a:r>
            <a:r>
              <a:rPr lang="fr-FR" dirty="0" err="1" smtClean="0"/>
              <a:t>After</a:t>
            </a:r>
            <a:r>
              <a:rPr lang="fr-FR" dirty="0" smtClean="0"/>
              <a:t>…</a:t>
            </a:r>
          </a:p>
          <a:p>
            <a:pPr lvl="2"/>
            <a:r>
              <a:rPr lang="fr-FR" dirty="0" smtClean="0"/>
              <a:t>Paquetage </a:t>
            </a:r>
            <a:r>
              <a:rPr lang="fr-FR" dirty="0" err="1" smtClean="0"/>
              <a:t>org.junit</a:t>
            </a:r>
            <a:r>
              <a:rPr lang="fr-FR" dirty="0" smtClean="0"/>
              <a:t>.*, </a:t>
            </a:r>
            <a:r>
              <a:rPr lang="fr-FR" dirty="0" err="1" smtClean="0"/>
              <a:t>org.junit.assert</a:t>
            </a:r>
            <a:r>
              <a:rPr lang="fr-FR" dirty="0" smtClean="0"/>
              <a:t>.*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506A-3EE2-B840-8E61-8C4EBE32E427}" type="datetime1">
              <a:rPr lang="fr-FR" smtClean="0"/>
              <a:t>30/10/12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04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 smtClean="0"/>
              <a:t>JUnit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1F497D"/>
                </a:solidFill>
              </a:rPr>
              <a:t>4</a:t>
            </a:r>
            <a:endParaRPr lang="fr-FR" b="1" dirty="0">
              <a:solidFill>
                <a:srgbClr val="1F497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24536"/>
          </a:xfrm>
        </p:spPr>
        <p:txBody>
          <a:bodyPr/>
          <a:lstStyle/>
          <a:p>
            <a:r>
              <a:rPr lang="fr-FR" dirty="0" err="1" smtClean="0">
                <a:solidFill>
                  <a:srgbClr val="1F497D"/>
                </a:solidFill>
              </a:rPr>
              <a:t>TestCase</a:t>
            </a:r>
            <a:endParaRPr lang="fr-FR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Classe regroupant les méthodes de test</a:t>
            </a:r>
          </a:p>
          <a:p>
            <a:pPr marL="457200" lvl="1" indent="0" algn="ctr">
              <a:buNone/>
            </a:pPr>
            <a:r>
              <a:rPr lang="fr-FR" i="1" dirty="0">
                <a:solidFill>
                  <a:srgbClr val="1F497D"/>
                </a:solidFill>
              </a:rPr>
              <a:t>public class </a:t>
            </a:r>
            <a:r>
              <a:rPr lang="fr-FR" dirty="0" err="1" smtClean="0">
                <a:solidFill>
                  <a:srgbClr val="1F497D"/>
                </a:solidFill>
              </a:rPr>
              <a:t>classeATester</a:t>
            </a:r>
            <a:r>
              <a:rPr lang="fr-FR" b="1" i="1" dirty="0" err="1" smtClean="0">
                <a:solidFill>
                  <a:srgbClr val="1F497D"/>
                </a:solidFill>
              </a:rPr>
              <a:t>Test</a:t>
            </a:r>
            <a:endParaRPr lang="fr-FR" b="1" dirty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Usage des </a:t>
            </a:r>
            <a:r>
              <a:rPr lang="fr-FR" b="1" dirty="0" smtClean="0"/>
              <a:t>annotations</a:t>
            </a:r>
            <a:r>
              <a:rPr lang="fr-FR" dirty="0" smtClean="0"/>
              <a:t> pour indiquer les méthodes de test et autres méthodes nécessaires</a:t>
            </a:r>
          </a:p>
          <a:p>
            <a:pPr lvl="1"/>
            <a:r>
              <a:rPr lang="fr-FR" dirty="0"/>
              <a:t>P</a:t>
            </a:r>
            <a:r>
              <a:rPr lang="fr-FR" dirty="0" smtClean="0"/>
              <a:t>aquetages de test suivant la même hiérarchie des classes testées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Bonnes pratiques :</a:t>
            </a:r>
          </a:p>
          <a:p>
            <a:pPr lvl="1"/>
            <a:r>
              <a:rPr lang="fr-FR" dirty="0" smtClean="0"/>
              <a:t>Un </a:t>
            </a:r>
            <a:r>
              <a:rPr lang="fr-FR" dirty="0" err="1" smtClean="0"/>
              <a:t>TestCase</a:t>
            </a:r>
            <a:r>
              <a:rPr lang="fr-FR" dirty="0" smtClean="0"/>
              <a:t> par classe à tester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BA068-5A45-7340-AE18-FB6D13B22D61}" type="datetime1">
              <a:rPr lang="fr-FR" smtClean="0"/>
              <a:t>30/10/12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541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r>
              <a:rPr lang="fr-FR" dirty="0" smtClean="0"/>
              <a:t>Cycle de vie d’un </a:t>
            </a:r>
            <a:r>
              <a:rPr lang="fr-FR" dirty="0" err="1" smtClean="0"/>
              <a:t>TestCase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6793-815A-2749-84C4-6E399B58EF88}" type="datetime1">
              <a:rPr lang="fr-FR" smtClean="0"/>
              <a:t>30/10/12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8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2132856"/>
            <a:ext cx="3456384" cy="10464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400" b="1" dirty="0" smtClean="0"/>
              <a:t>Préambule à la classe</a:t>
            </a: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BeforeClass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Constitution état initial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107504" y="5013176"/>
            <a:ext cx="3562915" cy="10464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400" b="1" dirty="0" smtClean="0"/>
              <a:t>Post ambule à la classe</a:t>
            </a: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AfterClass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Clean-up final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5640465" y="1412776"/>
            <a:ext cx="3396031" cy="13542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400" b="1" dirty="0" smtClean="0"/>
              <a:t>Préambule au test</a:t>
            </a: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Before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Définition variables de test</a:t>
            </a:r>
          </a:p>
          <a:p>
            <a:pPr algn="ctr"/>
            <a:r>
              <a:rPr lang="fr-FR" sz="2000" dirty="0" smtClean="0"/>
              <a:t>Avant chaque test</a:t>
            </a:r>
            <a:endParaRPr lang="fr-FR" sz="2000" dirty="0"/>
          </a:p>
        </p:txBody>
      </p:sp>
      <p:cxnSp>
        <p:nvCxnSpPr>
          <p:cNvPr id="10" name="Connecteur en arc 9"/>
          <p:cNvCxnSpPr>
            <a:stCxn id="6" idx="3"/>
            <a:endCxn id="8" idx="1"/>
          </p:cNvCxnSpPr>
          <p:nvPr/>
        </p:nvCxnSpPr>
        <p:spPr>
          <a:xfrm flipV="1">
            <a:off x="3635896" y="2089885"/>
            <a:ext cx="2004569" cy="566191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796136" y="5301208"/>
            <a:ext cx="3168352" cy="13542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400" b="1" dirty="0" smtClean="0"/>
              <a:t>Post ambule au test</a:t>
            </a: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After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Clean-up après le test</a:t>
            </a:r>
          </a:p>
          <a:p>
            <a:pPr algn="ctr"/>
            <a:r>
              <a:rPr lang="fr-FR" sz="2000" dirty="0" smtClean="0"/>
              <a:t>Après chaque test</a:t>
            </a:r>
            <a:endParaRPr lang="fr-FR" sz="2000" dirty="0"/>
          </a:p>
        </p:txBody>
      </p:sp>
      <p:cxnSp>
        <p:nvCxnSpPr>
          <p:cNvPr id="16" name="Connecteur en arc 15"/>
          <p:cNvCxnSpPr/>
          <p:nvPr/>
        </p:nvCxnSpPr>
        <p:spPr>
          <a:xfrm rot="10800000">
            <a:off x="5640466" y="2348880"/>
            <a:ext cx="155671" cy="3384376"/>
          </a:xfrm>
          <a:prstGeom prst="curvedConnector3">
            <a:avLst>
              <a:gd name="adj1" fmla="val 847926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en arc 18"/>
          <p:cNvCxnSpPr>
            <a:stCxn id="14" idx="1"/>
            <a:endCxn id="7" idx="3"/>
          </p:cNvCxnSpPr>
          <p:nvPr/>
        </p:nvCxnSpPr>
        <p:spPr>
          <a:xfrm rot="10800000">
            <a:off x="3670420" y="5536397"/>
            <a:ext cx="2125717" cy="441921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4788024" y="3356992"/>
            <a:ext cx="3672408" cy="13542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400" b="1" dirty="0" smtClean="0"/>
              <a:t>Test</a:t>
            </a: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@Test</a:t>
            </a:r>
          </a:p>
          <a:p>
            <a:pPr algn="ctr"/>
            <a:r>
              <a:rPr lang="fr-FR" sz="2000" dirty="0" smtClean="0"/>
              <a:t>Réalisation du test </a:t>
            </a:r>
            <a:br>
              <a:rPr lang="fr-FR" sz="2000" dirty="0" smtClean="0"/>
            </a:br>
            <a:r>
              <a:rPr lang="fr-FR" sz="2000" dirty="0" smtClean="0"/>
              <a:t>(avec les oracles)</a:t>
            </a:r>
            <a:endParaRPr lang="fr-FR" sz="2000" dirty="0"/>
          </a:p>
        </p:txBody>
      </p:sp>
      <p:cxnSp>
        <p:nvCxnSpPr>
          <p:cNvPr id="31" name="Connecteur en arc 30"/>
          <p:cNvCxnSpPr>
            <a:stCxn id="8" idx="2"/>
            <a:endCxn id="28" idx="0"/>
          </p:cNvCxnSpPr>
          <p:nvPr/>
        </p:nvCxnSpPr>
        <p:spPr>
          <a:xfrm rot="5400000">
            <a:off x="6686356" y="2704866"/>
            <a:ext cx="589999" cy="714253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Connecteur en arc 43"/>
          <p:cNvCxnSpPr>
            <a:stCxn id="28" idx="2"/>
            <a:endCxn id="14" idx="0"/>
          </p:cNvCxnSpPr>
          <p:nvPr/>
        </p:nvCxnSpPr>
        <p:spPr>
          <a:xfrm rot="16200000" flipH="1">
            <a:off x="6707271" y="4628166"/>
            <a:ext cx="589999" cy="756084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770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avec </a:t>
            </a:r>
            <a:r>
              <a:rPr lang="fr-FR" dirty="0" err="1"/>
              <a:t>JUnit</a:t>
            </a:r>
            <a:r>
              <a:rPr lang="fr-FR" dirty="0"/>
              <a:t> </a:t>
            </a:r>
            <a:r>
              <a:rPr lang="fr-FR" b="1" dirty="0">
                <a:solidFill>
                  <a:srgbClr val="1F497D"/>
                </a:solidFill>
              </a:rPr>
              <a:t>4</a:t>
            </a: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84576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Squelette d’un cas de test :</a:t>
            </a:r>
          </a:p>
          <a:p>
            <a:pPr marL="457200" lvl="1" indent="0">
              <a:buNone/>
            </a:pPr>
            <a:r>
              <a:rPr lang="fr-FR" sz="2400" dirty="0"/>
              <a:t>package </a:t>
            </a:r>
            <a:r>
              <a:rPr lang="fr-FR" sz="2400" dirty="0" err="1" smtClean="0"/>
              <a:t>paquetage.aTester</a:t>
            </a:r>
            <a:r>
              <a:rPr lang="fr-FR" sz="2400" dirty="0" smtClean="0"/>
              <a:t>;</a:t>
            </a:r>
            <a:endParaRPr lang="fr-FR" sz="2400" dirty="0"/>
          </a:p>
          <a:p>
            <a:pPr marL="457200" lvl="1" indent="0">
              <a:buNone/>
            </a:pPr>
            <a:r>
              <a:rPr lang="fr-FR" sz="2400" dirty="0"/>
              <a:t>import </a:t>
            </a:r>
            <a:r>
              <a:rPr lang="fr-FR" sz="2400" dirty="0" err="1" smtClean="0"/>
              <a:t>org.junit</a:t>
            </a:r>
            <a:r>
              <a:rPr lang="fr-FR" sz="2400" dirty="0" smtClean="0"/>
              <a:t>.*;</a:t>
            </a:r>
          </a:p>
          <a:p>
            <a:pPr marL="457200" lvl="1" indent="0">
              <a:buNone/>
            </a:pPr>
            <a:r>
              <a:rPr lang="fr-FR" sz="2400" dirty="0" smtClean="0"/>
              <a:t>import </a:t>
            </a:r>
            <a:r>
              <a:rPr lang="fr-FR" sz="2400" dirty="0" err="1"/>
              <a:t>static</a:t>
            </a:r>
            <a:r>
              <a:rPr lang="fr-FR" sz="2400" dirty="0"/>
              <a:t> </a:t>
            </a:r>
            <a:r>
              <a:rPr lang="fr-FR" sz="2400" dirty="0" err="1"/>
              <a:t>org.junit.Assert</a:t>
            </a:r>
            <a:r>
              <a:rPr lang="fr-FR" sz="2400" dirty="0"/>
              <a:t>.*;</a:t>
            </a:r>
          </a:p>
          <a:p>
            <a:pPr marL="457200" lvl="1" indent="0">
              <a:buNone/>
            </a:pPr>
            <a:r>
              <a:rPr lang="fr-FR" sz="2400" dirty="0" smtClean="0"/>
              <a:t>public </a:t>
            </a:r>
            <a:r>
              <a:rPr lang="fr-FR" sz="2400" dirty="0"/>
              <a:t>class </a:t>
            </a:r>
            <a:r>
              <a:rPr lang="fr-FR" sz="2400" dirty="0" err="1"/>
              <a:t>CalculetteTest</a:t>
            </a:r>
            <a:r>
              <a:rPr lang="fr-FR" sz="2400" dirty="0"/>
              <a:t> </a:t>
            </a:r>
            <a:r>
              <a:rPr lang="fr-FR" sz="2400" dirty="0" smtClean="0"/>
              <a:t>{</a:t>
            </a:r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>
                <a:solidFill>
                  <a:srgbClr val="1F497D"/>
                </a:solidFill>
              </a:rPr>
              <a:t>BeforeClass</a:t>
            </a:r>
            <a:endParaRPr lang="fr-FR" sz="2400" b="1" i="1" dirty="0">
              <a:solidFill>
                <a:srgbClr val="1F497D"/>
              </a:solidFill>
            </a:endParaRPr>
          </a:p>
          <a:p>
            <a:pPr marL="457200" lvl="1" indent="0">
              <a:buNone/>
            </a:pPr>
            <a:r>
              <a:rPr lang="fr-FR" sz="2400" dirty="0"/>
              <a:t>    </a:t>
            </a:r>
            <a:r>
              <a:rPr lang="fr-FR" sz="2400" dirty="0" smtClean="0"/>
              <a:t>	public </a:t>
            </a:r>
            <a:r>
              <a:rPr lang="fr-FR" sz="2400" dirty="0" err="1"/>
              <a:t>static</a:t>
            </a:r>
            <a:r>
              <a:rPr lang="fr-FR" sz="2400" dirty="0"/>
              <a:t>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setUpClass</a:t>
            </a:r>
            <a:r>
              <a:rPr lang="fr-FR" sz="2400" dirty="0"/>
              <a:t>() </a:t>
            </a:r>
            <a:r>
              <a:rPr lang="fr-FR" sz="2400" i="1" dirty="0" err="1"/>
              <a:t>throws</a:t>
            </a:r>
            <a:r>
              <a:rPr lang="fr-FR" sz="2400" i="1" dirty="0"/>
              <a:t> Exception</a:t>
            </a:r>
            <a:r>
              <a:rPr lang="fr-FR" sz="2400" dirty="0"/>
              <a:t> </a:t>
            </a:r>
            <a:r>
              <a:rPr lang="fr-FR" sz="2400" dirty="0" smtClean="0"/>
              <a:t>{ … }</a:t>
            </a:r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>
                <a:solidFill>
                  <a:srgbClr val="1F497D"/>
                </a:solidFill>
              </a:rPr>
              <a:t>AfterClass</a:t>
            </a:r>
            <a:endParaRPr lang="fr-FR" sz="2400" b="1" i="1" dirty="0">
              <a:solidFill>
                <a:srgbClr val="1F497D"/>
              </a:solidFill>
            </a:endParaRPr>
          </a:p>
          <a:p>
            <a:pPr marL="457200" lvl="1" indent="0">
              <a:buNone/>
            </a:pPr>
            <a:r>
              <a:rPr lang="fr-FR" sz="2400" dirty="0"/>
              <a:t>    </a:t>
            </a:r>
            <a:r>
              <a:rPr lang="fr-FR" sz="2400" dirty="0" smtClean="0"/>
              <a:t>	public </a:t>
            </a:r>
            <a:r>
              <a:rPr lang="fr-FR" sz="2400" dirty="0" err="1"/>
              <a:t>static</a:t>
            </a:r>
            <a:r>
              <a:rPr lang="fr-FR" sz="2400" dirty="0"/>
              <a:t>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tearDownClass</a:t>
            </a:r>
            <a:r>
              <a:rPr lang="fr-FR" sz="2400" dirty="0"/>
              <a:t>() </a:t>
            </a:r>
            <a:r>
              <a:rPr lang="fr-FR" sz="2400" i="1" dirty="0" err="1"/>
              <a:t>throws</a:t>
            </a:r>
            <a:r>
              <a:rPr lang="fr-FR" sz="2400" i="1" dirty="0"/>
              <a:t> Exception </a:t>
            </a:r>
            <a:r>
              <a:rPr lang="fr-FR" sz="2400" dirty="0" smtClean="0"/>
              <a:t>{ … }</a:t>
            </a:r>
            <a:endParaRPr lang="fr-FR" sz="2400" dirty="0"/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>
                <a:solidFill>
                  <a:srgbClr val="1F497D"/>
                </a:solidFill>
              </a:rPr>
              <a:t>Before</a:t>
            </a:r>
            <a:endParaRPr lang="fr-FR" sz="2400" b="1" i="1" dirty="0">
              <a:solidFill>
                <a:srgbClr val="1F497D"/>
              </a:solidFill>
            </a:endParaRPr>
          </a:p>
          <a:p>
            <a:pPr marL="457200" lvl="1" indent="0">
              <a:buNone/>
            </a:pPr>
            <a:r>
              <a:rPr lang="fr-FR" sz="2400" dirty="0"/>
              <a:t>    </a:t>
            </a:r>
            <a:r>
              <a:rPr lang="fr-FR" sz="2400" dirty="0" smtClean="0"/>
              <a:t>	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setUp</a:t>
            </a:r>
            <a:r>
              <a:rPr lang="fr-FR" sz="2400" dirty="0"/>
              <a:t>() </a:t>
            </a:r>
            <a:r>
              <a:rPr lang="fr-FR" sz="2400" dirty="0" smtClean="0"/>
              <a:t>{ …. }</a:t>
            </a:r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>
                <a:solidFill>
                  <a:srgbClr val="1F497D"/>
                </a:solidFill>
              </a:rPr>
              <a:t>After</a:t>
            </a:r>
            <a:endParaRPr lang="fr-FR" sz="2400" b="1" i="1" dirty="0">
              <a:solidFill>
                <a:srgbClr val="1F497D"/>
              </a:solidFill>
            </a:endParaRPr>
          </a:p>
          <a:p>
            <a:pPr marL="457200" lvl="1" indent="0">
              <a:buNone/>
            </a:pPr>
            <a:r>
              <a:rPr lang="fr-FR" sz="2400" dirty="0"/>
              <a:t>    </a:t>
            </a:r>
            <a:r>
              <a:rPr lang="fr-FR" sz="2400" dirty="0" smtClean="0"/>
              <a:t>	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/>
              <a:t>tearDown</a:t>
            </a:r>
            <a:r>
              <a:rPr lang="fr-FR" sz="2400" dirty="0"/>
              <a:t>() </a:t>
            </a:r>
            <a:r>
              <a:rPr lang="fr-FR" sz="2400" dirty="0" smtClean="0"/>
              <a:t>{ … }</a:t>
            </a:r>
          </a:p>
          <a:p>
            <a:pPr marL="457200" lvl="1" indent="0">
              <a:buNone/>
            </a:pPr>
            <a:r>
              <a:rPr lang="fr-FR" sz="2400" dirty="0"/>
              <a:t>	</a:t>
            </a:r>
            <a:r>
              <a:rPr lang="fr-FR" sz="2400" b="1" i="1" dirty="0">
                <a:solidFill>
                  <a:srgbClr val="1F497D"/>
                </a:solidFill>
              </a:rPr>
              <a:t>@Test</a:t>
            </a:r>
          </a:p>
          <a:p>
            <a:pPr marL="457200" lvl="1" indent="0">
              <a:buNone/>
            </a:pPr>
            <a:r>
              <a:rPr lang="fr-FR" sz="2400" dirty="0"/>
              <a:t>   </a:t>
            </a:r>
            <a:r>
              <a:rPr lang="fr-FR" sz="2400" dirty="0" smtClean="0"/>
              <a:t>	 </a:t>
            </a:r>
            <a:r>
              <a:rPr lang="fr-FR" sz="2400" dirty="0"/>
              <a:t>public </a:t>
            </a:r>
            <a:r>
              <a:rPr lang="fr-FR" sz="2400" dirty="0" err="1"/>
              <a:t>void</a:t>
            </a:r>
            <a:r>
              <a:rPr lang="fr-FR" sz="2400" dirty="0"/>
              <a:t> </a:t>
            </a:r>
            <a:r>
              <a:rPr lang="fr-FR" sz="2400" dirty="0" err="1" smtClean="0"/>
              <a:t>testDoATest</a:t>
            </a:r>
            <a:r>
              <a:rPr lang="fr-FR" sz="2400" dirty="0" smtClean="0"/>
              <a:t>(</a:t>
            </a:r>
            <a:r>
              <a:rPr lang="fr-FR" sz="2400" dirty="0"/>
              <a:t>) </a:t>
            </a:r>
            <a:r>
              <a:rPr lang="fr-FR" sz="2400" dirty="0" smtClean="0"/>
              <a:t>{ … }</a:t>
            </a:r>
          </a:p>
          <a:p>
            <a:pPr marL="457200" lvl="1" indent="0">
              <a:buNone/>
            </a:pPr>
            <a:r>
              <a:rPr lang="fr-FR" sz="2400" dirty="0"/>
              <a:t>}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75EC-B84C-734C-982D-F7FFF879B484}" type="datetime1">
              <a:rPr lang="fr-FR" smtClean="0"/>
              <a:t>30/10/12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BE58-7793-45FF-A067-2A41621469A2}" type="slidenum">
              <a:rPr lang="fr-FR" smtClean="0"/>
              <a:t>9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99592" y="1628800"/>
            <a:ext cx="4501049" cy="4638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36000" tIns="46800" rIns="36000" bIns="46800">
            <a:spAutoFit/>
          </a:bodyPr>
          <a:lstStyle/>
          <a:p>
            <a:r>
              <a:rPr lang="fr-FR" sz="2400" dirty="0"/>
              <a:t>package </a:t>
            </a:r>
            <a:r>
              <a:rPr lang="fr-FR" sz="2400" dirty="0" err="1"/>
              <a:t>paquetage.aTester</a:t>
            </a:r>
            <a:r>
              <a:rPr lang="fr-FR" sz="2400" dirty="0"/>
              <a:t>;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652120" y="1556792"/>
            <a:ext cx="3168353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Les classes de test s’organisent dans la même hiérarchie que les classes testées</a:t>
            </a:r>
            <a:endParaRPr lang="fr-FR" sz="2400" dirty="0"/>
          </a:p>
        </p:txBody>
      </p:sp>
      <p:sp>
        <p:nvSpPr>
          <p:cNvPr id="13" name="Rectangle 12"/>
          <p:cNvSpPr/>
          <p:nvPr/>
        </p:nvSpPr>
        <p:spPr>
          <a:xfrm>
            <a:off x="683568" y="2060848"/>
            <a:ext cx="4440636" cy="8331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36000" tIns="46800" rIns="36000" bIns="46800">
            <a:spAutoFit/>
          </a:bodyPr>
          <a:lstStyle/>
          <a:p>
            <a:r>
              <a:rPr lang="fr-FR" sz="2400" dirty="0" smtClean="0"/>
              <a:t>import </a:t>
            </a:r>
            <a:r>
              <a:rPr lang="fr-FR" sz="2400" dirty="0" err="1"/>
              <a:t>org.junit</a:t>
            </a:r>
            <a:r>
              <a:rPr lang="fr-FR" sz="2400" dirty="0"/>
              <a:t>.*;</a:t>
            </a:r>
          </a:p>
          <a:p>
            <a:r>
              <a:rPr lang="fr-FR" sz="2400" dirty="0"/>
              <a:t>import </a:t>
            </a:r>
            <a:r>
              <a:rPr lang="fr-FR" sz="2400" dirty="0" err="1"/>
              <a:t>static</a:t>
            </a:r>
            <a:r>
              <a:rPr lang="fr-FR" sz="2400" dirty="0"/>
              <a:t> </a:t>
            </a:r>
            <a:r>
              <a:rPr lang="fr-FR" sz="2400" dirty="0" err="1"/>
              <a:t>org.junit.Assert</a:t>
            </a:r>
            <a:r>
              <a:rPr lang="fr-FR" sz="2400" dirty="0"/>
              <a:t>.*;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580112" y="2132856"/>
            <a:ext cx="3168353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Framework </a:t>
            </a:r>
            <a:r>
              <a:rPr lang="fr-FR" sz="2400" dirty="0" err="1" smtClean="0"/>
              <a:t>JUnit</a:t>
            </a:r>
            <a:r>
              <a:rPr lang="fr-FR" sz="2400" dirty="0" smtClean="0"/>
              <a:t> 4</a:t>
            </a:r>
          </a:p>
          <a:p>
            <a:pPr algn="ctr"/>
            <a:r>
              <a:rPr lang="fr-FR" sz="2400" dirty="0" err="1" smtClean="0"/>
              <a:t>org.junit</a:t>
            </a:r>
            <a:r>
              <a:rPr lang="fr-FR" sz="2400" dirty="0" smtClean="0"/>
              <a:t>.*</a:t>
            </a:r>
            <a:endParaRPr lang="fr-FR" sz="2400" dirty="0"/>
          </a:p>
        </p:txBody>
      </p:sp>
      <p:sp>
        <p:nvSpPr>
          <p:cNvPr id="15" name="Rectangle 14"/>
          <p:cNvSpPr/>
          <p:nvPr/>
        </p:nvSpPr>
        <p:spPr>
          <a:xfrm>
            <a:off x="3131839" y="2435404"/>
            <a:ext cx="2511560" cy="8331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46800" rIns="36000" bIns="46800">
            <a:spAutoFit/>
          </a:bodyPr>
          <a:lstStyle/>
          <a:p>
            <a:pPr algn="ctr"/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BeforeClass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>
                <a:solidFill>
                  <a:srgbClr val="1F497D"/>
                </a:solidFill>
              </a:rPr>
              <a:t>AfterClass</a:t>
            </a:r>
            <a:endParaRPr lang="fr-FR" sz="2400" b="1" i="1" dirty="0">
              <a:solidFill>
                <a:srgbClr val="1F497D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724128" y="1700808"/>
            <a:ext cx="3168353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Méthodes d’initialisation et de finalisation du cas de test</a:t>
            </a:r>
            <a:endParaRPr lang="fr-FR" sz="2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5868143" y="3356992"/>
            <a:ext cx="3168353" cy="1200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Méthodes exécutées avant et après chaque test</a:t>
            </a:r>
            <a:endParaRPr lang="fr-FR" sz="2400" dirty="0"/>
          </a:p>
        </p:txBody>
      </p:sp>
      <p:sp>
        <p:nvSpPr>
          <p:cNvPr id="19" name="Rectangle 18"/>
          <p:cNvSpPr/>
          <p:nvPr/>
        </p:nvSpPr>
        <p:spPr>
          <a:xfrm>
            <a:off x="2627784" y="5229200"/>
            <a:ext cx="1512168" cy="4638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46800" rIns="36000" bIns="46800">
            <a:spAutoFit/>
          </a:bodyPr>
          <a:lstStyle/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@Test</a:t>
            </a:r>
            <a:endParaRPr lang="fr-FR" sz="2400" b="1" i="1" dirty="0">
              <a:solidFill>
                <a:srgbClr val="1F497D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995936" y="6021288"/>
            <a:ext cx="316835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M</a:t>
            </a:r>
            <a:r>
              <a:rPr lang="fr-FR" sz="2400" dirty="0" smtClean="0"/>
              <a:t>éthodes de test</a:t>
            </a:r>
            <a:endParaRPr lang="fr-FR" sz="2400" dirty="0"/>
          </a:p>
        </p:txBody>
      </p:sp>
      <p:sp>
        <p:nvSpPr>
          <p:cNvPr id="17" name="Rectangle 16"/>
          <p:cNvSpPr/>
          <p:nvPr/>
        </p:nvSpPr>
        <p:spPr>
          <a:xfrm>
            <a:off x="4139952" y="4365104"/>
            <a:ext cx="1872208" cy="8331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46800" rIns="36000" bIns="46800">
            <a:spAutoFit/>
          </a:bodyPr>
          <a:lstStyle/>
          <a:p>
            <a:pPr algn="ctr"/>
            <a:r>
              <a:rPr lang="fr-FR" sz="2400" b="1" i="1" dirty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Before</a:t>
            </a:r>
            <a:endParaRPr lang="fr-FR" sz="2400" b="1" i="1" dirty="0" smtClean="0">
              <a:solidFill>
                <a:srgbClr val="1F497D"/>
              </a:solidFill>
            </a:endParaRPr>
          </a:p>
          <a:p>
            <a:pPr algn="ctr"/>
            <a:r>
              <a:rPr lang="fr-FR" sz="2400" b="1" i="1" dirty="0" smtClean="0">
                <a:solidFill>
                  <a:srgbClr val="1F497D"/>
                </a:solidFill>
              </a:rPr>
              <a:t>@</a:t>
            </a:r>
            <a:r>
              <a:rPr lang="fr-FR" sz="2400" b="1" i="1" dirty="0" err="1" smtClean="0">
                <a:solidFill>
                  <a:srgbClr val="1F497D"/>
                </a:solidFill>
              </a:rPr>
              <a:t>After</a:t>
            </a:r>
            <a:endParaRPr lang="fr-FR" sz="2400" b="1" i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09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P1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Été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UP1.thmx</Template>
  <TotalTime>4417</TotalTime>
  <Words>1467</Words>
  <Application>Microsoft Macintosh PowerPoint</Application>
  <PresentationFormat>Présentation à l'écran (4:3)</PresentationFormat>
  <Paragraphs>321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UP1</vt:lpstr>
      <vt:lpstr>INF 2  Programmation Orientée Objet Avancée </vt:lpstr>
      <vt:lpstr>Plan de la séance</vt:lpstr>
      <vt:lpstr>Tester avec JUnit</vt:lpstr>
      <vt:lpstr>Tester avec JUnit</vt:lpstr>
      <vt:lpstr>Tester avec JUnit</vt:lpstr>
      <vt:lpstr>Tester avec JUnit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  <vt:lpstr>Tester avec JUnit 4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INF2 Développement d'Interface</dc:title>
  <dc:creator>kirsch</dc:creator>
  <cp:lastModifiedBy>Manuele Kirsch Pinheiro</cp:lastModifiedBy>
  <cp:revision>229</cp:revision>
  <cp:lastPrinted>2011-11-12T19:18:53Z</cp:lastPrinted>
  <dcterms:created xsi:type="dcterms:W3CDTF">2008-12-14T17:27:01Z</dcterms:created>
  <dcterms:modified xsi:type="dcterms:W3CDTF">2012-10-30T17:20:37Z</dcterms:modified>
</cp:coreProperties>
</file>