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301" r:id="rId4"/>
    <p:sldId id="302" r:id="rId5"/>
    <p:sldId id="303" r:id="rId6"/>
    <p:sldId id="304" r:id="rId7"/>
    <p:sldId id="308" r:id="rId8"/>
    <p:sldId id="309" r:id="rId9"/>
    <p:sldId id="310" r:id="rId10"/>
    <p:sldId id="311" r:id="rId11"/>
    <p:sldId id="305" r:id="rId12"/>
    <p:sldId id="306" r:id="rId13"/>
    <p:sldId id="314" r:id="rId14"/>
    <p:sldId id="312" r:id="rId15"/>
    <p:sldId id="313" r:id="rId16"/>
    <p:sldId id="319" r:id="rId17"/>
    <p:sldId id="325" r:id="rId18"/>
    <p:sldId id="315" r:id="rId19"/>
    <p:sldId id="316" r:id="rId20"/>
    <p:sldId id="317" r:id="rId21"/>
    <p:sldId id="318" r:id="rId22"/>
    <p:sldId id="320" r:id="rId23"/>
    <p:sldId id="321" r:id="rId24"/>
    <p:sldId id="322" r:id="rId25"/>
    <p:sldId id="324" r:id="rId26"/>
    <p:sldId id="323" r:id="rId27"/>
    <p:sldId id="307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2" autoAdjust="0"/>
    <p:restoredTop sz="94660"/>
  </p:normalViewPr>
  <p:slideViewPr>
    <p:cSldViewPr>
      <p:cViewPr varScale="1">
        <p:scale>
          <a:sx n="46" d="100"/>
          <a:sy n="46" d="100"/>
        </p:scale>
        <p:origin x="-1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>
      <p:cViewPr varScale="1">
        <p:scale>
          <a:sx n="45" d="100"/>
          <a:sy n="45" d="100"/>
        </p:scale>
        <p:origin x="-17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5A87-7DD4-434C-8FB3-CA0210849EB3}" type="datetimeFigureOut">
              <a:rPr lang="fr-FR" smtClean="0"/>
              <a:t>25/11/12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ABAE-5C3C-4AB0-8EB5-AF065547B3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56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2D9E-A656-4C0D-AF34-333437B2E95D}" type="datetimeFigureOut">
              <a:rPr lang="fr-FR" smtClean="0"/>
              <a:pPr/>
              <a:t>25/11/12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CEB3-FD7A-459F-97B7-F9B6B76DE3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56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8580" y="6283621"/>
            <a:ext cx="1368152" cy="314368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7CCDDA9-3B6C-4BA8-B3E4-770BDED27099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artouche_logo_univ-paris1_294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57802" cy="991811"/>
          </a:xfrm>
          <a:prstGeom prst="rect">
            <a:avLst/>
          </a:prstGeom>
        </p:spPr>
      </p:pic>
      <p:pic>
        <p:nvPicPr>
          <p:cNvPr id="9" name="Picture 6" descr="09a00c00egerd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 11" descr="cartouche_logo_univ-paris1_294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168121" cy="908721"/>
          </a:xfrm>
          <a:prstGeom prst="rect">
            <a:avLst/>
          </a:prstGeom>
        </p:spPr>
      </p:pic>
      <p:pic>
        <p:nvPicPr>
          <p:cNvPr id="11" name="Picture 6" descr="09a00c00egerdp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Image 13" descr="cartouche_logo_univ-paris1_294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666031" cy="764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EB48-5DF6-42A9-BB8D-CA4F3C24E6F3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3C7F-F3B3-4CA8-AD8D-06B5BE865790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1720" y="18288"/>
            <a:ext cx="1008112" cy="314368"/>
          </a:xfrm>
        </p:spPr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18288"/>
            <a:ext cx="5184576" cy="314368"/>
          </a:xfrm>
        </p:spPr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AD2B-ACA7-4585-B6C1-6A88EAB93BBA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4291-372F-471A-B82D-3B74490B6F1B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A979-DE44-4A73-BA60-DBF9EDCC1A0E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C04-5266-419A-B9E8-0135D95A1CE2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8A7C-CFDD-47B2-A062-0D62E3E573EF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BA4C-7203-4FB4-8087-DDD25AB925F6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9712" y="0"/>
            <a:ext cx="7164288" cy="332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9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1720" y="18288"/>
            <a:ext cx="108012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DA30024-7C19-4E7A-B125-F689F3C53D1B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504056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18288"/>
            <a:ext cx="51440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1130FECA-E713-4D83-A4E1-9D26625B64D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Image 7" descr="cartouche_logo_univ-paris1_294C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39740" cy="5563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clker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1755777"/>
          </a:xfrm>
        </p:spPr>
        <p:txBody>
          <a:bodyPr>
            <a:noAutofit/>
          </a:bodyPr>
          <a:lstStyle/>
          <a:p>
            <a:r>
              <a:rPr lang="fr-FR" sz="3600" dirty="0" smtClean="0"/>
              <a:t>INF 2</a:t>
            </a:r>
            <a:br>
              <a:rPr lang="fr-FR" sz="3600" dirty="0" smtClean="0"/>
            </a:br>
            <a:r>
              <a:rPr lang="fr-FR" sz="3600" dirty="0" smtClean="0"/>
              <a:t> Programmation Orientée Objet</a:t>
            </a:r>
            <a:br>
              <a:rPr lang="fr-FR" sz="3600" dirty="0" smtClean="0"/>
            </a:br>
            <a:r>
              <a:rPr lang="fr-FR" sz="3600" dirty="0" smtClean="0"/>
              <a:t>Avancée 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643314"/>
            <a:ext cx="6912768" cy="2286016"/>
          </a:xfrm>
        </p:spPr>
        <p:txBody>
          <a:bodyPr>
            <a:normAutofit/>
          </a:bodyPr>
          <a:lstStyle/>
          <a:p>
            <a:pPr algn="ctr"/>
            <a:r>
              <a:rPr lang="fr-FR" sz="3400" b="1" dirty="0" smtClean="0">
                <a:solidFill>
                  <a:schemeClr val="tx2"/>
                </a:solidFill>
              </a:rPr>
              <a:t>Complexité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Comment gérer la complexité ?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La décomposition et la délégation </a:t>
            </a: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40968"/>
            <a:ext cx="4427422" cy="32403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Exemple : Instanciation  </a:t>
            </a:r>
          </a:p>
          <a:p>
            <a:pPr lvl="1"/>
            <a:r>
              <a:rPr lang="fr-FR" dirty="0"/>
              <a:t>La création d’une instance va créer un lien fort entre les classes  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168" y="3764260"/>
            <a:ext cx="4181328" cy="290510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827584" y="3717032"/>
            <a:ext cx="3888432" cy="79208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572000" y="278092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/>
              <a:t>Impossible à utiliser un autre type de porte !!!</a:t>
            </a:r>
            <a:endParaRPr lang="fr-FR" sz="2200" b="1" dirty="0"/>
          </a:p>
        </p:txBody>
      </p:sp>
      <p:cxnSp>
        <p:nvCxnSpPr>
          <p:cNvPr id="14" name="Connecteur en angle 13"/>
          <p:cNvCxnSpPr>
            <a:stCxn id="12" idx="2"/>
            <a:endCxn id="11" idx="3"/>
          </p:cNvCxnSpPr>
          <p:nvPr/>
        </p:nvCxnSpPr>
        <p:spPr>
          <a:xfrm rot="5400000">
            <a:off x="5226751" y="3039634"/>
            <a:ext cx="562707" cy="1584176"/>
          </a:xfrm>
          <a:prstGeom prst="bentConnector2">
            <a:avLst/>
          </a:prstGeom>
          <a:ln w="7620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0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19256" cy="639762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1F497D"/>
                </a:solidFill>
              </a:rPr>
              <a:t>Décomposition fonctionnelle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290384" y="2318792"/>
            <a:ext cx="4281616" cy="4278560"/>
          </a:xfrm>
        </p:spPr>
        <p:txBody>
          <a:bodyPr/>
          <a:lstStyle/>
          <a:p>
            <a:r>
              <a:rPr lang="fr-FR" sz="2600" b="1" dirty="0" smtClean="0">
                <a:solidFill>
                  <a:srgbClr val="1F497D"/>
                </a:solidFill>
              </a:rPr>
              <a:t>Hiérarchique </a:t>
            </a:r>
          </a:p>
          <a:p>
            <a:pPr marL="274320" lvl="1" indent="0">
              <a:buNone/>
            </a:pPr>
            <a:r>
              <a:rPr lang="fr-FR" sz="2400" dirty="0"/>
              <a:t>P</a:t>
            </a:r>
            <a:r>
              <a:rPr lang="fr-FR" sz="2400" dirty="0" smtClean="0"/>
              <a:t>ar </a:t>
            </a:r>
            <a:r>
              <a:rPr lang="fr-FR" sz="2400" b="1" dirty="0" smtClean="0"/>
              <a:t>héritage</a:t>
            </a:r>
            <a:r>
              <a:rPr lang="fr-FR" sz="2400" dirty="0" smtClean="0"/>
              <a:t> </a:t>
            </a:r>
          </a:p>
          <a:p>
            <a:pPr lvl="1"/>
            <a:r>
              <a:rPr lang="fr-FR" dirty="0" smtClean="0"/>
              <a:t>Chaque </a:t>
            </a:r>
            <a:r>
              <a:rPr lang="fr-FR" b="1" dirty="0" smtClean="0"/>
              <a:t>niveau hiérarchique ajoute</a:t>
            </a:r>
            <a:r>
              <a:rPr lang="fr-FR" dirty="0" smtClean="0"/>
              <a:t> d’un point de vue </a:t>
            </a:r>
            <a:r>
              <a:rPr lang="fr-FR" b="1" dirty="0" smtClean="0"/>
              <a:t>fonctionnel</a:t>
            </a:r>
            <a:r>
              <a:rPr lang="fr-FR" dirty="0" smtClean="0"/>
              <a:t> </a:t>
            </a:r>
          </a:p>
          <a:p>
            <a:pPr lvl="1"/>
            <a:r>
              <a:rPr lang="fr-FR" b="1" dirty="0" smtClean="0"/>
              <a:t>Nouvelles fonctionnalités</a:t>
            </a:r>
            <a:r>
              <a:rPr lang="fr-FR" dirty="0" smtClean="0"/>
              <a:t>, </a:t>
            </a:r>
            <a:r>
              <a:rPr lang="fr-FR" b="1" dirty="0" smtClean="0"/>
              <a:t>nouveau comportement</a:t>
            </a:r>
            <a:r>
              <a:rPr lang="fr-FR" dirty="0" smtClean="0"/>
              <a:t>…</a:t>
            </a:r>
          </a:p>
          <a:p>
            <a:pPr marL="1338263" lvl="1" indent="-182563" defTabSz="1052513"/>
            <a:r>
              <a:rPr lang="fr-FR" dirty="0" smtClean="0"/>
              <a:t>Relations </a:t>
            </a:r>
          </a:p>
          <a:p>
            <a:pPr marL="1606550" lvl="2" indent="-182563" defTabSz="963613"/>
            <a:r>
              <a:rPr lang="fr-FR" b="1" i="1" dirty="0" smtClean="0">
                <a:solidFill>
                  <a:srgbClr val="1F497D"/>
                </a:solidFill>
              </a:rPr>
              <a:t>Généralisation</a:t>
            </a:r>
            <a:r>
              <a:rPr lang="fr-FR" dirty="0" smtClean="0"/>
              <a:t> / </a:t>
            </a:r>
            <a:r>
              <a:rPr lang="fr-FR" b="1" i="1" dirty="0" smtClean="0">
                <a:solidFill>
                  <a:srgbClr val="1F497D"/>
                </a:solidFill>
              </a:rPr>
              <a:t>spécialisation</a:t>
            </a:r>
            <a:r>
              <a:rPr lang="fr-FR" dirty="0" smtClean="0"/>
              <a:t> </a:t>
            </a:r>
          </a:p>
          <a:p>
            <a:pPr marL="1606550" lvl="2" indent="-182563" defTabSz="963613"/>
            <a:r>
              <a:rPr lang="fr-FR" b="1" i="1" dirty="0" smtClean="0">
                <a:solidFill>
                  <a:srgbClr val="1F497D"/>
                </a:solidFill>
              </a:rPr>
              <a:t>Réalisation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>
          <a:xfrm>
            <a:off x="4754880" y="2318792"/>
            <a:ext cx="4281616" cy="4134544"/>
          </a:xfrm>
        </p:spPr>
        <p:txBody>
          <a:bodyPr>
            <a:normAutofit/>
          </a:bodyPr>
          <a:lstStyle/>
          <a:p>
            <a:r>
              <a:rPr lang="fr-FR" sz="2600" b="1" dirty="0" smtClean="0">
                <a:solidFill>
                  <a:srgbClr val="1F497D"/>
                </a:solidFill>
              </a:rPr>
              <a:t>Délégation </a:t>
            </a:r>
          </a:p>
          <a:p>
            <a:pPr marL="274320" lvl="1" indent="0">
              <a:buNone/>
            </a:pPr>
            <a:r>
              <a:rPr lang="fr-FR" sz="2400" dirty="0" smtClean="0"/>
              <a:t>Par </a:t>
            </a:r>
            <a:r>
              <a:rPr lang="fr-FR" sz="2400" b="1" dirty="0" smtClean="0"/>
              <a:t>call &amp; return</a:t>
            </a:r>
          </a:p>
          <a:p>
            <a:pPr lvl="1"/>
            <a:r>
              <a:rPr lang="fr-FR" dirty="0" smtClean="0"/>
              <a:t>Un </a:t>
            </a:r>
            <a:r>
              <a:rPr lang="fr-FR" b="1" dirty="0" smtClean="0"/>
              <a:t>objet délègue </a:t>
            </a:r>
            <a:r>
              <a:rPr lang="fr-FR" dirty="0" smtClean="0"/>
              <a:t>des </a:t>
            </a:r>
            <a:r>
              <a:rPr lang="fr-FR" b="1" dirty="0" smtClean="0"/>
              <a:t>fonctionnalités</a:t>
            </a:r>
            <a:r>
              <a:rPr lang="fr-FR" dirty="0" smtClean="0"/>
              <a:t> à un autre </a:t>
            </a:r>
            <a:r>
              <a:rPr lang="fr-FR" b="1" dirty="0" smtClean="0"/>
              <a:t>objet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 smtClean="0"/>
              <a:t>Relations entre modules</a:t>
            </a:r>
          </a:p>
          <a:p>
            <a:pPr lvl="2"/>
            <a:r>
              <a:rPr lang="fr-FR" b="1" i="1" dirty="0" smtClean="0">
                <a:solidFill>
                  <a:srgbClr val="1F497D"/>
                </a:solidFill>
              </a:rPr>
              <a:t>Associations</a:t>
            </a:r>
          </a:p>
          <a:p>
            <a:pPr lvl="2"/>
            <a:r>
              <a:rPr lang="fr-FR" b="1" i="1" dirty="0" smtClean="0">
                <a:solidFill>
                  <a:srgbClr val="1F497D"/>
                </a:solidFill>
              </a:rPr>
              <a:t>Dépendances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55576" y="5085184"/>
            <a:ext cx="43204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55576" y="5949280"/>
            <a:ext cx="43204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>
            <a:off x="899592" y="5517232"/>
            <a:ext cx="144016" cy="14401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14" idx="3"/>
            <a:endCxn id="13" idx="0"/>
          </p:cNvCxnSpPr>
          <p:nvPr/>
        </p:nvCxnSpPr>
        <p:spPr>
          <a:xfrm>
            <a:off x="971600" y="566124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24128" y="4437112"/>
            <a:ext cx="43204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020272" y="4437112"/>
            <a:ext cx="43204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>
            <a:stCxn id="17" idx="3"/>
            <a:endCxn id="18" idx="1"/>
          </p:cNvCxnSpPr>
          <p:nvPr/>
        </p:nvCxnSpPr>
        <p:spPr>
          <a:xfrm>
            <a:off x="6156176" y="465313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01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Principe de délégation </a:t>
            </a:r>
          </a:p>
          <a:p>
            <a:pPr lvl="1"/>
            <a:r>
              <a:rPr lang="fr-FR" b="1" dirty="0" smtClean="0"/>
              <a:t>Définition</a:t>
            </a:r>
            <a:r>
              <a:rPr lang="fr-FR" dirty="0" smtClean="0"/>
              <a:t> (</a:t>
            </a:r>
            <a:r>
              <a:rPr lang="fr-FR" dirty="0" err="1" smtClean="0"/>
              <a:t>GoF</a:t>
            </a:r>
            <a:r>
              <a:rPr lang="fr-FR" dirty="0" smtClean="0"/>
              <a:t>)</a:t>
            </a:r>
            <a:r>
              <a:rPr lang="fr-FR" baseline="30000" dirty="0" smtClean="0"/>
              <a:t>[1] </a:t>
            </a:r>
            <a:r>
              <a:rPr lang="fr-FR" dirty="0" smtClean="0"/>
              <a:t>:</a:t>
            </a:r>
            <a:endParaRPr lang="fr-FR" baseline="30000" dirty="0" smtClean="0"/>
          </a:p>
          <a:p>
            <a:pPr lvl="2"/>
            <a:r>
              <a:rPr lang="fr-FR" dirty="0" smtClean="0"/>
              <a:t>Lorsque </a:t>
            </a:r>
            <a:r>
              <a:rPr lang="fr-FR" b="1" dirty="0" smtClean="0"/>
              <a:t>deux objets </a:t>
            </a:r>
            <a:r>
              <a:rPr lang="fr-FR" dirty="0" smtClean="0"/>
              <a:t>sont concernés par une </a:t>
            </a:r>
            <a:r>
              <a:rPr lang="fr-FR" b="1" dirty="0" smtClean="0"/>
              <a:t>requête</a:t>
            </a:r>
            <a:r>
              <a:rPr lang="fr-FR" dirty="0" smtClean="0"/>
              <a:t> dans laquelle un </a:t>
            </a:r>
            <a:r>
              <a:rPr lang="fr-FR" b="1" dirty="0" smtClean="0"/>
              <a:t>objet délègue </a:t>
            </a:r>
            <a:r>
              <a:rPr lang="fr-FR" dirty="0" smtClean="0"/>
              <a:t>à l’autre </a:t>
            </a:r>
            <a:r>
              <a:rPr lang="fr-FR" b="1" dirty="0" smtClean="0"/>
              <a:t>certaines opérations</a:t>
            </a:r>
          </a:p>
          <a:p>
            <a:pPr lvl="1"/>
            <a:r>
              <a:rPr lang="fr-FR" b="1" dirty="0" smtClean="0"/>
              <a:t>Avantages</a:t>
            </a:r>
            <a:r>
              <a:rPr lang="fr-FR" dirty="0" smtClean="0"/>
              <a:t> :</a:t>
            </a:r>
          </a:p>
          <a:p>
            <a:pPr lvl="2"/>
            <a:r>
              <a:rPr lang="fr-FR" dirty="0" smtClean="0"/>
              <a:t>Alternative à l’héritage</a:t>
            </a:r>
          </a:p>
          <a:p>
            <a:pPr lvl="2"/>
            <a:r>
              <a:rPr lang="fr-FR" b="1" dirty="0" smtClean="0"/>
              <a:t>Plus facile à construire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un comportement </a:t>
            </a:r>
            <a:br>
              <a:rPr lang="fr-FR" dirty="0" smtClean="0"/>
            </a:br>
            <a:r>
              <a:rPr lang="fr-FR" dirty="0" smtClean="0"/>
              <a:t>dynamiquement</a:t>
            </a:r>
          </a:p>
          <a:p>
            <a:pPr lvl="1"/>
            <a:r>
              <a:rPr lang="fr-FR" b="1" dirty="0" smtClean="0"/>
              <a:t>Risque</a:t>
            </a:r>
            <a:r>
              <a:rPr lang="fr-FR" dirty="0" smtClean="0"/>
              <a:t> : </a:t>
            </a:r>
            <a:r>
              <a:rPr lang="fr-FR" b="1" dirty="0" smtClean="0">
                <a:solidFill>
                  <a:srgbClr val="1F497D"/>
                </a:solidFill>
              </a:rPr>
              <a:t>couplage</a:t>
            </a:r>
            <a:r>
              <a:rPr lang="fr-FR" dirty="0" smtClean="0"/>
              <a:t> !!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A979-DE44-4A73-BA60-DBF9EDCC1A0E}" type="datetime1">
              <a:rPr lang="fr-FR" smtClean="0"/>
              <a:pPr/>
              <a:t>25/11/12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27" name="Grouper 26"/>
          <p:cNvGrpSpPr/>
          <p:nvPr/>
        </p:nvGrpSpPr>
        <p:grpSpPr>
          <a:xfrm>
            <a:off x="4788024" y="3501008"/>
            <a:ext cx="4180193" cy="2664296"/>
            <a:chOff x="4788024" y="4293096"/>
            <a:chExt cx="4180193" cy="2664296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5652120" y="4293096"/>
              <a:ext cx="2376264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0" dirty="0" smtClean="0"/>
                <a:t>Fonction calcul</a:t>
              </a:r>
              <a:endParaRPr lang="fr-FR" sz="2000" dirty="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4788024" y="5373216"/>
              <a:ext cx="1728192" cy="50405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0" dirty="0" err="1" smtClean="0"/>
                <a:t>Fct</a:t>
              </a:r>
              <a:r>
                <a:rPr lang="fr-FR" sz="2000" dirty="0" smtClean="0"/>
                <a:t>. Addition </a:t>
              </a:r>
              <a:endParaRPr lang="fr-FR" sz="2000" dirty="0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6876256" y="5373216"/>
              <a:ext cx="2091961" cy="50405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0" dirty="0" err="1" smtClean="0"/>
                <a:t>Fct</a:t>
              </a:r>
              <a:r>
                <a:rPr lang="fr-FR" sz="2000" dirty="0" smtClean="0"/>
                <a:t>. Soustraction </a:t>
              </a:r>
              <a:endParaRPr lang="fr-FR" sz="2000" dirty="0"/>
            </a:p>
          </p:txBody>
        </p:sp>
        <p:cxnSp>
          <p:nvCxnSpPr>
            <p:cNvPr id="16" name="Connecteur droit avec flèche 15"/>
            <p:cNvCxnSpPr>
              <a:stCxn id="12" idx="2"/>
              <a:endCxn id="13" idx="0"/>
            </p:cNvCxnSpPr>
            <p:nvPr/>
          </p:nvCxnSpPr>
          <p:spPr>
            <a:xfrm flipH="1">
              <a:off x="5652120" y="4797152"/>
              <a:ext cx="1188132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12" idx="2"/>
              <a:endCxn id="14" idx="0"/>
            </p:cNvCxnSpPr>
            <p:nvPr/>
          </p:nvCxnSpPr>
          <p:spPr>
            <a:xfrm>
              <a:off x="6840252" y="4797152"/>
              <a:ext cx="1081985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à coins arrondis 20"/>
            <p:cNvSpPr/>
            <p:nvPr/>
          </p:nvSpPr>
          <p:spPr>
            <a:xfrm>
              <a:off x="5004048" y="6453336"/>
              <a:ext cx="1296144" cy="50405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0" dirty="0" err="1" smtClean="0"/>
                <a:t>Fct</a:t>
              </a:r>
              <a:r>
                <a:rPr lang="fr-FR" sz="2000" dirty="0" smtClean="0"/>
                <a:t>. + 1</a:t>
              </a:r>
              <a:endParaRPr lang="fr-FR" sz="2000" dirty="0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7274164" y="6453336"/>
              <a:ext cx="1296144" cy="50405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0" dirty="0" err="1" smtClean="0"/>
                <a:t>Fct</a:t>
              </a:r>
              <a:r>
                <a:rPr lang="fr-FR" sz="2000" dirty="0" smtClean="0"/>
                <a:t>. + 1</a:t>
              </a:r>
              <a:endParaRPr lang="fr-FR" sz="2000" dirty="0"/>
            </a:p>
          </p:txBody>
        </p:sp>
        <p:cxnSp>
          <p:nvCxnSpPr>
            <p:cNvPr id="24" name="Connecteur droit avec flèche 23"/>
            <p:cNvCxnSpPr>
              <a:stCxn id="13" idx="2"/>
              <a:endCxn id="21" idx="0"/>
            </p:cNvCxnSpPr>
            <p:nvPr/>
          </p:nvCxnSpPr>
          <p:spPr>
            <a:xfrm>
              <a:off x="5652120" y="587727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stCxn id="14" idx="2"/>
              <a:endCxn id="22" idx="0"/>
            </p:cNvCxnSpPr>
            <p:nvPr/>
          </p:nvCxnSpPr>
          <p:spPr>
            <a:xfrm flipH="1">
              <a:off x="7922236" y="5877272"/>
              <a:ext cx="1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14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Complexité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Exemple « Calculette »</a:t>
            </a:r>
          </a:p>
          <a:p>
            <a:pPr lvl="1"/>
            <a:r>
              <a:rPr lang="fr-FR" dirty="0" smtClean="0"/>
              <a:t>La classe « </a:t>
            </a:r>
            <a:r>
              <a:rPr lang="fr-FR" dirty="0" err="1" smtClean="0"/>
              <a:t>Calculator</a:t>
            </a:r>
            <a:r>
              <a:rPr lang="fr-FR" dirty="0" smtClean="0"/>
              <a:t> » délègue à l’interface « Opération » les calculs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168228"/>
            <a:ext cx="6426200" cy="3213100"/>
          </a:xfrm>
          <a:prstGeom prst="rect">
            <a:avLst/>
          </a:prstGeom>
        </p:spPr>
      </p:pic>
      <p:sp>
        <p:nvSpPr>
          <p:cNvPr id="9" name="Carré corné 8"/>
          <p:cNvSpPr/>
          <p:nvPr/>
        </p:nvSpPr>
        <p:spPr>
          <a:xfrm>
            <a:off x="4427984" y="4365104"/>
            <a:ext cx="4392488" cy="1728192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 smtClean="0"/>
              <a:t> public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b="1" dirty="0" err="1"/>
              <a:t>calc</a:t>
            </a:r>
            <a:r>
              <a:rPr lang="en-US" dirty="0"/>
              <a:t> () {</a:t>
            </a:r>
          </a:p>
          <a:p>
            <a:r>
              <a:rPr lang="en-US" dirty="0"/>
              <a:t>     Operation o = </a:t>
            </a:r>
          </a:p>
          <a:p>
            <a:r>
              <a:rPr lang="en-US" dirty="0"/>
              <a:t>	</a:t>
            </a:r>
            <a:r>
              <a:rPr lang="en-US" dirty="0" err="1"/>
              <a:t>this.operations.get</a:t>
            </a:r>
            <a:r>
              <a:rPr lang="en-US" dirty="0"/>
              <a:t>(</a:t>
            </a:r>
            <a:r>
              <a:rPr lang="en-US" dirty="0" err="1"/>
              <a:t>this.op</a:t>
            </a:r>
            <a:r>
              <a:rPr lang="en-US" dirty="0"/>
              <a:t>);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    r = </a:t>
            </a:r>
            <a:r>
              <a:rPr lang="en-US" b="1" dirty="0" err="1"/>
              <a:t>o.execute</a:t>
            </a:r>
            <a:r>
              <a:rPr lang="en-US" dirty="0"/>
              <a:t>(a, b</a:t>
            </a:r>
            <a:r>
              <a:rPr lang="en-US" dirty="0" smtClean="0"/>
              <a:t>)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7995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Dépendances </a:t>
            </a:r>
          </a:p>
          <a:p>
            <a:pPr lvl="1"/>
            <a:r>
              <a:rPr lang="fr-FR" dirty="0" smtClean="0"/>
              <a:t>Une dépendance représente l’</a:t>
            </a:r>
            <a:r>
              <a:rPr lang="fr-FR" b="1" dirty="0" smtClean="0"/>
              <a:t>existence d’un lien </a:t>
            </a:r>
            <a:r>
              <a:rPr lang="fr-FR" dirty="0" smtClean="0"/>
              <a:t>entre 2 classes</a:t>
            </a:r>
          </a:p>
          <a:p>
            <a:pPr lvl="1"/>
            <a:r>
              <a:rPr lang="fr-FR" dirty="0" smtClean="0"/>
              <a:t>Un </a:t>
            </a:r>
            <a:r>
              <a:rPr lang="fr-FR" b="1" dirty="0" smtClean="0"/>
              <a:t>changement</a:t>
            </a:r>
            <a:r>
              <a:rPr lang="fr-FR" dirty="0" smtClean="0"/>
              <a:t> sur une classe </a:t>
            </a:r>
            <a:r>
              <a:rPr lang="fr-FR" b="1" dirty="0" smtClean="0"/>
              <a:t>peut affecter </a:t>
            </a:r>
            <a:r>
              <a:rPr lang="fr-FR" dirty="0" smtClean="0"/>
              <a:t>l’autre</a:t>
            </a:r>
          </a:p>
          <a:p>
            <a:pPr lvl="1"/>
            <a:r>
              <a:rPr lang="fr-FR" dirty="0" smtClean="0"/>
              <a:t>Les dépendances indiquent le </a:t>
            </a:r>
            <a:r>
              <a:rPr lang="fr-FR" b="1" dirty="0" smtClean="0"/>
              <a:t>couplage</a:t>
            </a:r>
            <a:r>
              <a:rPr lang="fr-FR" dirty="0" smtClean="0"/>
              <a:t> (qui peut être faible) entre 2 classes </a:t>
            </a:r>
          </a:p>
          <a:p>
            <a:pPr lvl="1"/>
            <a:endParaRPr lang="fr-FR" dirty="0"/>
          </a:p>
          <a:p>
            <a:pPr marL="274320" lvl="1" indent="0"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437112"/>
            <a:ext cx="6154480" cy="8640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517232"/>
            <a:ext cx="542940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9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Dépendances</a:t>
            </a:r>
          </a:p>
          <a:p>
            <a:r>
              <a:rPr lang="fr-FR" dirty="0" smtClean="0"/>
              <a:t>Il existe une dépendance de A à B si :</a:t>
            </a:r>
          </a:p>
          <a:p>
            <a:pPr marL="184150" lvl="1" indent="-182563">
              <a:buFont typeface="Wingdings" charset="2"/>
              <a:buChar char="Ø"/>
            </a:pPr>
            <a:r>
              <a:rPr lang="fr-FR" b="1" dirty="0" smtClean="0"/>
              <a:t> </a:t>
            </a:r>
            <a:r>
              <a:rPr lang="fr-FR" b="1" dirty="0" err="1" smtClean="0"/>
              <a:t>Stéreotype</a:t>
            </a:r>
            <a:r>
              <a:rPr lang="fr-FR" b="1" dirty="0" smtClean="0"/>
              <a:t> « </a:t>
            </a:r>
            <a:r>
              <a:rPr lang="fr-FR" b="1" dirty="0" smtClean="0">
                <a:solidFill>
                  <a:srgbClr val="1F497D"/>
                </a:solidFill>
              </a:rPr>
              <a:t>use</a:t>
            </a:r>
            <a:r>
              <a:rPr lang="fr-FR" b="1" dirty="0" smtClean="0"/>
              <a:t> »</a:t>
            </a:r>
          </a:p>
          <a:p>
            <a:pPr lvl="1"/>
            <a:r>
              <a:rPr lang="fr-FR" dirty="0" smtClean="0"/>
              <a:t>Une </a:t>
            </a:r>
            <a:r>
              <a:rPr lang="fr-FR" b="1" dirty="0" smtClean="0"/>
              <a:t>variable</a:t>
            </a:r>
            <a:r>
              <a:rPr lang="fr-FR" dirty="0" smtClean="0"/>
              <a:t> d’instance (ou local) </a:t>
            </a:r>
            <a:r>
              <a:rPr lang="fr-FR" b="1" dirty="0" smtClean="0"/>
              <a:t>de A</a:t>
            </a:r>
            <a:r>
              <a:rPr lang="fr-FR" dirty="0" smtClean="0"/>
              <a:t> référence un </a:t>
            </a:r>
            <a:r>
              <a:rPr lang="fr-FR" b="1" dirty="0" smtClean="0"/>
              <a:t>objet B</a:t>
            </a:r>
          </a:p>
          <a:p>
            <a:pPr lvl="1"/>
            <a:r>
              <a:rPr lang="fr-FR" dirty="0" smtClean="0"/>
              <a:t>Une </a:t>
            </a:r>
            <a:r>
              <a:rPr lang="fr-FR" b="1" dirty="0" smtClean="0"/>
              <a:t>méthode</a:t>
            </a:r>
            <a:r>
              <a:rPr lang="fr-FR" dirty="0" smtClean="0"/>
              <a:t> de </a:t>
            </a:r>
            <a:r>
              <a:rPr lang="fr-FR" b="1" dirty="0" smtClean="0"/>
              <a:t>A</a:t>
            </a:r>
            <a:r>
              <a:rPr lang="fr-FR" dirty="0" smtClean="0"/>
              <a:t> possède un </a:t>
            </a:r>
            <a:r>
              <a:rPr lang="fr-FR" b="1" dirty="0" smtClean="0"/>
              <a:t>paramètre</a:t>
            </a:r>
            <a:r>
              <a:rPr lang="fr-FR" dirty="0" smtClean="0"/>
              <a:t> d’entrée ou de sortie de </a:t>
            </a:r>
            <a:r>
              <a:rPr lang="fr-FR" b="1" dirty="0" smtClean="0"/>
              <a:t>B</a:t>
            </a:r>
          </a:p>
          <a:p>
            <a:pPr lvl="1"/>
            <a:endParaRPr lang="fr-FR" dirty="0" smtClean="0"/>
          </a:p>
          <a:p>
            <a:pPr marL="182563" lvl="1" indent="-182563">
              <a:buFont typeface="Wingdings" charset="2"/>
              <a:buChar char="Ø"/>
            </a:pPr>
            <a:r>
              <a:rPr lang="fr-FR" b="1" dirty="0" smtClean="0"/>
              <a:t> </a:t>
            </a:r>
            <a:r>
              <a:rPr lang="fr-FR" b="1" dirty="0" err="1" smtClean="0"/>
              <a:t>Stéreotype</a:t>
            </a:r>
            <a:r>
              <a:rPr lang="fr-FR" b="1" dirty="0" smtClean="0"/>
              <a:t> </a:t>
            </a:r>
            <a:r>
              <a:rPr lang="fr-FR" b="1" dirty="0"/>
              <a:t>« </a:t>
            </a:r>
            <a:r>
              <a:rPr lang="fr-FR" b="1" dirty="0" err="1" smtClean="0">
                <a:solidFill>
                  <a:srgbClr val="1F497D"/>
                </a:solidFill>
              </a:rPr>
              <a:t>instanciate</a:t>
            </a:r>
            <a:r>
              <a:rPr lang="fr-FR" b="1" dirty="0"/>
              <a:t> </a:t>
            </a:r>
            <a:r>
              <a:rPr lang="fr-FR" b="1" dirty="0" smtClean="0"/>
              <a:t>»</a:t>
            </a:r>
            <a:endParaRPr lang="fr-FR" dirty="0" smtClean="0"/>
          </a:p>
          <a:p>
            <a:pPr lvl="1"/>
            <a:r>
              <a:rPr lang="fr-FR" dirty="0" smtClean="0"/>
              <a:t>La classe </a:t>
            </a:r>
            <a:r>
              <a:rPr lang="fr-FR" b="1" dirty="0" smtClean="0"/>
              <a:t>A</a:t>
            </a:r>
            <a:r>
              <a:rPr lang="fr-FR" dirty="0" smtClean="0"/>
              <a:t> peut </a:t>
            </a:r>
            <a:r>
              <a:rPr lang="fr-FR" b="1" dirty="0" smtClean="0"/>
              <a:t>instancier</a:t>
            </a:r>
            <a:r>
              <a:rPr lang="fr-FR" dirty="0" smtClean="0"/>
              <a:t> les objets de la classe </a:t>
            </a:r>
            <a:r>
              <a:rPr lang="fr-FR" b="1" dirty="0" smtClean="0"/>
              <a:t>B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79" y="1340768"/>
            <a:ext cx="3690406" cy="8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4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Dépendances &amp; délégation</a:t>
            </a:r>
            <a:endParaRPr lang="fr-FR" dirty="0" smtClean="0"/>
          </a:p>
          <a:p>
            <a:r>
              <a:rPr lang="fr-FR" dirty="0" smtClean="0"/>
              <a:t>Exemple : </a:t>
            </a:r>
            <a:r>
              <a:rPr lang="fr-FR" b="1" dirty="0" smtClean="0"/>
              <a:t>calculs statistiques </a:t>
            </a:r>
          </a:p>
          <a:p>
            <a:pPr lvl="1"/>
            <a:r>
              <a:rPr lang="fr-FR" dirty="0" smtClean="0"/>
              <a:t>Délégation des calculs à la classe Statistique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28" y="3149026"/>
            <a:ext cx="7671296" cy="35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2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25450"/>
            <a:ext cx="7156772" cy="4015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1F497D"/>
                </a:solidFill>
              </a:rPr>
              <a:t>Dépendances &amp; délégation</a:t>
            </a:r>
            <a:endParaRPr lang="fr-FR" dirty="0"/>
          </a:p>
          <a:p>
            <a:r>
              <a:rPr lang="fr-FR" dirty="0"/>
              <a:t>Exemple : </a:t>
            </a:r>
            <a:r>
              <a:rPr lang="fr-FR" b="1" dirty="0"/>
              <a:t>calculs statistiques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2708920"/>
            <a:ext cx="6211923" cy="3960440"/>
          </a:xfrm>
          <a:prstGeom prst="rect">
            <a:avLst/>
          </a:prstGeom>
          <a:ln w="38100" cap="sq">
            <a:solidFill>
              <a:srgbClr val="1F49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172" y="2204864"/>
            <a:ext cx="5664324" cy="4528818"/>
          </a:xfrm>
          <a:prstGeom prst="rect">
            <a:avLst/>
          </a:prstGeom>
          <a:ln w="38100" cap="sq">
            <a:solidFill>
              <a:srgbClr val="C0504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24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Réduction du couplage </a:t>
            </a:r>
          </a:p>
          <a:p>
            <a:pPr lvl="1"/>
            <a:r>
              <a:rPr lang="fr-FR" dirty="0" smtClean="0"/>
              <a:t>Il faut </a:t>
            </a:r>
            <a:r>
              <a:rPr lang="fr-FR" b="1" dirty="0" smtClean="0"/>
              <a:t>minimiser les dépendances </a:t>
            </a:r>
            <a:r>
              <a:rPr lang="fr-FR" dirty="0" smtClean="0"/>
              <a:t>afin d’</a:t>
            </a:r>
            <a:r>
              <a:rPr lang="fr-FR" b="1" dirty="0" smtClean="0"/>
              <a:t>améliorer</a:t>
            </a:r>
            <a:r>
              <a:rPr lang="fr-FR" dirty="0" smtClean="0"/>
              <a:t> la </a:t>
            </a:r>
            <a:r>
              <a:rPr lang="fr-FR" b="1" dirty="0" smtClean="0"/>
              <a:t>réutilisabilité</a:t>
            </a:r>
            <a:r>
              <a:rPr lang="fr-FR" dirty="0" smtClean="0"/>
              <a:t> d’une classe</a:t>
            </a:r>
          </a:p>
          <a:p>
            <a:pPr lvl="1"/>
            <a:endParaRPr lang="fr-FR" dirty="0" smtClean="0"/>
          </a:p>
          <a:p>
            <a:pPr lvl="1">
              <a:buFont typeface="Wingdings" charset="2"/>
              <a:buChar char="Ø"/>
            </a:pPr>
            <a:r>
              <a:rPr lang="fr-FR" b="1" dirty="0" smtClean="0">
                <a:solidFill>
                  <a:srgbClr val="1F497D"/>
                </a:solidFill>
              </a:rPr>
              <a:t> Réduire les dépendances au strict nécessaire !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933056"/>
            <a:ext cx="6350365" cy="143941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04048" y="5229200"/>
            <a:ext cx="3857539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 smtClean="0"/>
              <a:t> public class </a:t>
            </a:r>
            <a:r>
              <a:rPr lang="fr-FR" b="1" dirty="0" err="1" smtClean="0"/>
              <a:t>ControlDevice</a:t>
            </a:r>
            <a:r>
              <a:rPr lang="fr-FR" dirty="0" smtClean="0"/>
              <a:t> {</a:t>
            </a:r>
          </a:p>
          <a:p>
            <a:r>
              <a:rPr lang="fr-FR" dirty="0" smtClean="0"/>
              <a:t>   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Door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/>
              <a:t>door</a:t>
            </a:r>
            <a:r>
              <a:rPr lang="fr-FR" dirty="0" smtClean="0"/>
              <a:t> ;</a:t>
            </a:r>
          </a:p>
          <a:p>
            <a:r>
              <a:rPr lang="fr-FR" dirty="0"/>
              <a:t> </a:t>
            </a:r>
            <a:r>
              <a:rPr lang="fr-FR" dirty="0" smtClean="0"/>
              <a:t>   public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setDoor</a:t>
            </a:r>
            <a:r>
              <a:rPr lang="fr-FR" dirty="0" smtClean="0"/>
              <a:t>(</a:t>
            </a:r>
            <a:r>
              <a:rPr lang="fr-FR" b="1" dirty="0" err="1" smtClean="0">
                <a:solidFill>
                  <a:srgbClr val="1F497D"/>
                </a:solidFill>
              </a:rPr>
              <a:t>Door</a:t>
            </a:r>
            <a:r>
              <a:rPr lang="fr-FR" dirty="0" smtClean="0"/>
              <a:t> d) {… }</a:t>
            </a:r>
          </a:p>
          <a:p>
            <a:r>
              <a:rPr lang="fr-FR" dirty="0" smtClean="0"/>
              <a:t>  … </a:t>
            </a:r>
          </a:p>
          <a:p>
            <a:r>
              <a:rPr lang="fr-FR" dirty="0" smtClean="0"/>
              <a:t>}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5517232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/>
              <a:t>On peut utiliser n’importe quelle type de porte </a:t>
            </a:r>
            <a:endParaRPr lang="fr-FR" sz="2200" b="1" dirty="0"/>
          </a:p>
        </p:txBody>
      </p:sp>
      <p:cxnSp>
        <p:nvCxnSpPr>
          <p:cNvPr id="11" name="Connecteur droit avec flèche 10"/>
          <p:cNvCxnSpPr>
            <a:stCxn id="9" idx="3"/>
            <a:endCxn id="8" idx="1"/>
          </p:cNvCxnSpPr>
          <p:nvPr/>
        </p:nvCxnSpPr>
        <p:spPr>
          <a:xfrm flipV="1">
            <a:off x="3419872" y="5921698"/>
            <a:ext cx="1584176" cy="149532"/>
          </a:xfrm>
          <a:prstGeom prst="straightConnector1">
            <a:avLst/>
          </a:prstGeom>
          <a:ln w="76200" cmpd="sng"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80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1F497D"/>
                </a:solidFill>
              </a:rPr>
              <a:t>Réduction du couplage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61" y="2564904"/>
            <a:ext cx="6757727" cy="30243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44008" y="4005064"/>
            <a:ext cx="1871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Lien structurel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3573016"/>
            <a:ext cx="432048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fr-FR" dirty="0" smtClean="0"/>
              <a:t> public </a:t>
            </a:r>
            <a:r>
              <a:rPr lang="fr-FR" dirty="0"/>
              <a:t>class </a:t>
            </a:r>
            <a:r>
              <a:rPr lang="fr-FR" b="1" dirty="0" err="1"/>
              <a:t>ToDoList</a:t>
            </a:r>
            <a:r>
              <a:rPr lang="fr-FR" dirty="0"/>
              <a:t> {</a:t>
            </a:r>
          </a:p>
          <a:p>
            <a:r>
              <a:rPr lang="fr-FR" dirty="0" smtClean="0"/>
              <a:t>    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b="1" dirty="0" err="1"/>
              <a:t>ArrayList</a:t>
            </a:r>
            <a:r>
              <a:rPr lang="fr-FR" dirty="0"/>
              <a:t>&lt;</a:t>
            </a:r>
            <a:r>
              <a:rPr lang="fr-FR" b="1" dirty="0" err="1"/>
              <a:t>Task</a:t>
            </a:r>
            <a:r>
              <a:rPr lang="fr-FR" dirty="0"/>
              <a:t>&gt; </a:t>
            </a:r>
            <a:r>
              <a:rPr lang="fr-FR" b="1" dirty="0" err="1"/>
              <a:t>tasks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= </a:t>
            </a:r>
            <a:r>
              <a:rPr lang="fr-FR" dirty="0"/>
              <a:t>new </a:t>
            </a:r>
            <a:r>
              <a:rPr lang="fr-FR" dirty="0" err="1"/>
              <a:t>ArrayList</a:t>
            </a:r>
            <a:r>
              <a:rPr lang="fr-FR" dirty="0"/>
              <a:t>&lt;</a:t>
            </a:r>
            <a:r>
              <a:rPr lang="fr-FR" b="1" dirty="0" err="1"/>
              <a:t>Task</a:t>
            </a:r>
            <a:r>
              <a:rPr lang="fr-FR" dirty="0"/>
              <a:t>&gt;()</a:t>
            </a:r>
            <a:r>
              <a:rPr lang="fr-FR" dirty="0" smtClean="0"/>
              <a:t>;</a:t>
            </a:r>
          </a:p>
          <a:p>
            <a:r>
              <a:rPr lang="fr-FR" dirty="0" smtClean="0"/>
              <a:t>     … </a:t>
            </a:r>
            <a:endParaRPr lang="fr-FR" dirty="0"/>
          </a:p>
          <a:p>
            <a:r>
              <a:rPr lang="fr-FR" dirty="0"/>
              <a:t>      public </a:t>
            </a:r>
            <a:r>
              <a:rPr lang="fr-FR" dirty="0" err="1"/>
              <a:t>void</a:t>
            </a:r>
            <a:r>
              <a:rPr lang="fr-FR" dirty="0"/>
              <a:t> </a:t>
            </a:r>
            <a:r>
              <a:rPr lang="fr-FR" b="1" dirty="0" err="1"/>
              <a:t>addTask</a:t>
            </a:r>
            <a:r>
              <a:rPr lang="fr-FR" dirty="0"/>
              <a:t> </a:t>
            </a:r>
            <a:r>
              <a:rPr lang="fr-FR" dirty="0" smtClean="0"/>
              <a:t>( </a:t>
            </a:r>
            <a:r>
              <a:rPr lang="fr-FR" b="1" dirty="0" err="1" smtClean="0"/>
              <a:t>Task</a:t>
            </a:r>
            <a:r>
              <a:rPr lang="fr-FR" b="1" dirty="0" smtClean="0"/>
              <a:t> </a:t>
            </a:r>
            <a:r>
              <a:rPr lang="fr-FR" b="1" dirty="0" err="1" smtClean="0"/>
              <a:t>t</a:t>
            </a:r>
            <a:r>
              <a:rPr lang="fr-FR" b="1" dirty="0" smtClean="0"/>
              <a:t> </a:t>
            </a:r>
            <a:r>
              <a:rPr lang="fr-FR" dirty="0" smtClean="0"/>
              <a:t>) </a:t>
            </a:r>
            <a:r>
              <a:rPr lang="fr-FR" dirty="0"/>
              <a:t>{</a:t>
            </a:r>
          </a:p>
          <a:p>
            <a:r>
              <a:rPr lang="fr-FR" dirty="0"/>
              <a:t>         </a:t>
            </a:r>
            <a:r>
              <a:rPr lang="fr-FR" dirty="0" err="1"/>
              <a:t>this.tasks.add</a:t>
            </a:r>
            <a:r>
              <a:rPr lang="fr-FR" dirty="0"/>
              <a:t>(</a:t>
            </a:r>
            <a:r>
              <a:rPr lang="fr-FR" dirty="0" err="1"/>
              <a:t>t</a:t>
            </a:r>
            <a:r>
              <a:rPr lang="fr-FR" dirty="0"/>
              <a:t>);</a:t>
            </a:r>
          </a:p>
          <a:p>
            <a:r>
              <a:rPr lang="fr-FR" dirty="0"/>
              <a:t>     </a:t>
            </a:r>
            <a:r>
              <a:rPr lang="fr-FR" dirty="0" smtClean="0"/>
              <a:t>}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580112" y="299695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8" idx="1"/>
          </p:cNvCxnSpPr>
          <p:nvPr/>
        </p:nvCxnSpPr>
        <p:spPr>
          <a:xfrm flipH="1">
            <a:off x="3779912" y="4205119"/>
            <a:ext cx="864096" cy="1596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203848" y="5561364"/>
            <a:ext cx="266429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200" b="1" dirty="0" smtClean="0"/>
              <a:t>On peut désormais utiliser la classe </a:t>
            </a:r>
            <a:r>
              <a:rPr lang="fr-FR" sz="2200" b="1" dirty="0" err="1" smtClean="0">
                <a:solidFill>
                  <a:srgbClr val="1F497D"/>
                </a:solidFill>
              </a:rPr>
              <a:t>ContactTask</a:t>
            </a:r>
            <a:endParaRPr lang="fr-FR" sz="2200" b="1" dirty="0">
              <a:solidFill>
                <a:srgbClr val="1F497D"/>
              </a:solidFill>
            </a:endParaRPr>
          </a:p>
        </p:txBody>
      </p:sp>
      <p:cxnSp>
        <p:nvCxnSpPr>
          <p:cNvPr id="18" name="Connecteur en angle 17"/>
          <p:cNvCxnSpPr>
            <a:stCxn id="16" idx="1"/>
            <a:endCxn id="11" idx="2"/>
          </p:cNvCxnSpPr>
          <p:nvPr/>
        </p:nvCxnSpPr>
        <p:spPr>
          <a:xfrm rot="10800000">
            <a:off x="2339752" y="5512008"/>
            <a:ext cx="864096" cy="55718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8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séance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Plan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Les enjeux de la complexité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Décomposition &amp; décomposition fonctionnelle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Délégation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La gestion de dépendances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La réduction du couplage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Exemples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1F497D"/>
                </a:solidFill>
              </a:rPr>
              <a:t>Réduction du couplage </a:t>
            </a:r>
          </a:p>
          <a:p>
            <a:r>
              <a:rPr lang="fr-FR" dirty="0" smtClean="0"/>
              <a:t>Exemple : </a:t>
            </a:r>
            <a:r>
              <a:rPr lang="fr-FR" b="1" dirty="0" smtClean="0"/>
              <a:t>Polynôme</a:t>
            </a:r>
          </a:p>
          <a:p>
            <a:pPr lvl="1"/>
            <a:r>
              <a:rPr lang="fr-FR" dirty="0" smtClean="0"/>
              <a:t>On considère un polynôme comme une séquence </a:t>
            </a:r>
            <a:r>
              <a:rPr lang="fr-FR" b="1" i="1" dirty="0" smtClean="0"/>
              <a:t>terme + terme + … + terme</a:t>
            </a:r>
          </a:p>
          <a:p>
            <a:pPr lvl="1"/>
            <a:r>
              <a:rPr lang="fr-FR" dirty="0" smtClean="0"/>
              <a:t>Un terme peut être </a:t>
            </a:r>
            <a:r>
              <a:rPr lang="fr-FR" b="1" dirty="0" smtClean="0"/>
              <a:t>(a + b)</a:t>
            </a:r>
            <a:r>
              <a:rPr lang="fr-FR" dirty="0" smtClean="0"/>
              <a:t> , </a:t>
            </a:r>
            <a:r>
              <a:rPr lang="fr-FR" b="1" dirty="0" smtClean="0"/>
              <a:t>(a * b)</a:t>
            </a:r>
            <a:r>
              <a:rPr lang="fr-FR" dirty="0" smtClean="0"/>
              <a:t> … </a:t>
            </a:r>
          </a:p>
          <a:p>
            <a:pPr lvl="1"/>
            <a:endParaRPr lang="fr-FR" dirty="0"/>
          </a:p>
          <a:p>
            <a:pPr lvl="1">
              <a:buFont typeface="Wingdings" charset="2"/>
              <a:buChar char="Ø"/>
            </a:pPr>
            <a:r>
              <a:rPr lang="fr-FR" dirty="0" smtClean="0"/>
              <a:t> Construire un polynôme pour n’importe quel type de terme</a:t>
            </a:r>
          </a:p>
          <a:p>
            <a:pPr lvl="1">
              <a:buFont typeface="Wingdings" charset="2"/>
              <a:buChar char="Ø"/>
            </a:pPr>
            <a:r>
              <a:rPr lang="fr-FR" dirty="0" smtClean="0"/>
              <a:t> Définition générique de terme</a:t>
            </a:r>
          </a:p>
          <a:p>
            <a:pPr marL="2071688" lvl="1" indent="-182563">
              <a:buFont typeface="Wingdings" charset="2"/>
              <a:buChar char="Ø"/>
            </a:pPr>
            <a:r>
              <a:rPr lang="fr-FR" dirty="0" smtClean="0"/>
              <a:t> </a:t>
            </a:r>
            <a:r>
              <a:rPr lang="fr-FR" b="1" dirty="0" smtClean="0"/>
              <a:t>Usage d’interfaces 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30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olynomeBui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09" y="1412777"/>
            <a:ext cx="7155795" cy="5400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8160"/>
            <a:ext cx="8219256" cy="918592"/>
          </a:xfrm>
        </p:spPr>
        <p:txBody>
          <a:bodyPr/>
          <a:lstStyle/>
          <a:p>
            <a:pPr algn="r"/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8229600" cy="4876800"/>
          </a:xfrm>
        </p:spPr>
        <p:txBody>
          <a:bodyPr/>
          <a:lstStyle/>
          <a:p>
            <a:r>
              <a:rPr lang="fr-FR" b="1" dirty="0">
                <a:solidFill>
                  <a:srgbClr val="1F497D"/>
                </a:solidFill>
              </a:rPr>
              <a:t>Réduction du couplage </a:t>
            </a:r>
          </a:p>
          <a:p>
            <a:r>
              <a:rPr lang="fr-FR" dirty="0"/>
              <a:t>Exemple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Polynôme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63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140968"/>
            <a:ext cx="7531224" cy="31903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71600" y="1196752"/>
            <a:ext cx="345638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dirty="0"/>
              <a:t> public void </a:t>
            </a:r>
            <a:r>
              <a:rPr lang="en-US" b="1" dirty="0" err="1">
                <a:solidFill>
                  <a:srgbClr val="1F497D"/>
                </a:solidFill>
              </a:rPr>
              <a:t>addTerm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1F497D"/>
                </a:solidFill>
              </a:rPr>
              <a:t>Term</a:t>
            </a:r>
            <a:r>
              <a:rPr lang="en-US" b="1" dirty="0"/>
              <a:t> t</a:t>
            </a:r>
            <a:r>
              <a:rPr lang="en-US" dirty="0"/>
              <a:t>) </a:t>
            </a:r>
          </a:p>
          <a:p>
            <a:r>
              <a:rPr lang="en-US" dirty="0"/>
              <a:t>     {  </a:t>
            </a:r>
            <a:r>
              <a:rPr lang="en-US" b="1" dirty="0" err="1" smtClean="0"/>
              <a:t>terms.add</a:t>
            </a:r>
            <a:r>
              <a:rPr lang="en-US" b="1" dirty="0" smtClean="0"/>
              <a:t> ( t )</a:t>
            </a:r>
            <a:r>
              <a:rPr lang="en-US" dirty="0"/>
              <a:t>;  }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 public double </a:t>
            </a:r>
            <a:r>
              <a:rPr lang="en-US" b="1" dirty="0" smtClean="0">
                <a:solidFill>
                  <a:srgbClr val="1F497D"/>
                </a:solidFill>
              </a:rPr>
              <a:t>calculate</a:t>
            </a:r>
            <a:r>
              <a:rPr lang="en-US" dirty="0"/>
              <a:t>() { …</a:t>
            </a:r>
          </a:p>
          <a:p>
            <a:r>
              <a:rPr lang="en-US" dirty="0"/>
              <a:t>     for (</a:t>
            </a:r>
            <a:r>
              <a:rPr lang="en-US" b="1" dirty="0">
                <a:solidFill>
                  <a:srgbClr val="1F497D"/>
                </a:solidFill>
              </a:rPr>
              <a:t>Term</a:t>
            </a:r>
            <a:r>
              <a:rPr lang="en-US" b="1" dirty="0"/>
              <a:t> t : terms</a:t>
            </a:r>
            <a:r>
              <a:rPr lang="en-US" dirty="0"/>
              <a:t>) </a:t>
            </a:r>
          </a:p>
          <a:p>
            <a:r>
              <a:rPr lang="en-US" dirty="0"/>
              <a:t>          r += </a:t>
            </a:r>
            <a:r>
              <a:rPr lang="en-US" b="1" dirty="0" err="1"/>
              <a:t>t.calculate</a:t>
            </a:r>
            <a:r>
              <a:rPr lang="en-US" dirty="0"/>
              <a:t>();</a:t>
            </a:r>
          </a:p>
          <a:p>
            <a:r>
              <a:rPr lang="en-US" dirty="0"/>
              <a:t> …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6096" y="2060848"/>
            <a:ext cx="34563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dirty="0"/>
              <a:t> public </a:t>
            </a:r>
            <a:r>
              <a:rPr lang="en-US" b="1" dirty="0"/>
              <a:t>interface </a:t>
            </a:r>
            <a:r>
              <a:rPr lang="en-US" b="1" dirty="0">
                <a:solidFill>
                  <a:srgbClr val="1F497D"/>
                </a:solidFill>
              </a:rPr>
              <a:t>Term</a:t>
            </a:r>
            <a:r>
              <a:rPr lang="en-US" b="1" dirty="0"/>
              <a:t> </a:t>
            </a:r>
            <a:r>
              <a:rPr lang="en-US" dirty="0" smtClean="0"/>
              <a:t>{</a:t>
            </a:r>
            <a:endParaRPr lang="en-US" dirty="0"/>
          </a:p>
          <a:p>
            <a:r>
              <a:rPr lang="en-US" dirty="0"/>
              <a:t>     public </a:t>
            </a:r>
            <a:r>
              <a:rPr lang="en-US" b="1" dirty="0"/>
              <a:t>double </a:t>
            </a:r>
            <a:r>
              <a:rPr lang="en-US" b="1" dirty="0">
                <a:solidFill>
                  <a:srgbClr val="1F497D"/>
                </a:solidFill>
              </a:rPr>
              <a:t>calculate</a:t>
            </a:r>
            <a:r>
              <a:rPr lang="en-US" b="1" dirty="0"/>
              <a:t>();</a:t>
            </a:r>
          </a:p>
          <a:p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5509681"/>
            <a:ext cx="266429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200" b="1" dirty="0" smtClean="0"/>
              <a:t>Les dépendances se concentrent sur la classe </a:t>
            </a:r>
            <a:r>
              <a:rPr lang="fr-FR" sz="2200" b="1" dirty="0" err="1" smtClean="0">
                <a:solidFill>
                  <a:schemeClr val="tx2"/>
                </a:solidFill>
              </a:rPr>
              <a:t>Builder</a:t>
            </a:r>
            <a:endParaRPr lang="fr-FR" sz="2200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060848"/>
            <a:ext cx="5544616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0" bIns="0">
            <a:spAutoFit/>
          </a:bodyPr>
          <a:lstStyle/>
          <a:p>
            <a:r>
              <a:rPr lang="en-US" dirty="0"/>
              <a:t> public class </a:t>
            </a:r>
            <a:r>
              <a:rPr lang="en-US" b="1" dirty="0">
                <a:solidFill>
                  <a:srgbClr val="1F497D"/>
                </a:solidFill>
              </a:rPr>
              <a:t>Builder</a:t>
            </a:r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smtClean="0"/>
              <a:t>… 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n-US" dirty="0"/>
              <a:t>public </a:t>
            </a:r>
            <a:r>
              <a:rPr lang="en-US" dirty="0" smtClean="0"/>
              <a:t>Term </a:t>
            </a:r>
            <a:r>
              <a:rPr lang="en-US" b="1" dirty="0" err="1" smtClean="0">
                <a:solidFill>
                  <a:srgbClr val="1F497D"/>
                </a:solidFill>
              </a:rPr>
              <a:t>createTerm</a:t>
            </a:r>
            <a:r>
              <a:rPr lang="en-US" dirty="0" smtClean="0"/>
              <a:t>(double[] </a:t>
            </a:r>
            <a:r>
              <a:rPr lang="en-US" dirty="0" err="1" smtClean="0"/>
              <a:t>vals</a:t>
            </a:r>
            <a:r>
              <a:rPr lang="en-US" dirty="0" smtClean="0"/>
              <a:t>, char op) </a:t>
            </a:r>
          </a:p>
          <a:p>
            <a:r>
              <a:rPr lang="en-US" dirty="0"/>
              <a:t> </a:t>
            </a:r>
            <a:r>
              <a:rPr lang="en-US" dirty="0" smtClean="0"/>
              <a:t>  { Term t;</a:t>
            </a:r>
          </a:p>
          <a:p>
            <a:r>
              <a:rPr lang="en-US" dirty="0"/>
              <a:t> </a:t>
            </a:r>
            <a:r>
              <a:rPr lang="en-US" dirty="0" smtClean="0"/>
              <a:t>     …  </a:t>
            </a:r>
          </a:p>
          <a:p>
            <a:r>
              <a:rPr lang="en-US" dirty="0" smtClean="0"/>
              <a:t>       t = </a:t>
            </a:r>
            <a:r>
              <a:rPr lang="en-US" b="1" dirty="0" smtClean="0"/>
              <a:t>new </a:t>
            </a:r>
            <a:r>
              <a:rPr lang="en-US" b="1" dirty="0" err="1" smtClean="0"/>
              <a:t>AdditionTerm</a:t>
            </a:r>
            <a:r>
              <a:rPr lang="en-US" dirty="0" smtClean="0"/>
              <a:t>(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</a:t>
            </a:r>
            <a:r>
              <a:rPr lang="en-US" dirty="0"/>
              <a:t> </a:t>
            </a:r>
            <a:r>
              <a:rPr lang="en-US" dirty="0" smtClean="0"/>
              <a:t>   …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return t;</a:t>
            </a:r>
          </a:p>
          <a:p>
            <a:r>
              <a:rPr lang="en-US" dirty="0" smtClean="0"/>
              <a:t>…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64496" y="1772816"/>
            <a:ext cx="5472608" cy="2769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0" bIns="0">
            <a:spAutoFit/>
          </a:bodyPr>
          <a:lstStyle/>
          <a:p>
            <a:r>
              <a:rPr lang="en-US" dirty="0"/>
              <a:t> public class </a:t>
            </a:r>
            <a:r>
              <a:rPr lang="en-US" b="1" dirty="0" err="1">
                <a:solidFill>
                  <a:srgbClr val="1F497D"/>
                </a:solidFill>
              </a:rPr>
              <a:t>AdditionTerm</a:t>
            </a:r>
            <a:r>
              <a:rPr lang="en-US" dirty="0"/>
              <a:t> </a:t>
            </a:r>
            <a:r>
              <a:rPr lang="en-US" b="1" dirty="0"/>
              <a:t>implements</a:t>
            </a:r>
            <a:r>
              <a:rPr lang="en-US" dirty="0"/>
              <a:t> </a:t>
            </a:r>
            <a:r>
              <a:rPr lang="en-US" b="1" dirty="0">
                <a:solidFill>
                  <a:srgbClr val="1F497D"/>
                </a:solidFill>
              </a:rPr>
              <a:t>Term</a:t>
            </a:r>
            <a:r>
              <a:rPr lang="en-US" dirty="0"/>
              <a:t> {</a:t>
            </a:r>
          </a:p>
          <a:p>
            <a:r>
              <a:rPr lang="en-US" dirty="0"/>
              <a:t>   </a:t>
            </a:r>
            <a:r>
              <a:rPr lang="en-US" dirty="0" smtClean="0"/>
              <a:t> private </a:t>
            </a:r>
            <a:r>
              <a:rPr lang="en-US" dirty="0"/>
              <a:t>List&lt;Double&gt; </a:t>
            </a:r>
            <a:r>
              <a:rPr lang="en-US" b="1" dirty="0"/>
              <a:t>operands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 smtClean="0"/>
              <a:t>    public </a:t>
            </a:r>
            <a:r>
              <a:rPr lang="en-US" dirty="0"/>
              <a:t>double </a:t>
            </a:r>
            <a:r>
              <a:rPr lang="en-US" b="1" dirty="0">
                <a:solidFill>
                  <a:srgbClr val="1F497D"/>
                </a:solidFill>
              </a:rPr>
              <a:t>calculate</a:t>
            </a:r>
            <a:r>
              <a:rPr lang="en-US" dirty="0"/>
              <a:t>() </a:t>
            </a:r>
            <a:r>
              <a:rPr lang="en-US" dirty="0" smtClean="0"/>
              <a:t>{ …</a:t>
            </a:r>
            <a:endParaRPr lang="en-US" dirty="0"/>
          </a:p>
          <a:p>
            <a:r>
              <a:rPr lang="en-US" dirty="0" smtClean="0"/>
              <a:t>         for </a:t>
            </a:r>
            <a:r>
              <a:rPr lang="en-US" dirty="0"/>
              <a:t>(Double d </a:t>
            </a:r>
            <a:r>
              <a:rPr lang="en-US" dirty="0" smtClean="0"/>
              <a:t>: operands)  r </a:t>
            </a:r>
            <a:r>
              <a:rPr lang="en-US" dirty="0"/>
              <a:t>+= d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… </a:t>
            </a:r>
            <a:r>
              <a:rPr lang="en-US" dirty="0" smtClean="0"/>
              <a:t>}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r>
              <a:rPr lang="en-US" dirty="0" smtClean="0"/>
              <a:t>    public </a:t>
            </a:r>
            <a:r>
              <a:rPr lang="en-US" dirty="0"/>
              <a:t>void </a:t>
            </a:r>
            <a:r>
              <a:rPr lang="en-US" b="1" dirty="0" err="1">
                <a:solidFill>
                  <a:srgbClr val="1F497D"/>
                </a:solidFill>
              </a:rPr>
              <a:t>addOperand</a:t>
            </a:r>
            <a:r>
              <a:rPr lang="en-US" dirty="0"/>
              <a:t>(Double d) </a:t>
            </a:r>
          </a:p>
          <a:p>
            <a:r>
              <a:rPr lang="en-US" dirty="0"/>
              <a:t>         </a:t>
            </a:r>
            <a:r>
              <a:rPr lang="en-US" dirty="0" smtClean="0"/>
              <a:t>{   </a:t>
            </a:r>
            <a:r>
              <a:rPr lang="en-US" dirty="0" err="1" smtClean="0"/>
              <a:t>operands.add</a:t>
            </a:r>
            <a:r>
              <a:rPr lang="en-US" dirty="0"/>
              <a:t>(d)</a:t>
            </a:r>
            <a:r>
              <a:rPr lang="en-US" dirty="0" smtClean="0"/>
              <a:t>;    }</a:t>
            </a:r>
          </a:p>
          <a:p>
            <a:r>
              <a:rPr lang="en-US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37817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1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1F497D"/>
                </a:solidFill>
              </a:rPr>
              <a:t>Réduction du couplage </a:t>
            </a:r>
          </a:p>
          <a:p>
            <a:r>
              <a:rPr lang="fr-FR" dirty="0"/>
              <a:t>Exemple : </a:t>
            </a:r>
            <a:r>
              <a:rPr lang="fr-FR" b="1" dirty="0"/>
              <a:t>Polynôme</a:t>
            </a:r>
          </a:p>
          <a:p>
            <a:pPr lvl="1"/>
            <a:r>
              <a:rPr lang="fr-FR" dirty="0" smtClean="0"/>
              <a:t>Quelles améliorations sont-elles possibles ?</a:t>
            </a:r>
          </a:p>
          <a:p>
            <a:pPr lvl="2"/>
            <a:r>
              <a:rPr lang="fr-FR" dirty="0" smtClean="0"/>
              <a:t>Les classes </a:t>
            </a:r>
            <a:r>
              <a:rPr lang="fr-FR" b="1" dirty="0" err="1" smtClean="0"/>
              <a:t>AdditionTerm</a:t>
            </a:r>
            <a:r>
              <a:rPr lang="fr-FR" dirty="0" smtClean="0"/>
              <a:t> et </a:t>
            </a:r>
            <a:r>
              <a:rPr lang="fr-FR" b="1" dirty="0" err="1" smtClean="0"/>
              <a:t>MultiplicationTerm</a:t>
            </a:r>
            <a:r>
              <a:rPr lang="fr-FR" dirty="0" smtClean="0"/>
              <a:t> font toutes les deux de la </a:t>
            </a:r>
            <a:r>
              <a:rPr lang="fr-FR" b="1" dirty="0" smtClean="0"/>
              <a:t>gestion des opérandes </a:t>
            </a:r>
          </a:p>
          <a:p>
            <a:pPr lvl="2"/>
            <a:r>
              <a:rPr lang="fr-FR" b="1" dirty="0" smtClean="0">
                <a:solidFill>
                  <a:srgbClr val="1F497D"/>
                </a:solidFill>
              </a:rPr>
              <a:t>Éviter les copier-coller !!! </a:t>
            </a:r>
          </a:p>
          <a:p>
            <a:pPr lvl="1">
              <a:buFont typeface="Wingdings" charset="2"/>
              <a:buChar char="Ø"/>
            </a:pPr>
            <a:r>
              <a:rPr lang="fr-FR" b="1" i="1" dirty="0">
                <a:solidFill>
                  <a:srgbClr val="1F497D"/>
                </a:solidFill>
              </a:rPr>
              <a:t> </a:t>
            </a:r>
            <a:r>
              <a:rPr lang="fr-FR" b="1" i="1" dirty="0" smtClean="0">
                <a:solidFill>
                  <a:srgbClr val="1F497D"/>
                </a:solidFill>
              </a:rPr>
              <a:t>Usage classe abstraite </a:t>
            </a:r>
            <a:endParaRPr lang="fr-FR" b="1" i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7" y="4590628"/>
            <a:ext cx="8712981" cy="20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4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76800"/>
          </a:xfrm>
        </p:spPr>
        <p:txBody>
          <a:bodyPr/>
          <a:lstStyle/>
          <a:p>
            <a:r>
              <a:rPr lang="fr-FR" b="1" dirty="0" smtClean="0"/>
              <a:t>Exemple Polynôme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32274"/>
            <a:ext cx="6768752" cy="472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55" y="2562570"/>
            <a:ext cx="6127576" cy="2666630"/>
          </a:xfrm>
          <a:prstGeom prst="rect">
            <a:avLst/>
          </a:prstGeom>
          <a:ln w="38100" cap="sq">
            <a:solidFill>
              <a:srgbClr val="1F49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573016"/>
            <a:ext cx="6373147" cy="316661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01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Complexité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76800"/>
          </a:xfrm>
        </p:spPr>
        <p:txBody>
          <a:bodyPr/>
          <a:lstStyle/>
          <a:p>
            <a:r>
              <a:rPr lang="fr-FR" dirty="0" smtClean="0"/>
              <a:t>Exemple </a:t>
            </a:r>
            <a:r>
              <a:rPr lang="fr-FR" dirty="0"/>
              <a:t>: </a:t>
            </a:r>
            <a:r>
              <a:rPr lang="fr-FR" b="1" dirty="0"/>
              <a:t>Polynôme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7" name="Image 6" descr="Complexite-Polyn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11" y="1988840"/>
            <a:ext cx="7223693" cy="46805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008" y="2708920"/>
            <a:ext cx="2339752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200" b="1" dirty="0" smtClean="0"/>
              <a:t>Pas de couplage entre </a:t>
            </a:r>
            <a:r>
              <a:rPr lang="fr-FR" sz="2200" b="1" dirty="0" err="1" smtClean="0">
                <a:solidFill>
                  <a:srgbClr val="1F497D"/>
                </a:solidFill>
              </a:rPr>
              <a:t>Polynome</a:t>
            </a:r>
            <a:r>
              <a:rPr lang="fr-FR" sz="2200" b="1" dirty="0" smtClean="0"/>
              <a:t> et les classes </a:t>
            </a:r>
            <a:r>
              <a:rPr lang="fr-FR" sz="2200" b="1" dirty="0" err="1" smtClean="0">
                <a:solidFill>
                  <a:srgbClr val="1F497D"/>
                </a:solidFill>
              </a:rPr>
              <a:t>Term</a:t>
            </a:r>
            <a:endParaRPr lang="fr-FR" sz="2200" b="1" dirty="0" smtClean="0">
              <a:solidFill>
                <a:srgbClr val="1F497D"/>
              </a:solidFill>
            </a:endParaRPr>
          </a:p>
          <a:p>
            <a:pPr algn="ctr"/>
            <a:endParaRPr lang="fr-FR" sz="2200" b="1" dirty="0" smtClean="0"/>
          </a:p>
          <a:p>
            <a:pPr algn="ctr"/>
            <a:r>
              <a:rPr lang="fr-FR" sz="2200" b="1" dirty="0" smtClean="0"/>
              <a:t>Seul </a:t>
            </a:r>
            <a:r>
              <a:rPr lang="fr-FR" sz="2200" b="1" dirty="0" err="1">
                <a:solidFill>
                  <a:schemeClr val="tx2"/>
                </a:solidFill>
              </a:rPr>
              <a:t>Builder</a:t>
            </a:r>
            <a:r>
              <a:rPr lang="fr-FR" sz="2200" b="1" dirty="0">
                <a:solidFill>
                  <a:schemeClr val="tx2"/>
                </a:solidFill>
              </a:rPr>
              <a:t> </a:t>
            </a:r>
            <a:r>
              <a:rPr lang="fr-FR" sz="2200" b="1" dirty="0" smtClean="0"/>
              <a:t>connaît les classes concrètes</a:t>
            </a:r>
          </a:p>
          <a:p>
            <a:pPr algn="ctr"/>
            <a:endParaRPr lang="fr-FR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2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Complexité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76800"/>
          </a:xfrm>
        </p:spPr>
        <p:txBody>
          <a:bodyPr/>
          <a:lstStyle/>
          <a:p>
            <a:r>
              <a:rPr lang="fr-FR" b="1" dirty="0" smtClean="0"/>
              <a:t>Exemple Polynôme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7089367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Connecteur droit 18"/>
          <p:cNvCxnSpPr/>
          <p:nvPr/>
        </p:nvCxnSpPr>
        <p:spPr>
          <a:xfrm>
            <a:off x="1979712" y="2636912"/>
            <a:ext cx="49685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419872" y="2996952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1331640" y="4005064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7" name="Grouper 16"/>
          <p:cNvGrpSpPr/>
          <p:nvPr/>
        </p:nvGrpSpPr>
        <p:grpSpPr>
          <a:xfrm>
            <a:off x="2766888" y="1856060"/>
            <a:ext cx="6197600" cy="4813300"/>
            <a:chOff x="2838896" y="1916832"/>
            <a:chExt cx="6197600" cy="481330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8896" y="1916832"/>
              <a:ext cx="6197600" cy="4813300"/>
            </a:xfrm>
            <a:prstGeom prst="rect">
              <a:avLst/>
            </a:prstGeom>
            <a:ln w="38100" cap="sq">
              <a:solidFill>
                <a:schemeClr val="tx2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0" name="Connecteur droit 9"/>
            <p:cNvCxnSpPr/>
            <p:nvPr/>
          </p:nvCxnSpPr>
          <p:spPr>
            <a:xfrm flipH="1">
              <a:off x="5724128" y="3140968"/>
              <a:ext cx="244827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5724128" y="3501008"/>
              <a:ext cx="295232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V="1">
              <a:off x="3635896" y="2564904"/>
              <a:ext cx="57606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V="1">
              <a:off x="3635896" y="5733256"/>
              <a:ext cx="57606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209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fr-FR" dirty="0"/>
              <a:t>Eric Gamma, Richard </a:t>
            </a:r>
            <a:r>
              <a:rPr lang="fr-FR" dirty="0" err="1"/>
              <a:t>Helm</a:t>
            </a:r>
            <a:r>
              <a:rPr lang="fr-FR" dirty="0"/>
              <a:t>, Ralph Johnson, John </a:t>
            </a:r>
            <a:r>
              <a:rPr lang="fr-FR" dirty="0" err="1"/>
              <a:t>Vlissides</a:t>
            </a:r>
            <a:r>
              <a:rPr lang="fr-FR" dirty="0"/>
              <a:t>, « Design Patterns: </a:t>
            </a:r>
            <a:r>
              <a:rPr lang="fr-FR" dirty="0" err="1"/>
              <a:t>Elements</a:t>
            </a:r>
            <a:r>
              <a:rPr lang="fr-FR" dirty="0"/>
              <a:t> of </a:t>
            </a:r>
            <a:r>
              <a:rPr lang="fr-FR" dirty="0" err="1"/>
              <a:t>reusable</a:t>
            </a:r>
            <a:r>
              <a:rPr lang="fr-FR" dirty="0"/>
              <a:t> </a:t>
            </a:r>
            <a:r>
              <a:rPr lang="fr-FR" dirty="0" err="1"/>
              <a:t>object-oriented</a:t>
            </a:r>
            <a:r>
              <a:rPr lang="fr-FR" dirty="0"/>
              <a:t> software », </a:t>
            </a:r>
            <a:r>
              <a:rPr lang="fr-FR" dirty="0" err="1"/>
              <a:t>Adison</a:t>
            </a:r>
            <a:r>
              <a:rPr lang="fr-FR" dirty="0"/>
              <a:t>-Wesley, 1994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98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Complexité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Architecture OO</a:t>
            </a:r>
          </a:p>
          <a:p>
            <a:pPr lvl="1"/>
            <a:r>
              <a:rPr lang="fr-FR" dirty="0" smtClean="0"/>
              <a:t>Ensemble de classes interconnectées </a:t>
            </a:r>
          </a:p>
          <a:p>
            <a:pPr lvl="1"/>
            <a:r>
              <a:rPr lang="fr-FR" dirty="0"/>
              <a:t>Chaque classe offre de services aux autres classes et en </a:t>
            </a:r>
            <a:r>
              <a:rPr lang="fr-FR" dirty="0" smtClean="0"/>
              <a:t>consomme aussi </a:t>
            </a:r>
          </a:p>
          <a:p>
            <a:pPr lvl="1"/>
            <a:endParaRPr lang="fr-FR" dirty="0" smtClean="0"/>
          </a:p>
          <a:p>
            <a:r>
              <a:rPr lang="fr-FR" b="1" dirty="0" smtClean="0">
                <a:solidFill>
                  <a:schemeClr val="tx2"/>
                </a:solidFill>
              </a:rPr>
              <a:t>Complexité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/>
            </a:r>
            <a:br>
              <a:rPr lang="fr-FR" dirty="0" smtClean="0">
                <a:sym typeface="Wingdings"/>
              </a:rPr>
            </a:br>
            <a:r>
              <a:rPr lang="fr-FR" dirty="0" smtClean="0">
                <a:sym typeface="Wingdings"/>
              </a:rPr>
              <a:t>         </a:t>
            </a: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FR" dirty="0" smtClean="0">
                <a:sym typeface="Wingdings"/>
              </a:rPr>
              <a:t/>
            </a:r>
            <a:br>
              <a:rPr lang="fr-FR" dirty="0" smtClean="0">
                <a:sym typeface="Wingdings"/>
              </a:rPr>
            </a:br>
            <a:r>
              <a:rPr lang="fr-FR" b="1" dirty="0" smtClean="0">
                <a:sym typeface="Wingdings"/>
              </a:rPr>
              <a:t>décomposition </a:t>
            </a:r>
            <a:br>
              <a:rPr lang="fr-FR" b="1" dirty="0" smtClean="0">
                <a:sym typeface="Wingdings"/>
              </a:rPr>
            </a:br>
            <a:r>
              <a:rPr lang="fr-FR" b="1" dirty="0" smtClean="0">
                <a:sym typeface="Wingdings"/>
              </a:rPr>
              <a:t>   en modules 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63" name="Grouper 62"/>
          <p:cNvGrpSpPr/>
          <p:nvPr/>
        </p:nvGrpSpPr>
        <p:grpSpPr>
          <a:xfrm>
            <a:off x="3707904" y="3573016"/>
            <a:ext cx="5040560" cy="2736304"/>
            <a:chOff x="1043608" y="3573016"/>
            <a:chExt cx="5040560" cy="2736304"/>
          </a:xfrm>
        </p:grpSpPr>
        <p:grpSp>
          <p:nvGrpSpPr>
            <p:cNvPr id="7" name="Grouper 6"/>
            <p:cNvGrpSpPr/>
            <p:nvPr/>
          </p:nvGrpSpPr>
          <p:grpSpPr>
            <a:xfrm>
              <a:off x="1043608" y="3933056"/>
              <a:ext cx="648072" cy="792088"/>
              <a:chOff x="251520" y="4221088"/>
              <a:chExt cx="648072" cy="79208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51520" y="4221088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fr-FR" sz="1200" b="1" dirty="0" smtClean="0">
                    <a:solidFill>
                      <a:schemeClr val="tx1"/>
                    </a:solidFill>
                  </a:rPr>
                  <a:t>A</a:t>
                </a:r>
                <a:endParaRPr lang="fr-F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1520" y="4437112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200" dirty="0" smtClean="0">
                    <a:solidFill>
                      <a:srgbClr val="000000"/>
                    </a:solidFill>
                  </a:rPr>
                  <a:t> -</a:t>
                </a:r>
                <a:r>
                  <a:rPr lang="fr-FR" sz="1200" dirty="0" err="1" smtClean="0">
                    <a:solidFill>
                      <a:srgbClr val="000000"/>
                    </a:solidFill>
                  </a:rPr>
                  <a:t>xxxx</a:t>
                </a:r>
                <a:endParaRPr lang="fr-FR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1520" y="4581128"/>
                <a:ext cx="648072" cy="432048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getxxx</a:t>
                </a:r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setXX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er 10"/>
            <p:cNvGrpSpPr/>
            <p:nvPr/>
          </p:nvGrpSpPr>
          <p:grpSpPr>
            <a:xfrm>
              <a:off x="2051720" y="3573016"/>
              <a:ext cx="648072" cy="792088"/>
              <a:chOff x="251520" y="4221088"/>
              <a:chExt cx="648072" cy="79208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1520" y="4221088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fr-FR" sz="1200" b="1" dirty="0" smtClean="0">
                    <a:solidFill>
                      <a:schemeClr val="tx1"/>
                    </a:solidFill>
                  </a:rPr>
                  <a:t>B</a:t>
                </a:r>
                <a:endParaRPr lang="fr-F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1520" y="4437112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200" dirty="0" smtClean="0">
                    <a:solidFill>
                      <a:srgbClr val="000000"/>
                    </a:solidFill>
                  </a:rPr>
                  <a:t> -</a:t>
                </a:r>
                <a:r>
                  <a:rPr lang="fr-FR" sz="1200" dirty="0" err="1" smtClean="0">
                    <a:solidFill>
                      <a:srgbClr val="000000"/>
                    </a:solidFill>
                  </a:rPr>
                  <a:t>xxxx</a:t>
                </a:r>
                <a:endParaRPr lang="fr-FR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1520" y="4581128"/>
                <a:ext cx="648072" cy="432048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getxxx</a:t>
                </a:r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setXX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er 14"/>
            <p:cNvGrpSpPr/>
            <p:nvPr/>
          </p:nvGrpSpPr>
          <p:grpSpPr>
            <a:xfrm>
              <a:off x="1907704" y="4725144"/>
              <a:ext cx="648072" cy="792088"/>
              <a:chOff x="251520" y="4221088"/>
              <a:chExt cx="648072" cy="79208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51520" y="4221088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fr-FR" sz="1200" b="1" dirty="0" smtClean="0">
                    <a:solidFill>
                      <a:schemeClr val="tx1"/>
                    </a:solidFill>
                  </a:rPr>
                  <a:t>C</a:t>
                </a:r>
                <a:endParaRPr lang="fr-F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520" y="4437112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200" dirty="0" smtClean="0">
                    <a:solidFill>
                      <a:srgbClr val="000000"/>
                    </a:solidFill>
                  </a:rPr>
                  <a:t> -</a:t>
                </a:r>
                <a:r>
                  <a:rPr lang="fr-FR" sz="1200" dirty="0" err="1" smtClean="0">
                    <a:solidFill>
                      <a:srgbClr val="000000"/>
                    </a:solidFill>
                  </a:rPr>
                  <a:t>xxxx</a:t>
                </a:r>
                <a:endParaRPr lang="fr-FR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1520" y="4581128"/>
                <a:ext cx="648072" cy="432048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getxxx</a:t>
                </a:r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setXX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er 18"/>
            <p:cNvGrpSpPr/>
            <p:nvPr/>
          </p:nvGrpSpPr>
          <p:grpSpPr>
            <a:xfrm>
              <a:off x="4211960" y="4725144"/>
              <a:ext cx="648072" cy="792088"/>
              <a:chOff x="251520" y="4221088"/>
              <a:chExt cx="648072" cy="79208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51520" y="4221088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fr-FR" sz="1200" b="1" dirty="0" smtClean="0">
                    <a:solidFill>
                      <a:schemeClr val="tx1"/>
                    </a:solidFill>
                  </a:rPr>
                  <a:t>D</a:t>
                </a:r>
                <a:endParaRPr lang="fr-F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51520" y="4437112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200" dirty="0" smtClean="0">
                    <a:solidFill>
                      <a:srgbClr val="000000"/>
                    </a:solidFill>
                  </a:rPr>
                  <a:t> -</a:t>
                </a:r>
                <a:r>
                  <a:rPr lang="fr-FR" sz="1200" dirty="0" err="1" smtClean="0">
                    <a:solidFill>
                      <a:srgbClr val="000000"/>
                    </a:solidFill>
                  </a:rPr>
                  <a:t>xxxx</a:t>
                </a:r>
                <a:endParaRPr lang="fr-FR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520" y="4581128"/>
                <a:ext cx="648072" cy="432048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getxxx</a:t>
                </a:r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setXX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er 22"/>
            <p:cNvGrpSpPr/>
            <p:nvPr/>
          </p:nvGrpSpPr>
          <p:grpSpPr>
            <a:xfrm>
              <a:off x="5436096" y="3573016"/>
              <a:ext cx="648072" cy="792088"/>
              <a:chOff x="251520" y="4221088"/>
              <a:chExt cx="648072" cy="79208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51520" y="4221088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fr-FR" sz="1200" b="1" dirty="0" smtClean="0">
                    <a:solidFill>
                      <a:schemeClr val="tx1"/>
                    </a:solidFill>
                  </a:rPr>
                  <a:t>M</a:t>
                </a:r>
                <a:endParaRPr lang="fr-F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1520" y="4437112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200" dirty="0" smtClean="0">
                    <a:solidFill>
                      <a:srgbClr val="000000"/>
                    </a:solidFill>
                  </a:rPr>
                  <a:t> -</a:t>
                </a:r>
                <a:r>
                  <a:rPr lang="fr-FR" sz="1200" dirty="0" err="1" smtClean="0">
                    <a:solidFill>
                      <a:srgbClr val="000000"/>
                    </a:solidFill>
                  </a:rPr>
                  <a:t>xxxx</a:t>
                </a:r>
                <a:endParaRPr lang="fr-FR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1520" y="4581128"/>
                <a:ext cx="648072" cy="432048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getxxx</a:t>
                </a:r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setXX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7" name="Connecteur droit 26"/>
            <p:cNvCxnSpPr>
              <a:stCxn id="13" idx="3"/>
              <a:endCxn id="36" idx="1"/>
            </p:cNvCxnSpPr>
            <p:nvPr/>
          </p:nvCxnSpPr>
          <p:spPr>
            <a:xfrm>
              <a:off x="2699792" y="3933056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>
              <a:stCxn id="17" idx="3"/>
              <a:endCxn id="21" idx="1"/>
            </p:cNvCxnSpPr>
            <p:nvPr/>
          </p:nvCxnSpPr>
          <p:spPr>
            <a:xfrm>
              <a:off x="2555776" y="5085184"/>
              <a:ext cx="16561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en angle 28"/>
            <p:cNvCxnSpPr>
              <a:stCxn id="26" idx="2"/>
              <a:endCxn id="21" idx="3"/>
            </p:cNvCxnSpPr>
            <p:nvPr/>
          </p:nvCxnSpPr>
          <p:spPr>
            <a:xfrm rot="5400000">
              <a:off x="4950042" y="4275094"/>
              <a:ext cx="720080" cy="900100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riangle isocèle 29"/>
            <p:cNvSpPr/>
            <p:nvPr/>
          </p:nvSpPr>
          <p:spPr>
            <a:xfrm rot="16200000">
              <a:off x="1691680" y="4077072"/>
              <a:ext cx="144016" cy="14401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30"/>
            <p:cNvCxnSpPr>
              <a:stCxn id="30" idx="3"/>
              <a:endCxn id="14" idx="1"/>
            </p:cNvCxnSpPr>
            <p:nvPr/>
          </p:nvCxnSpPr>
          <p:spPr>
            <a:xfrm>
              <a:off x="1835696" y="4149080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riangle isocèle 31"/>
            <p:cNvSpPr/>
            <p:nvPr/>
          </p:nvSpPr>
          <p:spPr>
            <a:xfrm>
              <a:off x="1259632" y="4725144"/>
              <a:ext cx="144016" cy="21602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en angle 32"/>
            <p:cNvCxnSpPr>
              <a:stCxn id="32" idx="3"/>
              <a:endCxn id="17" idx="1"/>
            </p:cNvCxnSpPr>
            <p:nvPr/>
          </p:nvCxnSpPr>
          <p:spPr>
            <a:xfrm rot="16200000" flipH="1">
              <a:off x="1547664" y="4725144"/>
              <a:ext cx="144016" cy="576064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Grouper 33"/>
            <p:cNvGrpSpPr/>
            <p:nvPr/>
          </p:nvGrpSpPr>
          <p:grpSpPr>
            <a:xfrm>
              <a:off x="4211960" y="3573016"/>
              <a:ext cx="648072" cy="792088"/>
              <a:chOff x="251520" y="4221088"/>
              <a:chExt cx="648072" cy="79208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51520" y="4221088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fr-FR" sz="1200" b="1" dirty="0" smtClean="0">
                    <a:solidFill>
                      <a:schemeClr val="tx1"/>
                    </a:solidFill>
                  </a:rPr>
                  <a:t>E</a:t>
                </a:r>
                <a:endParaRPr lang="fr-F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51520" y="4437112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200" dirty="0" smtClean="0">
                    <a:solidFill>
                      <a:srgbClr val="000000"/>
                    </a:solidFill>
                  </a:rPr>
                  <a:t> -</a:t>
                </a:r>
                <a:r>
                  <a:rPr lang="fr-FR" sz="1200" dirty="0" err="1" smtClean="0">
                    <a:solidFill>
                      <a:srgbClr val="000000"/>
                    </a:solidFill>
                  </a:rPr>
                  <a:t>xxxx</a:t>
                </a:r>
                <a:endParaRPr lang="fr-FR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51520" y="4581128"/>
                <a:ext cx="648072" cy="432048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getxxx</a:t>
                </a:r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setXX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er 37"/>
            <p:cNvGrpSpPr/>
            <p:nvPr/>
          </p:nvGrpSpPr>
          <p:grpSpPr>
            <a:xfrm>
              <a:off x="2951820" y="4077072"/>
              <a:ext cx="648072" cy="792088"/>
              <a:chOff x="251520" y="4221088"/>
              <a:chExt cx="648072" cy="79208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51520" y="4221088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fr-FR" sz="1200" b="1" dirty="0" smtClean="0">
                    <a:solidFill>
                      <a:schemeClr val="tx1"/>
                    </a:solidFill>
                  </a:rPr>
                  <a:t>D</a:t>
                </a:r>
                <a:endParaRPr lang="fr-F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1520" y="4437112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200" dirty="0" smtClean="0">
                    <a:solidFill>
                      <a:srgbClr val="000000"/>
                    </a:solidFill>
                  </a:rPr>
                  <a:t> -</a:t>
                </a:r>
                <a:r>
                  <a:rPr lang="fr-FR" sz="1200" dirty="0" err="1" smtClean="0">
                    <a:solidFill>
                      <a:srgbClr val="000000"/>
                    </a:solidFill>
                  </a:rPr>
                  <a:t>xxxx</a:t>
                </a:r>
                <a:endParaRPr lang="fr-FR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51520" y="4581128"/>
                <a:ext cx="648072" cy="432048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getxxx</a:t>
                </a:r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setXX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3" name="Connecteur droit avec flèche 42"/>
            <p:cNvCxnSpPr>
              <a:stCxn id="25" idx="1"/>
              <a:endCxn id="36" idx="3"/>
            </p:cNvCxnSpPr>
            <p:nvPr/>
          </p:nvCxnSpPr>
          <p:spPr>
            <a:xfrm flipH="1">
              <a:off x="4860032" y="3933056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4" name="Grouper 43"/>
            <p:cNvGrpSpPr/>
            <p:nvPr/>
          </p:nvGrpSpPr>
          <p:grpSpPr>
            <a:xfrm>
              <a:off x="2951820" y="5517232"/>
              <a:ext cx="648072" cy="792088"/>
              <a:chOff x="251520" y="4221088"/>
              <a:chExt cx="648072" cy="79208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51520" y="4221088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fr-FR" sz="1200" b="1" dirty="0" smtClean="0">
                    <a:solidFill>
                      <a:schemeClr val="tx1"/>
                    </a:solidFill>
                  </a:rPr>
                  <a:t>G</a:t>
                </a:r>
                <a:endParaRPr lang="fr-F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1520" y="4437112"/>
                <a:ext cx="648072" cy="288032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200" dirty="0" smtClean="0">
                    <a:solidFill>
                      <a:srgbClr val="000000"/>
                    </a:solidFill>
                  </a:rPr>
                  <a:t> -</a:t>
                </a:r>
                <a:r>
                  <a:rPr lang="fr-FR" sz="1200" dirty="0" err="1" smtClean="0">
                    <a:solidFill>
                      <a:srgbClr val="000000"/>
                    </a:solidFill>
                  </a:rPr>
                  <a:t>xxxx</a:t>
                </a:r>
                <a:endParaRPr lang="fr-FR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51520" y="4581128"/>
                <a:ext cx="648072" cy="432048"/>
              </a:xfrm>
              <a:prstGeom prst="rect">
                <a:avLst/>
              </a:prstGeom>
              <a:solidFill>
                <a:srgbClr val="E5ED83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getxxx</a:t>
                </a:r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+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setXX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riangle isocèle 47"/>
            <p:cNvSpPr/>
            <p:nvPr/>
          </p:nvSpPr>
          <p:spPr>
            <a:xfrm flipV="1">
              <a:off x="3203848" y="5301208"/>
              <a:ext cx="144016" cy="14401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Connecteur droit 48"/>
            <p:cNvCxnSpPr>
              <a:stCxn id="48" idx="3"/>
              <a:endCxn id="41" idx="2"/>
            </p:cNvCxnSpPr>
            <p:nvPr/>
          </p:nvCxnSpPr>
          <p:spPr>
            <a:xfrm flipV="1">
              <a:off x="3275856" y="4869160"/>
              <a:ext cx="0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>
              <a:stCxn id="37" idx="1"/>
            </p:cNvCxnSpPr>
            <p:nvPr/>
          </p:nvCxnSpPr>
          <p:spPr>
            <a:xfrm flipH="1">
              <a:off x="3635896" y="4149080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Les enjeux de la complexité </a:t>
            </a:r>
          </a:p>
          <a:p>
            <a:pPr lvl="1"/>
            <a:r>
              <a:rPr lang="fr-FR" dirty="0"/>
              <a:t>Bien gérer la complexité de </a:t>
            </a:r>
            <a:r>
              <a:rPr lang="fr-FR" dirty="0" smtClean="0"/>
              <a:t>l’application afin de garantir son </a:t>
            </a:r>
            <a:r>
              <a:rPr lang="fr-FR" b="1" dirty="0" smtClean="0">
                <a:solidFill>
                  <a:srgbClr val="1F497D"/>
                </a:solidFill>
              </a:rPr>
              <a:t>extensibilité</a:t>
            </a:r>
            <a:r>
              <a:rPr lang="fr-FR" dirty="0" smtClean="0"/>
              <a:t> et son </a:t>
            </a:r>
            <a:r>
              <a:rPr lang="fr-FR" b="1" dirty="0" smtClean="0">
                <a:solidFill>
                  <a:srgbClr val="1F497D"/>
                </a:solidFill>
              </a:rPr>
              <a:t>évolutivité</a:t>
            </a:r>
            <a:r>
              <a:rPr lang="fr-FR" dirty="0" smtClean="0"/>
              <a:t>  </a:t>
            </a:r>
            <a:endParaRPr lang="fr-FR" dirty="0"/>
          </a:p>
          <a:p>
            <a:pPr marL="3225482" lvl="1" indent="0" algn="ctr">
              <a:buNone/>
            </a:pPr>
            <a:r>
              <a:rPr lang="fr-FR" b="1" dirty="0" smtClean="0"/>
              <a:t>Gérer la complexité </a:t>
            </a:r>
          </a:p>
          <a:p>
            <a:pPr marL="3309938" lvl="3" indent="0" algn="ctr">
              <a:buNone/>
            </a:pP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fr-FR" dirty="0"/>
          </a:p>
          <a:p>
            <a:pPr marL="3225482" lvl="1" indent="0" algn="ctr">
              <a:buNone/>
            </a:pPr>
            <a:r>
              <a:rPr lang="fr-FR" b="1" dirty="0" smtClean="0">
                <a:solidFill>
                  <a:srgbClr val="1F497D"/>
                </a:solidFill>
              </a:rPr>
              <a:t>Décomposition</a:t>
            </a:r>
            <a:r>
              <a:rPr lang="fr-FR" b="1" dirty="0" smtClean="0"/>
              <a:t> en modules </a:t>
            </a:r>
          </a:p>
          <a:p>
            <a:pPr marL="3309938" lvl="3" indent="0" algn="ctr">
              <a:buNone/>
            </a:pP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fr-FR" dirty="0" smtClean="0"/>
          </a:p>
          <a:p>
            <a:pPr marL="3225482" lvl="1" indent="0" algn="ctr">
              <a:buNone/>
            </a:pPr>
            <a:r>
              <a:rPr lang="fr-FR" b="1" dirty="0" smtClean="0"/>
              <a:t>Modules </a:t>
            </a:r>
            <a:r>
              <a:rPr lang="fr-FR" b="1" dirty="0" smtClean="0">
                <a:solidFill>
                  <a:srgbClr val="1F497D"/>
                </a:solidFill>
              </a:rPr>
              <a:t>réutilisables</a:t>
            </a:r>
          </a:p>
          <a:p>
            <a:pPr marL="3309938" lvl="3" indent="0" algn="ctr">
              <a:buNone/>
            </a:pPr>
            <a:r>
              <a:rPr lang="fr-FR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fr-FR" dirty="0" smtClean="0"/>
          </a:p>
          <a:p>
            <a:pPr marL="3225482" lvl="1" indent="0" algn="ctr">
              <a:buNone/>
            </a:pPr>
            <a:r>
              <a:rPr lang="fr-FR" b="1" dirty="0" smtClean="0"/>
              <a:t>Garantir un </a:t>
            </a:r>
            <a:r>
              <a:rPr lang="fr-FR" b="1" dirty="0" smtClean="0">
                <a:solidFill>
                  <a:srgbClr val="1F497D"/>
                </a:solidFill>
              </a:rPr>
              <a:t>faible couplage</a:t>
            </a:r>
            <a:r>
              <a:rPr lang="fr-FR" b="1" dirty="0" smtClean="0"/>
              <a:t>, maximiser l’</a:t>
            </a:r>
            <a:r>
              <a:rPr lang="fr-FR" b="1" dirty="0" smtClean="0">
                <a:solidFill>
                  <a:srgbClr val="1F497D"/>
                </a:solidFill>
              </a:rPr>
              <a:t>évolutivité</a:t>
            </a:r>
            <a:r>
              <a:rPr lang="fr-FR" b="1" dirty="0" smtClean="0"/>
              <a:t> et  l’</a:t>
            </a:r>
            <a:r>
              <a:rPr lang="fr-FR" b="1" dirty="0" smtClean="0">
                <a:solidFill>
                  <a:srgbClr val="1F497D"/>
                </a:solidFill>
              </a:rPr>
              <a:t>extensibilité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12" name="Grouper 11"/>
          <p:cNvGrpSpPr/>
          <p:nvPr/>
        </p:nvGrpSpPr>
        <p:grpSpPr>
          <a:xfrm>
            <a:off x="345234" y="3354472"/>
            <a:ext cx="3336140" cy="2149198"/>
            <a:chOff x="345234" y="3354472"/>
            <a:chExt cx="3336140" cy="214919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3354472"/>
              <a:ext cx="3168352" cy="2149198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 rot="623001">
              <a:off x="1817807" y="3459398"/>
              <a:ext cx="16515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fr-FR" sz="2000" b="1" dirty="0" smtClean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Réutilisation</a:t>
              </a:r>
              <a:endParaRPr lang="fr-FR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 rot="563090">
              <a:off x="2116748" y="4121049"/>
              <a:ext cx="1564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fr-FR" sz="2000" b="1" dirty="0" smtClean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Robustesse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 rot="563090">
              <a:off x="345234" y="3847344"/>
              <a:ext cx="16311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fr-FR" sz="2000" b="1" dirty="0" smtClean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Complexité</a:t>
              </a:r>
              <a:endParaRPr lang="fr-FR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 rot="563090">
              <a:off x="582977" y="4779985"/>
              <a:ext cx="15182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fr-FR" sz="2000" b="1" dirty="0" smtClean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Modularité</a:t>
              </a:r>
              <a:endParaRPr lang="fr-FR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496" y="6488668"/>
            <a:ext cx="3252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/>
              <a:t>Jigsaw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 smtClean="0">
                <a:hlinkClick r:id="rId3"/>
              </a:rPr>
              <a:t>http</a:t>
            </a:r>
            <a:r>
              <a:rPr lang="fr-FR" sz="1400" dirty="0">
                <a:hlinkClick r:id="rId3"/>
              </a:rPr>
              <a:t>://www.clker.com</a:t>
            </a:r>
            <a:r>
              <a:rPr lang="fr-FR" sz="1400" dirty="0" smtClean="0">
                <a:hlinkClick r:id="rId3"/>
              </a:rPr>
              <a:t>/</a:t>
            </a:r>
            <a:r>
              <a:rPr lang="fr-FR" sz="1400" dirty="0" smtClean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156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76800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Complexité </a:t>
            </a:r>
            <a:endParaRPr lang="fr-FR" b="1" dirty="0">
              <a:solidFill>
                <a:srgbClr val="1F497D"/>
              </a:solidFill>
              <a:sym typeface="Wingdings"/>
            </a:endParaRPr>
          </a:p>
          <a:p>
            <a:pPr lvl="1"/>
            <a:r>
              <a:rPr lang="fr-FR" dirty="0" smtClean="0">
                <a:sym typeface="Wingdings"/>
              </a:rPr>
              <a:t>Bien </a:t>
            </a:r>
            <a:r>
              <a:rPr lang="fr-FR" b="1" dirty="0" smtClean="0">
                <a:sym typeface="Wingdings"/>
              </a:rPr>
              <a:t>décomposer en module réutilisables</a:t>
            </a:r>
          </a:p>
          <a:p>
            <a:pPr lvl="1"/>
            <a:r>
              <a:rPr lang="fr-FR" dirty="0" smtClean="0">
                <a:sym typeface="Wingdings"/>
              </a:rPr>
              <a:t>Bien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identifier</a:t>
            </a:r>
            <a:r>
              <a:rPr lang="fr-FR" dirty="0" smtClean="0">
                <a:sym typeface="Wingdings"/>
              </a:rPr>
              <a:t> et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séparer</a:t>
            </a:r>
            <a:r>
              <a:rPr lang="fr-FR" dirty="0" smtClean="0">
                <a:sym typeface="Wingdings"/>
              </a:rPr>
              <a:t> les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responsabilités</a:t>
            </a:r>
            <a:r>
              <a:rPr lang="fr-FR" dirty="0" smtClean="0">
                <a:sym typeface="Wingdings"/>
              </a:rPr>
              <a:t> / les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entités</a:t>
            </a:r>
            <a:r>
              <a:rPr lang="fr-FR" dirty="0" smtClean="0">
                <a:sym typeface="Wingdings"/>
              </a:rPr>
              <a:t> </a:t>
            </a:r>
          </a:p>
          <a:p>
            <a:pPr marL="274320" lvl="1" indent="0">
              <a:buNone/>
            </a:pPr>
            <a:r>
              <a:rPr lang="fr-FR" dirty="0" smtClean="0"/>
              <a:t>Il faut trouver le juste milieu…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555214" y="4437112"/>
            <a:ext cx="2243656" cy="1296144"/>
            <a:chOff x="611560" y="4437112"/>
            <a:chExt cx="2243656" cy="1296144"/>
          </a:xfrm>
        </p:grpSpPr>
        <p:sp>
          <p:nvSpPr>
            <p:cNvPr id="13" name="Rectangle 12"/>
            <p:cNvSpPr/>
            <p:nvPr/>
          </p:nvSpPr>
          <p:spPr>
            <a:xfrm>
              <a:off x="611560" y="4437112"/>
              <a:ext cx="792088" cy="129614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5576" y="5157192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5576" y="4581128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863588" y="4658652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863588" y="487467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863588" y="5229200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863588" y="5445224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445989" y="4509120"/>
              <a:ext cx="112947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saisieNote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445989" y="4808185"/>
              <a:ext cx="140922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afficherNote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445989" y="5168225"/>
              <a:ext cx="99907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estAdmis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445989" y="5445224"/>
              <a:ext cx="139781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calculerMoy</a:t>
              </a:r>
              <a:endParaRPr lang="fr-FR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10610" y="3964994"/>
            <a:ext cx="30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Trop de responsabilités</a:t>
            </a:r>
            <a:endParaRPr lang="fr-FR" sz="20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83146" y="5725705"/>
            <a:ext cx="2587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Faible cohésion </a:t>
            </a:r>
          </a:p>
          <a:p>
            <a:pPr algn="ctr"/>
            <a:r>
              <a:rPr lang="fr-FR" sz="2000" b="1" dirty="0" smtClean="0"/>
              <a:t>Faible modularité </a:t>
            </a:r>
          </a:p>
          <a:p>
            <a:pPr algn="ctr"/>
            <a:r>
              <a:rPr lang="fr-FR" sz="2000" b="1" dirty="0" smtClean="0"/>
              <a:t>Réutilisation difficile</a:t>
            </a:r>
            <a:endParaRPr lang="fr-FR" sz="2000" b="1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7023184" y="4545124"/>
            <a:ext cx="1584176" cy="1080120"/>
            <a:chOff x="7308304" y="4221088"/>
            <a:chExt cx="1584176" cy="1080120"/>
          </a:xfrm>
        </p:grpSpPr>
        <p:sp>
          <p:nvSpPr>
            <p:cNvPr id="33" name="Rectangle 32"/>
            <p:cNvSpPr/>
            <p:nvPr/>
          </p:nvSpPr>
          <p:spPr>
            <a:xfrm>
              <a:off x="7308304" y="4221088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72400" y="4221088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16316" y="4293096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80412" y="4293096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8388424" y="4365104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7524328" y="4370620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172400" y="4869160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80412" y="4941168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8388424" y="501317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08304" y="4869160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16316" y="4941168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7524328" y="501317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6779109" y="4037002"/>
            <a:ext cx="2072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Trop fragmenté</a:t>
            </a:r>
            <a:endParaRPr lang="fr-FR" sz="20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6473912" y="5725705"/>
            <a:ext cx="2682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Modules incomplets</a:t>
            </a:r>
          </a:p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Forte couplage</a:t>
            </a:r>
          </a:p>
          <a:p>
            <a:pPr algn="ctr"/>
            <a:r>
              <a:rPr lang="fr-FR" sz="2000" b="1" dirty="0">
                <a:solidFill>
                  <a:srgbClr val="000000"/>
                </a:solidFill>
              </a:rPr>
              <a:t>R</a:t>
            </a:r>
            <a:r>
              <a:rPr lang="fr-FR" sz="2000" b="1" dirty="0" smtClean="0">
                <a:solidFill>
                  <a:srgbClr val="000000"/>
                </a:solidFill>
              </a:rPr>
              <a:t>éutilisation difficile</a:t>
            </a:r>
            <a:endParaRPr lang="fr-FR" sz="2000" b="1" dirty="0">
              <a:solidFill>
                <a:srgbClr val="000000"/>
              </a:solidFill>
            </a:endParaRPr>
          </a:p>
        </p:txBody>
      </p:sp>
      <p:grpSp>
        <p:nvGrpSpPr>
          <p:cNvPr id="56" name="Grouper 55"/>
          <p:cNvGrpSpPr/>
          <p:nvPr/>
        </p:nvGrpSpPr>
        <p:grpSpPr>
          <a:xfrm>
            <a:off x="3995936" y="4437112"/>
            <a:ext cx="720080" cy="648072"/>
            <a:chOff x="3635896" y="4293096"/>
            <a:chExt cx="720080" cy="648072"/>
          </a:xfrm>
        </p:grpSpPr>
        <p:sp>
          <p:nvSpPr>
            <p:cNvPr id="43" name="Rectangle 42"/>
            <p:cNvSpPr/>
            <p:nvPr/>
          </p:nvSpPr>
          <p:spPr>
            <a:xfrm>
              <a:off x="3635896" y="4293096"/>
              <a:ext cx="720080" cy="6480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43908" y="4365104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3851920" y="4442628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à coins arrondis 46"/>
            <p:cNvSpPr/>
            <p:nvPr/>
          </p:nvSpPr>
          <p:spPr>
            <a:xfrm>
              <a:off x="3851920" y="4658652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r 54"/>
          <p:cNvGrpSpPr/>
          <p:nvPr/>
        </p:nvGrpSpPr>
        <p:grpSpPr>
          <a:xfrm>
            <a:off x="4932040" y="5013176"/>
            <a:ext cx="720080" cy="648072"/>
            <a:chOff x="4355976" y="5733256"/>
            <a:chExt cx="720080" cy="648072"/>
          </a:xfrm>
        </p:grpSpPr>
        <p:sp>
          <p:nvSpPr>
            <p:cNvPr id="54" name="Rectangle 53"/>
            <p:cNvSpPr/>
            <p:nvPr/>
          </p:nvSpPr>
          <p:spPr>
            <a:xfrm>
              <a:off x="4355976" y="5733256"/>
              <a:ext cx="720080" cy="6480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63988" y="5805264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à coins arrondis 47"/>
            <p:cNvSpPr/>
            <p:nvPr/>
          </p:nvSpPr>
          <p:spPr>
            <a:xfrm>
              <a:off x="4572000" y="5877272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572000" y="609329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4788024" y="4509120"/>
            <a:ext cx="6046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 smtClean="0"/>
              <a:t>Saisie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851920" y="5301208"/>
            <a:ext cx="9495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 smtClean="0"/>
              <a:t>Étudiant 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3141075" y="5725705"/>
            <a:ext cx="3303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Forte cohésion 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Faible couplage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Modularité &amp; Réutilisation</a:t>
            </a:r>
            <a:endParaRPr lang="fr-FR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6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Complexité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Savoir </a:t>
            </a:r>
            <a:r>
              <a:rPr lang="fr-FR" b="1" dirty="0" smtClean="0"/>
              <a:t>décomposer</a:t>
            </a:r>
            <a:r>
              <a:rPr lang="fr-FR" dirty="0" smtClean="0"/>
              <a:t> en modules</a:t>
            </a:r>
          </a:p>
          <a:p>
            <a:pPr lvl="1"/>
            <a:r>
              <a:rPr lang="fr-FR" dirty="0" smtClean="0"/>
              <a:t>Savoir </a:t>
            </a:r>
            <a:r>
              <a:rPr lang="fr-FR" b="1" dirty="0" smtClean="0"/>
              <a:t>déléguer</a:t>
            </a:r>
            <a:r>
              <a:rPr lang="fr-FR" dirty="0" smtClean="0"/>
              <a:t> les responsabilités </a:t>
            </a:r>
          </a:p>
          <a:p>
            <a:pPr lvl="1"/>
            <a:endParaRPr lang="fr-FR" dirty="0" smtClean="0"/>
          </a:p>
          <a:p>
            <a:r>
              <a:rPr lang="fr-FR" b="1" dirty="0" smtClean="0">
                <a:solidFill>
                  <a:srgbClr val="1F497D"/>
                </a:solidFill>
              </a:rPr>
              <a:t>Décomposition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Guidée </a:t>
            </a:r>
            <a:r>
              <a:rPr lang="fr-FR" b="1" dirty="0" smtClean="0">
                <a:solidFill>
                  <a:srgbClr val="1F497D"/>
                </a:solidFill>
              </a:rPr>
              <a:t>par les données </a:t>
            </a:r>
            <a:r>
              <a:rPr lang="fr-FR" dirty="0" smtClean="0"/>
              <a:t>: </a:t>
            </a:r>
            <a:r>
              <a:rPr lang="fr-FR" b="1" dirty="0"/>
              <a:t>Liens structurels </a:t>
            </a:r>
          </a:p>
          <a:p>
            <a:pPr lvl="2"/>
            <a:r>
              <a:rPr lang="fr-FR" b="1" dirty="0" smtClean="0"/>
              <a:t>Associations</a:t>
            </a:r>
            <a:r>
              <a:rPr lang="fr-FR" dirty="0" smtClean="0"/>
              <a:t> (</a:t>
            </a:r>
            <a:r>
              <a:rPr lang="fr-FR" b="1" dirty="0"/>
              <a:t>agrégation</a:t>
            </a:r>
            <a:r>
              <a:rPr lang="fr-FR" dirty="0"/>
              <a:t> et </a:t>
            </a:r>
            <a:r>
              <a:rPr lang="fr-FR" b="1" dirty="0" smtClean="0"/>
              <a:t>composition</a:t>
            </a:r>
            <a:r>
              <a:rPr lang="fr-FR" dirty="0" smtClean="0"/>
              <a:t>)</a:t>
            </a:r>
          </a:p>
          <a:p>
            <a:pPr lvl="2"/>
            <a:r>
              <a:rPr lang="fr-FR" b="1" dirty="0"/>
              <a:t>Héritage</a:t>
            </a:r>
            <a:endParaRPr lang="fr-FR" b="1" dirty="0" smtClean="0"/>
          </a:p>
          <a:p>
            <a:pPr lvl="1"/>
            <a:r>
              <a:rPr lang="fr-FR" dirty="0" smtClean="0"/>
              <a:t>Guidée </a:t>
            </a:r>
            <a:r>
              <a:rPr lang="fr-FR" b="1" dirty="0" smtClean="0">
                <a:solidFill>
                  <a:srgbClr val="1F497D"/>
                </a:solidFill>
              </a:rPr>
              <a:t>par les traitements </a:t>
            </a:r>
            <a:r>
              <a:rPr lang="fr-FR" b="1" dirty="0" smtClean="0"/>
              <a:t>: Liens de délégation </a:t>
            </a:r>
          </a:p>
          <a:p>
            <a:pPr lvl="2"/>
            <a:r>
              <a:rPr lang="fr-FR" b="1" dirty="0" smtClean="0"/>
              <a:t>Associations</a:t>
            </a:r>
            <a:r>
              <a:rPr lang="fr-FR" dirty="0" smtClean="0"/>
              <a:t> </a:t>
            </a:r>
          </a:p>
          <a:p>
            <a:pPr lvl="2"/>
            <a:r>
              <a:rPr lang="fr-FR" b="1" dirty="0" smtClean="0"/>
              <a:t>Dépendances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34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293096"/>
            <a:ext cx="8175374" cy="23042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Décomposition et couplage</a:t>
            </a:r>
          </a:p>
          <a:p>
            <a:pPr lvl="1"/>
            <a:r>
              <a:rPr lang="fr-FR" dirty="0" smtClean="0"/>
              <a:t>La </a:t>
            </a:r>
            <a:r>
              <a:rPr lang="fr-FR" b="1" dirty="0" smtClean="0"/>
              <a:t>décomposition </a:t>
            </a:r>
            <a:r>
              <a:rPr lang="fr-FR" dirty="0" smtClean="0"/>
              <a:t>implique l’existence d’un </a:t>
            </a:r>
            <a:r>
              <a:rPr lang="fr-FR" b="1" dirty="0" smtClean="0"/>
              <a:t>lien</a:t>
            </a:r>
            <a:r>
              <a:rPr lang="fr-FR" dirty="0" smtClean="0"/>
              <a:t> entre les objets</a:t>
            </a:r>
          </a:p>
          <a:p>
            <a:pPr lvl="1"/>
            <a:r>
              <a:rPr lang="fr-FR" dirty="0" smtClean="0"/>
              <a:t>La présence d’un </a:t>
            </a:r>
            <a:r>
              <a:rPr lang="fr-FR" b="1" dirty="0" smtClean="0"/>
              <a:t>lien</a:t>
            </a:r>
            <a:r>
              <a:rPr lang="fr-FR" dirty="0" smtClean="0"/>
              <a:t> induit un </a:t>
            </a:r>
            <a:r>
              <a:rPr lang="fr-FR" b="1" dirty="0" smtClean="0"/>
              <a:t>couplage</a:t>
            </a:r>
            <a:r>
              <a:rPr lang="fr-FR" dirty="0" smtClean="0"/>
              <a:t> +/- fort entre elles </a:t>
            </a:r>
          </a:p>
          <a:p>
            <a:r>
              <a:rPr lang="fr-FR" b="1" dirty="0" smtClean="0"/>
              <a:t>Exemple : </a:t>
            </a:r>
            <a:r>
              <a:rPr lang="fr-FR" sz="2400" b="1" dirty="0" smtClean="0"/>
              <a:t>Association bidirectionnelle  </a:t>
            </a:r>
            <a:endParaRPr lang="fr-FR" b="1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275856" y="5510262"/>
            <a:ext cx="259228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2000" dirty="0"/>
              <a:t>Association </a:t>
            </a:r>
            <a:r>
              <a:rPr lang="fr-FR" sz="2000" b="1" dirty="0" smtClean="0"/>
              <a:t>bidirectionnelle</a:t>
            </a:r>
          </a:p>
          <a:p>
            <a:pPr algn="ctr"/>
            <a:r>
              <a:rPr lang="fr-FR" sz="2000" b="1" dirty="0" smtClean="0"/>
              <a:t>Mise en cohérence </a:t>
            </a:r>
            <a:r>
              <a:rPr lang="fr-FR" sz="2000" dirty="0" smtClean="0"/>
              <a:t>nécessaire </a:t>
            </a:r>
            <a:endParaRPr lang="fr-FR" sz="2000" dirty="0"/>
          </a:p>
        </p:txBody>
      </p:sp>
      <p:sp>
        <p:nvSpPr>
          <p:cNvPr id="9" name="Flèche vers le haut 8"/>
          <p:cNvSpPr/>
          <p:nvPr/>
        </p:nvSpPr>
        <p:spPr>
          <a:xfrm>
            <a:off x="4427984" y="4941168"/>
            <a:ext cx="288032" cy="5760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31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255" y="2868314"/>
            <a:ext cx="6192241" cy="25049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76800"/>
          </a:xfrm>
        </p:spPr>
        <p:txBody>
          <a:bodyPr/>
          <a:lstStyle/>
          <a:p>
            <a:r>
              <a:rPr lang="fr-FR" b="1" dirty="0"/>
              <a:t>Exemple : Association bidirectionnelle  </a:t>
            </a:r>
          </a:p>
          <a:p>
            <a:pPr lvl="1"/>
            <a:r>
              <a:rPr lang="fr-FR" dirty="0" smtClean="0"/>
              <a:t>Mise en cohérence</a:t>
            </a:r>
          </a:p>
          <a:p>
            <a:pPr lvl="1"/>
            <a:r>
              <a:rPr lang="fr-FR" dirty="0" smtClean="0"/>
              <a:t>Les modifications sur un objet affectent l’autre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2780928"/>
            <a:ext cx="4968552" cy="24929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fr-FR" dirty="0"/>
              <a:t>public class </a:t>
            </a:r>
            <a:r>
              <a:rPr lang="fr-FR" b="1" dirty="0">
                <a:solidFill>
                  <a:srgbClr val="000090"/>
                </a:solidFill>
              </a:rPr>
              <a:t>Personne</a:t>
            </a:r>
            <a:r>
              <a:rPr lang="fr-FR" dirty="0"/>
              <a:t> {</a:t>
            </a:r>
          </a:p>
          <a:p>
            <a:r>
              <a:rPr lang="fr-FR" b="1" dirty="0" smtClean="0"/>
              <a:t>  </a:t>
            </a:r>
            <a:r>
              <a:rPr lang="fr-FR" b="1" dirty="0" err="1" smtClean="0"/>
              <a:t>private</a:t>
            </a:r>
            <a:r>
              <a:rPr lang="fr-FR" b="1" dirty="0" smtClean="0"/>
              <a:t> </a:t>
            </a:r>
            <a:r>
              <a:rPr lang="fr-FR" b="1" dirty="0"/>
              <a:t>Adresse </a:t>
            </a:r>
            <a:r>
              <a:rPr lang="fr-FR" b="1" dirty="0" err="1"/>
              <a:t>residence</a:t>
            </a:r>
            <a:r>
              <a:rPr lang="fr-FR" b="1" dirty="0"/>
              <a:t>;</a:t>
            </a:r>
          </a:p>
          <a:p>
            <a:r>
              <a:rPr lang="fr-FR" dirty="0" smtClean="0"/>
              <a:t>  </a:t>
            </a:r>
            <a:r>
              <a:rPr lang="fr-FR" b="1" dirty="0" smtClean="0">
                <a:solidFill>
                  <a:srgbClr val="000090"/>
                </a:solidFill>
              </a:rPr>
              <a:t>public </a:t>
            </a:r>
            <a:r>
              <a:rPr lang="fr-FR" b="1" dirty="0" err="1">
                <a:solidFill>
                  <a:srgbClr val="000090"/>
                </a:solidFill>
              </a:rPr>
              <a:t>void</a:t>
            </a:r>
            <a:r>
              <a:rPr lang="fr-FR" b="1" dirty="0">
                <a:solidFill>
                  <a:srgbClr val="000090"/>
                </a:solidFill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</a:rPr>
              <a:t>setResidence</a:t>
            </a:r>
            <a:r>
              <a:rPr lang="fr-FR" b="1" dirty="0" smtClean="0">
                <a:solidFill>
                  <a:srgbClr val="000090"/>
                </a:solidFill>
              </a:rPr>
              <a:t>(</a:t>
            </a:r>
            <a:r>
              <a:rPr lang="fr-FR" b="1" dirty="0">
                <a:solidFill>
                  <a:srgbClr val="000090"/>
                </a:solidFill>
              </a:rPr>
              <a:t>Adresse a) {</a:t>
            </a:r>
          </a:p>
          <a:p>
            <a:r>
              <a:rPr lang="fr-FR" b="1" dirty="0">
                <a:solidFill>
                  <a:srgbClr val="000090"/>
                </a:solidFill>
              </a:rPr>
              <a:t>      </a:t>
            </a:r>
            <a:r>
              <a:rPr lang="fr-FR" b="1" dirty="0" smtClean="0">
                <a:solidFill>
                  <a:srgbClr val="000090"/>
                </a:solidFill>
              </a:rPr>
              <a:t>if (</a:t>
            </a:r>
            <a:r>
              <a:rPr lang="fr-FR" b="1" dirty="0" err="1" smtClean="0">
                <a:solidFill>
                  <a:srgbClr val="000090"/>
                </a:solidFill>
              </a:rPr>
              <a:t>this.residence</a:t>
            </a:r>
            <a:r>
              <a:rPr lang="fr-FR" b="1" dirty="0" smtClean="0">
                <a:solidFill>
                  <a:srgbClr val="000090"/>
                </a:solidFill>
              </a:rPr>
              <a:t> != </a:t>
            </a:r>
            <a:r>
              <a:rPr lang="fr-FR" b="1" dirty="0" err="1" smtClean="0">
                <a:solidFill>
                  <a:srgbClr val="000090"/>
                </a:solidFill>
              </a:rPr>
              <a:t>null</a:t>
            </a:r>
            <a:r>
              <a:rPr lang="fr-FR" b="1" dirty="0" smtClean="0">
                <a:solidFill>
                  <a:srgbClr val="000090"/>
                </a:solidFill>
              </a:rPr>
              <a:t>) {            </a:t>
            </a:r>
            <a:endParaRPr lang="fr-FR" b="1" dirty="0">
              <a:solidFill>
                <a:srgbClr val="000090"/>
              </a:solidFill>
            </a:endParaRPr>
          </a:p>
          <a:p>
            <a:r>
              <a:rPr lang="fr-FR" b="1" dirty="0" smtClean="0">
                <a:solidFill>
                  <a:srgbClr val="000090"/>
                </a:solidFill>
              </a:rPr>
              <a:t>         </a:t>
            </a:r>
            <a:r>
              <a:rPr lang="fr-FR" b="1" dirty="0" err="1" smtClean="0">
                <a:solidFill>
                  <a:srgbClr val="000090"/>
                </a:solidFill>
              </a:rPr>
              <a:t>this.residence.removeHabitant</a:t>
            </a:r>
            <a:r>
              <a:rPr lang="fr-FR" b="1" dirty="0">
                <a:solidFill>
                  <a:srgbClr val="000090"/>
                </a:solidFill>
              </a:rPr>
              <a:t>(</a:t>
            </a:r>
            <a:r>
              <a:rPr lang="fr-FR" b="1" dirty="0" err="1">
                <a:solidFill>
                  <a:srgbClr val="000090"/>
                </a:solidFill>
              </a:rPr>
              <a:t>this</a:t>
            </a:r>
            <a:r>
              <a:rPr lang="fr-FR" b="1" dirty="0">
                <a:solidFill>
                  <a:srgbClr val="000090"/>
                </a:solidFill>
              </a:rPr>
              <a:t>);</a:t>
            </a:r>
          </a:p>
          <a:p>
            <a:r>
              <a:rPr lang="fr-FR" b="1" dirty="0">
                <a:solidFill>
                  <a:srgbClr val="000090"/>
                </a:solidFill>
              </a:rPr>
              <a:t>      </a:t>
            </a:r>
            <a:r>
              <a:rPr lang="fr-FR" b="1" dirty="0" smtClean="0">
                <a:solidFill>
                  <a:srgbClr val="000090"/>
                </a:solidFill>
              </a:rPr>
              <a:t>}</a:t>
            </a:r>
          </a:p>
          <a:p>
            <a:r>
              <a:rPr lang="fr-FR" b="1" dirty="0">
                <a:solidFill>
                  <a:srgbClr val="000090"/>
                </a:solidFill>
              </a:rPr>
              <a:t> </a:t>
            </a:r>
            <a:r>
              <a:rPr lang="fr-FR" b="1" dirty="0" smtClean="0">
                <a:solidFill>
                  <a:srgbClr val="000090"/>
                </a:solidFill>
              </a:rPr>
              <a:t>    </a:t>
            </a:r>
            <a:r>
              <a:rPr lang="fr-FR" b="1" dirty="0" err="1" smtClean="0">
                <a:solidFill>
                  <a:srgbClr val="000090"/>
                </a:solidFill>
              </a:rPr>
              <a:t>this.residence</a:t>
            </a:r>
            <a:r>
              <a:rPr lang="fr-FR" b="1" dirty="0" smtClean="0">
                <a:solidFill>
                  <a:srgbClr val="000090"/>
                </a:solidFill>
              </a:rPr>
              <a:t> </a:t>
            </a:r>
            <a:r>
              <a:rPr lang="fr-FR" b="1" dirty="0">
                <a:solidFill>
                  <a:srgbClr val="000090"/>
                </a:solidFill>
              </a:rPr>
              <a:t>= a</a:t>
            </a:r>
            <a:r>
              <a:rPr lang="fr-FR" b="1" dirty="0" smtClean="0">
                <a:solidFill>
                  <a:srgbClr val="000090"/>
                </a:solidFill>
              </a:rPr>
              <a:t>;   </a:t>
            </a:r>
          </a:p>
          <a:p>
            <a:r>
              <a:rPr lang="fr-FR" b="1" dirty="0" smtClean="0">
                <a:solidFill>
                  <a:srgbClr val="000090"/>
                </a:solidFill>
              </a:rPr>
              <a:t>     </a:t>
            </a:r>
            <a:r>
              <a:rPr lang="fr-FR" b="1" dirty="0" err="1" smtClean="0">
                <a:solidFill>
                  <a:srgbClr val="000090"/>
                </a:solidFill>
              </a:rPr>
              <a:t>this.residence.addHabitant</a:t>
            </a:r>
            <a:r>
              <a:rPr lang="fr-FR" b="1" dirty="0">
                <a:solidFill>
                  <a:srgbClr val="000090"/>
                </a:solidFill>
              </a:rPr>
              <a:t>(</a:t>
            </a:r>
            <a:r>
              <a:rPr lang="fr-FR" b="1" dirty="0" err="1">
                <a:solidFill>
                  <a:srgbClr val="000090"/>
                </a:solidFill>
              </a:rPr>
              <a:t>this</a:t>
            </a:r>
            <a:r>
              <a:rPr lang="fr-FR" b="1" dirty="0">
                <a:solidFill>
                  <a:srgbClr val="000090"/>
                </a:solidFill>
              </a:rPr>
              <a:t>);</a:t>
            </a:r>
            <a:endParaRPr lang="fr-FR" b="1" dirty="0" smtClean="0">
              <a:solidFill>
                <a:srgbClr val="000090"/>
              </a:solidFill>
            </a:endParaRPr>
          </a:p>
          <a:p>
            <a:r>
              <a:rPr lang="fr-FR" b="1" dirty="0" smtClean="0">
                <a:solidFill>
                  <a:srgbClr val="000090"/>
                </a:solidFill>
              </a:rPr>
              <a:t> }  </a:t>
            </a:r>
            <a:r>
              <a:rPr lang="fr-FR" dirty="0" smtClean="0"/>
              <a:t>…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139952" y="4509120"/>
            <a:ext cx="4932040" cy="2215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fr-FR" dirty="0"/>
              <a:t>public class </a:t>
            </a:r>
            <a:r>
              <a:rPr lang="fr-FR" b="1" dirty="0">
                <a:solidFill>
                  <a:srgbClr val="0000FF"/>
                </a:solidFill>
              </a:rPr>
              <a:t>Adresse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{</a:t>
            </a:r>
          </a:p>
          <a:p>
            <a:r>
              <a:rPr lang="fr-FR" dirty="0" smtClean="0"/>
              <a:t>   </a:t>
            </a:r>
            <a:r>
              <a:rPr lang="fr-FR" b="1" dirty="0" smtClean="0"/>
              <a:t>public </a:t>
            </a:r>
            <a:r>
              <a:rPr lang="fr-FR" b="1" dirty="0" err="1" smtClean="0"/>
              <a:t>ArrayList</a:t>
            </a:r>
            <a:r>
              <a:rPr lang="fr-FR" b="1" dirty="0" smtClean="0"/>
              <a:t>&lt;Personne&gt; habitant </a:t>
            </a:r>
            <a:r>
              <a:rPr lang="fr-FR" dirty="0" smtClean="0"/>
              <a:t>= </a:t>
            </a:r>
            <a:br>
              <a:rPr lang="fr-FR" dirty="0" smtClean="0"/>
            </a:br>
            <a:r>
              <a:rPr lang="fr-FR" dirty="0" smtClean="0"/>
              <a:t>	new </a:t>
            </a:r>
            <a:r>
              <a:rPr lang="fr-FR" dirty="0" err="1"/>
              <a:t>ArrayList</a:t>
            </a:r>
            <a:r>
              <a:rPr lang="fr-FR" dirty="0"/>
              <a:t>&lt;Personne&gt;();</a:t>
            </a:r>
          </a:p>
          <a:p>
            <a:r>
              <a:rPr lang="fr-FR" dirty="0"/>
              <a:t>   </a:t>
            </a:r>
            <a:r>
              <a:rPr lang="fr-FR" dirty="0" smtClean="0"/>
              <a:t>public </a:t>
            </a:r>
            <a:r>
              <a:rPr lang="fr-FR" dirty="0" err="1"/>
              <a:t>void</a:t>
            </a:r>
            <a:r>
              <a:rPr lang="fr-FR" dirty="0"/>
              <a:t> </a:t>
            </a:r>
            <a:r>
              <a:rPr lang="fr-FR" dirty="0" err="1"/>
              <a:t>addHabitant</a:t>
            </a:r>
            <a:r>
              <a:rPr lang="fr-FR" dirty="0"/>
              <a:t> (Personne p)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{ … </a:t>
            </a:r>
            <a:r>
              <a:rPr lang="fr-FR" dirty="0"/>
              <a:t>}</a:t>
            </a:r>
          </a:p>
          <a:p>
            <a:r>
              <a:rPr lang="fr-FR" dirty="0" smtClean="0"/>
              <a:t>    </a:t>
            </a:r>
            <a:r>
              <a:rPr lang="fr-FR" b="1" dirty="0" smtClean="0">
                <a:solidFill>
                  <a:srgbClr val="000090"/>
                </a:solidFill>
              </a:rPr>
              <a:t>public </a:t>
            </a:r>
            <a:r>
              <a:rPr lang="fr-FR" b="1" dirty="0" err="1">
                <a:solidFill>
                  <a:srgbClr val="000090"/>
                </a:solidFill>
              </a:rPr>
              <a:t>void</a:t>
            </a:r>
            <a:r>
              <a:rPr lang="fr-FR" b="1" dirty="0">
                <a:solidFill>
                  <a:srgbClr val="000090"/>
                </a:solidFill>
              </a:rPr>
              <a:t> </a:t>
            </a:r>
            <a:r>
              <a:rPr lang="fr-FR" b="1" dirty="0" err="1">
                <a:solidFill>
                  <a:srgbClr val="000090"/>
                </a:solidFill>
              </a:rPr>
              <a:t>removeHabitant</a:t>
            </a:r>
            <a:r>
              <a:rPr lang="fr-FR" b="1" dirty="0">
                <a:solidFill>
                  <a:srgbClr val="000090"/>
                </a:solidFill>
              </a:rPr>
              <a:t> (Personne p) </a:t>
            </a:r>
            <a:r>
              <a:rPr lang="fr-FR" b="1" dirty="0" smtClean="0">
                <a:solidFill>
                  <a:srgbClr val="000090"/>
                </a:solidFill>
              </a:rPr>
              <a:t/>
            </a:r>
            <a:br>
              <a:rPr lang="fr-FR" b="1" dirty="0" smtClean="0">
                <a:solidFill>
                  <a:srgbClr val="000090"/>
                </a:solidFill>
              </a:rPr>
            </a:br>
            <a:r>
              <a:rPr lang="fr-FR" b="1" dirty="0" smtClean="0">
                <a:solidFill>
                  <a:srgbClr val="000090"/>
                </a:solidFill>
              </a:rPr>
              <a:t>	{ </a:t>
            </a:r>
            <a:r>
              <a:rPr lang="fr-FR" b="1" dirty="0" err="1">
                <a:solidFill>
                  <a:srgbClr val="000090"/>
                </a:solidFill>
              </a:rPr>
              <a:t>this.habitant.remove</a:t>
            </a:r>
            <a:r>
              <a:rPr lang="fr-FR" b="1" dirty="0">
                <a:solidFill>
                  <a:srgbClr val="000090"/>
                </a:solidFill>
              </a:rPr>
              <a:t>(p); }</a:t>
            </a:r>
          </a:p>
          <a:p>
            <a:r>
              <a:rPr lang="fr-FR" dirty="0" smtClean="0"/>
              <a:t>…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5417929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Impossible de réutiliser les classes séparément </a:t>
            </a:r>
          </a:p>
          <a:p>
            <a:pPr algn="ctr"/>
            <a:r>
              <a:rPr lang="fr-FR" sz="2000" b="1" dirty="0" smtClean="0"/>
              <a:t>Un tel lien est-il vraiment nécessaire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93140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Complexité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Exemple : Instanciation </a:t>
            </a:r>
          </a:p>
          <a:p>
            <a:pPr lvl="1"/>
            <a:r>
              <a:rPr lang="fr-FR" dirty="0" smtClean="0"/>
              <a:t>La création d’une instance va créer un lien fort entre les classes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25/11/12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96952"/>
            <a:ext cx="7108428" cy="31828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4077072"/>
            <a:ext cx="5256584" cy="16619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fr-FR" dirty="0"/>
              <a:t>public class </a:t>
            </a:r>
            <a:r>
              <a:rPr lang="fr-FR" b="1" dirty="0" err="1"/>
              <a:t>ToDoList</a:t>
            </a:r>
            <a:r>
              <a:rPr lang="fr-FR" dirty="0"/>
              <a:t> {</a:t>
            </a:r>
          </a:p>
          <a:p>
            <a:r>
              <a:rPr lang="fr-FR" dirty="0"/>
              <a:t>     </a:t>
            </a:r>
            <a:r>
              <a:rPr lang="fr-FR" dirty="0" smtClean="0"/>
              <a:t>… </a:t>
            </a:r>
            <a:endParaRPr lang="fr-FR" dirty="0"/>
          </a:p>
          <a:p>
            <a:r>
              <a:rPr lang="fr-FR" dirty="0"/>
              <a:t>     public </a:t>
            </a:r>
            <a:r>
              <a:rPr lang="fr-FR" dirty="0" err="1"/>
              <a:t>void</a:t>
            </a:r>
            <a:r>
              <a:rPr lang="fr-FR" dirty="0"/>
              <a:t> </a:t>
            </a:r>
            <a:r>
              <a:rPr lang="fr-FR" b="1" dirty="0" err="1"/>
              <a:t>addTask</a:t>
            </a:r>
            <a:r>
              <a:rPr lang="fr-FR" dirty="0"/>
              <a:t>(String d, </a:t>
            </a:r>
            <a:r>
              <a:rPr lang="fr-FR" dirty="0" err="1"/>
              <a:t>Calendar</a:t>
            </a:r>
            <a:r>
              <a:rPr lang="fr-FR" dirty="0"/>
              <a:t> e) {</a:t>
            </a:r>
          </a:p>
          <a:p>
            <a:r>
              <a:rPr lang="fr-FR" dirty="0"/>
              <a:t>         </a:t>
            </a:r>
            <a:r>
              <a:rPr lang="fr-FR" b="1" dirty="0" err="1"/>
              <a:t>Task</a:t>
            </a:r>
            <a:r>
              <a:rPr lang="fr-FR" b="1" dirty="0"/>
              <a:t> </a:t>
            </a:r>
            <a:r>
              <a:rPr lang="fr-FR" b="1" dirty="0" err="1"/>
              <a:t>t</a:t>
            </a:r>
            <a:r>
              <a:rPr lang="fr-FR" b="1" dirty="0"/>
              <a:t> = new </a:t>
            </a:r>
            <a:r>
              <a:rPr lang="fr-FR" b="1" dirty="0" err="1"/>
              <a:t>Task</a:t>
            </a:r>
            <a:r>
              <a:rPr lang="fr-FR" b="1" dirty="0"/>
              <a:t>(</a:t>
            </a:r>
            <a:r>
              <a:rPr lang="fr-FR" b="1" dirty="0" err="1"/>
              <a:t>d,e</a:t>
            </a:r>
            <a:r>
              <a:rPr lang="fr-FR" b="1" dirty="0"/>
              <a:t>);</a:t>
            </a:r>
          </a:p>
          <a:p>
            <a:r>
              <a:rPr lang="fr-FR" dirty="0"/>
              <a:t>         </a:t>
            </a:r>
            <a:r>
              <a:rPr lang="fr-FR" dirty="0" err="1"/>
              <a:t>this.tasks.add</a:t>
            </a:r>
            <a:r>
              <a:rPr lang="fr-FR" dirty="0"/>
              <a:t>(</a:t>
            </a:r>
            <a:r>
              <a:rPr lang="fr-FR" dirty="0" err="1"/>
              <a:t>t</a:t>
            </a:r>
            <a:r>
              <a:rPr lang="fr-FR" dirty="0"/>
              <a:t>);</a:t>
            </a:r>
          </a:p>
          <a:p>
            <a:r>
              <a:rPr lang="fr-FR" dirty="0"/>
              <a:t>     </a:t>
            </a:r>
            <a:r>
              <a:rPr lang="fr-FR" dirty="0" smtClean="0"/>
              <a:t>}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55776" y="589991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/>
              <a:t>Impossible à utiliser la classe </a:t>
            </a:r>
            <a:r>
              <a:rPr lang="fr-FR" sz="2200" b="1" dirty="0" err="1" smtClean="0">
                <a:solidFill>
                  <a:srgbClr val="1F497D"/>
                </a:solidFill>
              </a:rPr>
              <a:t>ContactTask</a:t>
            </a:r>
            <a:r>
              <a:rPr lang="fr-FR" sz="2200" b="1" dirty="0" smtClean="0">
                <a:solidFill>
                  <a:srgbClr val="1F497D"/>
                </a:solidFill>
              </a:rPr>
              <a:t> </a:t>
            </a:r>
            <a:r>
              <a:rPr lang="fr-FR" sz="2200" b="1" dirty="0" smtClean="0"/>
              <a:t>!!!</a:t>
            </a:r>
            <a:endParaRPr lang="fr-FR" sz="2200" b="1" dirty="0"/>
          </a:p>
        </p:txBody>
      </p:sp>
      <p:sp>
        <p:nvSpPr>
          <p:cNvPr id="13" name="Virage 12"/>
          <p:cNvSpPr/>
          <p:nvPr/>
        </p:nvSpPr>
        <p:spPr>
          <a:xfrm rot="16200000">
            <a:off x="1727684" y="5481228"/>
            <a:ext cx="792088" cy="1152128"/>
          </a:xfrm>
          <a:prstGeom prst="bentArrow">
            <a:avLst>
              <a:gd name="adj1" fmla="val 18701"/>
              <a:gd name="adj2" fmla="val 25000"/>
              <a:gd name="adj3" fmla="val 39697"/>
              <a:gd name="adj4" fmla="val 4585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1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P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UP1.thmx</Template>
  <TotalTime>4431</TotalTime>
  <Words>1487</Words>
  <Application>Microsoft Macintosh PowerPoint</Application>
  <PresentationFormat>Présentation à l'écran (4:3)</PresentationFormat>
  <Paragraphs>361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UP1</vt:lpstr>
      <vt:lpstr>INF 2  Programmation Orientée Objet Avancée </vt:lpstr>
      <vt:lpstr>Plan de la séance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Complexité</vt:lpstr>
      <vt:lpstr>Références 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INF2 Développement d'Interface</dc:title>
  <dc:creator>kirsch</dc:creator>
  <cp:lastModifiedBy>Manuele Kirsch Pinheiro</cp:lastModifiedBy>
  <cp:revision>288</cp:revision>
  <dcterms:created xsi:type="dcterms:W3CDTF">2008-12-14T17:27:01Z</dcterms:created>
  <dcterms:modified xsi:type="dcterms:W3CDTF">2012-11-25T18:44:19Z</dcterms:modified>
</cp:coreProperties>
</file>