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tiff" ContentType="image/tif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40"/>
  </p:notesMasterIdLst>
  <p:handoutMasterIdLst>
    <p:handoutMasterId r:id="rId41"/>
  </p:handoutMasterIdLst>
  <p:sldIdLst>
    <p:sldId id="258" r:id="rId2"/>
    <p:sldId id="259" r:id="rId3"/>
    <p:sldId id="303" r:id="rId4"/>
    <p:sldId id="301" r:id="rId5"/>
    <p:sldId id="307" r:id="rId6"/>
    <p:sldId id="305" r:id="rId7"/>
    <p:sldId id="308" r:id="rId8"/>
    <p:sldId id="309" r:id="rId9"/>
    <p:sldId id="316" r:id="rId10"/>
    <p:sldId id="315" r:id="rId11"/>
    <p:sldId id="310" r:id="rId12"/>
    <p:sldId id="312" r:id="rId13"/>
    <p:sldId id="313" r:id="rId14"/>
    <p:sldId id="318" r:id="rId15"/>
    <p:sldId id="324" r:id="rId16"/>
    <p:sldId id="319" r:id="rId17"/>
    <p:sldId id="320" r:id="rId18"/>
    <p:sldId id="321" r:id="rId19"/>
    <p:sldId id="323" r:id="rId20"/>
    <p:sldId id="336" r:id="rId21"/>
    <p:sldId id="314" r:id="rId22"/>
    <p:sldId id="325" r:id="rId23"/>
    <p:sldId id="326" r:id="rId24"/>
    <p:sldId id="338" r:id="rId25"/>
    <p:sldId id="339" r:id="rId26"/>
    <p:sldId id="340" r:id="rId27"/>
    <p:sldId id="341" r:id="rId28"/>
    <p:sldId id="328" r:id="rId29"/>
    <p:sldId id="327" r:id="rId30"/>
    <p:sldId id="329" r:id="rId31"/>
    <p:sldId id="330" r:id="rId32"/>
    <p:sldId id="331" r:id="rId33"/>
    <p:sldId id="337" r:id="rId34"/>
    <p:sldId id="333" r:id="rId35"/>
    <p:sldId id="334" r:id="rId36"/>
    <p:sldId id="335" r:id="rId37"/>
    <p:sldId id="317" r:id="rId38"/>
    <p:sldId id="304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5E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2" autoAdjust="0"/>
    <p:restoredTop sz="96499" autoAdjust="0"/>
  </p:normalViewPr>
  <p:slideViewPr>
    <p:cSldViewPr>
      <p:cViewPr varScale="1">
        <p:scale>
          <a:sx n="72" d="100"/>
          <a:sy n="72" d="100"/>
        </p:scale>
        <p:origin x="-1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7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handoutMaster" Target="handoutMasters/handoutMaster1.xml"/><Relationship Id="rId42" Type="http://schemas.openxmlformats.org/officeDocument/2006/relationships/printerSettings" Target="printerSettings/printerSettings1.bin"/><Relationship Id="rId43" Type="http://schemas.openxmlformats.org/officeDocument/2006/relationships/presProps" Target="presProps.xml"/><Relationship Id="rId44" Type="http://schemas.openxmlformats.org/officeDocument/2006/relationships/viewProps" Target="viewProps.xml"/><Relationship Id="rId4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5A87-7DD4-434C-8FB3-CA0210849EB3}" type="datetimeFigureOut">
              <a:rPr lang="fr-FR" smtClean="0"/>
              <a:t>30/10/12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3ABAE-5C3C-4AB0-8EB5-AF065547B3B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67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E2D9E-A656-4C0D-AF34-333437B2E95D}" type="datetimeFigureOut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5CEB3-FD7A-459F-97B7-F9B6B76DE3F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561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38580" y="6283621"/>
            <a:ext cx="1368152" cy="314368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7CCDDA9-3B6C-4BA8-B3E4-770BDED27099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457802" cy="991811"/>
          </a:xfrm>
          <a:prstGeom prst="rect">
            <a:avLst/>
          </a:prstGeom>
        </p:spPr>
      </p:pic>
      <p:pic>
        <p:nvPicPr>
          <p:cNvPr id="9" name="Picture 6" descr="09a00c00egerd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Image 11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168121" cy="908721"/>
          </a:xfrm>
          <a:prstGeom prst="rect">
            <a:avLst/>
          </a:prstGeom>
        </p:spPr>
      </p:pic>
      <p:pic>
        <p:nvPicPr>
          <p:cNvPr id="11" name="Picture 6" descr="09a00c00egerdp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Image 13" descr="cartouche_logo_univ-paris1_29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917076" cy="8367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EB48-5DF6-42A9-BB8D-CA4F3C24E6F3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3C7F-F3B3-4CA8-AD8D-06B5BE865790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51720" y="18288"/>
            <a:ext cx="1008112" cy="314368"/>
          </a:xfrm>
        </p:spPr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5816" y="18288"/>
            <a:ext cx="5184576" cy="314368"/>
          </a:xfrm>
        </p:spPr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AD2B-ACA7-4585-B6C1-6A88EAB93BBA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291-372F-471A-B82D-3B74490B6F1B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A979-DE44-4A73-BA60-DBF9EDCC1A0E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C04-5266-419A-B9E8-0135D95A1CE2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8A7C-CFDD-47B2-A062-0D62E3E573EF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BA4C-7203-4FB4-8087-DDD25AB925F6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79712" y="0"/>
            <a:ext cx="7164288" cy="3326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91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1720" y="18288"/>
            <a:ext cx="108012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DA30024-7C19-4E7A-B125-F689F3C53D1B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9832" y="18288"/>
            <a:ext cx="504056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18288"/>
            <a:ext cx="51440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8" name="Image 7" descr="cartouche_logo_univ-paris1_294C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939740" cy="5563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tif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serpages.umbc.edu/~tarr/dp/lectures/OOPrinciples-2pp.pdf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if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serpages.umbc.edu/~tarr/dp/lectures/OOPrinciples-2pp.pdf" TargetMode="External"/><Relationship Id="rId3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serpages.umbc.edu/~tarr/dp/lectures/OOPrinciples-2pp.pdf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hyperlink" Target="http://www.siteduzero.com/tutoriel-3-10601-programmation-en-java.html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tif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tif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tif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userpages.umbc.edu/~tarr/dp/fall00/cs491.html" TargetMode="External"/><Relationship Id="rId4" Type="http://schemas.openxmlformats.org/officeDocument/2006/relationships/hyperlink" Target="http://www.esiee.fr/~bureaud/Unites/In413/in413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javacamp.org/designPattern/" TargetMode="Externa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1755777"/>
          </a:xfrm>
        </p:spPr>
        <p:txBody>
          <a:bodyPr>
            <a:noAutofit/>
          </a:bodyPr>
          <a:lstStyle/>
          <a:p>
            <a:r>
              <a:rPr lang="fr-FR" sz="3600" dirty="0" smtClean="0"/>
              <a:t>INF 2</a:t>
            </a:r>
            <a:br>
              <a:rPr lang="fr-FR" sz="3600" dirty="0" smtClean="0"/>
            </a:br>
            <a:r>
              <a:rPr lang="fr-FR" sz="3600" dirty="0" smtClean="0"/>
              <a:t> Programmation Orientée Objet</a:t>
            </a:r>
            <a:br>
              <a:rPr lang="fr-FR" sz="3600" dirty="0" smtClean="0"/>
            </a:br>
            <a:r>
              <a:rPr lang="fr-FR" sz="3600" dirty="0" smtClean="0"/>
              <a:t>Avancée </a:t>
            </a:r>
            <a:endParaRPr lang="fr-F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643314"/>
            <a:ext cx="6912768" cy="2286016"/>
          </a:xfrm>
        </p:spPr>
        <p:txBody>
          <a:bodyPr>
            <a:normAutofit/>
          </a:bodyPr>
          <a:lstStyle/>
          <a:p>
            <a:pPr algn="ctr"/>
            <a:r>
              <a:rPr lang="fr-FR" sz="3400" b="1" dirty="0" smtClean="0">
                <a:solidFill>
                  <a:schemeClr val="tx2"/>
                </a:solidFill>
              </a:rPr>
              <a:t>Complexité</a:t>
            </a:r>
            <a:endParaRPr lang="fr-FR" dirty="0" smtClean="0">
              <a:solidFill>
                <a:schemeClr val="tx2"/>
              </a:solidFill>
            </a:endParaRPr>
          </a:p>
          <a:p>
            <a:pPr algn="ctr"/>
            <a:r>
              <a:rPr lang="fr-FR" i="1" dirty="0" smtClean="0">
                <a:solidFill>
                  <a:schemeClr val="tx2"/>
                </a:solidFill>
              </a:rPr>
              <a:t>Design Patterns</a:t>
            </a:r>
            <a:r>
              <a:rPr lang="fr-FR" dirty="0" smtClean="0">
                <a:solidFill>
                  <a:schemeClr val="tx2"/>
                </a:solidFill>
              </a:rPr>
              <a:t> 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997152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>
                <a:solidFill>
                  <a:srgbClr val="1F497D"/>
                </a:solidFill>
              </a:rPr>
              <a:t>Catalogue </a:t>
            </a:r>
            <a:r>
              <a:rPr lang="fr-FR" b="1" dirty="0" err="1">
                <a:solidFill>
                  <a:srgbClr val="1F497D"/>
                </a:solidFill>
              </a:rPr>
              <a:t>GoF</a:t>
            </a:r>
            <a:endParaRPr lang="fr-FR" b="1" dirty="0">
              <a:solidFill>
                <a:srgbClr val="1F497D"/>
              </a:solidFill>
            </a:endParaRPr>
          </a:p>
          <a:p>
            <a:pPr lvl="1"/>
            <a:r>
              <a:rPr lang="fr-FR" dirty="0" smtClean="0"/>
              <a:t>Différents </a:t>
            </a:r>
            <a:r>
              <a:rPr lang="fr-FR" b="1" dirty="0" smtClean="0"/>
              <a:t>types de design </a:t>
            </a:r>
            <a:r>
              <a:rPr lang="fr-FR" b="1" dirty="0" err="1" smtClean="0"/>
              <a:t>paterns</a:t>
            </a:r>
            <a:r>
              <a:rPr lang="fr-FR" b="1" dirty="0" smtClean="0"/>
              <a:t> </a:t>
            </a:r>
            <a:r>
              <a:rPr lang="fr-FR" dirty="0" smtClean="0"/>
              <a:t>ont été identifiées</a:t>
            </a:r>
          </a:p>
          <a:p>
            <a:pPr lvl="1"/>
            <a:r>
              <a:rPr lang="fr-FR" dirty="0" smtClean="0"/>
              <a:t>Chaque type traite une </a:t>
            </a:r>
            <a:r>
              <a:rPr lang="fr-FR" b="1" dirty="0" smtClean="0"/>
              <a:t>famille précise de problèmes </a:t>
            </a:r>
          </a:p>
          <a:p>
            <a:pPr lvl="2"/>
            <a:r>
              <a:rPr lang="fr-FR" dirty="0" smtClean="0"/>
              <a:t>Une cause récurrent de </a:t>
            </a:r>
            <a:r>
              <a:rPr lang="fr-FR" dirty="0" err="1" smtClean="0"/>
              <a:t>re</a:t>
            </a:r>
            <a:r>
              <a:rPr lang="fr-FR" dirty="0" smtClean="0"/>
              <a:t>-design</a:t>
            </a:r>
          </a:p>
          <a:p>
            <a:r>
              <a:rPr lang="fr-FR" b="1" dirty="0" smtClean="0"/>
              <a:t>Types (« familles ») de Design </a:t>
            </a:r>
            <a:r>
              <a:rPr lang="fr-FR" b="1" dirty="0" err="1" smtClean="0"/>
              <a:t>Paterns</a:t>
            </a:r>
            <a:r>
              <a:rPr lang="fr-FR" b="1" dirty="0" smtClean="0"/>
              <a:t> </a:t>
            </a:r>
            <a:endParaRPr lang="fr-FR" b="1" dirty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Patterns de création (« </a:t>
            </a:r>
            <a:r>
              <a:rPr lang="fr-FR" b="1" i="1" dirty="0" err="1" smtClean="0">
                <a:solidFill>
                  <a:srgbClr val="1F497D"/>
                </a:solidFill>
              </a:rPr>
              <a:t>creational</a:t>
            </a:r>
            <a:r>
              <a:rPr lang="fr-FR" b="1" dirty="0" smtClean="0">
                <a:solidFill>
                  <a:srgbClr val="1F497D"/>
                </a:solidFill>
              </a:rPr>
              <a:t> ») : </a:t>
            </a:r>
          </a:p>
          <a:p>
            <a:pPr lvl="2"/>
            <a:r>
              <a:rPr lang="fr-FR" dirty="0" smtClean="0"/>
              <a:t>Problèmes liés à l’instanciation des objets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Patterns de structure (« </a:t>
            </a:r>
            <a:r>
              <a:rPr lang="fr-FR" b="1" i="1" dirty="0" smtClean="0">
                <a:solidFill>
                  <a:srgbClr val="1F497D"/>
                </a:solidFill>
              </a:rPr>
              <a:t>structural</a:t>
            </a:r>
            <a:r>
              <a:rPr lang="fr-FR" b="1" dirty="0" smtClean="0">
                <a:solidFill>
                  <a:srgbClr val="1F497D"/>
                </a:solidFill>
              </a:rPr>
              <a:t> ») : </a:t>
            </a:r>
          </a:p>
          <a:p>
            <a:pPr lvl="2"/>
            <a:r>
              <a:rPr lang="fr-FR" dirty="0" smtClean="0"/>
              <a:t>Problèmes liés à l’architecture de l’application, à la décomposition en modules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Patterns de comportement (« </a:t>
            </a:r>
            <a:r>
              <a:rPr lang="fr-FR" b="1" i="1" dirty="0" err="1" smtClean="0">
                <a:solidFill>
                  <a:srgbClr val="1F497D"/>
                </a:solidFill>
              </a:rPr>
              <a:t>behaviour</a:t>
            </a:r>
            <a:r>
              <a:rPr lang="fr-FR" b="1" dirty="0" smtClean="0">
                <a:solidFill>
                  <a:srgbClr val="1F497D"/>
                </a:solidFill>
              </a:rPr>
              <a:t> ») :</a:t>
            </a:r>
          </a:p>
          <a:p>
            <a:pPr lvl="2"/>
            <a:r>
              <a:rPr lang="fr-FR" dirty="0" smtClean="0"/>
              <a:t>Problèmes liés au comportement des objets et à l’exécution de l’application</a:t>
            </a:r>
          </a:p>
          <a:p>
            <a:pPr lvl="2"/>
            <a:r>
              <a:rPr lang="fr-FR" dirty="0" smtClean="0"/>
              <a:t>Problèmes liés à l’interaction entre objets</a:t>
            </a:r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740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/>
              <a:t>Exemples de design patterns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Patterns de création </a:t>
            </a:r>
          </a:p>
          <a:p>
            <a:pPr lvl="1"/>
            <a:r>
              <a:rPr lang="fr-FR" dirty="0" smtClean="0"/>
              <a:t>Singleton</a:t>
            </a:r>
          </a:p>
          <a:p>
            <a:pPr lvl="1"/>
            <a:r>
              <a:rPr lang="fr-FR" dirty="0" err="1" smtClean="0"/>
              <a:t>Factory</a:t>
            </a:r>
            <a:r>
              <a:rPr lang="fr-FR" dirty="0" smtClean="0"/>
              <a:t> </a:t>
            </a:r>
            <a:r>
              <a:rPr lang="fr-FR" dirty="0" err="1" smtClean="0"/>
              <a:t>Method</a:t>
            </a:r>
            <a:endParaRPr lang="fr-FR" dirty="0" smtClean="0"/>
          </a:p>
          <a:p>
            <a:r>
              <a:rPr lang="fr-FR" b="1" dirty="0" smtClean="0">
                <a:solidFill>
                  <a:srgbClr val="1F497D"/>
                </a:solidFill>
              </a:rPr>
              <a:t>Patterns de structure</a:t>
            </a:r>
          </a:p>
          <a:p>
            <a:pPr lvl="1"/>
            <a:r>
              <a:rPr lang="fr-FR" dirty="0" smtClean="0"/>
              <a:t>Composite</a:t>
            </a:r>
          </a:p>
          <a:p>
            <a:pPr lvl="1"/>
            <a:r>
              <a:rPr lang="fr-FR" dirty="0" err="1" smtClean="0"/>
              <a:t>Facade</a:t>
            </a:r>
            <a:endParaRPr lang="fr-FR" dirty="0" smtClean="0"/>
          </a:p>
          <a:p>
            <a:r>
              <a:rPr lang="fr-FR" b="1" dirty="0" smtClean="0">
                <a:solidFill>
                  <a:srgbClr val="1F497D"/>
                </a:solidFill>
              </a:rPr>
              <a:t>Patterns de comportement</a:t>
            </a:r>
          </a:p>
          <a:p>
            <a:pPr lvl="1"/>
            <a:r>
              <a:rPr lang="fr-FR" dirty="0" err="1" smtClean="0"/>
              <a:t>Strategy</a:t>
            </a:r>
            <a:endParaRPr lang="fr-FR" dirty="0" smtClean="0"/>
          </a:p>
          <a:p>
            <a:pPr lvl="1"/>
            <a:r>
              <a:rPr lang="fr-FR" dirty="0" smtClean="0"/>
              <a:t>Observer</a:t>
            </a:r>
          </a:p>
          <a:p>
            <a:endParaRPr lang="fr-FR" dirty="0"/>
          </a:p>
          <a:p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829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Singleton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Intention</a:t>
            </a:r>
            <a:r>
              <a:rPr lang="fr-FR" dirty="0" smtClean="0"/>
              <a:t> : s’assurer qu’une classe n’a qu’une seule instance accessible à plusieurs clients 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Motivation</a:t>
            </a:r>
          </a:p>
          <a:p>
            <a:pPr lvl="2"/>
            <a:r>
              <a:rPr lang="fr-FR" dirty="0" smtClean="0"/>
              <a:t>Parfois il ne doit avoir qu’</a:t>
            </a:r>
            <a:r>
              <a:rPr lang="fr-FR" b="1" dirty="0" smtClean="0"/>
              <a:t>une seule instance </a:t>
            </a:r>
            <a:r>
              <a:rPr lang="fr-FR" dirty="0" smtClean="0"/>
              <a:t>d’une classe accessible aux autres instances </a:t>
            </a:r>
          </a:p>
          <a:p>
            <a:pPr lvl="3"/>
            <a:r>
              <a:rPr lang="fr-FR" dirty="0" smtClean="0"/>
              <a:t>Exemple : Printer Spooler, connexion réseau… </a:t>
            </a:r>
          </a:p>
          <a:p>
            <a:pPr lvl="2"/>
            <a:r>
              <a:rPr lang="fr-FR" dirty="0"/>
              <a:t>U</a:t>
            </a:r>
            <a:r>
              <a:rPr lang="fr-FR" dirty="0" smtClean="0"/>
              <a:t>ne variable globale est accessible, mais elle n’assure pas l’existence d’une instance </a:t>
            </a:r>
            <a:r>
              <a:rPr lang="fr-FR" dirty="0"/>
              <a:t>unique </a:t>
            </a:r>
            <a:endParaRPr lang="fr-FR" dirty="0" smtClean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Applicabilité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Lorsqu’il ne doit avoir qu’</a:t>
            </a:r>
            <a:r>
              <a:rPr lang="fr-FR" b="1" dirty="0" smtClean="0"/>
              <a:t>une et une seule instance </a:t>
            </a:r>
            <a:r>
              <a:rPr lang="fr-FR" dirty="0" smtClean="0"/>
              <a:t>d’une classe </a:t>
            </a:r>
            <a:r>
              <a:rPr lang="fr-FR" b="1" dirty="0" smtClean="0"/>
              <a:t>accessible à différents clients</a:t>
            </a:r>
          </a:p>
          <a:p>
            <a:pPr lvl="2"/>
            <a:r>
              <a:rPr lang="fr-FR" dirty="0" smtClean="0"/>
              <a:t>Lorsque cette instance unique </a:t>
            </a:r>
            <a:r>
              <a:rPr lang="fr-FR" b="1" dirty="0" smtClean="0"/>
              <a:t>peut être étendue </a:t>
            </a:r>
            <a:r>
              <a:rPr lang="fr-FR" dirty="0" smtClean="0"/>
              <a:t>et les </a:t>
            </a:r>
            <a:r>
              <a:rPr lang="fr-FR" b="1" dirty="0" smtClean="0"/>
              <a:t>clients</a:t>
            </a:r>
            <a:r>
              <a:rPr lang="fr-FR" dirty="0" smtClean="0"/>
              <a:t> doivent pouvoir l’utiliser </a:t>
            </a:r>
            <a:r>
              <a:rPr lang="fr-FR" b="1" dirty="0" smtClean="0"/>
              <a:t>sans être modifiés 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665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Singleton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Structure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Conséquences</a:t>
            </a:r>
          </a:p>
          <a:p>
            <a:pPr lvl="2"/>
            <a:r>
              <a:rPr lang="fr-FR" dirty="0" smtClean="0"/>
              <a:t>Accès contrôlé à l’instance unique</a:t>
            </a:r>
          </a:p>
          <a:p>
            <a:pPr lvl="2"/>
            <a:r>
              <a:rPr lang="fr-FR" dirty="0" smtClean="0"/>
              <a:t>Possibilité d’extension par héritage</a:t>
            </a:r>
          </a:p>
          <a:p>
            <a:pPr lvl="2"/>
            <a:r>
              <a:rPr lang="fr-FR" dirty="0" smtClean="0"/>
              <a:t>Possibilité de contrôler le nombre d’instances autorisé</a:t>
            </a:r>
          </a:p>
          <a:p>
            <a:pPr lvl="2"/>
            <a:r>
              <a:rPr lang="fr-FR" dirty="0" smtClean="0"/>
              <a:t>Plus flexible que l’usage de méthodes statiques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13</a:t>
            </a:fld>
            <a:endParaRPr lang="fr-FR"/>
          </a:p>
        </p:txBody>
      </p:sp>
      <p:pic>
        <p:nvPicPr>
          <p:cNvPr id="8" name="Image 7" descr="singleton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484784"/>
            <a:ext cx="5688632" cy="162532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4139952" y="3417381"/>
            <a:ext cx="4878288" cy="33239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fr-FR" b="1" dirty="0"/>
              <a:t>public class Singleton </a:t>
            </a:r>
            <a:r>
              <a:rPr lang="fr-FR" b="1" dirty="0" smtClean="0"/>
              <a:t>{</a:t>
            </a:r>
            <a:endParaRPr lang="fr-FR" dirty="0" smtClean="0"/>
          </a:p>
          <a:p>
            <a:r>
              <a:rPr lang="fr-FR" b="1" dirty="0" smtClean="0"/>
              <a:t>    </a:t>
            </a:r>
            <a:r>
              <a:rPr lang="fr-FR" b="1" dirty="0" err="1"/>
              <a:t>private</a:t>
            </a:r>
            <a:r>
              <a:rPr lang="fr-FR" b="1" dirty="0"/>
              <a:t> </a:t>
            </a:r>
            <a:r>
              <a:rPr lang="fr-FR" b="1" dirty="0" err="1">
                <a:solidFill>
                  <a:srgbClr val="1F497D"/>
                </a:solidFill>
              </a:rPr>
              <a:t>static</a:t>
            </a:r>
            <a:r>
              <a:rPr lang="fr-FR" b="1" dirty="0"/>
              <a:t> Singleton </a:t>
            </a:r>
            <a:r>
              <a:rPr lang="fr-FR" b="1" dirty="0" err="1">
                <a:solidFill>
                  <a:srgbClr val="1F497D"/>
                </a:solidFill>
              </a:rPr>
              <a:t>uniqueInstance</a:t>
            </a:r>
            <a:r>
              <a:rPr lang="fr-FR" b="1" dirty="0" smtClean="0"/>
              <a:t>;</a:t>
            </a:r>
          </a:p>
          <a:p>
            <a:endParaRPr lang="fr-FR" dirty="0"/>
          </a:p>
          <a:p>
            <a:r>
              <a:rPr lang="fr-FR" dirty="0"/>
              <a:t>    </a:t>
            </a:r>
            <a:r>
              <a:rPr lang="fr-FR" b="1" dirty="0"/>
              <a:t>public </a:t>
            </a:r>
            <a:r>
              <a:rPr lang="fr-FR" b="1" dirty="0" err="1">
                <a:solidFill>
                  <a:srgbClr val="1F497D"/>
                </a:solidFill>
              </a:rPr>
              <a:t>static</a:t>
            </a:r>
            <a:r>
              <a:rPr lang="fr-FR" b="1" dirty="0"/>
              <a:t> Singleton </a:t>
            </a:r>
            <a:r>
              <a:rPr lang="fr-FR" b="1" dirty="0" err="1">
                <a:solidFill>
                  <a:srgbClr val="1F497D"/>
                </a:solidFill>
              </a:rPr>
              <a:t>getInstance</a:t>
            </a:r>
            <a:r>
              <a:rPr lang="fr-FR" b="1" dirty="0"/>
              <a:t>() {</a:t>
            </a:r>
          </a:p>
          <a:p>
            <a:r>
              <a:rPr lang="fr-FR" dirty="0"/>
              <a:t>        if (</a:t>
            </a:r>
            <a:r>
              <a:rPr lang="fr-FR" dirty="0" err="1"/>
              <a:t>uniqueInstance</a:t>
            </a:r>
            <a:r>
              <a:rPr lang="fr-FR" dirty="0"/>
              <a:t> == </a:t>
            </a:r>
            <a:r>
              <a:rPr lang="fr-FR" dirty="0" err="1"/>
              <a:t>null</a:t>
            </a:r>
            <a:r>
              <a:rPr lang="fr-FR" dirty="0"/>
              <a:t>) {</a:t>
            </a:r>
          </a:p>
          <a:p>
            <a:r>
              <a:rPr lang="fr-FR" dirty="0"/>
              <a:t>            </a:t>
            </a:r>
            <a:r>
              <a:rPr lang="fr-FR" dirty="0" err="1"/>
              <a:t>uniqueInstance</a:t>
            </a:r>
            <a:r>
              <a:rPr lang="fr-FR" dirty="0"/>
              <a:t> = new Singleton();</a:t>
            </a:r>
          </a:p>
          <a:p>
            <a:r>
              <a:rPr lang="fr-FR" dirty="0"/>
              <a:t>        }</a:t>
            </a:r>
          </a:p>
          <a:p>
            <a:r>
              <a:rPr lang="fr-FR" dirty="0"/>
              <a:t>       </a:t>
            </a:r>
            <a:r>
              <a:rPr lang="fr-FR" b="1" dirty="0"/>
              <a:t> return </a:t>
            </a:r>
            <a:r>
              <a:rPr lang="fr-FR" b="1" dirty="0" err="1"/>
              <a:t>uniqueInstance</a:t>
            </a:r>
            <a:r>
              <a:rPr lang="fr-FR" dirty="0"/>
              <a:t>;</a:t>
            </a:r>
          </a:p>
          <a:p>
            <a:r>
              <a:rPr lang="fr-FR" dirty="0"/>
              <a:t>    </a:t>
            </a:r>
            <a:r>
              <a:rPr lang="fr-FR" dirty="0" smtClean="0"/>
              <a:t>}</a:t>
            </a:r>
            <a:endParaRPr lang="fr-FR" dirty="0"/>
          </a:p>
          <a:p>
            <a:r>
              <a:rPr lang="fr-FR" dirty="0"/>
              <a:t>    </a:t>
            </a:r>
            <a:r>
              <a:rPr lang="fr-FR" dirty="0" err="1"/>
              <a:t>protected</a:t>
            </a:r>
            <a:r>
              <a:rPr lang="fr-FR" dirty="0"/>
              <a:t> Singleton() </a:t>
            </a:r>
            <a:r>
              <a:rPr lang="fr-FR" dirty="0" smtClean="0"/>
              <a:t>{ … }</a:t>
            </a:r>
            <a:endParaRPr lang="fr-FR" dirty="0"/>
          </a:p>
          <a:p>
            <a:r>
              <a:rPr lang="fr-FR" dirty="0"/>
              <a:t>    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doSomething</a:t>
            </a:r>
            <a:r>
              <a:rPr lang="fr-FR" dirty="0"/>
              <a:t>() </a:t>
            </a:r>
            <a:r>
              <a:rPr lang="fr-FR" dirty="0" smtClean="0"/>
              <a:t>{ … }</a:t>
            </a:r>
            <a:endParaRPr lang="fr-FR" dirty="0"/>
          </a:p>
          <a:p>
            <a:r>
              <a:rPr lang="fr-F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640253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Singleton</a:t>
            </a:r>
          </a:p>
          <a:p>
            <a:pPr lvl="1"/>
            <a:r>
              <a:rPr lang="fr-FR" dirty="0" smtClean="0"/>
              <a:t>Attention au contexte d’utilisation </a:t>
            </a:r>
          </a:p>
          <a:p>
            <a:pPr lvl="1"/>
            <a:r>
              <a:rPr lang="fr-FR" b="1" dirty="0" smtClean="0"/>
              <a:t>Avoir une seule instance ne veut pas dire un Singleton</a:t>
            </a:r>
          </a:p>
          <a:p>
            <a:pPr lvl="1"/>
            <a:endParaRPr lang="fr-FR" dirty="0"/>
          </a:p>
          <a:p>
            <a:pPr lvl="1"/>
            <a:r>
              <a:rPr lang="fr-FR" dirty="0" smtClean="0"/>
              <a:t>L’objet </a:t>
            </a:r>
            <a:r>
              <a:rPr lang="fr-FR" b="1" dirty="0" err="1" smtClean="0"/>
              <a:t>System.out</a:t>
            </a:r>
            <a:r>
              <a:rPr lang="fr-FR" dirty="0" smtClean="0"/>
              <a:t> est-il un exemple de </a:t>
            </a:r>
            <a:r>
              <a:rPr lang="fr-FR" b="1" dirty="0" smtClean="0"/>
              <a:t>Singleton</a:t>
            </a:r>
            <a:r>
              <a:rPr lang="fr-FR" dirty="0" smtClean="0"/>
              <a:t> </a:t>
            </a:r>
            <a:r>
              <a:rPr lang="fr-FR" b="1" dirty="0" smtClean="0"/>
              <a:t>?</a:t>
            </a:r>
          </a:p>
          <a:p>
            <a:pPr lvl="2"/>
            <a:r>
              <a:rPr lang="fr-FR" dirty="0" err="1" smtClean="0"/>
              <a:t>System.out</a:t>
            </a:r>
            <a:r>
              <a:rPr lang="fr-FR" dirty="0" smtClean="0"/>
              <a:t> est un objet </a:t>
            </a:r>
            <a:r>
              <a:rPr lang="fr-FR" dirty="0" err="1" smtClean="0"/>
              <a:t>InputStream</a:t>
            </a:r>
            <a:endParaRPr lang="fr-FR" dirty="0" smtClean="0"/>
          </a:p>
          <a:p>
            <a:pPr lvl="2"/>
            <a:r>
              <a:rPr lang="fr-FR" dirty="0" smtClean="0"/>
              <a:t>Combien d’instances d’</a:t>
            </a:r>
            <a:r>
              <a:rPr lang="fr-FR" dirty="0" err="1" smtClean="0"/>
              <a:t>InputStream</a:t>
            </a:r>
            <a:r>
              <a:rPr lang="fr-FR" dirty="0" smtClean="0"/>
              <a:t> pouvons-nous avoir ?</a:t>
            </a:r>
          </a:p>
          <a:p>
            <a:pPr lvl="3"/>
            <a:r>
              <a:rPr lang="fr-FR" dirty="0" smtClean="0"/>
              <a:t>Plusieurs !!! </a:t>
            </a:r>
            <a:endParaRPr lang="fr-FR" dirty="0"/>
          </a:p>
          <a:p>
            <a:pPr lvl="1"/>
            <a:r>
              <a:rPr lang="fr-FR" b="1" dirty="0" smtClean="0"/>
              <a:t>Il ne s’agit </a:t>
            </a:r>
            <a:r>
              <a:rPr lang="fr-FR" b="1" dirty="0" smtClean="0">
                <a:solidFill>
                  <a:srgbClr val="1F497D"/>
                </a:solidFill>
              </a:rPr>
              <a:t>pas</a:t>
            </a:r>
            <a:r>
              <a:rPr lang="fr-FR" b="1" dirty="0" smtClean="0"/>
              <a:t> d’une application de </a:t>
            </a:r>
            <a:r>
              <a:rPr lang="fr-FR" b="1" dirty="0" smtClean="0">
                <a:solidFill>
                  <a:srgbClr val="1F497D"/>
                </a:solidFill>
              </a:rPr>
              <a:t>Singleton</a:t>
            </a:r>
            <a:r>
              <a:rPr lang="fr-FR" b="1" dirty="0" smtClean="0"/>
              <a:t> !!  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258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76800"/>
          </a:xfrm>
        </p:spPr>
        <p:txBody>
          <a:bodyPr/>
          <a:lstStyle/>
          <a:p>
            <a:r>
              <a:rPr lang="fr-FR" b="1" dirty="0" err="1" smtClean="0">
                <a:solidFill>
                  <a:srgbClr val="1F497D"/>
                </a:solidFill>
              </a:rPr>
              <a:t>Factory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Method</a:t>
            </a:r>
            <a:endParaRPr lang="fr-FR" b="1" dirty="0" smtClean="0">
              <a:solidFill>
                <a:srgbClr val="1F497D"/>
              </a:solidFill>
            </a:endParaRPr>
          </a:p>
          <a:p>
            <a:r>
              <a:rPr lang="fr-FR" dirty="0" smtClean="0"/>
              <a:t>Problème : comment gérer l’instanciation sans compromettre les possibilités d’évolution ?</a:t>
            </a:r>
          </a:p>
          <a:p>
            <a:pPr marL="700088" lvl="1" indent="-182563"/>
            <a:r>
              <a:rPr lang="fr-FR" dirty="0" smtClean="0"/>
              <a:t>Exemple : </a:t>
            </a:r>
            <a:r>
              <a:rPr lang="fr-FR" dirty="0"/>
              <a:t>jeu du </a:t>
            </a:r>
            <a:r>
              <a:rPr lang="fr-FR" dirty="0" smtClean="0"/>
              <a:t>labyrinthe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755576" y="3611338"/>
            <a:ext cx="4536504" cy="27699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tIns="0" rIns="36000" bIns="0">
            <a:spAutoFit/>
          </a:bodyPr>
          <a:lstStyle/>
          <a:p>
            <a:r>
              <a:rPr lang="fr-FR" dirty="0" smtClean="0"/>
              <a:t>public class </a:t>
            </a:r>
            <a:r>
              <a:rPr lang="fr-FR" b="1" dirty="0" err="1" smtClean="0"/>
              <a:t>MazeGame</a:t>
            </a:r>
            <a:r>
              <a:rPr lang="fr-FR" dirty="0" smtClean="0"/>
              <a:t> { </a:t>
            </a:r>
          </a:p>
          <a:p>
            <a:r>
              <a:rPr lang="fr-FR" dirty="0" smtClean="0"/>
              <a:t>… </a:t>
            </a:r>
            <a:endParaRPr lang="fr-FR" dirty="0"/>
          </a:p>
          <a:p>
            <a:r>
              <a:rPr lang="fr-FR" dirty="0" smtClean="0"/>
              <a:t>   public </a:t>
            </a:r>
            <a:r>
              <a:rPr lang="fr-FR" dirty="0"/>
              <a:t>Maze </a:t>
            </a:r>
            <a:r>
              <a:rPr lang="fr-FR" b="1" dirty="0" err="1"/>
              <a:t>createMaze</a:t>
            </a:r>
            <a:r>
              <a:rPr lang="fr-FR" dirty="0"/>
              <a:t>() {</a:t>
            </a:r>
          </a:p>
          <a:p>
            <a:pPr>
              <a:tabLst>
                <a:tab pos="541338" algn="l"/>
              </a:tabLst>
            </a:pPr>
            <a:r>
              <a:rPr lang="fr-FR" dirty="0" smtClean="0"/>
              <a:t> 	Maze </a:t>
            </a:r>
            <a:r>
              <a:rPr lang="fr-FR" dirty="0"/>
              <a:t>maze = </a:t>
            </a:r>
            <a:r>
              <a:rPr lang="fr-FR" b="1" dirty="0"/>
              <a:t>new Maze</a:t>
            </a:r>
            <a:r>
              <a:rPr lang="fr-FR" dirty="0"/>
              <a:t>()</a:t>
            </a:r>
            <a:r>
              <a:rPr lang="fr-FR" dirty="0" smtClean="0"/>
              <a:t>;</a:t>
            </a:r>
          </a:p>
          <a:p>
            <a:pPr>
              <a:tabLst>
                <a:tab pos="541338" algn="l"/>
              </a:tabLst>
            </a:pPr>
            <a:r>
              <a:rPr lang="fr-FR" dirty="0"/>
              <a:t>	</a:t>
            </a:r>
            <a:r>
              <a:rPr lang="fr-FR" dirty="0" smtClean="0"/>
              <a:t>Room </a:t>
            </a:r>
            <a:r>
              <a:rPr lang="fr-FR" dirty="0"/>
              <a:t>r1 = </a:t>
            </a:r>
            <a:r>
              <a:rPr lang="fr-FR" b="1" dirty="0"/>
              <a:t>new Room</a:t>
            </a:r>
            <a:r>
              <a:rPr lang="fr-FR" dirty="0"/>
              <a:t>(1)</a:t>
            </a:r>
            <a:r>
              <a:rPr lang="fr-FR" dirty="0" smtClean="0"/>
              <a:t>;</a:t>
            </a:r>
          </a:p>
          <a:p>
            <a:pPr>
              <a:tabLst>
                <a:tab pos="541338" algn="l"/>
              </a:tabLst>
            </a:pPr>
            <a:r>
              <a:rPr lang="fr-FR" dirty="0"/>
              <a:t>	</a:t>
            </a:r>
            <a:r>
              <a:rPr lang="fr-FR" dirty="0" smtClean="0"/>
              <a:t>Room </a:t>
            </a:r>
            <a:r>
              <a:rPr lang="fr-FR" dirty="0"/>
              <a:t>r2 = </a:t>
            </a:r>
            <a:r>
              <a:rPr lang="fr-FR" b="1" dirty="0"/>
              <a:t>new Room</a:t>
            </a:r>
            <a:r>
              <a:rPr lang="fr-FR" dirty="0"/>
              <a:t>(2)</a:t>
            </a:r>
            <a:r>
              <a:rPr lang="fr-FR" dirty="0" smtClean="0"/>
              <a:t>;</a:t>
            </a:r>
          </a:p>
          <a:p>
            <a:pPr>
              <a:tabLst>
                <a:tab pos="541338" algn="l"/>
              </a:tabLst>
            </a:pPr>
            <a:r>
              <a:rPr lang="fr-FR" dirty="0"/>
              <a:t>	</a:t>
            </a:r>
            <a:r>
              <a:rPr lang="fr-FR" dirty="0" err="1" smtClean="0"/>
              <a:t>Door</a:t>
            </a:r>
            <a:r>
              <a:rPr lang="fr-FR" dirty="0" smtClean="0"/>
              <a:t> </a:t>
            </a:r>
            <a:r>
              <a:rPr lang="fr-FR" dirty="0" err="1"/>
              <a:t>door</a:t>
            </a:r>
            <a:r>
              <a:rPr lang="fr-FR" dirty="0"/>
              <a:t> </a:t>
            </a:r>
            <a:r>
              <a:rPr lang="fr-FR" b="1" dirty="0"/>
              <a:t>= new </a:t>
            </a:r>
            <a:r>
              <a:rPr lang="fr-FR" b="1" dirty="0" err="1"/>
              <a:t>Door</a:t>
            </a:r>
            <a:r>
              <a:rPr lang="fr-FR" dirty="0"/>
              <a:t>(r1, r2)</a:t>
            </a:r>
            <a:r>
              <a:rPr lang="fr-FR" dirty="0" smtClean="0"/>
              <a:t>;</a:t>
            </a:r>
          </a:p>
          <a:p>
            <a:pPr>
              <a:tabLst>
                <a:tab pos="541338" algn="l"/>
              </a:tabLst>
            </a:pPr>
            <a:r>
              <a:rPr lang="fr-FR" dirty="0"/>
              <a:t>	</a:t>
            </a:r>
            <a:r>
              <a:rPr lang="fr-FR" dirty="0" err="1" smtClean="0"/>
              <a:t>maze.addRoom</a:t>
            </a:r>
            <a:r>
              <a:rPr lang="fr-FR" dirty="0"/>
              <a:t>(r1)</a:t>
            </a:r>
            <a:r>
              <a:rPr lang="fr-FR" dirty="0" smtClean="0"/>
              <a:t>;</a:t>
            </a:r>
          </a:p>
          <a:p>
            <a:pPr>
              <a:tabLst>
                <a:tab pos="541338" algn="l"/>
              </a:tabLst>
            </a:pPr>
            <a:r>
              <a:rPr lang="fr-FR" dirty="0"/>
              <a:t>	</a:t>
            </a:r>
            <a:r>
              <a:rPr lang="fr-FR" dirty="0" err="1" smtClean="0"/>
              <a:t>maze.addRoom</a:t>
            </a:r>
            <a:r>
              <a:rPr lang="fr-FR" dirty="0"/>
              <a:t>(r2)</a:t>
            </a:r>
            <a:r>
              <a:rPr lang="fr-FR" dirty="0" smtClean="0"/>
              <a:t>;</a:t>
            </a:r>
          </a:p>
          <a:p>
            <a:pPr>
              <a:tabLst>
                <a:tab pos="541338" algn="l"/>
              </a:tabLst>
            </a:pPr>
            <a:r>
              <a:rPr lang="fr-FR" dirty="0"/>
              <a:t> </a:t>
            </a:r>
            <a:r>
              <a:rPr lang="fr-FR" dirty="0" smtClean="0"/>
              <a:t>…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0" y="6505599"/>
            <a:ext cx="622818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hlinkClick r:id="rId2"/>
              </a:rPr>
              <a:t>http://userpages.umbc.edu/~tarr/dp/lectures/OOPrinciples-</a:t>
            </a:r>
            <a:r>
              <a:rPr lang="fr-FR" sz="1400" dirty="0" smtClean="0">
                <a:hlinkClick r:id="rId2"/>
              </a:rPr>
              <a:t>2pp.pdf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5508104" y="4653136"/>
            <a:ext cx="35283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/>
              <a:t>Nouvelle version </a:t>
            </a:r>
            <a:r>
              <a:rPr lang="fr-FR" sz="2200" dirty="0" smtClean="0"/>
              <a:t>du jeu</a:t>
            </a:r>
            <a:endParaRPr lang="fr-FR" sz="2200" dirty="0"/>
          </a:p>
          <a:p>
            <a:pPr algn="ctr"/>
            <a:r>
              <a:rPr lang="fr-FR" sz="2200" b="1" dirty="0" err="1" smtClean="0"/>
              <a:t>EnchaintedMazeGame</a:t>
            </a:r>
            <a:r>
              <a:rPr lang="fr-FR" sz="2200" b="1" dirty="0" smtClean="0"/>
              <a:t> </a:t>
            </a:r>
            <a:r>
              <a:rPr lang="fr-FR" sz="2200" dirty="0" smtClean="0"/>
              <a:t>avec des nouvelles </a:t>
            </a:r>
            <a:br>
              <a:rPr lang="fr-FR" sz="2200" dirty="0" smtClean="0"/>
            </a:br>
            <a:r>
              <a:rPr lang="fr-FR" sz="2200" b="1" dirty="0" smtClean="0"/>
              <a:t>salles enchantées </a:t>
            </a:r>
            <a:r>
              <a:rPr lang="fr-FR" sz="2200" dirty="0" smtClean="0"/>
              <a:t>?</a:t>
            </a:r>
            <a:endParaRPr lang="fr-FR" sz="2200" dirty="0"/>
          </a:p>
        </p:txBody>
      </p:sp>
      <p:sp>
        <p:nvSpPr>
          <p:cNvPr id="8" name="Rectangle 7"/>
          <p:cNvSpPr/>
          <p:nvPr/>
        </p:nvSpPr>
        <p:spPr>
          <a:xfrm>
            <a:off x="5580112" y="3717032"/>
            <a:ext cx="3197001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400" dirty="0"/>
              <a:t>Comment créer le labyrinthe ?</a:t>
            </a:r>
          </a:p>
        </p:txBody>
      </p:sp>
    </p:spTree>
    <p:extLst>
      <p:ext uri="{BB962C8B-B14F-4D97-AF65-F5344CB8AC3E}">
        <p14:creationId xmlns:p14="http://schemas.microsoft.com/office/powerpoint/2010/main" val="3247297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1F497D"/>
                </a:solidFill>
              </a:rPr>
              <a:t>Factory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Method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Intention</a:t>
            </a:r>
            <a:r>
              <a:rPr lang="fr-FR" dirty="0" smtClean="0"/>
              <a:t> : Définir une interface pour la création d’objets, mais laisser les sous-classes décider quelle classe instancier </a:t>
            </a:r>
          </a:p>
          <a:p>
            <a:pPr lvl="1"/>
            <a:r>
              <a:rPr lang="fr-FR" b="1" dirty="0" err="1" smtClean="0"/>
              <a:t>Factory</a:t>
            </a:r>
            <a:r>
              <a:rPr lang="fr-FR" b="1" dirty="0" smtClean="0"/>
              <a:t> </a:t>
            </a:r>
            <a:r>
              <a:rPr lang="fr-FR" b="1" dirty="0" err="1" smtClean="0"/>
              <a:t>method</a:t>
            </a:r>
            <a:r>
              <a:rPr lang="fr-FR" b="1" dirty="0" smtClean="0"/>
              <a:t> </a:t>
            </a:r>
            <a:r>
              <a:rPr lang="fr-FR" dirty="0" smtClean="0"/>
              <a:t>requiert </a:t>
            </a:r>
            <a:r>
              <a:rPr lang="fr-FR" b="1" dirty="0" smtClean="0"/>
              <a:t>une opération </a:t>
            </a:r>
            <a:r>
              <a:rPr lang="fr-FR" dirty="0" smtClean="0"/>
              <a:t>qui </a:t>
            </a:r>
            <a:r>
              <a:rPr lang="fr-FR" b="1" dirty="0" smtClean="0"/>
              <a:t>instancie</a:t>
            </a:r>
            <a:r>
              <a:rPr lang="fr-FR" dirty="0" smtClean="0"/>
              <a:t> les </a:t>
            </a:r>
            <a:r>
              <a:rPr lang="fr-FR" b="1" dirty="0" smtClean="0"/>
              <a:t>objets</a:t>
            </a:r>
            <a:r>
              <a:rPr lang="fr-FR" dirty="0" smtClean="0"/>
              <a:t> et </a:t>
            </a:r>
            <a:r>
              <a:rPr lang="fr-FR" b="1" dirty="0" smtClean="0"/>
              <a:t>isole les clients </a:t>
            </a:r>
            <a:r>
              <a:rPr lang="fr-FR" dirty="0" smtClean="0"/>
              <a:t>de quelle classe a été instanciée </a:t>
            </a:r>
            <a:r>
              <a:rPr lang="fr-FR" baseline="30000" dirty="0" smtClean="0"/>
              <a:t>[2]</a:t>
            </a:r>
          </a:p>
          <a:p>
            <a:pPr lvl="1"/>
            <a:r>
              <a:rPr lang="fr-FR" b="1" dirty="0" err="1" smtClean="0"/>
              <a:t>Factory</a:t>
            </a:r>
            <a:r>
              <a:rPr lang="fr-FR" b="1" dirty="0" smtClean="0"/>
              <a:t> </a:t>
            </a:r>
            <a:r>
              <a:rPr lang="fr-FR" b="1" dirty="0" err="1" smtClean="0"/>
              <a:t>Method</a:t>
            </a:r>
            <a:r>
              <a:rPr lang="fr-FR" b="1" dirty="0" smtClean="0"/>
              <a:t> </a:t>
            </a:r>
            <a:r>
              <a:rPr lang="fr-FR" dirty="0" smtClean="0"/>
              <a:t>décide, parmi plusieurs classes qui implémentent un même « type », celle à instancier</a:t>
            </a:r>
          </a:p>
          <a:p>
            <a:pPr lvl="2"/>
            <a:r>
              <a:rPr lang="fr-FR" dirty="0" smtClean="0"/>
              <a:t>On peut </a:t>
            </a:r>
            <a:r>
              <a:rPr lang="fr-FR" b="1" dirty="0" smtClean="0">
                <a:solidFill>
                  <a:srgbClr val="1F497D"/>
                </a:solidFill>
              </a:rPr>
              <a:t>déférer la décision aux sous-classes</a:t>
            </a:r>
          </a:p>
          <a:p>
            <a:endParaRPr lang="fr-FR" dirty="0"/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203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1F497D"/>
                </a:solidFill>
              </a:rPr>
              <a:t>Factory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Method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Structure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17</a:t>
            </a:fld>
            <a:endParaRPr lang="fr-FR"/>
          </a:p>
        </p:txBody>
      </p:sp>
      <p:pic>
        <p:nvPicPr>
          <p:cNvPr id="7" name="Image 6" descr="FactoryMethod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708920"/>
            <a:ext cx="8042368" cy="2448272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716016" y="5602014"/>
            <a:ext cx="3816424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 smtClean="0"/>
              <a:t>Exemple sur l’API Java ?</a:t>
            </a:r>
            <a:r>
              <a:rPr lang="fr-FR" dirty="0" smtClean="0"/>
              <a:t> </a:t>
            </a:r>
            <a:endParaRPr lang="fr-FR" dirty="0"/>
          </a:p>
          <a:p>
            <a:pPr lvl="1"/>
            <a:r>
              <a:rPr lang="fr-FR" dirty="0"/>
              <a:t>Méthode « </a:t>
            </a:r>
            <a:r>
              <a:rPr lang="fr-FR" b="1" dirty="0" err="1">
                <a:solidFill>
                  <a:schemeClr val="tx2"/>
                </a:solidFill>
              </a:rPr>
              <a:t>iterator</a:t>
            </a:r>
            <a:r>
              <a:rPr lang="fr-FR" dirty="0"/>
              <a:t> » dans les Collections </a:t>
            </a:r>
          </a:p>
        </p:txBody>
      </p:sp>
    </p:spTree>
    <p:extLst>
      <p:ext uri="{BB962C8B-B14F-4D97-AF65-F5344CB8AC3E}">
        <p14:creationId xmlns:p14="http://schemas.microsoft.com/office/powerpoint/2010/main" val="33528078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Complexité : Design Patterns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363272" cy="4968552"/>
          </a:xfrm>
        </p:spPr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1F497D"/>
                </a:solidFill>
              </a:rPr>
              <a:t>Factory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Method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Conséquences</a:t>
            </a:r>
          </a:p>
          <a:p>
            <a:pPr lvl="2"/>
            <a:r>
              <a:rPr lang="fr-FR" b="1" dirty="0" smtClean="0"/>
              <a:t>Flexibilité</a:t>
            </a:r>
            <a:r>
              <a:rPr lang="fr-FR" dirty="0" smtClean="0"/>
              <a:t> </a:t>
            </a:r>
          </a:p>
          <a:p>
            <a:pPr lvl="3"/>
            <a:r>
              <a:rPr lang="fr-FR" sz="1900" dirty="0" smtClean="0"/>
              <a:t>Élimine le couplage entre le client et les classes spécifiques</a:t>
            </a:r>
          </a:p>
          <a:p>
            <a:pPr lvl="3"/>
            <a:r>
              <a:rPr lang="fr-FR" sz="1900" dirty="0" smtClean="0"/>
              <a:t>Sous-classes peuvent facilement fournir un objet d’un nouveau produit concret</a:t>
            </a:r>
          </a:p>
          <a:p>
            <a:pPr lvl="3"/>
            <a:r>
              <a:rPr lang="fr-FR" sz="1900" dirty="0" smtClean="0"/>
              <a:t>Le code se base sur les interfaces et pas sur une implémentation concrète </a:t>
            </a:r>
          </a:p>
          <a:p>
            <a:pPr lvl="3"/>
            <a:r>
              <a:rPr lang="fr-FR" sz="1900" dirty="0" smtClean="0"/>
              <a:t>On peut gérer plusieurs hiérarchies de produits</a:t>
            </a:r>
          </a:p>
          <a:p>
            <a:pPr lvl="2"/>
            <a:r>
              <a:rPr lang="fr-FR" b="1" dirty="0" smtClean="0"/>
              <a:t>Inconvénient</a:t>
            </a:r>
            <a:r>
              <a:rPr lang="fr-FR" dirty="0" smtClean="0"/>
              <a:t> </a:t>
            </a:r>
          </a:p>
          <a:p>
            <a:pPr lvl="3"/>
            <a:r>
              <a:rPr lang="fr-FR" sz="1900" dirty="0" smtClean="0"/>
              <a:t>Il est nécessaire d’étendre le </a:t>
            </a:r>
            <a:r>
              <a:rPr lang="fr-FR" sz="1900" dirty="0" err="1" smtClean="0"/>
              <a:t>Factory</a:t>
            </a:r>
            <a:r>
              <a:rPr lang="fr-FR" sz="1900" dirty="0" smtClean="0"/>
              <a:t> afin de créer des instances d’un nouveau produit concret</a:t>
            </a:r>
            <a:endParaRPr lang="fr-FR" sz="19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901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76800"/>
          </a:xfrm>
        </p:spPr>
        <p:txBody>
          <a:bodyPr/>
          <a:lstStyle/>
          <a:p>
            <a:r>
              <a:rPr lang="fr-FR" b="1" dirty="0" err="1" smtClean="0">
                <a:solidFill>
                  <a:srgbClr val="1F497D"/>
                </a:solidFill>
              </a:rPr>
              <a:t>Factory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Method</a:t>
            </a:r>
            <a:endParaRPr lang="fr-FR" b="1" dirty="0" smtClean="0">
              <a:solidFill>
                <a:srgbClr val="1F497D"/>
              </a:solidFill>
            </a:endParaRPr>
          </a:p>
          <a:p>
            <a:r>
              <a:rPr lang="fr-FR" dirty="0" smtClean="0"/>
              <a:t>Exemple : jeu du labyrinthe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6309320"/>
            <a:ext cx="3707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hlinkClick r:id="rId2"/>
              </a:rPr>
              <a:t>http://userpages.umbc.edu/~tarr/dp/lectures/OOPrinciples-</a:t>
            </a:r>
            <a:r>
              <a:rPr lang="fr-FR" sz="1400" dirty="0" smtClean="0">
                <a:hlinkClick r:id="rId2"/>
              </a:rPr>
              <a:t>2pp.pdf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2708920"/>
            <a:ext cx="6995721" cy="345638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28184" y="1700808"/>
            <a:ext cx="2592288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200" dirty="0"/>
              <a:t>Comment créer le labyrinthe ?</a:t>
            </a:r>
          </a:p>
        </p:txBody>
      </p:sp>
    </p:spTree>
    <p:extLst>
      <p:ext uri="{BB962C8B-B14F-4D97-AF65-F5344CB8AC3E}">
        <p14:creationId xmlns:p14="http://schemas.microsoft.com/office/powerpoint/2010/main" val="34742834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séance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Plan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Définition : c’est quoi un pattern ?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Pourquoi utiliser un design pattern ? 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Patrons de conception </a:t>
            </a:r>
            <a:r>
              <a:rPr lang="fr-FR" dirty="0" err="1" smtClean="0">
                <a:solidFill>
                  <a:schemeClr val="tx2"/>
                </a:solidFill>
              </a:rPr>
              <a:t>GoF</a:t>
            </a:r>
            <a:endParaRPr lang="fr-FR" dirty="0" smtClean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76800"/>
          </a:xfrm>
        </p:spPr>
        <p:txBody>
          <a:bodyPr/>
          <a:lstStyle/>
          <a:p>
            <a:r>
              <a:rPr lang="fr-FR" b="1" dirty="0" err="1" smtClean="0">
                <a:solidFill>
                  <a:srgbClr val="1F497D"/>
                </a:solidFill>
              </a:rPr>
              <a:t>Factory</a:t>
            </a:r>
            <a:r>
              <a:rPr lang="fr-FR" b="1" dirty="0" smtClean="0">
                <a:solidFill>
                  <a:srgbClr val="1F497D"/>
                </a:solidFill>
              </a:rPr>
              <a:t> </a:t>
            </a:r>
            <a:r>
              <a:rPr lang="fr-FR" b="1" dirty="0" err="1" smtClean="0">
                <a:solidFill>
                  <a:srgbClr val="1F497D"/>
                </a:solidFill>
              </a:rPr>
              <a:t>Method</a:t>
            </a:r>
            <a:endParaRPr lang="fr-FR" b="1" dirty="0" smtClean="0">
              <a:solidFill>
                <a:srgbClr val="1F497D"/>
              </a:solidFill>
            </a:endParaRPr>
          </a:p>
          <a:p>
            <a:r>
              <a:rPr lang="fr-FR" dirty="0" smtClean="0"/>
              <a:t>Exemple : jeu du labyrinthe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20</a:t>
            </a:fld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0" y="6309320"/>
            <a:ext cx="37079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hlinkClick r:id="rId2"/>
              </a:rPr>
              <a:t>http://userpages.umbc.edu/~tarr/dp/lectures/OOPrinciples-</a:t>
            </a:r>
            <a:r>
              <a:rPr lang="fr-FR" sz="1400" dirty="0" smtClean="0">
                <a:hlinkClick r:id="rId2"/>
              </a:rPr>
              <a:t>2pp.pdf</a:t>
            </a:r>
            <a:r>
              <a:rPr lang="fr-FR" sz="1400" dirty="0" smtClean="0"/>
              <a:t> </a:t>
            </a:r>
            <a:endParaRPr lang="fr-FR" sz="1400" dirty="0"/>
          </a:p>
        </p:txBody>
      </p:sp>
      <p:sp>
        <p:nvSpPr>
          <p:cNvPr id="14" name="Rectangle 13"/>
          <p:cNvSpPr/>
          <p:nvPr/>
        </p:nvSpPr>
        <p:spPr>
          <a:xfrm>
            <a:off x="107504" y="2780928"/>
            <a:ext cx="5154282" cy="314150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46800" rIns="36000" bIns="46800">
            <a:spAutoFit/>
          </a:bodyPr>
          <a:lstStyle/>
          <a:p>
            <a:r>
              <a:rPr lang="fr-FR" dirty="0"/>
              <a:t>public class </a:t>
            </a:r>
            <a:r>
              <a:rPr lang="fr-FR" b="1" dirty="0" err="1"/>
              <a:t>MazeCreator</a:t>
            </a:r>
            <a:r>
              <a:rPr lang="fr-FR" dirty="0"/>
              <a:t> </a:t>
            </a:r>
            <a:r>
              <a:rPr lang="fr-FR" dirty="0" smtClean="0"/>
              <a:t>{</a:t>
            </a:r>
            <a:endParaRPr lang="fr-FR" dirty="0"/>
          </a:p>
          <a:p>
            <a:r>
              <a:rPr lang="fr-FR" dirty="0" smtClean="0"/>
              <a:t>    </a:t>
            </a:r>
            <a:r>
              <a:rPr lang="fr-FR" dirty="0"/>
              <a:t>public </a:t>
            </a:r>
            <a:r>
              <a:rPr lang="fr-FR" b="1" dirty="0"/>
              <a:t>Maze</a:t>
            </a:r>
            <a:r>
              <a:rPr lang="fr-FR" dirty="0"/>
              <a:t> </a:t>
            </a:r>
            <a:r>
              <a:rPr lang="fr-FR" b="1" dirty="0" err="1"/>
              <a:t>makeMaze</a:t>
            </a:r>
            <a:r>
              <a:rPr lang="fr-FR" dirty="0"/>
              <a:t>() </a:t>
            </a:r>
            <a:r>
              <a:rPr lang="fr-FR" dirty="0" smtClean="0"/>
              <a:t>{  </a:t>
            </a:r>
          </a:p>
          <a:p>
            <a:r>
              <a:rPr lang="fr-FR" b="1" dirty="0"/>
              <a:t> </a:t>
            </a:r>
            <a:r>
              <a:rPr lang="fr-FR" b="1" dirty="0" smtClean="0"/>
              <a:t>      return </a:t>
            </a:r>
            <a:r>
              <a:rPr lang="fr-FR" b="1" dirty="0"/>
              <a:t>new Maze()</a:t>
            </a:r>
            <a:r>
              <a:rPr lang="fr-FR" dirty="0" smtClean="0"/>
              <a:t>;  </a:t>
            </a:r>
          </a:p>
          <a:p>
            <a:r>
              <a:rPr lang="fr-FR" dirty="0"/>
              <a:t> </a:t>
            </a:r>
            <a:r>
              <a:rPr lang="fr-FR" dirty="0" smtClean="0"/>
              <a:t>   </a:t>
            </a:r>
            <a:r>
              <a:rPr lang="fr-FR" dirty="0"/>
              <a:t>}</a:t>
            </a:r>
          </a:p>
          <a:p>
            <a:r>
              <a:rPr lang="fr-FR" dirty="0" smtClean="0"/>
              <a:t>    </a:t>
            </a:r>
            <a:r>
              <a:rPr lang="fr-FR" dirty="0"/>
              <a:t>public </a:t>
            </a:r>
            <a:r>
              <a:rPr lang="fr-FR" b="1" dirty="0"/>
              <a:t>Room</a:t>
            </a:r>
            <a:r>
              <a:rPr lang="fr-FR" dirty="0"/>
              <a:t> </a:t>
            </a:r>
            <a:r>
              <a:rPr lang="fr-FR" b="1" dirty="0" err="1"/>
              <a:t>makeRoom</a:t>
            </a:r>
            <a:r>
              <a:rPr lang="fr-FR" dirty="0"/>
              <a:t>(</a:t>
            </a:r>
            <a:r>
              <a:rPr lang="fr-FR" dirty="0" err="1"/>
              <a:t>int</a:t>
            </a:r>
            <a:r>
              <a:rPr lang="fr-FR" dirty="0"/>
              <a:t> n) </a:t>
            </a:r>
            <a:r>
              <a:rPr lang="fr-FR" dirty="0" smtClean="0"/>
              <a:t>{ </a:t>
            </a:r>
          </a:p>
          <a:p>
            <a:r>
              <a:rPr lang="fr-FR" dirty="0" smtClean="0"/>
              <a:t>        return </a:t>
            </a:r>
            <a:r>
              <a:rPr lang="fr-FR" b="1" dirty="0" smtClean="0"/>
              <a:t>new Room</a:t>
            </a:r>
            <a:r>
              <a:rPr lang="fr-FR" dirty="0" smtClean="0"/>
              <a:t>(n);</a:t>
            </a:r>
          </a:p>
          <a:p>
            <a:r>
              <a:rPr lang="fr-FR" dirty="0" smtClean="0"/>
              <a:t>    }</a:t>
            </a:r>
            <a:endParaRPr lang="fr-FR" dirty="0"/>
          </a:p>
          <a:p>
            <a:r>
              <a:rPr lang="fr-FR" dirty="0"/>
              <a:t>    public </a:t>
            </a:r>
            <a:r>
              <a:rPr lang="fr-FR" b="1" dirty="0" err="1"/>
              <a:t>Door</a:t>
            </a:r>
            <a:r>
              <a:rPr lang="fr-FR" dirty="0"/>
              <a:t> </a:t>
            </a:r>
            <a:r>
              <a:rPr lang="fr-FR" b="1" dirty="0" err="1"/>
              <a:t>makeDoor</a:t>
            </a:r>
            <a:r>
              <a:rPr lang="fr-FR" dirty="0"/>
              <a:t>(Room r1, Room r2) {</a:t>
            </a:r>
          </a:p>
          <a:p>
            <a:r>
              <a:rPr lang="fr-FR" dirty="0"/>
              <a:t>        return new </a:t>
            </a:r>
            <a:r>
              <a:rPr lang="fr-FR" b="1" dirty="0" err="1"/>
              <a:t>Door</a:t>
            </a:r>
            <a:r>
              <a:rPr lang="fr-FR" dirty="0"/>
              <a:t>(r1, r2);</a:t>
            </a:r>
          </a:p>
          <a:p>
            <a:r>
              <a:rPr lang="fr-FR" dirty="0"/>
              <a:t>    }</a:t>
            </a:r>
          </a:p>
          <a:p>
            <a:r>
              <a:rPr lang="fr-FR" dirty="0" smtClean="0"/>
              <a:t>}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4499992" y="2752612"/>
            <a:ext cx="4464496" cy="1756508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tIns="46800" rIns="36000" bIns="46800">
            <a:spAutoFit/>
          </a:bodyPr>
          <a:lstStyle/>
          <a:p>
            <a:r>
              <a:rPr lang="fr-FR" dirty="0"/>
              <a:t>public class </a:t>
            </a:r>
            <a:r>
              <a:rPr lang="fr-FR" b="1" dirty="0" err="1"/>
              <a:t>EnchaintedMazeCreator</a:t>
            </a:r>
            <a:r>
              <a:rPr lang="fr-FR" dirty="0"/>
              <a:t> </a:t>
            </a:r>
            <a:r>
              <a:rPr lang="fr-FR" b="1" dirty="0" err="1"/>
              <a:t>extends</a:t>
            </a:r>
            <a:r>
              <a:rPr lang="fr-FR" b="1" dirty="0"/>
              <a:t> </a:t>
            </a:r>
            <a:r>
              <a:rPr lang="fr-FR" b="1" dirty="0" err="1"/>
              <a:t>MazeCreator</a:t>
            </a:r>
            <a:r>
              <a:rPr lang="fr-FR" b="1" dirty="0"/>
              <a:t> </a:t>
            </a:r>
            <a:r>
              <a:rPr lang="fr-FR" dirty="0" smtClean="0"/>
              <a:t>{</a:t>
            </a:r>
            <a:endParaRPr lang="fr-FR" dirty="0"/>
          </a:p>
          <a:p>
            <a:r>
              <a:rPr lang="fr-FR" dirty="0" smtClean="0"/>
              <a:t>    public </a:t>
            </a:r>
            <a:r>
              <a:rPr lang="fr-FR" b="1" dirty="0"/>
              <a:t>Room </a:t>
            </a:r>
            <a:r>
              <a:rPr lang="fr-FR" b="1" dirty="0" err="1"/>
              <a:t>makeRoom</a:t>
            </a:r>
            <a:r>
              <a:rPr lang="fr-FR" dirty="0"/>
              <a:t>(</a:t>
            </a:r>
            <a:r>
              <a:rPr lang="fr-FR" dirty="0" err="1"/>
              <a:t>int</a:t>
            </a:r>
            <a:r>
              <a:rPr lang="fr-FR" dirty="0"/>
              <a:t> n) {</a:t>
            </a:r>
          </a:p>
          <a:p>
            <a:r>
              <a:rPr lang="fr-FR" dirty="0" smtClean="0"/>
              <a:t>        return </a:t>
            </a:r>
            <a:r>
              <a:rPr lang="fr-FR" dirty="0"/>
              <a:t>new </a:t>
            </a:r>
            <a:r>
              <a:rPr lang="fr-FR" dirty="0" err="1"/>
              <a:t>EnchaintedRoom</a:t>
            </a:r>
            <a:r>
              <a:rPr lang="fr-FR" dirty="0"/>
              <a:t>(n);</a:t>
            </a:r>
          </a:p>
          <a:p>
            <a:r>
              <a:rPr lang="fr-FR" dirty="0" smtClean="0"/>
              <a:t>    }</a:t>
            </a:r>
          </a:p>
          <a:p>
            <a:r>
              <a:rPr lang="fr-FR" dirty="0"/>
              <a:t>}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499992" y="5301208"/>
            <a:ext cx="4464496" cy="12025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36000" tIns="46800" rIns="36000" bIns="46800">
            <a:spAutoFit/>
          </a:bodyPr>
          <a:lstStyle/>
          <a:p>
            <a:r>
              <a:rPr lang="fr-FR" dirty="0"/>
              <a:t>public class </a:t>
            </a:r>
            <a:r>
              <a:rPr lang="fr-FR" b="1" dirty="0" err="1"/>
              <a:t>EnchaintedRoom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err="1" smtClean="0"/>
              <a:t>extends</a:t>
            </a:r>
            <a:r>
              <a:rPr lang="fr-FR" dirty="0" smtClean="0"/>
              <a:t> </a:t>
            </a:r>
            <a:r>
              <a:rPr lang="fr-FR" b="1" dirty="0"/>
              <a:t>Room</a:t>
            </a:r>
            <a:r>
              <a:rPr lang="fr-FR" dirty="0"/>
              <a:t> </a:t>
            </a:r>
            <a:r>
              <a:rPr lang="fr-FR" dirty="0" smtClean="0"/>
              <a:t>{</a:t>
            </a:r>
            <a:endParaRPr lang="fr-FR" dirty="0"/>
          </a:p>
          <a:p>
            <a:r>
              <a:rPr lang="fr-FR" dirty="0" smtClean="0"/>
              <a:t>     public </a:t>
            </a:r>
            <a:r>
              <a:rPr lang="fr-FR" b="1" dirty="0" err="1"/>
              <a:t>EnchaintedRoom</a:t>
            </a:r>
            <a:r>
              <a:rPr lang="fr-FR" dirty="0"/>
              <a:t>(</a:t>
            </a:r>
            <a:r>
              <a:rPr lang="fr-FR" dirty="0" err="1"/>
              <a:t>int</a:t>
            </a:r>
            <a:r>
              <a:rPr lang="fr-FR" dirty="0"/>
              <a:t> n) </a:t>
            </a:r>
            <a:r>
              <a:rPr lang="fr-FR" dirty="0" smtClean="0"/>
              <a:t>{ … }</a:t>
            </a:r>
          </a:p>
          <a:p>
            <a:r>
              <a:rPr lang="fr-FR" dirty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6228184" y="1700808"/>
            <a:ext cx="2592288" cy="76944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fr-FR" sz="2200" dirty="0"/>
              <a:t>Comment créer le labyrinthe ?</a:t>
            </a:r>
          </a:p>
        </p:txBody>
      </p:sp>
    </p:spTree>
    <p:extLst>
      <p:ext uri="{BB962C8B-B14F-4D97-AF65-F5344CB8AC3E}">
        <p14:creationId xmlns:p14="http://schemas.microsoft.com/office/powerpoint/2010/main" val="3855270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1772816"/>
            <a:ext cx="3456384" cy="3474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4848" y="1600200"/>
            <a:ext cx="8229600" cy="4876800"/>
          </a:xfrm>
        </p:spPr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Patterns de structure 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Composite </a:t>
            </a:r>
          </a:p>
          <a:p>
            <a:pPr lvl="1"/>
            <a:r>
              <a:rPr lang="fr-FR" b="1" dirty="0" smtClean="0"/>
              <a:t>Problème</a:t>
            </a:r>
            <a:r>
              <a:rPr lang="fr-FR" dirty="0" smtClean="0"/>
              <a:t> : </a:t>
            </a:r>
          </a:p>
          <a:p>
            <a:pPr lvl="2"/>
            <a:r>
              <a:rPr lang="fr-FR" dirty="0" smtClean="0"/>
              <a:t>Comment représenter </a:t>
            </a:r>
            <a:br>
              <a:rPr lang="fr-FR" dirty="0" smtClean="0"/>
            </a:br>
            <a:r>
              <a:rPr lang="fr-FR" dirty="0" smtClean="0"/>
              <a:t>une </a:t>
            </a:r>
            <a:r>
              <a:rPr lang="fr-FR" b="1" dirty="0" smtClean="0"/>
              <a:t>structure hiérarchique </a:t>
            </a:r>
            <a:r>
              <a:rPr lang="fr-FR" dirty="0" smtClean="0"/>
              <a:t>?</a:t>
            </a:r>
          </a:p>
          <a:p>
            <a:pPr lvl="3"/>
            <a:r>
              <a:rPr lang="fr-FR" dirty="0" smtClean="0"/>
              <a:t> </a:t>
            </a:r>
            <a:r>
              <a:rPr lang="fr-FR" dirty="0"/>
              <a:t>Une arbre qui contient des branches,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qui contiennent </a:t>
            </a:r>
            <a:r>
              <a:rPr lang="fr-FR" dirty="0"/>
              <a:t>d’autres branches,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jusqu’aux </a:t>
            </a:r>
            <a:r>
              <a:rPr lang="fr-FR" dirty="0"/>
              <a:t>feuilles</a:t>
            </a:r>
          </a:p>
          <a:p>
            <a:pPr lvl="3"/>
            <a:endParaRPr lang="fr-FR" dirty="0" smtClean="0"/>
          </a:p>
          <a:p>
            <a:pPr lvl="2"/>
            <a:r>
              <a:rPr lang="fr-FR" dirty="0" smtClean="0"/>
              <a:t>Comment  cacher aux clients le fait</a:t>
            </a:r>
            <a:br>
              <a:rPr lang="fr-FR" dirty="0" smtClean="0"/>
            </a:br>
            <a:r>
              <a:rPr lang="fr-FR" dirty="0" smtClean="0"/>
              <a:t>qu’on peut avoir de manière indistincte</a:t>
            </a:r>
            <a:br>
              <a:rPr lang="fr-FR" dirty="0" smtClean="0"/>
            </a:br>
            <a:r>
              <a:rPr lang="fr-FR" dirty="0" smtClean="0"/>
              <a:t>un objet ou un groupe d’objets ?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21</a:t>
            </a:fld>
            <a:endParaRPr lang="fr-FR"/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3508095" y="6505599"/>
            <a:ext cx="56724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fr-FR" sz="1400" dirty="0" smtClean="0">
                <a:latin typeface="Calibri" pitchFamily="34" charset="0"/>
                <a:hlinkClick r:id="rId3"/>
              </a:rPr>
              <a:t>http</a:t>
            </a:r>
            <a:r>
              <a:rPr lang="fr-FR" sz="1400" dirty="0">
                <a:latin typeface="Calibri" pitchFamily="34" charset="0"/>
                <a:hlinkClick r:id="rId3"/>
              </a:rPr>
              <a:t>://www.siteduzero.com/tutoriel-3-10601-programmation-en-java.html</a:t>
            </a:r>
            <a:r>
              <a:rPr lang="fr-FR" sz="1400" dirty="0">
                <a:latin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375919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Complexité : Design Patterns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184576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Composite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Intention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endParaRPr lang="fr-FR" dirty="0" smtClean="0"/>
          </a:p>
          <a:p>
            <a:pPr lvl="2"/>
            <a:r>
              <a:rPr lang="fr-FR" dirty="0" smtClean="0"/>
              <a:t>Composer les objets en arbre afin de représenter des hiérarchies containeur-contenu </a:t>
            </a:r>
          </a:p>
          <a:p>
            <a:pPr lvl="2"/>
            <a:r>
              <a:rPr lang="fr-FR" dirty="0" smtClean="0"/>
              <a:t>Permettre aux clients de traiter </a:t>
            </a:r>
            <a:r>
              <a:rPr lang="fr-FR" dirty="0"/>
              <a:t>de </a:t>
            </a:r>
            <a:r>
              <a:rPr lang="fr-FR" b="1" dirty="0"/>
              <a:t>manière uniforme </a:t>
            </a:r>
            <a:r>
              <a:rPr lang="fr-FR" dirty="0" smtClean="0"/>
              <a:t>les objets </a:t>
            </a:r>
            <a:r>
              <a:rPr lang="fr-FR" b="1" dirty="0" smtClean="0"/>
              <a:t>individuels</a:t>
            </a:r>
            <a:r>
              <a:rPr lang="fr-FR" dirty="0" smtClean="0"/>
              <a:t> et les </a:t>
            </a:r>
            <a:r>
              <a:rPr lang="fr-FR" b="1" dirty="0" smtClean="0"/>
              <a:t>compositions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Application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Lorsque les </a:t>
            </a:r>
            <a:r>
              <a:rPr lang="fr-FR" b="1" dirty="0" smtClean="0"/>
              <a:t>objets</a:t>
            </a:r>
            <a:r>
              <a:rPr lang="fr-FR" dirty="0" smtClean="0"/>
              <a:t> peuvent </a:t>
            </a:r>
            <a:r>
              <a:rPr lang="fr-FR" b="1" dirty="0" smtClean="0"/>
              <a:t>contenir</a:t>
            </a:r>
            <a:r>
              <a:rPr lang="fr-FR" dirty="0" smtClean="0"/>
              <a:t> d’autres </a:t>
            </a:r>
            <a:r>
              <a:rPr lang="fr-FR" b="1" dirty="0" smtClean="0"/>
              <a:t>objets</a:t>
            </a:r>
            <a:r>
              <a:rPr lang="fr-FR" dirty="0" smtClean="0"/>
              <a:t>, voir d’autres </a:t>
            </a:r>
            <a:r>
              <a:rPr lang="fr-FR" b="1" dirty="0" smtClean="0"/>
              <a:t>groupes</a:t>
            </a:r>
            <a:r>
              <a:rPr lang="fr-FR" dirty="0" smtClean="0"/>
              <a:t> d’objets</a:t>
            </a:r>
            <a:r>
              <a:rPr lang="fr-FR" baseline="30000" dirty="0" smtClean="0"/>
              <a:t>[2]</a:t>
            </a:r>
          </a:p>
          <a:p>
            <a:pPr lvl="2"/>
            <a:r>
              <a:rPr lang="fr-FR" dirty="0" smtClean="0"/>
              <a:t>Lorsqu’il faut représenter les objets individuels et les groupes d’objets uniformément </a:t>
            </a:r>
          </a:p>
          <a:p>
            <a:pPr lvl="2"/>
            <a:r>
              <a:rPr lang="fr-FR" dirty="0" smtClean="0"/>
              <a:t>Lorsque les clients ne doivent </a:t>
            </a:r>
            <a:r>
              <a:rPr lang="fr-FR" b="1" dirty="0" smtClean="0"/>
              <a:t>pas faire la différence </a:t>
            </a:r>
            <a:r>
              <a:rPr lang="fr-FR" dirty="0" smtClean="0"/>
              <a:t>entre les composites et les objets individuels </a:t>
            </a:r>
          </a:p>
          <a:p>
            <a:pPr lvl="2"/>
            <a:r>
              <a:rPr lang="fr-FR" dirty="0" smtClean="0"/>
              <a:t>Lorsqu’il existe un </a:t>
            </a:r>
            <a:r>
              <a:rPr lang="fr-FR" b="1" dirty="0" smtClean="0"/>
              <a:t>comportement commun </a:t>
            </a:r>
            <a:r>
              <a:rPr lang="fr-FR" dirty="0" smtClean="0"/>
              <a:t>aussi bien aux objets individuels qu’aux compositions</a:t>
            </a:r>
            <a:r>
              <a:rPr lang="fr-FR" baseline="30000" dirty="0"/>
              <a:t>[2]</a:t>
            </a:r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2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 descr="Composite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1988840"/>
            <a:ext cx="6854911" cy="288032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5256584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Composite</a:t>
            </a:r>
          </a:p>
          <a:p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Structure</a:t>
            </a:r>
            <a:r>
              <a:rPr lang="fr-FR" dirty="0" smtClean="0"/>
              <a:t> </a:t>
            </a:r>
          </a:p>
          <a:p>
            <a:pPr lvl="1"/>
            <a:endParaRPr lang="fr-FR" dirty="0"/>
          </a:p>
          <a:p>
            <a:pPr marL="274320" lvl="1" indent="0">
              <a:buNone/>
            </a:pPr>
            <a:endParaRPr lang="fr-FR" dirty="0" smtClean="0"/>
          </a:p>
          <a:p>
            <a:pPr lvl="2"/>
            <a:endParaRPr lang="fr-FR" dirty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Conséquences</a:t>
            </a:r>
            <a:r>
              <a:rPr lang="fr-FR" dirty="0" smtClean="0"/>
              <a:t> </a:t>
            </a:r>
          </a:p>
          <a:p>
            <a:pPr lvl="2"/>
            <a:r>
              <a:rPr lang="fr-FR" b="1" dirty="0" smtClean="0"/>
              <a:t>Avantage</a:t>
            </a:r>
          </a:p>
          <a:p>
            <a:pPr lvl="3"/>
            <a:r>
              <a:rPr lang="fr-FR" dirty="0" smtClean="0"/>
              <a:t>Clients + simples par le traitement uniforme d’éléments,</a:t>
            </a:r>
          </a:p>
          <a:p>
            <a:pPr lvl="3"/>
            <a:r>
              <a:rPr lang="fr-FR" dirty="0" smtClean="0"/>
              <a:t>Facile à ajouter des nouveaux composants à la structure</a:t>
            </a:r>
          </a:p>
          <a:p>
            <a:pPr lvl="2"/>
            <a:r>
              <a:rPr lang="fr-FR" b="1" dirty="0" smtClean="0"/>
              <a:t>Inconvénient</a:t>
            </a:r>
            <a:r>
              <a:rPr lang="fr-FR" dirty="0" smtClean="0"/>
              <a:t> </a:t>
            </a:r>
          </a:p>
          <a:p>
            <a:pPr lvl="3"/>
            <a:r>
              <a:rPr lang="fr-FR" dirty="0" smtClean="0"/>
              <a:t>Difficile de limiter les composants qu’un containeur peut accepter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568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24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251520" y="1386055"/>
            <a:ext cx="5112568" cy="535531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dirty="0"/>
              <a:t>public abstract class Component </a:t>
            </a:r>
            <a:r>
              <a:rPr lang="fr-FR" b="1" dirty="0" smtClean="0"/>
              <a:t>{</a:t>
            </a:r>
          </a:p>
          <a:p>
            <a:endParaRPr lang="fr-FR" dirty="0"/>
          </a:p>
          <a:p>
            <a:r>
              <a:rPr lang="fr-FR" i="1" dirty="0"/>
              <a:t>    </a:t>
            </a:r>
            <a:r>
              <a:rPr lang="fr-FR" i="1" dirty="0" err="1"/>
              <a:t>private</a:t>
            </a:r>
            <a:r>
              <a:rPr lang="fr-FR" i="1" dirty="0"/>
              <a:t> String </a:t>
            </a:r>
            <a:r>
              <a:rPr lang="fr-FR" i="1" dirty="0" err="1"/>
              <a:t>name</a:t>
            </a:r>
            <a:r>
              <a:rPr lang="fr-FR" i="1" dirty="0"/>
              <a:t>;</a:t>
            </a:r>
          </a:p>
          <a:p>
            <a:r>
              <a:rPr lang="fr-FR" dirty="0"/>
              <a:t>    </a:t>
            </a:r>
          </a:p>
          <a:p>
            <a:r>
              <a:rPr lang="fr-FR" dirty="0"/>
              <a:t>    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i="1" dirty="0" err="1"/>
              <a:t>setName</a:t>
            </a:r>
            <a:r>
              <a:rPr lang="fr-FR" dirty="0"/>
              <a:t>(String </a:t>
            </a:r>
            <a:r>
              <a:rPr lang="fr-FR" dirty="0" err="1"/>
              <a:t>name</a:t>
            </a:r>
            <a:r>
              <a:rPr lang="fr-FR" dirty="0"/>
              <a:t>) </a:t>
            </a:r>
            <a:r>
              <a:rPr lang="fr-FR" dirty="0" smtClean="0"/>
              <a:t>{ … }</a:t>
            </a:r>
            <a:endParaRPr lang="fr-FR" dirty="0"/>
          </a:p>
          <a:p>
            <a:r>
              <a:rPr lang="fr-FR" dirty="0"/>
              <a:t>    public String </a:t>
            </a:r>
            <a:r>
              <a:rPr lang="fr-FR" i="1" dirty="0" err="1"/>
              <a:t>getName</a:t>
            </a:r>
            <a:r>
              <a:rPr lang="fr-FR" dirty="0"/>
              <a:t>() { </a:t>
            </a:r>
            <a:r>
              <a:rPr lang="fr-FR" dirty="0" smtClean="0"/>
              <a:t>… }</a:t>
            </a:r>
            <a:endParaRPr lang="fr-FR" dirty="0"/>
          </a:p>
          <a:p>
            <a:endParaRPr lang="fr-FR" dirty="0"/>
          </a:p>
          <a:p>
            <a:r>
              <a:rPr lang="fr-FR" b="1" dirty="0" smtClean="0"/>
              <a:t>    public </a:t>
            </a:r>
            <a:r>
              <a:rPr lang="fr-FR" b="1" dirty="0"/>
              <a:t>abstract </a:t>
            </a:r>
            <a:r>
              <a:rPr lang="fr-FR" b="1" dirty="0" err="1"/>
              <a:t>float</a:t>
            </a:r>
            <a:r>
              <a:rPr lang="fr-FR" b="1" dirty="0"/>
              <a:t> </a:t>
            </a:r>
            <a:r>
              <a:rPr lang="fr-FR" b="1" dirty="0" err="1"/>
              <a:t>operation</a:t>
            </a:r>
            <a:r>
              <a:rPr lang="fr-FR" b="1" dirty="0"/>
              <a:t>();</a:t>
            </a:r>
          </a:p>
          <a:p>
            <a:endParaRPr lang="fr-FR" dirty="0"/>
          </a:p>
          <a:p>
            <a:r>
              <a:rPr lang="fr-FR" i="1" dirty="0" smtClean="0"/>
              <a:t>    public </a:t>
            </a:r>
            <a:r>
              <a:rPr lang="fr-FR" i="1" dirty="0" err="1"/>
              <a:t>void</a:t>
            </a:r>
            <a:r>
              <a:rPr lang="fr-FR" i="1" dirty="0"/>
              <a:t> </a:t>
            </a:r>
            <a:r>
              <a:rPr lang="fr-FR" i="1" dirty="0" err="1"/>
              <a:t>add</a:t>
            </a:r>
            <a:r>
              <a:rPr lang="fr-FR" i="1" dirty="0"/>
              <a:t>(Component c) {</a:t>
            </a:r>
          </a:p>
          <a:p>
            <a:r>
              <a:rPr lang="fr-FR" dirty="0"/>
              <a:t>	</a:t>
            </a:r>
            <a:r>
              <a:rPr lang="fr-FR" dirty="0" smtClean="0"/>
              <a:t>/</a:t>
            </a:r>
            <a:r>
              <a:rPr lang="fr-FR" dirty="0"/>
              <a:t>/</a:t>
            </a:r>
            <a:r>
              <a:rPr lang="fr-FR" dirty="0" err="1"/>
              <a:t>nothing</a:t>
            </a:r>
            <a:r>
              <a:rPr lang="fr-FR" dirty="0"/>
              <a:t> to do </a:t>
            </a:r>
            <a:r>
              <a:rPr lang="fr-FR" dirty="0" err="1" smtClean="0"/>
              <a:t>here</a:t>
            </a:r>
            <a:r>
              <a:rPr lang="fr-FR" dirty="0" smtClean="0"/>
              <a:t> 	  </a:t>
            </a:r>
          </a:p>
          <a:p>
            <a:r>
              <a:rPr lang="fr-FR" dirty="0"/>
              <a:t> </a:t>
            </a:r>
            <a:r>
              <a:rPr lang="fr-FR" dirty="0" smtClean="0"/>
              <a:t>   }</a:t>
            </a:r>
            <a:endParaRPr lang="fr-FR" dirty="0"/>
          </a:p>
          <a:p>
            <a:endParaRPr lang="fr-FR" dirty="0"/>
          </a:p>
          <a:p>
            <a:r>
              <a:rPr lang="fr-FR" i="1" dirty="0" smtClean="0"/>
              <a:t>  public </a:t>
            </a:r>
            <a:r>
              <a:rPr lang="fr-FR" i="1" dirty="0" err="1"/>
              <a:t>void</a:t>
            </a:r>
            <a:r>
              <a:rPr lang="fr-FR" i="1" dirty="0"/>
              <a:t> </a:t>
            </a:r>
            <a:r>
              <a:rPr lang="fr-FR" i="1" dirty="0" err="1"/>
              <a:t>remove</a:t>
            </a:r>
            <a:r>
              <a:rPr lang="fr-FR" i="1" dirty="0"/>
              <a:t>(Component c) </a:t>
            </a:r>
            <a:r>
              <a:rPr lang="fr-FR" i="1" dirty="0" smtClean="0"/>
              <a:t>{ … }</a:t>
            </a:r>
            <a:endParaRPr lang="fr-FR" i="1" dirty="0"/>
          </a:p>
          <a:p>
            <a:r>
              <a:rPr lang="fr-FR" dirty="0" smtClean="0"/>
              <a:t>    </a:t>
            </a:r>
          </a:p>
          <a:p>
            <a:r>
              <a:rPr lang="fr-FR" i="1" dirty="0"/>
              <a:t> </a:t>
            </a:r>
            <a:r>
              <a:rPr lang="fr-FR" i="1" dirty="0" smtClean="0"/>
              <a:t> public </a:t>
            </a:r>
            <a:r>
              <a:rPr lang="fr-FR" i="1" dirty="0"/>
              <a:t>Component </a:t>
            </a:r>
            <a:r>
              <a:rPr lang="fr-FR" i="1" dirty="0" err="1"/>
              <a:t>getChild</a:t>
            </a:r>
            <a:r>
              <a:rPr lang="fr-FR" i="1" dirty="0"/>
              <a:t>(</a:t>
            </a:r>
            <a:r>
              <a:rPr lang="fr-FR" i="1" dirty="0" err="1"/>
              <a:t>int</a:t>
            </a:r>
            <a:r>
              <a:rPr lang="fr-FR" i="1" dirty="0"/>
              <a:t> i) {</a:t>
            </a:r>
          </a:p>
          <a:p>
            <a:r>
              <a:rPr lang="fr-FR" dirty="0"/>
              <a:t>	return </a:t>
            </a:r>
            <a:r>
              <a:rPr lang="fr-FR" dirty="0" err="1"/>
              <a:t>null</a:t>
            </a:r>
            <a:r>
              <a:rPr lang="fr-FR" dirty="0" smtClean="0"/>
              <a:t>;    /</a:t>
            </a:r>
            <a:r>
              <a:rPr lang="fr-FR" dirty="0"/>
              <a:t>/</a:t>
            </a:r>
            <a:r>
              <a:rPr lang="fr-FR" dirty="0" err="1"/>
              <a:t>nothing</a:t>
            </a:r>
            <a:r>
              <a:rPr lang="fr-FR" dirty="0"/>
              <a:t> to do </a:t>
            </a:r>
            <a:r>
              <a:rPr lang="fr-FR" dirty="0" err="1"/>
              <a:t>here</a:t>
            </a:r>
            <a:endParaRPr lang="fr-FR" dirty="0"/>
          </a:p>
          <a:p>
            <a:r>
              <a:rPr lang="fr-FR" dirty="0" smtClean="0"/>
              <a:t>   }</a:t>
            </a:r>
            <a:endParaRPr lang="fr-FR" dirty="0"/>
          </a:p>
          <a:p>
            <a:r>
              <a:rPr lang="fr-FR" dirty="0"/>
              <a:t>}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778388" y="1484784"/>
            <a:ext cx="2880320" cy="13234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1F497D"/>
                </a:solidFill>
              </a:rPr>
              <a:t>Component</a:t>
            </a:r>
            <a:endParaRPr lang="fr-FR" sz="2000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Comportement </a:t>
            </a:r>
            <a:r>
              <a:rPr lang="fr-FR" sz="2000" b="1" dirty="0" smtClean="0"/>
              <a:t>commun à tous </a:t>
            </a:r>
            <a:r>
              <a:rPr lang="fr-FR" sz="2000" dirty="0" smtClean="0"/>
              <a:t>(</a:t>
            </a:r>
            <a:r>
              <a:rPr lang="fr-FR" sz="2000" b="1" dirty="0" smtClean="0"/>
              <a:t>composite</a:t>
            </a:r>
            <a:r>
              <a:rPr lang="fr-FR" sz="2000" dirty="0" smtClean="0"/>
              <a:t> ou </a:t>
            </a:r>
            <a:r>
              <a:rPr lang="fr-FR" sz="2000" b="1" dirty="0" smtClean="0"/>
              <a:t>feuille</a:t>
            </a:r>
            <a:r>
              <a:rPr lang="fr-FR" sz="2000" dirty="0" smtClean="0"/>
              <a:t>)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5544616" y="4725144"/>
            <a:ext cx="3347864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M</a:t>
            </a:r>
            <a:r>
              <a:rPr lang="fr-FR" sz="2000" dirty="0" smtClean="0"/>
              <a:t>ême si on ne fait rien, l’interface est définie pour tous !</a:t>
            </a:r>
            <a:endParaRPr lang="fr-FR" sz="2000" dirty="0"/>
          </a:p>
        </p:txBody>
      </p:sp>
      <p:cxnSp>
        <p:nvCxnSpPr>
          <p:cNvPr id="11" name="Connecteur droit avec flèche 10"/>
          <p:cNvCxnSpPr>
            <a:stCxn id="9" idx="1"/>
          </p:cNvCxnSpPr>
          <p:nvPr/>
        </p:nvCxnSpPr>
        <p:spPr>
          <a:xfrm flipH="1" flipV="1">
            <a:off x="4320480" y="4293096"/>
            <a:ext cx="1224136" cy="9398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>
            <a:stCxn id="9" idx="1"/>
          </p:cNvCxnSpPr>
          <p:nvPr/>
        </p:nvCxnSpPr>
        <p:spPr>
          <a:xfrm flipH="1">
            <a:off x="4392488" y="5232976"/>
            <a:ext cx="1152128" cy="5722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arré corné 14"/>
          <p:cNvSpPr/>
          <p:nvPr/>
        </p:nvSpPr>
        <p:spPr>
          <a:xfrm>
            <a:off x="6174432" y="3140968"/>
            <a:ext cx="2088232" cy="1224136"/>
          </a:xfrm>
          <a:prstGeom prst="foldedCorner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Implémentation par interface aussi possible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593490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25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197768" y="1772816"/>
            <a:ext cx="7182544" cy="452431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/>
              <a:t>public class </a:t>
            </a:r>
            <a:r>
              <a:rPr lang="fr-FR" b="1" dirty="0">
                <a:solidFill>
                  <a:srgbClr val="1F497D"/>
                </a:solidFill>
              </a:rPr>
              <a:t>Composite</a:t>
            </a:r>
            <a:r>
              <a:rPr lang="fr-FR" dirty="0"/>
              <a:t> </a:t>
            </a:r>
            <a:r>
              <a:rPr lang="fr-FR" b="1" dirty="0" err="1"/>
              <a:t>extends</a:t>
            </a:r>
            <a:r>
              <a:rPr lang="fr-FR" dirty="0"/>
              <a:t> </a:t>
            </a:r>
            <a:r>
              <a:rPr lang="fr-FR" b="1" dirty="0"/>
              <a:t>Component</a:t>
            </a:r>
            <a:r>
              <a:rPr lang="fr-FR" dirty="0"/>
              <a:t> {</a:t>
            </a:r>
          </a:p>
          <a:p>
            <a:r>
              <a:rPr lang="fr-FR" b="1" dirty="0" smtClean="0"/>
              <a:t>     public </a:t>
            </a:r>
            <a:r>
              <a:rPr lang="fr-FR" b="1" dirty="0" err="1"/>
              <a:t>ArrayList</a:t>
            </a:r>
            <a:r>
              <a:rPr lang="fr-FR" b="1" dirty="0"/>
              <a:t>&lt;Component&gt; </a:t>
            </a:r>
            <a:r>
              <a:rPr lang="fr-FR" b="1" dirty="0" err="1"/>
              <a:t>children</a:t>
            </a:r>
            <a:r>
              <a:rPr lang="fr-FR" b="1" dirty="0"/>
              <a:t> = </a:t>
            </a:r>
            <a:r>
              <a:rPr lang="fr-FR" b="1" dirty="0" smtClean="0"/>
              <a:t>… ;</a:t>
            </a:r>
            <a:endParaRPr lang="fr-FR" b="1" dirty="0"/>
          </a:p>
          <a:p>
            <a:endParaRPr lang="fr-FR" dirty="0"/>
          </a:p>
          <a:p>
            <a:r>
              <a:rPr lang="fr-FR" dirty="0" smtClean="0"/>
              <a:t>     public </a:t>
            </a:r>
            <a:r>
              <a:rPr lang="fr-FR" dirty="0" err="1"/>
              <a:t>float</a:t>
            </a:r>
            <a:r>
              <a:rPr lang="fr-FR" dirty="0"/>
              <a:t> </a:t>
            </a:r>
            <a:r>
              <a:rPr lang="fr-FR" b="1" dirty="0" err="1"/>
              <a:t>operation</a:t>
            </a:r>
            <a:r>
              <a:rPr lang="fr-FR" dirty="0"/>
              <a:t>() {</a:t>
            </a:r>
          </a:p>
          <a:p>
            <a:r>
              <a:rPr lang="fr-FR" dirty="0"/>
              <a:t>           </a:t>
            </a:r>
            <a:r>
              <a:rPr lang="fr-FR" dirty="0" smtClean="0"/>
              <a:t>… </a:t>
            </a:r>
            <a:endParaRPr lang="fr-FR" dirty="0"/>
          </a:p>
          <a:p>
            <a:r>
              <a:rPr lang="fr-FR" dirty="0" smtClean="0"/>
              <a:t>         for </a:t>
            </a:r>
            <a:r>
              <a:rPr lang="fr-FR" dirty="0"/>
              <a:t>(</a:t>
            </a:r>
            <a:r>
              <a:rPr lang="fr-FR" b="1" dirty="0"/>
              <a:t>Component c: </a:t>
            </a:r>
            <a:r>
              <a:rPr lang="fr-FR" b="1" dirty="0" err="1"/>
              <a:t>children</a:t>
            </a:r>
            <a:r>
              <a:rPr lang="fr-FR" dirty="0"/>
              <a:t>) </a:t>
            </a:r>
            <a:r>
              <a:rPr lang="fr-FR" dirty="0" smtClean="0"/>
              <a:t>{</a:t>
            </a:r>
          </a:p>
          <a:p>
            <a:r>
              <a:rPr lang="fr-FR" dirty="0"/>
              <a:t> </a:t>
            </a:r>
            <a:r>
              <a:rPr lang="fr-FR" dirty="0" smtClean="0"/>
              <a:t>             prix </a:t>
            </a:r>
            <a:r>
              <a:rPr lang="fr-FR" dirty="0"/>
              <a:t>+= </a:t>
            </a:r>
            <a:r>
              <a:rPr lang="fr-FR" b="1" dirty="0" err="1"/>
              <a:t>c.operation</a:t>
            </a:r>
            <a:r>
              <a:rPr lang="fr-FR" b="1" dirty="0"/>
              <a:t>();</a:t>
            </a:r>
          </a:p>
          <a:p>
            <a:r>
              <a:rPr lang="fr-FR" dirty="0" smtClean="0"/>
              <a:t>          }</a:t>
            </a:r>
            <a:endParaRPr lang="fr-FR" dirty="0"/>
          </a:p>
          <a:p>
            <a:r>
              <a:rPr lang="fr-FR" dirty="0"/>
              <a:t>          </a:t>
            </a:r>
            <a:r>
              <a:rPr lang="fr-FR" dirty="0" smtClean="0"/>
              <a:t>return </a:t>
            </a:r>
            <a:r>
              <a:rPr lang="fr-FR" dirty="0"/>
              <a:t>prix;</a:t>
            </a:r>
          </a:p>
          <a:p>
            <a:r>
              <a:rPr lang="fr-FR" dirty="0" smtClean="0"/>
              <a:t>      }</a:t>
            </a:r>
            <a:endParaRPr lang="fr-FR" dirty="0"/>
          </a:p>
          <a:p>
            <a:endParaRPr lang="fr-FR" dirty="0"/>
          </a:p>
          <a:p>
            <a:r>
              <a:rPr lang="fr-FR" dirty="0" smtClean="0"/>
              <a:t>      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b="1" dirty="0" err="1"/>
              <a:t>add</a:t>
            </a:r>
            <a:r>
              <a:rPr lang="fr-FR" dirty="0"/>
              <a:t>(Component c) </a:t>
            </a:r>
            <a:r>
              <a:rPr lang="fr-FR" dirty="0" smtClean="0"/>
              <a:t>{  </a:t>
            </a:r>
            <a:r>
              <a:rPr lang="fr-FR" b="1" dirty="0" err="1" smtClean="0"/>
              <a:t>children.add</a:t>
            </a:r>
            <a:r>
              <a:rPr lang="fr-FR" b="1" dirty="0"/>
              <a:t>(c)</a:t>
            </a:r>
            <a:r>
              <a:rPr lang="fr-FR" b="1" dirty="0" smtClean="0"/>
              <a:t>;</a:t>
            </a:r>
            <a:r>
              <a:rPr lang="fr-FR" dirty="0" smtClean="0"/>
              <a:t>  }</a:t>
            </a:r>
          </a:p>
          <a:p>
            <a:endParaRPr lang="fr-FR" dirty="0"/>
          </a:p>
          <a:p>
            <a:r>
              <a:rPr lang="fr-FR" dirty="0" smtClean="0"/>
              <a:t>      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b="1" dirty="0" err="1"/>
              <a:t>remove</a:t>
            </a:r>
            <a:r>
              <a:rPr lang="fr-FR" dirty="0"/>
              <a:t>(Component c) </a:t>
            </a:r>
            <a:r>
              <a:rPr lang="fr-FR" dirty="0" smtClean="0"/>
              <a:t>{ </a:t>
            </a:r>
            <a:r>
              <a:rPr lang="fr-FR" b="1" dirty="0" err="1" smtClean="0"/>
              <a:t>children.remove</a:t>
            </a:r>
            <a:r>
              <a:rPr lang="fr-FR" b="1" dirty="0"/>
              <a:t>(c)</a:t>
            </a:r>
            <a:r>
              <a:rPr lang="fr-FR" b="1" dirty="0" smtClean="0"/>
              <a:t>;</a:t>
            </a:r>
            <a:r>
              <a:rPr lang="fr-FR" dirty="0" smtClean="0"/>
              <a:t>  }</a:t>
            </a:r>
            <a:endParaRPr lang="fr-FR" dirty="0"/>
          </a:p>
          <a:p>
            <a:endParaRPr lang="fr-FR" dirty="0"/>
          </a:p>
          <a:p>
            <a:r>
              <a:rPr lang="fr-FR" dirty="0" smtClean="0"/>
              <a:t>      public </a:t>
            </a:r>
            <a:r>
              <a:rPr lang="fr-FR" dirty="0"/>
              <a:t>Component </a:t>
            </a:r>
            <a:r>
              <a:rPr lang="fr-FR" b="1" dirty="0" err="1"/>
              <a:t>getChild</a:t>
            </a:r>
            <a:r>
              <a:rPr lang="fr-FR" dirty="0"/>
              <a:t>(</a:t>
            </a:r>
            <a:r>
              <a:rPr lang="fr-FR" dirty="0" err="1"/>
              <a:t>int</a:t>
            </a:r>
            <a:r>
              <a:rPr lang="fr-FR" dirty="0"/>
              <a:t> i) </a:t>
            </a:r>
            <a:r>
              <a:rPr lang="fr-FR" dirty="0" smtClean="0"/>
              <a:t>{ </a:t>
            </a:r>
            <a:r>
              <a:rPr lang="fr-FR" b="1" dirty="0" smtClean="0"/>
              <a:t>return </a:t>
            </a:r>
            <a:r>
              <a:rPr lang="fr-FR" b="1" dirty="0" err="1"/>
              <a:t>children.get</a:t>
            </a:r>
            <a:r>
              <a:rPr lang="fr-FR" b="1" dirty="0"/>
              <a:t>(i)</a:t>
            </a:r>
            <a:r>
              <a:rPr lang="fr-FR" b="1" dirty="0" smtClean="0"/>
              <a:t>;  </a:t>
            </a:r>
            <a:r>
              <a:rPr lang="fr-FR" dirty="0" smtClean="0"/>
              <a:t>}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778388" y="1340768"/>
            <a:ext cx="3114092" cy="13681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1F497D"/>
                </a:solidFill>
              </a:rPr>
              <a:t>Composite</a:t>
            </a:r>
            <a:endParaRPr lang="fr-FR" sz="2000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Gestion des groupes </a:t>
            </a:r>
            <a:r>
              <a:rPr lang="fr-FR" sz="2000" b="1" dirty="0" smtClean="0"/>
              <a:t>Composition </a:t>
            </a:r>
            <a:r>
              <a:rPr lang="fr-FR" sz="2000" dirty="0" smtClean="0"/>
              <a:t>d’autres</a:t>
            </a:r>
            <a:r>
              <a:rPr lang="fr-FR" sz="2000" b="1" dirty="0" smtClean="0"/>
              <a:t> </a:t>
            </a:r>
            <a:r>
              <a:rPr lang="fr-FR" sz="2000" b="1" dirty="0" smtClean="0">
                <a:solidFill>
                  <a:schemeClr val="tx2"/>
                </a:solidFill>
              </a:rPr>
              <a:t>Component</a:t>
            </a:r>
            <a:endParaRPr lang="fr-FR" sz="2000" dirty="0">
              <a:solidFill>
                <a:schemeClr val="tx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660232" y="3645024"/>
            <a:ext cx="2425655" cy="1631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Gestion de l’ajout, de la suppression et de la récupération des nœuds </a:t>
            </a:r>
            <a:endParaRPr lang="fr-FR" sz="2000" dirty="0"/>
          </a:p>
        </p:txBody>
      </p:sp>
      <p:sp>
        <p:nvSpPr>
          <p:cNvPr id="9" name="ZoneTexte 8"/>
          <p:cNvSpPr txBox="1"/>
          <p:nvPr/>
        </p:nvSpPr>
        <p:spPr>
          <a:xfrm>
            <a:off x="4860032" y="2852936"/>
            <a:ext cx="212372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On délègue l’opération aux nœuds « fils »</a:t>
            </a:r>
            <a:endParaRPr lang="fr-FR" sz="2000" dirty="0"/>
          </a:p>
        </p:txBody>
      </p:sp>
      <p:cxnSp>
        <p:nvCxnSpPr>
          <p:cNvPr id="11" name="Connecteur droit avec flèche 10"/>
          <p:cNvCxnSpPr>
            <a:stCxn id="9" idx="1"/>
          </p:cNvCxnSpPr>
          <p:nvPr/>
        </p:nvCxnSpPr>
        <p:spPr>
          <a:xfrm flipH="1">
            <a:off x="3635896" y="3360768"/>
            <a:ext cx="1224136" cy="2842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en angle 19"/>
          <p:cNvCxnSpPr>
            <a:stCxn id="8" idx="1"/>
          </p:cNvCxnSpPr>
          <p:nvPr/>
        </p:nvCxnSpPr>
        <p:spPr>
          <a:xfrm rot="10800000" flipV="1">
            <a:off x="5436096" y="4460632"/>
            <a:ext cx="1224136" cy="336520"/>
          </a:xfrm>
          <a:prstGeom prst="bentConnector3">
            <a:avLst>
              <a:gd name="adj1" fmla="val 101876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8206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26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23528" y="2132856"/>
            <a:ext cx="6174432" cy="369331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/>
              <a:t>public class </a:t>
            </a:r>
            <a:r>
              <a:rPr lang="fr-FR" b="1" dirty="0" err="1">
                <a:solidFill>
                  <a:srgbClr val="1F497D"/>
                </a:solidFill>
              </a:rPr>
              <a:t>Leaf</a:t>
            </a:r>
            <a:r>
              <a:rPr lang="fr-FR" dirty="0">
                <a:solidFill>
                  <a:srgbClr val="1F497D"/>
                </a:solidFill>
              </a:rPr>
              <a:t> </a:t>
            </a:r>
            <a:r>
              <a:rPr lang="fr-FR" b="1" dirty="0" err="1"/>
              <a:t>extends</a:t>
            </a:r>
            <a:r>
              <a:rPr lang="fr-FR" dirty="0"/>
              <a:t> </a:t>
            </a:r>
            <a:r>
              <a:rPr lang="fr-FR" b="1" dirty="0"/>
              <a:t>Component</a:t>
            </a:r>
            <a:r>
              <a:rPr lang="fr-FR" dirty="0"/>
              <a:t> {</a:t>
            </a:r>
          </a:p>
          <a:p>
            <a:r>
              <a:rPr lang="fr-FR" dirty="0"/>
              <a:t>       </a:t>
            </a:r>
            <a:r>
              <a:rPr lang="fr-FR" b="1" dirty="0"/>
              <a:t> </a:t>
            </a:r>
            <a:r>
              <a:rPr lang="fr-FR" b="1" dirty="0" err="1"/>
              <a:t>private</a:t>
            </a:r>
            <a:r>
              <a:rPr lang="fr-FR" b="1" dirty="0"/>
              <a:t> </a:t>
            </a:r>
            <a:r>
              <a:rPr lang="fr-FR" b="1" dirty="0" err="1"/>
              <a:t>float</a:t>
            </a:r>
            <a:r>
              <a:rPr lang="fr-FR" b="1" dirty="0"/>
              <a:t> prix;</a:t>
            </a:r>
          </a:p>
          <a:p>
            <a:endParaRPr lang="fr-FR" dirty="0"/>
          </a:p>
          <a:p>
            <a:r>
              <a:rPr lang="fr-FR" dirty="0"/>
              <a:t>    public </a:t>
            </a:r>
            <a:r>
              <a:rPr lang="fr-FR" dirty="0" err="1"/>
              <a:t>float</a:t>
            </a:r>
            <a:r>
              <a:rPr lang="fr-FR" dirty="0"/>
              <a:t> </a:t>
            </a:r>
            <a:r>
              <a:rPr lang="fr-FR" dirty="0" err="1"/>
              <a:t>getPrix</a:t>
            </a:r>
            <a:r>
              <a:rPr lang="fr-FR" dirty="0"/>
              <a:t>() </a:t>
            </a:r>
            <a:r>
              <a:rPr lang="fr-FR" dirty="0" smtClean="0"/>
              <a:t>{   return prix;  }</a:t>
            </a:r>
            <a:endParaRPr lang="fr-FR" dirty="0"/>
          </a:p>
          <a:p>
            <a:endParaRPr lang="fr-FR" dirty="0"/>
          </a:p>
          <a:p>
            <a:r>
              <a:rPr lang="fr-FR" dirty="0"/>
              <a:t>    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setPrix</a:t>
            </a:r>
            <a:r>
              <a:rPr lang="fr-FR" dirty="0"/>
              <a:t>(</a:t>
            </a:r>
            <a:r>
              <a:rPr lang="fr-FR" dirty="0" err="1"/>
              <a:t>float</a:t>
            </a:r>
            <a:r>
              <a:rPr lang="fr-FR" dirty="0"/>
              <a:t> prix) </a:t>
            </a:r>
            <a:r>
              <a:rPr lang="fr-FR" dirty="0" smtClean="0"/>
              <a:t>{  </a:t>
            </a:r>
            <a:r>
              <a:rPr lang="fr-FR" dirty="0" err="1"/>
              <a:t>this.prix</a:t>
            </a:r>
            <a:r>
              <a:rPr lang="fr-FR" dirty="0"/>
              <a:t> = prix</a:t>
            </a:r>
            <a:r>
              <a:rPr lang="fr-FR" dirty="0" smtClean="0"/>
              <a:t>;  </a:t>
            </a:r>
            <a:r>
              <a:rPr lang="fr-FR" dirty="0"/>
              <a:t>}</a:t>
            </a:r>
          </a:p>
          <a:p>
            <a:r>
              <a:rPr lang="fr-FR" dirty="0"/>
              <a:t>        </a:t>
            </a:r>
          </a:p>
          <a:p>
            <a:r>
              <a:rPr lang="fr-FR" dirty="0" smtClean="0"/>
              <a:t>    </a:t>
            </a:r>
            <a:r>
              <a:rPr lang="fr-FR" b="1" dirty="0" smtClean="0"/>
              <a:t>public </a:t>
            </a:r>
            <a:r>
              <a:rPr lang="fr-FR" b="1" dirty="0" err="1"/>
              <a:t>float</a:t>
            </a:r>
            <a:r>
              <a:rPr lang="fr-FR" b="1" dirty="0"/>
              <a:t> </a:t>
            </a:r>
            <a:r>
              <a:rPr lang="fr-FR" b="1" dirty="0" err="1"/>
              <a:t>operation</a:t>
            </a:r>
            <a:r>
              <a:rPr lang="fr-FR" b="1" dirty="0"/>
              <a:t>() {</a:t>
            </a:r>
          </a:p>
          <a:p>
            <a:r>
              <a:rPr lang="fr-FR" dirty="0"/>
              <a:t>	</a:t>
            </a:r>
            <a:r>
              <a:rPr lang="fr-FR" dirty="0" smtClean="0"/>
              <a:t>/</a:t>
            </a:r>
            <a:r>
              <a:rPr lang="fr-FR" dirty="0"/>
              <a:t>/do </a:t>
            </a:r>
            <a:r>
              <a:rPr lang="fr-FR" dirty="0" err="1"/>
              <a:t>something</a:t>
            </a:r>
            <a:endParaRPr lang="fr-FR" dirty="0"/>
          </a:p>
          <a:p>
            <a:r>
              <a:rPr lang="fr-FR" dirty="0"/>
              <a:t>	</a:t>
            </a:r>
            <a:r>
              <a:rPr lang="fr-FR" dirty="0" smtClean="0"/>
              <a:t>… </a:t>
            </a:r>
            <a:endParaRPr lang="fr-FR" dirty="0"/>
          </a:p>
          <a:p>
            <a:r>
              <a:rPr lang="fr-FR" dirty="0"/>
              <a:t>               </a:t>
            </a:r>
            <a:r>
              <a:rPr lang="fr-FR" dirty="0" smtClean="0"/>
              <a:t>return </a:t>
            </a:r>
            <a:r>
              <a:rPr lang="fr-FR" dirty="0"/>
              <a:t>prix;</a:t>
            </a:r>
          </a:p>
          <a:p>
            <a:r>
              <a:rPr lang="fr-FR" dirty="0" smtClean="0"/>
              <a:t>    }</a:t>
            </a:r>
            <a:endParaRPr lang="fr-FR" dirty="0"/>
          </a:p>
          <a:p>
            <a:r>
              <a:rPr lang="fr-FR" dirty="0"/>
              <a:t>}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24128" y="1484784"/>
            <a:ext cx="3114092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err="1" smtClean="0">
                <a:solidFill>
                  <a:srgbClr val="1F497D"/>
                </a:solidFill>
              </a:rPr>
              <a:t>Leaf</a:t>
            </a:r>
            <a:endParaRPr lang="fr-FR" sz="2000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Les feuilles s’occupent de l’opération à réaliser</a:t>
            </a:r>
            <a:endParaRPr lang="fr-FR" sz="2000" dirty="0">
              <a:solidFill>
                <a:schemeClr val="tx2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868144" y="4149080"/>
            <a:ext cx="280831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/>
              <a:t>R</a:t>
            </a:r>
            <a:r>
              <a:rPr lang="fr-FR" sz="2000" dirty="0" smtClean="0"/>
              <a:t>éalisation de l’opération</a:t>
            </a:r>
            <a:endParaRPr lang="fr-FR" sz="2000" dirty="0"/>
          </a:p>
        </p:txBody>
      </p:sp>
      <p:cxnSp>
        <p:nvCxnSpPr>
          <p:cNvPr id="9" name="Connecteur droit avec flèche 8"/>
          <p:cNvCxnSpPr>
            <a:stCxn id="8" idx="1"/>
          </p:cNvCxnSpPr>
          <p:nvPr/>
        </p:nvCxnSpPr>
        <p:spPr>
          <a:xfrm flipH="1" flipV="1">
            <a:off x="3923928" y="4437112"/>
            <a:ext cx="1944216" cy="65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0479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251520" y="2276872"/>
            <a:ext cx="6318448" cy="313932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dirty="0"/>
              <a:t>public class </a:t>
            </a:r>
            <a:r>
              <a:rPr lang="fr-FR" b="1" dirty="0"/>
              <a:t>Client</a:t>
            </a:r>
            <a:r>
              <a:rPr lang="fr-FR" dirty="0"/>
              <a:t> {</a:t>
            </a:r>
          </a:p>
          <a:p>
            <a:r>
              <a:rPr lang="fr-FR" b="1" dirty="0"/>
              <a:t>	public </a:t>
            </a:r>
            <a:r>
              <a:rPr lang="fr-FR" b="1" dirty="0">
                <a:solidFill>
                  <a:srgbClr val="1F497D"/>
                </a:solidFill>
              </a:rPr>
              <a:t>Component</a:t>
            </a:r>
            <a:r>
              <a:rPr lang="fr-FR" b="1" dirty="0"/>
              <a:t> </a:t>
            </a:r>
            <a:r>
              <a:rPr lang="fr-FR" b="1" dirty="0" err="1"/>
              <a:t>a_Component</a:t>
            </a:r>
            <a:r>
              <a:rPr lang="fr-FR" b="1" dirty="0"/>
              <a:t>;</a:t>
            </a:r>
          </a:p>
          <a:p>
            <a:endParaRPr lang="fr-FR" dirty="0"/>
          </a:p>
          <a:p>
            <a:r>
              <a:rPr lang="fr-FR" dirty="0" smtClean="0"/>
              <a:t>    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b="1" dirty="0" err="1" smtClean="0"/>
              <a:t>doSomething</a:t>
            </a:r>
            <a:r>
              <a:rPr lang="fr-FR" dirty="0"/>
              <a:t>() {</a:t>
            </a:r>
          </a:p>
          <a:p>
            <a:r>
              <a:rPr lang="fr-FR" b="1" dirty="0"/>
              <a:t>            </a:t>
            </a:r>
            <a:r>
              <a:rPr lang="fr-FR" b="1" dirty="0" err="1"/>
              <a:t>float</a:t>
            </a:r>
            <a:r>
              <a:rPr lang="fr-FR" b="1" dirty="0"/>
              <a:t> prix = </a:t>
            </a:r>
            <a:r>
              <a:rPr lang="fr-FR" b="1" dirty="0" err="1"/>
              <a:t>a_Component.operation</a:t>
            </a:r>
            <a:r>
              <a:rPr lang="fr-FR" b="1" dirty="0"/>
              <a:t>();</a:t>
            </a:r>
          </a:p>
          <a:p>
            <a:r>
              <a:rPr lang="fr-FR" dirty="0" smtClean="0"/>
              <a:t>      }</a:t>
            </a:r>
            <a:endParaRPr lang="fr-FR" dirty="0"/>
          </a:p>
          <a:p>
            <a:r>
              <a:rPr lang="fr-FR" dirty="0"/>
              <a:t>        </a:t>
            </a:r>
          </a:p>
          <a:p>
            <a:r>
              <a:rPr lang="fr-FR" dirty="0"/>
              <a:t>    </a:t>
            </a:r>
            <a:r>
              <a:rPr lang="fr-FR" dirty="0" smtClean="0"/>
              <a:t>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dirty="0" err="1"/>
              <a:t>setComponent</a:t>
            </a:r>
            <a:r>
              <a:rPr lang="fr-FR" dirty="0" smtClean="0"/>
              <a:t>( </a:t>
            </a:r>
            <a:r>
              <a:rPr lang="fr-FR" b="1" dirty="0" smtClean="0">
                <a:solidFill>
                  <a:srgbClr val="1F497D"/>
                </a:solidFill>
              </a:rPr>
              <a:t>Component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c) {  … }</a:t>
            </a:r>
            <a:endParaRPr lang="fr-FR" dirty="0"/>
          </a:p>
          <a:p>
            <a:r>
              <a:rPr lang="fr-FR" dirty="0"/>
              <a:t>        </a:t>
            </a:r>
          </a:p>
          <a:p>
            <a:r>
              <a:rPr lang="fr-FR" dirty="0"/>
              <a:t>    </a:t>
            </a:r>
            <a:r>
              <a:rPr lang="fr-FR" dirty="0" smtClean="0"/>
              <a:t>public </a:t>
            </a:r>
            <a:r>
              <a:rPr lang="fr-FR" b="1" dirty="0">
                <a:solidFill>
                  <a:srgbClr val="1F497D"/>
                </a:solidFill>
              </a:rPr>
              <a:t>Component</a:t>
            </a:r>
            <a:r>
              <a:rPr lang="fr-FR" dirty="0">
                <a:solidFill>
                  <a:srgbClr val="1F497D"/>
                </a:solidFill>
              </a:rPr>
              <a:t> </a:t>
            </a:r>
            <a:r>
              <a:rPr lang="fr-FR" dirty="0" err="1"/>
              <a:t>getComponent</a:t>
            </a:r>
            <a:r>
              <a:rPr lang="fr-FR" dirty="0"/>
              <a:t>() </a:t>
            </a:r>
            <a:r>
              <a:rPr lang="fr-FR" dirty="0" smtClean="0"/>
              <a:t>{ …  </a:t>
            </a:r>
            <a:r>
              <a:rPr lang="fr-FR" dirty="0"/>
              <a:t>}</a:t>
            </a:r>
          </a:p>
          <a:p>
            <a:r>
              <a:rPr lang="fr-FR" dirty="0"/>
              <a:t>}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724128" y="1484784"/>
            <a:ext cx="3114092" cy="16312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rgbClr val="1F497D"/>
                </a:solidFill>
              </a:rPr>
              <a:t>Client</a:t>
            </a:r>
            <a:endParaRPr lang="fr-FR" sz="2000" dirty="0" smtClean="0">
              <a:solidFill>
                <a:srgbClr val="1F497D"/>
              </a:solidFill>
            </a:endParaRPr>
          </a:p>
          <a:p>
            <a:pPr algn="ctr"/>
            <a:r>
              <a:rPr lang="fr-FR" sz="2000" dirty="0" smtClean="0"/>
              <a:t>Le client n’a pas besoin se savoir s’il manipule un composite ou une feuille.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652120" y="5157192"/>
            <a:ext cx="280831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On ne manipule que d’objets </a:t>
            </a:r>
            <a:r>
              <a:rPr lang="fr-FR" sz="2000" b="1" dirty="0" smtClean="0"/>
              <a:t>Component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8171248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Complexité : Design Patterns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1F497D"/>
                </a:solidFill>
              </a:rPr>
              <a:t>Facade</a:t>
            </a:r>
            <a:endParaRPr lang="fr-FR" b="1" dirty="0" smtClean="0">
              <a:solidFill>
                <a:srgbClr val="1F497D"/>
              </a:solidFill>
            </a:endParaRPr>
          </a:p>
          <a:p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Intention</a:t>
            </a:r>
          </a:p>
          <a:p>
            <a:pPr lvl="2"/>
            <a:r>
              <a:rPr lang="fr-FR" dirty="0" smtClean="0"/>
              <a:t>Fournir une interface unique à un ensemble d’interfaces </a:t>
            </a:r>
          </a:p>
          <a:p>
            <a:pPr lvl="2"/>
            <a:r>
              <a:rPr lang="fr-FR" dirty="0" smtClean="0"/>
              <a:t>Définir une interface de plus haut niveau qui rend l’usage d’un sous-système plus facile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Motivation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Structurer un système en sous-systèmes </a:t>
            </a:r>
          </a:p>
          <a:p>
            <a:pPr lvl="2"/>
            <a:r>
              <a:rPr lang="fr-FR" dirty="0" smtClean="0"/>
              <a:t>Réduire la complexité à l’usage d’un sous-système</a:t>
            </a:r>
          </a:p>
          <a:p>
            <a:pPr lvl="2"/>
            <a:r>
              <a:rPr lang="fr-FR" dirty="0" smtClean="0"/>
              <a:t>Minimiser les communications et les dépendances entre les sous-systèmes</a:t>
            </a:r>
          </a:p>
          <a:p>
            <a:pPr lvl="1"/>
            <a:endParaRPr lang="fr-F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4162-A1AB-45CF-8430-989DF20FE0A3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EA704-C6DB-4EBB-A49B-AB9D21ECE54D}" type="slidenum">
              <a:rPr lang="fr-FR" smtClean="0"/>
              <a:pPr/>
              <a:t>28</a:t>
            </a:fld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6300192" y="1700808"/>
            <a:ext cx="360040" cy="3600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62" name="Grouper 61"/>
          <p:cNvGrpSpPr/>
          <p:nvPr/>
        </p:nvGrpSpPr>
        <p:grpSpPr>
          <a:xfrm>
            <a:off x="3563888" y="1412776"/>
            <a:ext cx="2088232" cy="1584176"/>
            <a:chOff x="3563888" y="1412776"/>
            <a:chExt cx="2088232" cy="1584176"/>
          </a:xfrm>
        </p:grpSpPr>
        <p:sp>
          <p:nvSpPr>
            <p:cNvPr id="61" name="Rectangle à coins arrondis 60"/>
            <p:cNvSpPr/>
            <p:nvPr/>
          </p:nvSpPr>
          <p:spPr>
            <a:xfrm>
              <a:off x="3563888" y="1412776"/>
              <a:ext cx="2088232" cy="1584176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860032" y="2492896"/>
              <a:ext cx="360040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139952" y="2420888"/>
              <a:ext cx="360040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707904" y="1916832"/>
              <a:ext cx="360040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427984" y="1556792"/>
              <a:ext cx="360040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5004048" y="1916832"/>
              <a:ext cx="360040" cy="36004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7" name="Connecteur droit 26"/>
            <p:cNvCxnSpPr>
              <a:stCxn id="23" idx="1"/>
              <a:endCxn id="22" idx="3"/>
            </p:cNvCxnSpPr>
            <p:nvPr/>
          </p:nvCxnSpPr>
          <p:spPr>
            <a:xfrm flipH="1">
              <a:off x="4067944" y="1736812"/>
              <a:ext cx="360040" cy="36004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24" idx="1"/>
              <a:endCxn id="22" idx="3"/>
            </p:cNvCxnSpPr>
            <p:nvPr/>
          </p:nvCxnSpPr>
          <p:spPr>
            <a:xfrm flipH="1">
              <a:off x="4067944" y="2096852"/>
              <a:ext cx="936104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23" idx="2"/>
              <a:endCxn id="21" idx="0"/>
            </p:cNvCxnSpPr>
            <p:nvPr/>
          </p:nvCxnSpPr>
          <p:spPr>
            <a:xfrm flipH="1">
              <a:off x="4319972" y="1916832"/>
              <a:ext cx="288032" cy="50405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Connecteur droit 34"/>
            <p:cNvCxnSpPr>
              <a:stCxn id="24" idx="2"/>
              <a:endCxn id="20" idx="0"/>
            </p:cNvCxnSpPr>
            <p:nvPr/>
          </p:nvCxnSpPr>
          <p:spPr>
            <a:xfrm flipH="1">
              <a:off x="5040052" y="2276872"/>
              <a:ext cx="144016" cy="21602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>
              <a:stCxn id="20" idx="1"/>
              <a:endCxn id="21" idx="3"/>
            </p:cNvCxnSpPr>
            <p:nvPr/>
          </p:nvCxnSpPr>
          <p:spPr>
            <a:xfrm flipH="1" flipV="1">
              <a:off x="4499992" y="2600908"/>
              <a:ext cx="360040" cy="7200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43" name="Connecteur droit 42"/>
          <p:cNvCxnSpPr>
            <a:stCxn id="25" idx="1"/>
            <a:endCxn id="23" idx="3"/>
          </p:cNvCxnSpPr>
          <p:nvPr/>
        </p:nvCxnSpPr>
        <p:spPr>
          <a:xfrm flipH="1" flipV="1">
            <a:off x="4788024" y="1736812"/>
            <a:ext cx="1512168" cy="1440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Connecteur droit 57"/>
          <p:cNvCxnSpPr>
            <a:stCxn id="25" idx="1"/>
            <a:endCxn id="24" idx="3"/>
          </p:cNvCxnSpPr>
          <p:nvPr/>
        </p:nvCxnSpPr>
        <p:spPr>
          <a:xfrm flipH="1">
            <a:off x="5364088" y="1880828"/>
            <a:ext cx="936104" cy="21602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Connecteur droit 59"/>
          <p:cNvCxnSpPr>
            <a:stCxn id="25" idx="1"/>
            <a:endCxn id="20" idx="3"/>
          </p:cNvCxnSpPr>
          <p:nvPr/>
        </p:nvCxnSpPr>
        <p:spPr>
          <a:xfrm flipH="1">
            <a:off x="5220072" y="1880828"/>
            <a:ext cx="1080120" cy="7920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644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600200"/>
            <a:ext cx="8496944" cy="5069160"/>
          </a:xfrm>
        </p:spPr>
        <p:txBody>
          <a:bodyPr>
            <a:normAutofit fontScale="92500"/>
          </a:bodyPr>
          <a:lstStyle/>
          <a:p>
            <a:r>
              <a:rPr lang="fr-FR" b="1" dirty="0" err="1" smtClean="0">
                <a:solidFill>
                  <a:srgbClr val="1F497D"/>
                </a:solidFill>
              </a:rPr>
              <a:t>Facade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Structure</a:t>
            </a:r>
            <a:r>
              <a:rPr lang="fr-FR" dirty="0" smtClean="0"/>
              <a:t> </a:t>
            </a:r>
          </a:p>
          <a:p>
            <a:pPr lvl="1"/>
            <a:endParaRPr lang="fr-FR" dirty="0" smtClean="0"/>
          </a:p>
          <a:p>
            <a:pPr marL="274320" lvl="1" indent="0">
              <a:buNone/>
            </a:pPr>
            <a:endParaRPr lang="fr-FR" dirty="0"/>
          </a:p>
          <a:p>
            <a:pPr lvl="1"/>
            <a:endParaRPr lang="fr-FR" dirty="0"/>
          </a:p>
          <a:p>
            <a:pPr lvl="2"/>
            <a:endParaRPr lang="fr-FR" dirty="0" smtClean="0"/>
          </a:p>
          <a:p>
            <a:pPr lvl="1"/>
            <a:r>
              <a:rPr lang="fr-FR" b="1" dirty="0">
                <a:solidFill>
                  <a:srgbClr val="1F497D"/>
                </a:solidFill>
              </a:rPr>
              <a:t>Applicabilité</a:t>
            </a:r>
          </a:p>
          <a:p>
            <a:pPr lvl="2"/>
            <a:r>
              <a:rPr lang="fr-FR" dirty="0" smtClean="0"/>
              <a:t>Lorsqu’il faut définir </a:t>
            </a:r>
            <a:r>
              <a:rPr lang="fr-FR" dirty="0"/>
              <a:t>un point d’accès pour chaque sous-système</a:t>
            </a:r>
          </a:p>
          <a:p>
            <a:pPr lvl="2"/>
            <a:r>
              <a:rPr lang="fr-FR" dirty="0" smtClean="0"/>
              <a:t>Lorsqu’il faut réduire </a:t>
            </a:r>
            <a:r>
              <a:rPr lang="fr-FR" dirty="0"/>
              <a:t>les dépendances entre sous-systèmes en limitant la communication (uniquement à travers la </a:t>
            </a:r>
            <a:r>
              <a:rPr lang="fr-FR" dirty="0" err="1"/>
              <a:t>facade</a:t>
            </a:r>
            <a:r>
              <a:rPr lang="fr-FR" dirty="0"/>
              <a:t>) 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Conséquences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Rendre plus facile l’usage d’un sous-système </a:t>
            </a:r>
          </a:p>
          <a:p>
            <a:pPr lvl="2"/>
            <a:r>
              <a:rPr lang="fr-FR" dirty="0" smtClean="0"/>
              <a:t>Peut limiter l’accès au sous-système</a:t>
            </a:r>
            <a:r>
              <a:rPr lang="fr-FR" baseline="30000" dirty="0" smtClean="0"/>
              <a:t>[2]</a:t>
            </a:r>
            <a:r>
              <a:rPr lang="fr-FR" dirty="0" smtClean="0"/>
              <a:t>, mais ne l’empêche pas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29</a:t>
            </a:fld>
            <a:endParaRPr lang="fr-FR"/>
          </a:p>
        </p:txBody>
      </p:sp>
      <p:pic>
        <p:nvPicPr>
          <p:cNvPr id="7" name="Picture 5" descr="FacadeDiagram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7904" y="1412776"/>
            <a:ext cx="4464496" cy="27848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2207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Complexité : Design Patterns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Pattern (patron) </a:t>
            </a:r>
          </a:p>
          <a:p>
            <a:pPr lvl="1"/>
            <a:r>
              <a:rPr lang="fr-FR" dirty="0"/>
              <a:t>« </a:t>
            </a:r>
            <a:r>
              <a:rPr lang="fr-FR" b="1" i="1" dirty="0"/>
              <a:t>A pattern </a:t>
            </a:r>
            <a:r>
              <a:rPr lang="fr-FR" b="1" i="1" dirty="0" err="1"/>
              <a:t>is</a:t>
            </a:r>
            <a:r>
              <a:rPr lang="fr-FR" b="1" i="1" dirty="0"/>
              <a:t> a </a:t>
            </a:r>
            <a:r>
              <a:rPr lang="fr-FR" b="1" i="1" dirty="0" err="1"/>
              <a:t>way</a:t>
            </a:r>
            <a:r>
              <a:rPr lang="fr-FR" b="1" i="1" dirty="0"/>
              <a:t> of </a:t>
            </a:r>
            <a:r>
              <a:rPr lang="fr-FR" b="1" i="1" dirty="0" err="1"/>
              <a:t>doing</a:t>
            </a:r>
            <a:r>
              <a:rPr lang="fr-FR" b="1" i="1" dirty="0"/>
              <a:t> </a:t>
            </a:r>
            <a:r>
              <a:rPr lang="fr-FR" b="1" i="1" dirty="0" err="1"/>
              <a:t>something</a:t>
            </a:r>
            <a:r>
              <a:rPr lang="fr-FR" dirty="0"/>
              <a:t> </a:t>
            </a:r>
            <a:r>
              <a:rPr lang="fr-FR" dirty="0" smtClean="0"/>
              <a:t>»</a:t>
            </a:r>
            <a:r>
              <a:rPr lang="fr-FR" baseline="30000" dirty="0" smtClean="0"/>
              <a:t>[2]</a:t>
            </a:r>
            <a:endParaRPr lang="fr-FR" baseline="30000" dirty="0"/>
          </a:p>
          <a:p>
            <a:pPr lvl="1"/>
            <a:r>
              <a:rPr lang="fr-FR" dirty="0"/>
              <a:t>« </a:t>
            </a:r>
            <a:r>
              <a:rPr lang="fr-FR" i="1" dirty="0"/>
              <a:t>A pattern </a:t>
            </a:r>
            <a:r>
              <a:rPr lang="fr-FR" i="1" dirty="0" err="1"/>
              <a:t>is</a:t>
            </a:r>
            <a:r>
              <a:rPr lang="fr-FR" i="1" dirty="0"/>
              <a:t> </a:t>
            </a:r>
            <a:r>
              <a:rPr lang="fr-FR" b="1" i="1" dirty="0"/>
              <a:t>an </a:t>
            </a:r>
            <a:r>
              <a:rPr lang="fr-FR" b="1" i="1" dirty="0" err="1"/>
              <a:t>idea</a:t>
            </a:r>
            <a:r>
              <a:rPr lang="fr-FR" b="1" i="1" dirty="0"/>
              <a:t> </a:t>
            </a:r>
            <a:r>
              <a:rPr lang="fr-FR" i="1" dirty="0" err="1"/>
              <a:t>that</a:t>
            </a:r>
            <a:r>
              <a:rPr lang="fr-FR" i="1" dirty="0"/>
              <a:t> has been </a:t>
            </a:r>
            <a:r>
              <a:rPr lang="fr-FR" b="1" i="1" dirty="0" err="1"/>
              <a:t>useful</a:t>
            </a:r>
            <a:r>
              <a:rPr lang="fr-FR" i="1" dirty="0"/>
              <a:t> in one </a:t>
            </a:r>
            <a:r>
              <a:rPr lang="fr-FR" i="1" dirty="0" err="1"/>
              <a:t>practical</a:t>
            </a:r>
            <a:r>
              <a:rPr lang="fr-FR" i="1" dirty="0"/>
              <a:t> </a:t>
            </a:r>
            <a:r>
              <a:rPr lang="fr-FR" b="1" i="1" dirty="0" err="1"/>
              <a:t>context</a:t>
            </a:r>
            <a:r>
              <a:rPr lang="fr-FR" i="1" dirty="0"/>
              <a:t> and </a:t>
            </a:r>
            <a:r>
              <a:rPr lang="fr-FR" b="1" i="1" dirty="0" err="1"/>
              <a:t>will</a:t>
            </a:r>
            <a:r>
              <a:rPr lang="fr-FR" b="1" i="1" dirty="0"/>
              <a:t> </a:t>
            </a:r>
            <a:r>
              <a:rPr lang="fr-FR" b="1" i="1" dirty="0" err="1"/>
              <a:t>probably</a:t>
            </a:r>
            <a:r>
              <a:rPr lang="fr-FR" b="1" i="1" dirty="0"/>
              <a:t> </a:t>
            </a:r>
            <a:r>
              <a:rPr lang="fr-FR" b="1" i="1" dirty="0" err="1"/>
              <a:t>be</a:t>
            </a:r>
            <a:r>
              <a:rPr lang="fr-FR" b="1" i="1" dirty="0"/>
              <a:t> </a:t>
            </a:r>
            <a:r>
              <a:rPr lang="fr-FR" b="1" i="1" dirty="0" err="1"/>
              <a:t>useful</a:t>
            </a:r>
            <a:r>
              <a:rPr lang="fr-FR" b="1" i="1" dirty="0"/>
              <a:t> </a:t>
            </a:r>
            <a:r>
              <a:rPr lang="fr-FR" i="1" dirty="0"/>
              <a:t>in </a:t>
            </a:r>
            <a:r>
              <a:rPr lang="fr-FR" i="1" dirty="0" err="1" smtClean="0"/>
              <a:t>others</a:t>
            </a:r>
            <a:r>
              <a:rPr lang="fr-FR" dirty="0" smtClean="0"/>
              <a:t> » </a:t>
            </a:r>
            <a:r>
              <a:rPr lang="fr-FR" i="1" dirty="0"/>
              <a:t>Martin </a:t>
            </a:r>
            <a:r>
              <a:rPr lang="fr-FR" i="1" dirty="0" smtClean="0"/>
              <a:t>Fowler</a:t>
            </a:r>
            <a:r>
              <a:rPr lang="fr-FR" dirty="0"/>
              <a:t> </a:t>
            </a:r>
            <a:r>
              <a:rPr lang="fr-FR" baseline="30000" dirty="0" smtClean="0"/>
              <a:t>[4]</a:t>
            </a:r>
            <a:endParaRPr lang="fr-FR" dirty="0" smtClean="0"/>
          </a:p>
          <a:p>
            <a:pPr lvl="1"/>
            <a:r>
              <a:rPr lang="fr-FR" dirty="0" smtClean="0"/>
              <a:t>« </a:t>
            </a:r>
            <a:r>
              <a:rPr lang="fr-FR" i="1" dirty="0" err="1" smtClean="0"/>
              <a:t>Each</a:t>
            </a:r>
            <a:r>
              <a:rPr lang="fr-FR" i="1" dirty="0" smtClean="0"/>
              <a:t> </a:t>
            </a:r>
            <a:r>
              <a:rPr lang="fr-FR" b="1" i="1" dirty="0" smtClean="0">
                <a:solidFill>
                  <a:srgbClr val="1F497D"/>
                </a:solidFill>
              </a:rPr>
              <a:t>pattern </a:t>
            </a:r>
            <a:r>
              <a:rPr lang="fr-FR" b="1" i="1" dirty="0" err="1" smtClean="0">
                <a:solidFill>
                  <a:srgbClr val="1F497D"/>
                </a:solidFill>
              </a:rPr>
              <a:t>describes</a:t>
            </a:r>
            <a:r>
              <a:rPr lang="fr-FR" b="1" i="1" dirty="0" smtClean="0">
                <a:solidFill>
                  <a:srgbClr val="1F497D"/>
                </a:solidFill>
              </a:rPr>
              <a:t> a </a:t>
            </a:r>
            <a:r>
              <a:rPr lang="fr-FR" b="1" i="1" dirty="0" err="1" smtClean="0">
                <a:solidFill>
                  <a:srgbClr val="1F497D"/>
                </a:solidFill>
              </a:rPr>
              <a:t>problem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  <a:r>
              <a:rPr lang="fr-FR" i="1" dirty="0" err="1" smtClean="0"/>
              <a:t>which</a:t>
            </a:r>
            <a:r>
              <a:rPr lang="fr-FR" i="1" dirty="0" smtClean="0"/>
              <a:t> </a:t>
            </a:r>
            <a:r>
              <a:rPr lang="fr-FR" b="1" i="1" dirty="0" err="1" smtClean="0">
                <a:solidFill>
                  <a:srgbClr val="1F497D"/>
                </a:solidFill>
              </a:rPr>
              <a:t>occurs</a:t>
            </a:r>
            <a:r>
              <a:rPr lang="fr-FR" b="1" i="1" dirty="0" smtClean="0">
                <a:solidFill>
                  <a:srgbClr val="1F497D"/>
                </a:solidFill>
              </a:rPr>
              <a:t> over and over </a:t>
            </a:r>
            <a:r>
              <a:rPr lang="fr-FR" b="1" i="1" dirty="0" err="1" smtClean="0">
                <a:solidFill>
                  <a:srgbClr val="1F497D"/>
                </a:solidFill>
              </a:rPr>
              <a:t>again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  <a:r>
              <a:rPr lang="fr-FR" i="1" dirty="0" smtClean="0"/>
              <a:t>in </a:t>
            </a:r>
            <a:r>
              <a:rPr lang="fr-FR" b="1" i="1" dirty="0" err="1" smtClean="0">
                <a:solidFill>
                  <a:srgbClr val="1F497D"/>
                </a:solidFill>
              </a:rPr>
              <a:t>our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  <a:r>
              <a:rPr lang="fr-FR" b="1" i="1" dirty="0" err="1" smtClean="0">
                <a:solidFill>
                  <a:srgbClr val="1F497D"/>
                </a:solidFill>
              </a:rPr>
              <a:t>environment</a:t>
            </a:r>
            <a:r>
              <a:rPr lang="fr-FR" i="1" dirty="0" smtClean="0"/>
              <a:t>, and </a:t>
            </a:r>
            <a:r>
              <a:rPr lang="fr-FR" i="1" dirty="0" err="1" smtClean="0"/>
              <a:t>then</a:t>
            </a:r>
            <a:r>
              <a:rPr lang="fr-FR" i="1" dirty="0" smtClean="0"/>
              <a:t> </a:t>
            </a:r>
            <a:r>
              <a:rPr lang="fr-FR" b="1" i="1" dirty="0" err="1" smtClean="0">
                <a:solidFill>
                  <a:srgbClr val="1F497D"/>
                </a:solidFill>
              </a:rPr>
              <a:t>describes</a:t>
            </a:r>
            <a:r>
              <a:rPr lang="fr-FR" i="1" dirty="0" smtClean="0"/>
              <a:t> the </a:t>
            </a:r>
            <a:r>
              <a:rPr lang="fr-FR" i="1" dirty="0" err="1" smtClean="0"/>
              <a:t>core</a:t>
            </a:r>
            <a:r>
              <a:rPr lang="fr-FR" i="1" dirty="0" smtClean="0"/>
              <a:t> of </a:t>
            </a:r>
            <a:r>
              <a:rPr lang="fr-FR" b="1" i="1" dirty="0" smtClean="0">
                <a:solidFill>
                  <a:srgbClr val="1F497D"/>
                </a:solidFill>
              </a:rPr>
              <a:t>the solution </a:t>
            </a:r>
            <a:r>
              <a:rPr lang="fr-FR" i="1" dirty="0" smtClean="0"/>
              <a:t>to </a:t>
            </a:r>
            <a:r>
              <a:rPr lang="fr-FR" i="1" dirty="0" err="1" smtClean="0"/>
              <a:t>that</a:t>
            </a:r>
            <a:r>
              <a:rPr lang="fr-FR" i="1" dirty="0" smtClean="0"/>
              <a:t> </a:t>
            </a:r>
            <a:r>
              <a:rPr lang="fr-FR" i="1" dirty="0" err="1" smtClean="0"/>
              <a:t>problem</a:t>
            </a:r>
            <a:r>
              <a:rPr lang="fr-FR" i="1" dirty="0" smtClean="0"/>
              <a:t>, in </a:t>
            </a:r>
            <a:r>
              <a:rPr lang="fr-FR" i="1" dirty="0" err="1" smtClean="0"/>
              <a:t>such</a:t>
            </a:r>
            <a:r>
              <a:rPr lang="fr-FR" i="1" dirty="0" smtClean="0"/>
              <a:t> a </a:t>
            </a:r>
            <a:r>
              <a:rPr lang="fr-FR" i="1" dirty="0" err="1" smtClean="0"/>
              <a:t>way</a:t>
            </a:r>
            <a:r>
              <a:rPr lang="fr-FR" i="1" dirty="0" smtClean="0"/>
              <a:t> </a:t>
            </a:r>
            <a:r>
              <a:rPr lang="fr-FR" b="1" i="1" dirty="0" err="1" smtClean="0">
                <a:solidFill>
                  <a:srgbClr val="1F497D"/>
                </a:solidFill>
              </a:rPr>
              <a:t>you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  <a:r>
              <a:rPr lang="fr-FR" b="1" i="1" dirty="0" err="1" smtClean="0">
                <a:solidFill>
                  <a:srgbClr val="1F497D"/>
                </a:solidFill>
              </a:rPr>
              <a:t>can</a:t>
            </a:r>
            <a:r>
              <a:rPr lang="fr-FR" b="1" i="1" dirty="0" smtClean="0">
                <a:solidFill>
                  <a:srgbClr val="1F497D"/>
                </a:solidFill>
              </a:rPr>
              <a:t> use </a:t>
            </a:r>
            <a:r>
              <a:rPr lang="fr-FR" b="1" i="1" dirty="0" err="1" smtClean="0">
                <a:solidFill>
                  <a:srgbClr val="1F497D"/>
                </a:solidFill>
              </a:rPr>
              <a:t>this</a:t>
            </a:r>
            <a:r>
              <a:rPr lang="fr-FR" b="1" i="1" dirty="0" smtClean="0">
                <a:solidFill>
                  <a:srgbClr val="1F497D"/>
                </a:solidFill>
              </a:rPr>
              <a:t> solution a million time over</a:t>
            </a:r>
            <a:r>
              <a:rPr lang="fr-FR" dirty="0" smtClean="0"/>
              <a:t> » Christopher </a:t>
            </a:r>
            <a:r>
              <a:rPr lang="fr-FR" dirty="0" err="1" smtClean="0"/>
              <a:t>Alexandrer</a:t>
            </a:r>
            <a:r>
              <a:rPr lang="fr-FR" dirty="0" smtClean="0"/>
              <a:t> </a:t>
            </a:r>
            <a:r>
              <a:rPr lang="fr-FR" baseline="30000" dirty="0" smtClean="0"/>
              <a:t>[1]</a:t>
            </a:r>
          </a:p>
          <a:p>
            <a:pPr lvl="1">
              <a:buFont typeface="Wingdings" charset="2"/>
              <a:buChar char="Ø"/>
            </a:pPr>
            <a:endParaRPr lang="fr-FR" dirty="0" smtClean="0"/>
          </a:p>
          <a:p>
            <a:pPr lvl="1">
              <a:buFont typeface="Wingdings" charset="2"/>
              <a:buChar char="Ø"/>
            </a:pPr>
            <a:r>
              <a:rPr lang="fr-FR" dirty="0" smtClean="0"/>
              <a:t>Description d’un </a:t>
            </a:r>
            <a:r>
              <a:rPr lang="fr-FR" b="1" dirty="0" smtClean="0">
                <a:solidFill>
                  <a:srgbClr val="1F497D"/>
                </a:solidFill>
              </a:rPr>
              <a:t>problème persistant </a:t>
            </a:r>
            <a:r>
              <a:rPr lang="fr-FR" dirty="0" smtClean="0"/>
              <a:t>et d’une </a:t>
            </a:r>
            <a:r>
              <a:rPr lang="fr-FR" b="1" dirty="0" smtClean="0">
                <a:solidFill>
                  <a:srgbClr val="1F497D"/>
                </a:solidFill>
              </a:rPr>
              <a:t>solution éprouvée</a:t>
            </a:r>
          </a:p>
          <a:p>
            <a:pPr lvl="1">
              <a:buFont typeface="Wingdings" charset="2"/>
              <a:buChar char="Ø"/>
            </a:pPr>
            <a:r>
              <a:rPr lang="fr-FR" b="1" dirty="0" smtClean="0">
                <a:solidFill>
                  <a:srgbClr val="1F497D"/>
                </a:solidFill>
              </a:rPr>
              <a:t>Solution reconnue </a:t>
            </a:r>
            <a:r>
              <a:rPr lang="fr-FR" dirty="0" smtClean="0"/>
              <a:t>à un </a:t>
            </a:r>
            <a:r>
              <a:rPr lang="fr-FR" b="1" dirty="0" smtClean="0">
                <a:solidFill>
                  <a:srgbClr val="1F497D"/>
                </a:solidFill>
              </a:rPr>
              <a:t>problème récurrent 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7547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997152"/>
          </a:xfrm>
        </p:spPr>
        <p:txBody>
          <a:bodyPr>
            <a:normAutofit lnSpcReduction="10000"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Pattern de comportement </a:t>
            </a:r>
          </a:p>
          <a:p>
            <a:r>
              <a:rPr lang="fr-FR" b="1" dirty="0" err="1" smtClean="0">
                <a:solidFill>
                  <a:srgbClr val="1F497D"/>
                </a:solidFill>
              </a:rPr>
              <a:t>Strategy</a:t>
            </a:r>
            <a:endParaRPr lang="fr-FR" b="1" dirty="0" smtClean="0">
              <a:solidFill>
                <a:srgbClr val="1F497D"/>
              </a:solidFill>
            </a:endParaRP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Intention</a:t>
            </a:r>
            <a:r>
              <a:rPr lang="fr-FR" dirty="0" smtClean="0"/>
              <a:t> : définir une famille d’algorithmes et les rendre interchangeables 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Motivations</a:t>
            </a:r>
          </a:p>
          <a:p>
            <a:pPr lvl="2"/>
            <a:r>
              <a:rPr lang="fr-FR" dirty="0" smtClean="0"/>
              <a:t>Plusieurs stratégies (algorithmes) sont disponibles</a:t>
            </a:r>
          </a:p>
          <a:p>
            <a:pPr lvl="2"/>
            <a:r>
              <a:rPr lang="fr-FR" dirty="0" smtClean="0"/>
              <a:t>Un client souhaite décider en temps d’exécution quelle stratégie utiliser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Application</a:t>
            </a:r>
          </a:p>
          <a:p>
            <a:pPr lvl="2"/>
            <a:r>
              <a:rPr lang="fr-FR" dirty="0" smtClean="0"/>
              <a:t>Lorsque plusieurs </a:t>
            </a:r>
            <a:r>
              <a:rPr lang="fr-FR" dirty="0"/>
              <a:t>classes (stratégies) qui diffèrent </a:t>
            </a:r>
            <a:r>
              <a:rPr lang="fr-FR" dirty="0" smtClean="0"/>
              <a:t>uniquement par </a:t>
            </a:r>
            <a:r>
              <a:rPr lang="fr-FR" dirty="0"/>
              <a:t>leur comportement </a:t>
            </a:r>
            <a:endParaRPr lang="fr-FR" dirty="0" smtClean="0"/>
          </a:p>
          <a:p>
            <a:pPr lvl="2"/>
            <a:r>
              <a:rPr lang="fr-FR" dirty="0" smtClean="0"/>
              <a:t>Lorsqu’il faut éviter l’exposition </a:t>
            </a:r>
            <a:r>
              <a:rPr lang="fr-FR" dirty="0"/>
              <a:t>d’algorithmes et de structures de données complexes</a:t>
            </a:r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873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97152"/>
          </a:xfrm>
        </p:spPr>
        <p:txBody>
          <a:bodyPr>
            <a:normAutofit lnSpcReduction="10000"/>
          </a:bodyPr>
          <a:lstStyle/>
          <a:p>
            <a:r>
              <a:rPr lang="fr-FR" b="1" dirty="0" err="1" smtClean="0">
                <a:solidFill>
                  <a:srgbClr val="1F497D"/>
                </a:solidFill>
              </a:rPr>
              <a:t>Strategy</a:t>
            </a:r>
            <a:endParaRPr lang="fr-FR" dirty="0" smtClean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Structure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Conséquences</a:t>
            </a:r>
          </a:p>
          <a:p>
            <a:pPr lvl="2"/>
            <a:r>
              <a:rPr lang="fr-FR" b="1" dirty="0" smtClean="0"/>
              <a:t>Avantages</a:t>
            </a:r>
            <a:r>
              <a:rPr lang="fr-FR" dirty="0" smtClean="0"/>
              <a:t> </a:t>
            </a:r>
          </a:p>
          <a:p>
            <a:pPr lvl="3"/>
            <a:r>
              <a:rPr lang="fr-FR" dirty="0" smtClean="0"/>
              <a:t>Définition d’une famille de stratégies, où chaque stratégie implémente différemment un même comportement 	</a:t>
            </a:r>
          </a:p>
          <a:p>
            <a:pPr lvl="3"/>
            <a:r>
              <a:rPr lang="fr-FR" dirty="0" smtClean="0"/>
              <a:t>Le client peut choisir parmi les différentes stratégies</a:t>
            </a:r>
          </a:p>
          <a:p>
            <a:pPr lvl="2"/>
            <a:r>
              <a:rPr lang="fr-FR" b="1" dirty="0" smtClean="0"/>
              <a:t>Inconvénients</a:t>
            </a:r>
          </a:p>
          <a:p>
            <a:pPr lvl="3"/>
            <a:r>
              <a:rPr lang="fr-FR" b="1" dirty="0" smtClean="0"/>
              <a:t>Le client doit être conscient des différentes stratégies </a:t>
            </a:r>
          </a:p>
          <a:p>
            <a:pPr lvl="3"/>
            <a:r>
              <a:rPr lang="fr-FR" b="1" dirty="0" smtClean="0"/>
              <a:t>Augmentation du nombre d’objets</a:t>
            </a:r>
            <a:endParaRPr lang="fr-FR" b="1" dirty="0"/>
          </a:p>
          <a:p>
            <a:pPr lvl="2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31</a:t>
            </a:fld>
            <a:endParaRPr lang="fr-FR"/>
          </a:p>
        </p:txBody>
      </p:sp>
      <p:pic>
        <p:nvPicPr>
          <p:cNvPr id="8" name="Image 7" descr="Strategy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1556792"/>
            <a:ext cx="6235948" cy="203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4081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1F497D"/>
                </a:solidFill>
              </a:rPr>
              <a:t>Strategy</a:t>
            </a:r>
            <a:r>
              <a:rPr lang="fr-FR" dirty="0" smtClean="0"/>
              <a:t> </a:t>
            </a:r>
          </a:p>
          <a:p>
            <a:r>
              <a:rPr lang="fr-FR" dirty="0" smtClean="0"/>
              <a:t>Exemple : algorithme de tri</a:t>
            </a:r>
          </a:p>
          <a:p>
            <a:pPr lvl="1"/>
            <a:r>
              <a:rPr lang="fr-FR" dirty="0" smtClean="0"/>
              <a:t>Différents algorithmes de tri sont disponibles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32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212976"/>
            <a:ext cx="7276598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6123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err="1" smtClean="0">
                <a:solidFill>
                  <a:srgbClr val="1F497D"/>
                </a:solidFill>
              </a:rPr>
              <a:t>Strategy</a:t>
            </a:r>
            <a:r>
              <a:rPr lang="fr-FR" dirty="0" smtClean="0"/>
              <a:t> : algorithme de tri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33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132856"/>
            <a:ext cx="7276598" cy="259228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5496" y="3556173"/>
            <a:ext cx="4968552" cy="276999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36000" tIns="0" rIns="0" bIns="0">
            <a:spAutoFit/>
          </a:bodyPr>
          <a:lstStyle/>
          <a:p>
            <a:r>
              <a:rPr lang="fr-FR" dirty="0"/>
              <a:t>public class </a:t>
            </a:r>
            <a:r>
              <a:rPr lang="fr-FR" b="1" dirty="0" err="1"/>
              <a:t>SortArray</a:t>
            </a:r>
            <a:r>
              <a:rPr lang="fr-FR" dirty="0"/>
              <a:t> {</a:t>
            </a:r>
          </a:p>
          <a:p>
            <a:r>
              <a:rPr lang="fr-FR" dirty="0" smtClean="0"/>
              <a:t>    </a:t>
            </a:r>
            <a:r>
              <a:rPr lang="fr-FR" dirty="0" err="1" smtClean="0"/>
              <a:t>private</a:t>
            </a:r>
            <a:r>
              <a:rPr lang="fr-FR" dirty="0" smtClean="0"/>
              <a:t> </a:t>
            </a:r>
            <a:r>
              <a:rPr lang="fr-FR" b="1" dirty="0" err="1"/>
              <a:t>SortStrategy</a:t>
            </a:r>
            <a:r>
              <a:rPr lang="fr-FR" dirty="0"/>
              <a:t> </a:t>
            </a:r>
            <a:r>
              <a:rPr lang="fr-FR" b="1" dirty="0" err="1"/>
              <a:t>sortStrategy</a:t>
            </a:r>
            <a:r>
              <a:rPr lang="fr-FR" dirty="0" smtClean="0"/>
              <a:t>;</a:t>
            </a:r>
          </a:p>
          <a:p>
            <a:endParaRPr lang="fr-FR" dirty="0" smtClean="0"/>
          </a:p>
          <a:p>
            <a:r>
              <a:rPr lang="fr-FR" dirty="0"/>
              <a:t> </a:t>
            </a:r>
            <a:r>
              <a:rPr lang="fr-FR" dirty="0" smtClean="0"/>
              <a:t>   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b="1" dirty="0"/>
              <a:t>sort</a:t>
            </a:r>
            <a:r>
              <a:rPr lang="fr-FR" dirty="0"/>
              <a:t>(double[] data) </a:t>
            </a:r>
          </a:p>
          <a:p>
            <a:r>
              <a:rPr lang="fr-FR" dirty="0" smtClean="0"/>
              <a:t>           {    </a:t>
            </a:r>
            <a:r>
              <a:rPr lang="fr-FR" b="1" dirty="0" err="1" smtClean="0"/>
              <a:t>sortStrategy.sort</a:t>
            </a:r>
            <a:r>
              <a:rPr lang="fr-FR" dirty="0"/>
              <a:t>(data)</a:t>
            </a:r>
            <a:r>
              <a:rPr lang="fr-FR" dirty="0" smtClean="0"/>
              <a:t>;   }</a:t>
            </a:r>
          </a:p>
          <a:p>
            <a:endParaRPr lang="fr-FR" dirty="0"/>
          </a:p>
          <a:p>
            <a:r>
              <a:rPr lang="fr-FR" dirty="0" smtClean="0"/>
              <a:t>    public </a:t>
            </a:r>
            <a:r>
              <a:rPr lang="fr-FR" dirty="0" err="1"/>
              <a:t>void</a:t>
            </a:r>
            <a:r>
              <a:rPr lang="fr-FR" dirty="0"/>
              <a:t> </a:t>
            </a:r>
            <a:r>
              <a:rPr lang="fr-FR" b="1" dirty="0" err="1"/>
              <a:t>setSortStrategy</a:t>
            </a:r>
            <a:r>
              <a:rPr lang="fr-FR" dirty="0"/>
              <a:t>(</a:t>
            </a:r>
            <a:r>
              <a:rPr lang="fr-FR" b="1" dirty="0" err="1"/>
              <a:t>SortStrategy</a:t>
            </a:r>
            <a:r>
              <a:rPr lang="fr-FR" dirty="0"/>
              <a:t> s) </a:t>
            </a:r>
            <a:endParaRPr lang="fr-FR" dirty="0" smtClean="0"/>
          </a:p>
          <a:p>
            <a:r>
              <a:rPr lang="fr-FR" dirty="0" smtClean="0"/>
              <a:t>          {     </a:t>
            </a:r>
            <a:r>
              <a:rPr lang="fr-FR" b="1" dirty="0" err="1" smtClean="0"/>
              <a:t>this.sortStrategy</a:t>
            </a:r>
            <a:r>
              <a:rPr lang="fr-FR" dirty="0" smtClean="0"/>
              <a:t> </a:t>
            </a:r>
            <a:r>
              <a:rPr lang="fr-FR" dirty="0"/>
              <a:t>= </a:t>
            </a:r>
            <a:r>
              <a:rPr lang="fr-FR" b="1" dirty="0"/>
              <a:t>s</a:t>
            </a:r>
            <a:r>
              <a:rPr lang="fr-FR" dirty="0" smtClean="0"/>
              <a:t>;    }</a:t>
            </a:r>
            <a:endParaRPr lang="fr-FR" dirty="0"/>
          </a:p>
          <a:p>
            <a:r>
              <a:rPr lang="fr-FR" dirty="0" smtClean="0"/>
              <a:t>    …</a:t>
            </a:r>
            <a:endParaRPr lang="fr-FR" dirty="0"/>
          </a:p>
          <a:p>
            <a:r>
              <a:rPr lang="fr-FR" dirty="0"/>
              <a:t>}</a:t>
            </a:r>
          </a:p>
        </p:txBody>
      </p:sp>
      <p:sp>
        <p:nvSpPr>
          <p:cNvPr id="9" name="Rectangle 8"/>
          <p:cNvSpPr/>
          <p:nvPr/>
        </p:nvSpPr>
        <p:spPr>
          <a:xfrm>
            <a:off x="5076056" y="3556173"/>
            <a:ext cx="3995936" cy="1384995"/>
          </a:xfrm>
          <a:prstGeom prst="rect">
            <a:avLst/>
          </a:prstGeom>
          <a:ln w="28575" cmpd="sng"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tIns="0" rIns="0" bIns="0">
            <a:spAutoFit/>
          </a:bodyPr>
          <a:lstStyle/>
          <a:p>
            <a:r>
              <a:rPr lang="fr-FR" dirty="0"/>
              <a:t>public class </a:t>
            </a:r>
            <a:r>
              <a:rPr lang="fr-FR" b="1" dirty="0" err="1"/>
              <a:t>QuickSort</a:t>
            </a:r>
            <a:r>
              <a:rPr lang="fr-FR" dirty="0"/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</a:t>
            </a:r>
            <a:r>
              <a:rPr lang="fr-FR" b="1" dirty="0" err="1" smtClean="0"/>
              <a:t>implements</a:t>
            </a:r>
            <a:r>
              <a:rPr lang="fr-FR" b="1" dirty="0" smtClean="0"/>
              <a:t> </a:t>
            </a:r>
            <a:r>
              <a:rPr lang="fr-FR" b="1" dirty="0" err="1"/>
              <a:t>SortStrategy</a:t>
            </a:r>
            <a:r>
              <a:rPr lang="fr-FR" b="1" dirty="0"/>
              <a:t> </a:t>
            </a:r>
            <a:r>
              <a:rPr lang="fr-FR" dirty="0"/>
              <a:t>{</a:t>
            </a:r>
          </a:p>
          <a:p>
            <a:r>
              <a:rPr lang="fr-FR" dirty="0" smtClean="0"/>
              <a:t>       public </a:t>
            </a:r>
            <a:r>
              <a:rPr lang="fr-FR" dirty="0" err="1"/>
              <a:t>void</a:t>
            </a:r>
            <a:r>
              <a:rPr lang="fr-FR" dirty="0"/>
              <a:t> sort(double[] data) </a:t>
            </a:r>
            <a:endParaRPr lang="fr-FR" dirty="0" smtClean="0"/>
          </a:p>
          <a:p>
            <a:r>
              <a:rPr lang="fr-FR" dirty="0" smtClean="0"/>
              <a:t>           {   </a:t>
            </a:r>
            <a:r>
              <a:rPr lang="fr-FR" dirty="0" err="1" smtClean="0"/>
              <a:t>Arrays.sort</a:t>
            </a:r>
            <a:r>
              <a:rPr lang="fr-FR" dirty="0"/>
              <a:t>(data)</a:t>
            </a:r>
            <a:r>
              <a:rPr lang="fr-FR" dirty="0" smtClean="0"/>
              <a:t>;  }</a:t>
            </a:r>
            <a:endParaRPr lang="fr-FR" dirty="0"/>
          </a:p>
          <a:p>
            <a:r>
              <a:rPr lang="fr-FR" dirty="0"/>
              <a:t>}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76056" y="5085184"/>
            <a:ext cx="3995936" cy="1384995"/>
          </a:xfrm>
          <a:prstGeom prst="rect">
            <a:avLst/>
          </a:prstGeom>
          <a:ln w="28575" cmpd="sng">
            <a:solidFill>
              <a:schemeClr val="tx2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36000" tIns="0" rIns="0" bIns="0">
            <a:spAutoFit/>
          </a:bodyPr>
          <a:lstStyle/>
          <a:p>
            <a:r>
              <a:rPr lang="fr-FR" dirty="0"/>
              <a:t>public class </a:t>
            </a:r>
            <a:r>
              <a:rPr lang="fr-FR" b="1" dirty="0" err="1"/>
              <a:t>BubbleSort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</a:t>
            </a:r>
            <a:r>
              <a:rPr lang="fr-FR" b="1" dirty="0" err="1" smtClean="0"/>
              <a:t>implements</a:t>
            </a:r>
            <a:r>
              <a:rPr lang="fr-FR" b="1" dirty="0" smtClean="0"/>
              <a:t> </a:t>
            </a:r>
            <a:r>
              <a:rPr lang="fr-FR" b="1" dirty="0" err="1"/>
              <a:t>SortStrategy</a:t>
            </a:r>
            <a:r>
              <a:rPr lang="fr-FR" b="1" dirty="0"/>
              <a:t> </a:t>
            </a:r>
            <a:r>
              <a:rPr lang="fr-FR" dirty="0"/>
              <a:t>{</a:t>
            </a:r>
          </a:p>
          <a:p>
            <a:r>
              <a:rPr lang="fr-FR" dirty="0" smtClean="0"/>
              <a:t>       public </a:t>
            </a:r>
            <a:r>
              <a:rPr lang="fr-FR" dirty="0" err="1"/>
              <a:t>void</a:t>
            </a:r>
            <a:r>
              <a:rPr lang="fr-FR" dirty="0"/>
              <a:t> sort(double[] data) </a:t>
            </a:r>
            <a:endParaRPr lang="fr-FR" dirty="0" smtClean="0"/>
          </a:p>
          <a:p>
            <a:r>
              <a:rPr lang="fr-FR" dirty="0" smtClean="0"/>
              <a:t>           {   …   }</a:t>
            </a:r>
            <a:endParaRPr lang="fr-FR" dirty="0"/>
          </a:p>
          <a:p>
            <a:r>
              <a:rPr lang="fr-F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62866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Observer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Intention</a:t>
            </a:r>
            <a:r>
              <a:rPr lang="fr-FR" dirty="0" smtClean="0"/>
              <a:t> :</a:t>
            </a:r>
          </a:p>
          <a:p>
            <a:pPr lvl="2"/>
            <a:r>
              <a:rPr lang="fr-FR" dirty="0"/>
              <a:t>« </a:t>
            </a:r>
            <a:r>
              <a:rPr lang="en-US" i="1" dirty="0"/>
              <a:t>Define a one-to-many dependency between objects so that when one object changes state, all its depends are notified and updated automatically</a:t>
            </a:r>
            <a:r>
              <a:rPr lang="fr-FR" dirty="0"/>
              <a:t> » </a:t>
            </a:r>
            <a:r>
              <a:rPr lang="fr-FR" baseline="30000" dirty="0" smtClean="0"/>
              <a:t>[1]</a:t>
            </a:r>
            <a:endParaRPr lang="fr-FR" dirty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Motivations</a:t>
            </a:r>
          </a:p>
          <a:p>
            <a:pPr lvl="2"/>
            <a:r>
              <a:rPr lang="fr-FR" dirty="0"/>
              <a:t>Un sujet possède plusieurs observateurs</a:t>
            </a:r>
          </a:p>
          <a:p>
            <a:pPr lvl="2"/>
            <a:r>
              <a:rPr lang="fr-FR" dirty="0"/>
              <a:t>Les observateurs </a:t>
            </a:r>
            <a:r>
              <a:rPr lang="fr-FR" dirty="0" smtClean="0"/>
              <a:t>doivent être notifiés </a:t>
            </a:r>
            <a:r>
              <a:rPr lang="fr-FR" dirty="0"/>
              <a:t>de tout changement d’état du </a:t>
            </a:r>
            <a:r>
              <a:rPr lang="fr-FR" dirty="0" smtClean="0"/>
              <a:t>sujet</a:t>
            </a:r>
          </a:p>
          <a:p>
            <a:pPr lvl="2"/>
            <a:r>
              <a:rPr lang="fr-FR" dirty="0" smtClean="0"/>
              <a:t>Faible couplage entre le sujet et les observateurs</a:t>
            </a:r>
          </a:p>
          <a:p>
            <a:pPr lvl="2"/>
            <a:endParaRPr lang="fr-FR" dirty="0"/>
          </a:p>
          <a:p>
            <a:pPr lvl="1"/>
            <a:r>
              <a:rPr lang="en-US" b="1" dirty="0">
                <a:solidFill>
                  <a:schemeClr val="tx2"/>
                </a:solidFill>
              </a:rPr>
              <a:t>Publish-subscribe model </a:t>
            </a:r>
          </a:p>
          <a:p>
            <a:pPr lvl="1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940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observer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8004" y="1283568"/>
            <a:ext cx="5270500" cy="365760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256584"/>
          </a:xfrm>
        </p:spPr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Observer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Structure</a:t>
            </a:r>
          </a:p>
          <a:p>
            <a:pPr lvl="1"/>
            <a:endParaRPr lang="fr-FR" dirty="0" smtClean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Applicabilité</a:t>
            </a:r>
            <a:r>
              <a:rPr lang="fr-FR" dirty="0" smtClean="0"/>
              <a:t> </a:t>
            </a:r>
          </a:p>
          <a:p>
            <a:pPr lvl="2"/>
            <a:r>
              <a:rPr lang="fr-FR" dirty="0" smtClean="0"/>
              <a:t>Lorsqu’un objet doit notifier </a:t>
            </a:r>
            <a:br>
              <a:rPr lang="fr-FR" dirty="0" smtClean="0"/>
            </a:br>
            <a:r>
              <a:rPr lang="fr-FR" dirty="0" smtClean="0"/>
              <a:t>d’autres sans les connaître réellement</a:t>
            </a:r>
          </a:p>
          <a:p>
            <a:pPr lvl="2"/>
            <a:r>
              <a:rPr lang="fr-FR" dirty="0" smtClean="0"/>
              <a:t>Lorsqu’une modification sur l’état d’un objet implique la mise à jour d’un nombre inconnu (à l’avance) d’objets</a:t>
            </a:r>
          </a:p>
          <a:p>
            <a:pPr lvl="2"/>
            <a:r>
              <a:rPr lang="fr-FR" dirty="0" smtClean="0"/>
              <a:t>Lorsqu’il faut réduire le couplage entre le sujet et ses observateurs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2096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6541" y="1772816"/>
            <a:ext cx="4811963" cy="216024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502" y="3429000"/>
            <a:ext cx="4423490" cy="3081660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>
                <a:solidFill>
                  <a:srgbClr val="1F497D"/>
                </a:solidFill>
              </a:rPr>
              <a:t>Observer</a:t>
            </a:r>
            <a:endParaRPr lang="fr-FR" dirty="0" smtClean="0"/>
          </a:p>
          <a:p>
            <a:pPr lvl="1"/>
            <a:r>
              <a:rPr lang="fr-FR" dirty="0" smtClean="0"/>
              <a:t>Abonnement </a:t>
            </a:r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/>
            <a:endParaRPr lang="fr-FR" dirty="0"/>
          </a:p>
          <a:p>
            <a:pPr lvl="1"/>
            <a:endParaRPr lang="fr-FR" dirty="0" smtClean="0"/>
          </a:p>
          <a:p>
            <a:pPr lvl="1" algn="r"/>
            <a:r>
              <a:rPr lang="fr-FR" dirty="0" smtClean="0"/>
              <a:t>Notification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36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860032" y="4941168"/>
            <a:ext cx="3672408" cy="163121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000" dirty="0" smtClean="0"/>
              <a:t>Le </a:t>
            </a:r>
            <a:r>
              <a:rPr lang="fr-FR" sz="2000" b="1" dirty="0" smtClean="0"/>
              <a:t>sujet</a:t>
            </a:r>
            <a:r>
              <a:rPr lang="fr-FR" sz="2000" dirty="0" smtClean="0"/>
              <a:t> n’a pas besoin de réellement connaître les observateurs : il connaît </a:t>
            </a:r>
            <a:r>
              <a:rPr lang="fr-FR" sz="2000" b="1" dirty="0" smtClean="0"/>
              <a:t>uniquement l’interface Observer</a:t>
            </a:r>
            <a:r>
              <a:rPr lang="fr-FR" sz="2000" dirty="0" smtClean="0"/>
              <a:t>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090799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Complexité : Design Patterns </a:t>
            </a:r>
            <a:endParaRPr lang="fr-FR" dirty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Quelques sites utiles sur les design patterns</a:t>
            </a:r>
          </a:p>
          <a:p>
            <a:pPr lvl="1"/>
            <a:r>
              <a:rPr lang="fr-FR" dirty="0" smtClean="0">
                <a:hlinkClick r:id="rId2"/>
              </a:rPr>
              <a:t>http://www.javaworld.com/columns/jw-java-design-patterns-index.html</a:t>
            </a:r>
          </a:p>
          <a:p>
            <a:pPr lvl="1"/>
            <a:r>
              <a:rPr lang="fr-FR" dirty="0" smtClean="0">
                <a:hlinkClick r:id="rId2"/>
              </a:rPr>
              <a:t>http://www.javacamp.org/designPattern/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>
                <a:hlinkClick r:id="rId3"/>
              </a:rPr>
              <a:t>http://userpages.umbc.edu/~tarr/dp/fall00/cs491.html</a:t>
            </a:r>
            <a:endParaRPr lang="fr-FR" dirty="0" smtClean="0"/>
          </a:p>
          <a:p>
            <a:pPr lvl="1"/>
            <a:r>
              <a:rPr lang="fr-FR" dirty="0" smtClean="0">
                <a:hlinkClick r:id="rId4"/>
              </a:rPr>
              <a:t>http://www.esiee.fr/~bureaud/Unites/In413/in413.htm</a:t>
            </a:r>
            <a:r>
              <a:rPr lang="fr-FR" dirty="0" smtClean="0"/>
              <a:t> </a:t>
            </a:r>
          </a:p>
          <a:p>
            <a:pPr lvl="1"/>
            <a:r>
              <a:rPr lang="fr-FR" dirty="0" smtClean="0">
                <a:hlinkClick r:id="rId2"/>
              </a:rPr>
              <a:t>http://rpouiller.developpez.com/tutoriel/java/design-patterns-gang-of-four/</a:t>
            </a:r>
          </a:p>
          <a:p>
            <a:pPr lvl="1"/>
            <a:r>
              <a:rPr lang="fr-FR" dirty="0">
                <a:hlinkClick r:id="rId2"/>
              </a:rPr>
              <a:t>http://smeric.developpez.com/java/uml/</a:t>
            </a:r>
            <a:endParaRPr lang="fr-FR" dirty="0" smtClean="0">
              <a:hlinkClick r:id="rId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54162-A1AB-45CF-8430-989DF20FE0A3}" type="datetime1">
              <a:rPr lang="fr-FR" smtClean="0"/>
              <a:pPr/>
              <a:t>30/10/12</a:t>
            </a:fld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3FF9B5-5DEC-4AC4-AD17-6A70BB299403}" type="slidenum">
              <a:rPr lang="fr-FR" smtClean="0"/>
              <a:pPr/>
              <a:t>37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7801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fr-FR" dirty="0"/>
              <a:t>Eric Gamma, Richard </a:t>
            </a:r>
            <a:r>
              <a:rPr lang="fr-FR" dirty="0" err="1"/>
              <a:t>Helm</a:t>
            </a:r>
            <a:r>
              <a:rPr lang="fr-FR" dirty="0"/>
              <a:t>, Ralph Johnson, John </a:t>
            </a:r>
            <a:r>
              <a:rPr lang="fr-FR" dirty="0" err="1"/>
              <a:t>Vlissides</a:t>
            </a:r>
            <a:r>
              <a:rPr lang="fr-FR" dirty="0"/>
              <a:t>, « Design Patterns: </a:t>
            </a:r>
            <a:r>
              <a:rPr lang="fr-FR" dirty="0" err="1"/>
              <a:t>Elements</a:t>
            </a:r>
            <a:r>
              <a:rPr lang="fr-FR" dirty="0"/>
              <a:t> of </a:t>
            </a:r>
            <a:r>
              <a:rPr lang="fr-FR" dirty="0" err="1"/>
              <a:t>reusable</a:t>
            </a:r>
            <a:r>
              <a:rPr lang="fr-FR" dirty="0"/>
              <a:t> </a:t>
            </a:r>
            <a:r>
              <a:rPr lang="fr-FR" dirty="0" err="1"/>
              <a:t>object-oriented</a:t>
            </a:r>
            <a:r>
              <a:rPr lang="fr-FR" dirty="0"/>
              <a:t> software », </a:t>
            </a:r>
            <a:r>
              <a:rPr lang="fr-FR" dirty="0" err="1"/>
              <a:t>Adison</a:t>
            </a:r>
            <a:r>
              <a:rPr lang="fr-FR" dirty="0"/>
              <a:t>-Wesley, </a:t>
            </a:r>
            <a:r>
              <a:rPr lang="fr-FR" dirty="0" smtClean="0"/>
              <a:t>1994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/>
              <a:t>Steven John </a:t>
            </a:r>
            <a:r>
              <a:rPr lang="fr-FR" dirty="0" err="1"/>
              <a:t>Metsker</a:t>
            </a:r>
            <a:r>
              <a:rPr lang="fr-FR" dirty="0"/>
              <a:t> </a:t>
            </a:r>
            <a:r>
              <a:rPr lang="fr-FR" dirty="0" smtClean="0"/>
              <a:t>, « Design Patterns: </a:t>
            </a:r>
            <a:r>
              <a:rPr lang="fr-FR" dirty="0" err="1" smtClean="0"/>
              <a:t>JavaTM</a:t>
            </a:r>
            <a:r>
              <a:rPr lang="fr-FR" dirty="0" smtClean="0"/>
              <a:t> </a:t>
            </a:r>
            <a:r>
              <a:rPr lang="fr-FR" dirty="0" err="1" smtClean="0"/>
              <a:t>Workbook</a:t>
            </a:r>
            <a:r>
              <a:rPr lang="fr-FR" dirty="0" smtClean="0"/>
              <a:t> », Addison Wesley, 2002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/>
              <a:t>James W. </a:t>
            </a:r>
            <a:r>
              <a:rPr lang="fr-FR" dirty="0" smtClean="0"/>
              <a:t>Cooper, « </a:t>
            </a:r>
            <a:r>
              <a:rPr lang="fr-FR" dirty="0" err="1" smtClean="0"/>
              <a:t>JavaTM</a:t>
            </a:r>
            <a:r>
              <a:rPr lang="fr-FR" dirty="0" smtClean="0"/>
              <a:t> </a:t>
            </a:r>
            <a:r>
              <a:rPr lang="fr-FR" dirty="0"/>
              <a:t>Design Patterns: A </a:t>
            </a:r>
            <a:r>
              <a:rPr lang="fr-FR" dirty="0" smtClean="0"/>
              <a:t>Tutorial », Addison Wesley, 2000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 err="1" smtClean="0"/>
              <a:t>Deepak</a:t>
            </a:r>
            <a:r>
              <a:rPr lang="fr-FR" dirty="0" smtClean="0"/>
              <a:t> </a:t>
            </a:r>
            <a:r>
              <a:rPr lang="fr-FR" dirty="0" err="1" smtClean="0"/>
              <a:t>Alur</a:t>
            </a:r>
            <a:r>
              <a:rPr lang="fr-FR" dirty="0" smtClean="0"/>
              <a:t>, John </a:t>
            </a:r>
            <a:r>
              <a:rPr lang="fr-FR" dirty="0" err="1" smtClean="0"/>
              <a:t>Crupi</a:t>
            </a:r>
            <a:r>
              <a:rPr lang="fr-FR" dirty="0" smtClean="0"/>
              <a:t>, Dan </a:t>
            </a:r>
            <a:r>
              <a:rPr lang="fr-FR" dirty="0" err="1" smtClean="0"/>
              <a:t>Malks</a:t>
            </a:r>
            <a:r>
              <a:rPr lang="fr-FR" dirty="0" smtClean="0"/>
              <a:t>, « </a:t>
            </a:r>
            <a:r>
              <a:rPr lang="fr-FR" dirty="0" err="1" smtClean="0"/>
              <a:t>Core</a:t>
            </a:r>
            <a:r>
              <a:rPr lang="fr-FR" dirty="0" smtClean="0"/>
              <a:t> J2EE Patterns: Best practice and </a:t>
            </a:r>
            <a:r>
              <a:rPr lang="fr-FR" dirty="0" err="1" smtClean="0"/>
              <a:t>desgin</a:t>
            </a:r>
            <a:r>
              <a:rPr lang="fr-FR" dirty="0"/>
              <a:t> </a:t>
            </a:r>
            <a:r>
              <a:rPr lang="fr-FR" dirty="0" err="1" smtClean="0"/>
              <a:t>strategies</a:t>
            </a:r>
            <a:r>
              <a:rPr lang="fr-FR" dirty="0" smtClean="0"/>
              <a:t> », Sun Microsystems</a:t>
            </a:r>
          </a:p>
          <a:p>
            <a:pPr marL="514350" indent="-514350">
              <a:buFont typeface="+mj-lt"/>
              <a:buAutoNum type="arabicParenR"/>
            </a:pPr>
            <a:endParaRPr lang="fr-FR" dirty="0"/>
          </a:p>
          <a:p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412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b="1" dirty="0" smtClean="0"/>
              <a:t>Patterns dans l’informatique</a:t>
            </a:r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fr-FR" dirty="0" smtClean="0"/>
              <a:t>Développer des applications de qualité n’est pas facile</a:t>
            </a:r>
          </a:p>
          <a:p>
            <a:pPr lvl="2">
              <a:spcBef>
                <a:spcPts val="0"/>
              </a:spcBef>
              <a:spcAft>
                <a:spcPts val="600"/>
              </a:spcAft>
            </a:pPr>
            <a:r>
              <a:rPr lang="fr-FR" dirty="0" smtClean="0"/>
              <a:t>Gestion de la complexité, réutilisabilité… </a:t>
            </a:r>
          </a:p>
          <a:p>
            <a:pPr lvl="2">
              <a:spcBef>
                <a:spcPts val="576"/>
              </a:spcBef>
              <a:spcAft>
                <a:spcPts val="600"/>
              </a:spcAft>
            </a:pPr>
            <a:r>
              <a:rPr lang="fr-FR" b="1" i="1" dirty="0" err="1" smtClean="0">
                <a:solidFill>
                  <a:srgbClr val="1F497D"/>
                </a:solidFill>
              </a:rPr>
              <a:t>Designing</a:t>
            </a:r>
            <a:r>
              <a:rPr lang="fr-FR" b="1" i="1" dirty="0" smtClean="0">
                <a:solidFill>
                  <a:srgbClr val="1F497D"/>
                </a:solidFill>
              </a:rPr>
              <a:t> OO software </a:t>
            </a:r>
            <a:r>
              <a:rPr lang="fr-FR" b="1" i="1" dirty="0" err="1" smtClean="0">
                <a:solidFill>
                  <a:srgbClr val="1F497D"/>
                </a:solidFill>
              </a:rPr>
              <a:t>is</a:t>
            </a:r>
            <a:r>
              <a:rPr lang="fr-FR" b="1" i="1" dirty="0" smtClean="0">
                <a:solidFill>
                  <a:srgbClr val="1F497D"/>
                </a:solidFill>
              </a:rPr>
              <a:t> hard, and </a:t>
            </a:r>
            <a:r>
              <a:rPr lang="fr-FR" b="1" i="1" dirty="0" err="1" smtClean="0">
                <a:solidFill>
                  <a:srgbClr val="1F497D"/>
                </a:solidFill>
              </a:rPr>
              <a:t>designing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  <a:r>
              <a:rPr lang="fr-FR" b="1" i="1" dirty="0" err="1" smtClean="0">
                <a:solidFill>
                  <a:srgbClr val="1F497D"/>
                </a:solidFill>
              </a:rPr>
              <a:t>reusable</a:t>
            </a:r>
            <a:r>
              <a:rPr lang="fr-FR" b="1" i="1" dirty="0" smtClean="0">
                <a:solidFill>
                  <a:srgbClr val="1F497D"/>
                </a:solidFill>
              </a:rPr>
              <a:t> OO software </a:t>
            </a:r>
            <a:r>
              <a:rPr lang="fr-FR" b="1" i="1" dirty="0" err="1" smtClean="0">
                <a:solidFill>
                  <a:srgbClr val="1F497D"/>
                </a:solidFill>
              </a:rPr>
              <a:t>is</a:t>
            </a:r>
            <a:r>
              <a:rPr lang="fr-FR" b="1" i="1" dirty="0" smtClean="0">
                <a:solidFill>
                  <a:srgbClr val="1F497D"/>
                </a:solidFill>
              </a:rPr>
              <a:t> </a:t>
            </a:r>
            <a:r>
              <a:rPr lang="fr-FR" b="1" i="1" dirty="0" err="1" smtClean="0">
                <a:solidFill>
                  <a:srgbClr val="1F497D"/>
                </a:solidFill>
              </a:rPr>
              <a:t>even</a:t>
            </a:r>
            <a:r>
              <a:rPr lang="fr-FR" b="1" i="1" dirty="0" smtClean="0">
                <a:solidFill>
                  <a:srgbClr val="1F497D"/>
                </a:solidFill>
              </a:rPr>
              <a:t> harder </a:t>
            </a:r>
            <a:r>
              <a:rPr lang="fr-FR" dirty="0" smtClean="0"/>
              <a:t>(</a:t>
            </a:r>
            <a:r>
              <a:rPr lang="fr-FR" dirty="0" err="1" smtClean="0"/>
              <a:t>GoF</a:t>
            </a:r>
            <a:r>
              <a:rPr lang="fr-FR" dirty="0" smtClean="0"/>
              <a:t>) </a:t>
            </a:r>
            <a:r>
              <a:rPr lang="fr-FR" baseline="30000" dirty="0" smtClean="0"/>
              <a:t>[1]</a:t>
            </a:r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fr-FR" dirty="0" smtClean="0"/>
              <a:t>Patterns permettent de </a:t>
            </a:r>
            <a:r>
              <a:rPr lang="fr-FR" b="1" dirty="0" smtClean="0">
                <a:solidFill>
                  <a:srgbClr val="1F497D"/>
                </a:solidFill>
              </a:rPr>
              <a:t>documenter</a:t>
            </a:r>
            <a:r>
              <a:rPr lang="fr-FR" dirty="0" smtClean="0"/>
              <a:t> les </a:t>
            </a:r>
            <a:r>
              <a:rPr lang="fr-FR" b="1" dirty="0" smtClean="0"/>
              <a:t>connaissances</a:t>
            </a:r>
            <a:r>
              <a:rPr lang="fr-FR" dirty="0" smtClean="0"/>
              <a:t> sur un </a:t>
            </a:r>
            <a:r>
              <a:rPr lang="fr-FR" b="1" dirty="0" smtClean="0">
                <a:solidFill>
                  <a:srgbClr val="1F497D"/>
                </a:solidFill>
              </a:rPr>
              <a:t>problème récurrent </a:t>
            </a:r>
            <a:r>
              <a:rPr lang="fr-FR" dirty="0" smtClean="0"/>
              <a:t>et sa </a:t>
            </a:r>
            <a:r>
              <a:rPr lang="fr-FR" b="1" dirty="0" smtClean="0">
                <a:solidFill>
                  <a:srgbClr val="1F497D"/>
                </a:solidFill>
              </a:rPr>
              <a:t>solution</a:t>
            </a:r>
            <a:r>
              <a:rPr lang="fr-FR" dirty="0" smtClean="0"/>
              <a:t> dans un </a:t>
            </a:r>
            <a:r>
              <a:rPr lang="fr-FR" b="1" dirty="0" smtClean="0">
                <a:solidFill>
                  <a:srgbClr val="1F497D"/>
                </a:solidFill>
              </a:rPr>
              <a:t>contexte particulier </a:t>
            </a:r>
            <a:r>
              <a:rPr lang="fr-FR" dirty="0"/>
              <a:t>et de </a:t>
            </a:r>
            <a:r>
              <a:rPr lang="fr-FR" b="1" dirty="0" smtClean="0"/>
              <a:t>communiquer</a:t>
            </a:r>
            <a:r>
              <a:rPr lang="fr-FR" dirty="0" smtClean="0"/>
              <a:t> à </a:t>
            </a:r>
            <a:r>
              <a:rPr lang="fr-FR" dirty="0"/>
              <a:t>d’autres</a:t>
            </a:r>
            <a:r>
              <a:rPr lang="fr-FR" dirty="0" smtClean="0"/>
              <a:t> cette </a:t>
            </a:r>
            <a:r>
              <a:rPr lang="fr-FR" b="1" dirty="0" smtClean="0"/>
              <a:t>connaissance</a:t>
            </a:r>
            <a:r>
              <a:rPr lang="fr-FR" dirty="0" smtClean="0"/>
              <a:t> </a:t>
            </a:r>
            <a:r>
              <a:rPr lang="fr-FR" baseline="30000" dirty="0" smtClean="0"/>
              <a:t>[4]</a:t>
            </a:r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fr-FR" dirty="0" smtClean="0"/>
              <a:t>Un pattern représente une solution éprouvée et </a:t>
            </a:r>
            <a:r>
              <a:rPr lang="fr-FR" b="1" dirty="0" smtClean="0">
                <a:solidFill>
                  <a:srgbClr val="1F497D"/>
                </a:solidFill>
              </a:rPr>
              <a:t>indépendante de langage </a:t>
            </a:r>
            <a:r>
              <a:rPr lang="fr-FR" dirty="0" smtClean="0"/>
              <a:t>pour un problème connu</a:t>
            </a:r>
          </a:p>
          <a:p>
            <a:pPr lvl="2">
              <a:spcBef>
                <a:spcPts val="576"/>
              </a:spcBef>
              <a:spcAft>
                <a:spcPts val="600"/>
              </a:spcAft>
            </a:pPr>
            <a:r>
              <a:rPr lang="fr-FR" dirty="0" smtClean="0"/>
              <a:t>Documentation de l’expérience des concepteurs </a:t>
            </a:r>
          </a:p>
          <a:p>
            <a:pPr lvl="2">
              <a:spcBef>
                <a:spcPts val="576"/>
              </a:spcBef>
              <a:spcAft>
                <a:spcPts val="600"/>
              </a:spcAft>
            </a:pPr>
            <a:r>
              <a:rPr lang="fr-FR" dirty="0" smtClean="0"/>
              <a:t>Transmission de connaissances </a:t>
            </a:r>
          </a:p>
          <a:p>
            <a:pPr lvl="1"/>
            <a:endParaRPr lang="fr-F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/>
              <a:t>Patterns dans l’informatique</a:t>
            </a:r>
          </a:p>
          <a:p>
            <a:pPr lvl="1"/>
            <a:r>
              <a:rPr lang="fr-FR" b="1" dirty="0" err="1" smtClean="0">
                <a:solidFill>
                  <a:srgbClr val="1F497D"/>
                </a:solidFill>
              </a:rPr>
              <a:t>GoF’s</a:t>
            </a:r>
            <a:r>
              <a:rPr lang="fr-FR" b="1" dirty="0" smtClean="0">
                <a:solidFill>
                  <a:srgbClr val="1F497D"/>
                </a:solidFill>
              </a:rPr>
              <a:t> Design patterns</a:t>
            </a:r>
            <a:r>
              <a:rPr lang="fr-FR" baseline="30000" dirty="0" smtClean="0"/>
              <a:t>[1]</a:t>
            </a:r>
          </a:p>
          <a:p>
            <a:pPr lvl="2"/>
            <a:r>
              <a:rPr lang="fr-FR" dirty="0" smtClean="0"/>
              <a:t>Eric </a:t>
            </a:r>
            <a:r>
              <a:rPr lang="fr-FR" b="1" dirty="0"/>
              <a:t>Gamma</a:t>
            </a:r>
            <a:r>
              <a:rPr lang="fr-FR" dirty="0"/>
              <a:t>, Richard </a:t>
            </a:r>
            <a:r>
              <a:rPr lang="fr-FR" b="1" dirty="0" err="1"/>
              <a:t>Helm</a:t>
            </a:r>
            <a:r>
              <a:rPr lang="fr-FR" dirty="0"/>
              <a:t>, Ralph </a:t>
            </a:r>
            <a:r>
              <a:rPr lang="fr-FR" b="1" dirty="0"/>
              <a:t>Johnson</a:t>
            </a:r>
            <a:r>
              <a:rPr lang="fr-FR" dirty="0"/>
              <a:t>, John </a:t>
            </a:r>
            <a:r>
              <a:rPr lang="fr-FR" b="1" dirty="0" err="1" smtClean="0"/>
              <a:t>Vlissides</a:t>
            </a:r>
            <a:r>
              <a:rPr lang="fr-FR" dirty="0" smtClean="0"/>
              <a:t>, «</a:t>
            </a:r>
            <a:r>
              <a:rPr lang="fr-FR" b="1" i="1" dirty="0" smtClean="0"/>
              <a:t> </a:t>
            </a:r>
            <a:r>
              <a:rPr lang="fr-FR" b="1" i="1" dirty="0"/>
              <a:t>Design Patterns: </a:t>
            </a:r>
            <a:r>
              <a:rPr lang="fr-FR" b="1" i="1" dirty="0" err="1"/>
              <a:t>Elements</a:t>
            </a:r>
            <a:r>
              <a:rPr lang="fr-FR" b="1" i="1" dirty="0"/>
              <a:t> of </a:t>
            </a:r>
            <a:r>
              <a:rPr lang="fr-FR" b="1" i="1" dirty="0" err="1"/>
              <a:t>reusable</a:t>
            </a:r>
            <a:r>
              <a:rPr lang="fr-FR" b="1" i="1" dirty="0"/>
              <a:t> </a:t>
            </a:r>
            <a:r>
              <a:rPr lang="fr-FR" b="1" i="1" dirty="0" err="1"/>
              <a:t>object-oriented</a:t>
            </a:r>
            <a:r>
              <a:rPr lang="fr-FR" b="1" i="1" dirty="0"/>
              <a:t> </a:t>
            </a:r>
            <a:r>
              <a:rPr lang="fr-FR" b="1" i="1" dirty="0" smtClean="0"/>
              <a:t>software</a:t>
            </a:r>
            <a:r>
              <a:rPr lang="fr-FR" dirty="0" smtClean="0"/>
              <a:t> »</a:t>
            </a:r>
          </a:p>
          <a:p>
            <a:pPr lvl="2"/>
            <a:r>
              <a:rPr lang="fr-FR" dirty="0" smtClean="0"/>
              <a:t>Premier catalogue de patterns de conception proposé</a:t>
            </a:r>
          </a:p>
          <a:p>
            <a:pPr lvl="2"/>
            <a:r>
              <a:rPr lang="fr-FR" dirty="0" smtClean="0"/>
              <a:t>Inspiré par les catalogues de </a:t>
            </a:r>
            <a:r>
              <a:rPr lang="fr-FR" dirty="0"/>
              <a:t>Christopher </a:t>
            </a:r>
            <a:r>
              <a:rPr lang="fr-FR" dirty="0" err="1"/>
              <a:t>Alexandrer</a:t>
            </a:r>
            <a:r>
              <a:rPr lang="fr-FR" dirty="0"/>
              <a:t> </a:t>
            </a:r>
            <a:r>
              <a:rPr lang="fr-FR" dirty="0" smtClean="0"/>
              <a:t>dans l’architecture </a:t>
            </a:r>
          </a:p>
          <a:p>
            <a:pPr lvl="2"/>
            <a:r>
              <a:rPr lang="fr-FR" dirty="0" err="1" smtClean="0"/>
              <a:t>GoF</a:t>
            </a:r>
            <a:r>
              <a:rPr lang="fr-FR" dirty="0" smtClean="0"/>
              <a:t> n’ont pas inventé ces patrons, ils les ont reconnus et identifié sur de nombreux projets </a:t>
            </a:r>
            <a:r>
              <a:rPr lang="fr-FR" baseline="30000" dirty="0" smtClean="0"/>
              <a:t>[4]</a:t>
            </a:r>
          </a:p>
          <a:p>
            <a:pPr lvl="1"/>
            <a:endParaRPr lang="fr-FR" dirty="0" smtClean="0"/>
          </a:p>
          <a:p>
            <a:pPr lvl="1"/>
            <a:r>
              <a:rPr lang="fr-FR" dirty="0" smtClean="0"/>
              <a:t>Autres familles de patterns sont disponibles</a:t>
            </a:r>
          </a:p>
          <a:p>
            <a:pPr lvl="2"/>
            <a:r>
              <a:rPr lang="fr-FR" dirty="0" smtClean="0"/>
              <a:t>Patterns architecturaux</a:t>
            </a:r>
          </a:p>
          <a:p>
            <a:pPr lvl="2"/>
            <a:r>
              <a:rPr lang="fr-FR" dirty="0" smtClean="0"/>
              <a:t>Patterns organisationnels </a:t>
            </a:r>
          </a:p>
          <a:p>
            <a:pPr lvl="2"/>
            <a:r>
              <a:rPr lang="fr-FR" dirty="0" smtClean="0"/>
              <a:t>…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9596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Pourquoi utiliser un design pattern ?</a:t>
            </a:r>
          </a:p>
          <a:p>
            <a:pPr>
              <a:spcBef>
                <a:spcPts val="576"/>
              </a:spcBef>
              <a:spcAft>
                <a:spcPts val="600"/>
              </a:spcAft>
            </a:pPr>
            <a:r>
              <a:rPr lang="fr-FR" b="1" dirty="0">
                <a:solidFill>
                  <a:srgbClr val="1F497D"/>
                </a:solidFill>
              </a:rPr>
              <a:t>Avantages</a:t>
            </a:r>
            <a:r>
              <a:rPr lang="fr-FR" dirty="0"/>
              <a:t> </a:t>
            </a:r>
          </a:p>
          <a:p>
            <a:pPr lvl="1"/>
            <a:r>
              <a:rPr lang="fr-FR" dirty="0" smtClean="0"/>
              <a:t>Utiliser une solution reconnue et approuvée</a:t>
            </a:r>
          </a:p>
          <a:p>
            <a:pPr lvl="1"/>
            <a:r>
              <a:rPr lang="fr-FR" dirty="0" smtClean="0"/>
              <a:t>Améliorer la compréhension du système par un vocabulaire commun  </a:t>
            </a:r>
            <a:endParaRPr lang="fr-FR" b="1" dirty="0" smtClean="0"/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fr-FR" dirty="0" smtClean="0"/>
              <a:t>Disposer </a:t>
            </a:r>
            <a:r>
              <a:rPr lang="fr-FR" dirty="0"/>
              <a:t>d’un catalogue de solutions pour de </a:t>
            </a:r>
            <a:r>
              <a:rPr lang="fr-FR" dirty="0" smtClean="0"/>
              <a:t>problèmes génériques</a:t>
            </a:r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fr-FR" dirty="0"/>
              <a:t>R</a:t>
            </a:r>
            <a:r>
              <a:rPr lang="fr-FR" dirty="0" smtClean="0"/>
              <a:t>éduire la complexité des problèmes </a:t>
            </a:r>
          </a:p>
          <a:p>
            <a:pPr lvl="1">
              <a:spcBef>
                <a:spcPts val="576"/>
              </a:spcBef>
              <a:spcAft>
                <a:spcPts val="600"/>
              </a:spcAft>
            </a:pPr>
            <a:r>
              <a:rPr lang="fr-FR" dirty="0" smtClean="0"/>
              <a:t>Augmenter la qualité du code produit</a:t>
            </a:r>
          </a:p>
          <a:p>
            <a:pPr lvl="1"/>
            <a:r>
              <a:rPr lang="fr-FR" b="1" dirty="0" smtClean="0">
                <a:solidFill>
                  <a:srgbClr val="1F497D"/>
                </a:solidFill>
              </a:rPr>
              <a:t>Eviter le </a:t>
            </a:r>
            <a:r>
              <a:rPr lang="fr-FR" b="1" dirty="0" err="1" smtClean="0">
                <a:solidFill>
                  <a:srgbClr val="1F497D"/>
                </a:solidFill>
              </a:rPr>
              <a:t>re</a:t>
            </a:r>
            <a:r>
              <a:rPr lang="fr-FR" b="1" dirty="0" smtClean="0">
                <a:solidFill>
                  <a:srgbClr val="1F497D"/>
                </a:solidFill>
              </a:rPr>
              <a:t>-design !!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36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5192" y="1556792"/>
            <a:ext cx="8579296" cy="5069160"/>
          </a:xfrm>
        </p:spPr>
        <p:txBody>
          <a:bodyPr>
            <a:normAutofit fontScale="92500" lnSpcReduction="10000"/>
          </a:bodyPr>
          <a:lstStyle/>
          <a:p>
            <a:r>
              <a:rPr lang="fr-FR" b="1" dirty="0">
                <a:solidFill>
                  <a:srgbClr val="1F497D"/>
                </a:solidFill>
              </a:rPr>
              <a:t>Common causes of </a:t>
            </a:r>
            <a:r>
              <a:rPr lang="fr-FR" b="1" dirty="0" err="1">
                <a:solidFill>
                  <a:srgbClr val="1F497D"/>
                </a:solidFill>
              </a:rPr>
              <a:t>redesign</a:t>
            </a:r>
            <a:r>
              <a:rPr lang="fr-FR" b="1" dirty="0">
                <a:solidFill>
                  <a:srgbClr val="1F497D"/>
                </a:solidFill>
              </a:rPr>
              <a:t> </a:t>
            </a:r>
            <a:r>
              <a:rPr lang="fr-FR" dirty="0"/>
              <a:t>(</a:t>
            </a:r>
            <a:r>
              <a:rPr lang="fr-FR" dirty="0" err="1"/>
              <a:t>GoF</a:t>
            </a:r>
            <a:r>
              <a:rPr lang="fr-FR" dirty="0" smtClean="0"/>
              <a:t>)</a:t>
            </a:r>
            <a:r>
              <a:rPr lang="fr-FR" baseline="30000" dirty="0" smtClean="0"/>
              <a:t>[1]</a:t>
            </a:r>
          </a:p>
          <a:p>
            <a:pPr lvl="1"/>
            <a:r>
              <a:rPr lang="fr-FR" b="1" i="1" dirty="0" err="1" smtClean="0"/>
              <a:t>Tigly</a:t>
            </a:r>
            <a:r>
              <a:rPr lang="fr-FR" b="1" i="1" dirty="0" smtClean="0"/>
              <a:t> </a:t>
            </a:r>
            <a:r>
              <a:rPr lang="fr-FR" b="1" i="1" dirty="0" err="1" smtClean="0"/>
              <a:t>coupling</a:t>
            </a:r>
            <a:endParaRPr lang="fr-FR" b="1" i="1" dirty="0" smtClean="0"/>
          </a:p>
          <a:p>
            <a:pPr lvl="2"/>
            <a:r>
              <a:rPr lang="fr-FR" dirty="0" smtClean="0"/>
              <a:t>Classes fortement couplées sont difficiles à réutiliser </a:t>
            </a:r>
          </a:p>
          <a:p>
            <a:pPr lvl="1"/>
            <a:r>
              <a:rPr lang="fr-FR" b="1" i="1" dirty="0" err="1" smtClean="0"/>
              <a:t>Creating</a:t>
            </a:r>
            <a:r>
              <a:rPr lang="fr-FR" b="1" i="1" dirty="0" smtClean="0"/>
              <a:t> an </a:t>
            </a:r>
            <a:r>
              <a:rPr lang="fr-FR" b="1" i="1" dirty="0" err="1" smtClean="0"/>
              <a:t>object</a:t>
            </a:r>
            <a:r>
              <a:rPr lang="fr-FR" b="1" i="1" dirty="0" smtClean="0"/>
              <a:t> by </a:t>
            </a:r>
            <a:r>
              <a:rPr lang="fr-FR" b="1" i="1" dirty="0" err="1" smtClean="0"/>
              <a:t>specifying</a:t>
            </a:r>
            <a:r>
              <a:rPr lang="fr-FR" b="1" i="1" dirty="0" smtClean="0"/>
              <a:t> a class </a:t>
            </a:r>
            <a:r>
              <a:rPr lang="fr-FR" b="1" i="1" dirty="0" err="1" smtClean="0"/>
              <a:t>explicitly</a:t>
            </a:r>
            <a:r>
              <a:rPr lang="fr-FR" b="1" i="1" dirty="0" smtClean="0"/>
              <a:t> </a:t>
            </a:r>
          </a:p>
          <a:p>
            <a:pPr lvl="2"/>
            <a:r>
              <a:rPr lang="fr-FR" dirty="0" smtClean="0"/>
              <a:t>Le couplage généré par l’instanciation peut compromettre les modifications futures</a:t>
            </a:r>
          </a:p>
          <a:p>
            <a:pPr lvl="1"/>
            <a:r>
              <a:rPr lang="fr-FR" b="1" i="1" dirty="0" err="1" smtClean="0"/>
              <a:t>Dependance</a:t>
            </a:r>
            <a:r>
              <a:rPr lang="fr-FR" b="1" i="1" dirty="0" smtClean="0"/>
              <a:t> on objet </a:t>
            </a:r>
            <a:r>
              <a:rPr lang="fr-FR" b="1" i="1" dirty="0" err="1" smtClean="0"/>
              <a:t>representations</a:t>
            </a:r>
            <a:r>
              <a:rPr lang="fr-FR" b="1" i="1" dirty="0" smtClean="0"/>
              <a:t> or </a:t>
            </a:r>
            <a:r>
              <a:rPr lang="fr-FR" b="1" i="1" dirty="0" err="1" smtClean="0"/>
              <a:t>implementations</a:t>
            </a:r>
            <a:r>
              <a:rPr lang="fr-FR" b="1" i="1" dirty="0" smtClean="0"/>
              <a:t> </a:t>
            </a:r>
          </a:p>
          <a:p>
            <a:pPr lvl="2"/>
            <a:r>
              <a:rPr lang="fr-FR" dirty="0" smtClean="0"/>
              <a:t>Clients qui connaissent les détails sur implémentation / stockage d’un objet peuvent être affectés par les changements sur l’objet</a:t>
            </a:r>
          </a:p>
          <a:p>
            <a:pPr lvl="1"/>
            <a:r>
              <a:rPr lang="fr-FR" b="1" i="1" dirty="0" err="1" smtClean="0"/>
              <a:t>Algorithm</a:t>
            </a:r>
            <a:r>
              <a:rPr lang="fr-FR" b="1" i="1" dirty="0" smtClean="0"/>
              <a:t> </a:t>
            </a:r>
            <a:r>
              <a:rPr lang="fr-FR" b="1" i="1" dirty="0" err="1" smtClean="0"/>
              <a:t>dependencies</a:t>
            </a:r>
            <a:r>
              <a:rPr lang="fr-FR" b="1" i="1" dirty="0" smtClean="0"/>
              <a:t> </a:t>
            </a:r>
          </a:p>
          <a:p>
            <a:pPr lvl="2"/>
            <a:r>
              <a:rPr lang="fr-FR" dirty="0" smtClean="0"/>
              <a:t>Objets qui dépendent d’un algorithme doivent être modifiés si l’algorithme change </a:t>
            </a:r>
          </a:p>
          <a:p>
            <a:pPr lvl="1"/>
            <a:r>
              <a:rPr lang="fr-FR" b="1" i="1" dirty="0" err="1" smtClean="0"/>
              <a:t>Dependence</a:t>
            </a:r>
            <a:r>
              <a:rPr lang="fr-FR" b="1" i="1" dirty="0" smtClean="0"/>
              <a:t> on hardware and software </a:t>
            </a:r>
            <a:r>
              <a:rPr lang="fr-FR" b="1" i="1" dirty="0" err="1" smtClean="0"/>
              <a:t>platform</a:t>
            </a:r>
            <a:endParaRPr lang="fr-FR" b="1" i="1" dirty="0" smtClean="0"/>
          </a:p>
          <a:p>
            <a:pPr lvl="2"/>
            <a:r>
              <a:rPr lang="fr-FR" dirty="0" smtClean="0"/>
              <a:t>Il faut limiter les dépendances vers les APIs extérieures, qui peuvent changer en fonction du système utilisé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165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6856" y="1556792"/>
            <a:ext cx="8229600" cy="4876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r-FR" b="1" dirty="0" err="1" smtClean="0">
                <a:solidFill>
                  <a:srgbClr val="1F497D"/>
                </a:solidFill>
              </a:rPr>
              <a:t>GoF’s</a:t>
            </a:r>
            <a:r>
              <a:rPr lang="fr-FR" b="1" dirty="0" smtClean="0">
                <a:solidFill>
                  <a:srgbClr val="1F497D"/>
                </a:solidFill>
              </a:rPr>
              <a:t> Design Patterns</a:t>
            </a:r>
          </a:p>
          <a:p>
            <a:pPr lvl="1">
              <a:spcAft>
                <a:spcPts val="600"/>
              </a:spcAft>
            </a:pPr>
            <a:r>
              <a:rPr lang="fr-FR" dirty="0" smtClean="0"/>
              <a:t>Focus : problèmes de conception (design) OO </a:t>
            </a:r>
          </a:p>
          <a:p>
            <a:pPr lvl="1">
              <a:spcAft>
                <a:spcPts val="600"/>
              </a:spcAft>
            </a:pPr>
            <a:r>
              <a:rPr lang="fr-FR" i="1" dirty="0" smtClean="0"/>
              <a:t>Design patterns are descriptions of </a:t>
            </a:r>
            <a:r>
              <a:rPr lang="fr-FR" b="1" i="1" dirty="0" err="1" smtClean="0"/>
              <a:t>communicating</a:t>
            </a:r>
            <a:r>
              <a:rPr lang="fr-FR" b="1" i="1" dirty="0" smtClean="0"/>
              <a:t> objets</a:t>
            </a:r>
            <a:r>
              <a:rPr lang="fr-FR" i="1" dirty="0" smtClean="0"/>
              <a:t> </a:t>
            </a:r>
            <a:r>
              <a:rPr lang="fr-FR" i="1" dirty="0" err="1" smtClean="0"/>
              <a:t>that</a:t>
            </a:r>
            <a:r>
              <a:rPr lang="fr-FR" i="1" dirty="0" smtClean="0"/>
              <a:t> are </a:t>
            </a:r>
            <a:r>
              <a:rPr lang="fr-FR" i="1" dirty="0" err="1" smtClean="0"/>
              <a:t>customised</a:t>
            </a:r>
            <a:r>
              <a:rPr lang="fr-FR" i="1" dirty="0" smtClean="0"/>
              <a:t> </a:t>
            </a:r>
            <a:r>
              <a:rPr lang="fr-FR" b="1" i="1" dirty="0" smtClean="0"/>
              <a:t>to </a:t>
            </a:r>
            <a:r>
              <a:rPr lang="fr-FR" b="1" i="1" dirty="0" err="1" smtClean="0"/>
              <a:t>solve</a:t>
            </a:r>
            <a:r>
              <a:rPr lang="fr-FR" b="1" i="1" dirty="0" smtClean="0"/>
              <a:t> </a:t>
            </a:r>
            <a:r>
              <a:rPr lang="fr-FR" i="1" dirty="0" err="1" smtClean="0"/>
              <a:t>general</a:t>
            </a:r>
            <a:r>
              <a:rPr lang="fr-FR" i="1" dirty="0" smtClean="0"/>
              <a:t> </a:t>
            </a:r>
            <a:r>
              <a:rPr lang="fr-FR" b="1" i="1" dirty="0" smtClean="0"/>
              <a:t>design </a:t>
            </a:r>
            <a:r>
              <a:rPr lang="fr-FR" b="1" i="1" dirty="0" err="1" smtClean="0"/>
              <a:t>problems</a:t>
            </a:r>
            <a:r>
              <a:rPr lang="fr-FR" b="1" i="1" dirty="0" smtClean="0"/>
              <a:t> </a:t>
            </a:r>
            <a:r>
              <a:rPr lang="fr-FR" i="1" dirty="0" smtClean="0"/>
              <a:t>in a </a:t>
            </a:r>
            <a:r>
              <a:rPr lang="fr-FR" b="1" i="1" dirty="0" err="1" smtClean="0"/>
              <a:t>particular</a:t>
            </a:r>
            <a:r>
              <a:rPr lang="fr-FR" b="1" i="1" dirty="0" smtClean="0"/>
              <a:t> </a:t>
            </a:r>
            <a:r>
              <a:rPr lang="fr-FR" b="1" i="1" dirty="0" err="1" smtClean="0"/>
              <a:t>context</a:t>
            </a:r>
            <a:r>
              <a:rPr lang="fr-FR" b="1" i="1" dirty="0"/>
              <a:t> </a:t>
            </a:r>
            <a:r>
              <a:rPr lang="fr-FR" baseline="30000" dirty="0" smtClean="0"/>
              <a:t>[1]</a:t>
            </a:r>
          </a:p>
          <a:p>
            <a:pPr lvl="1">
              <a:spcAft>
                <a:spcPts val="600"/>
              </a:spcAft>
            </a:pPr>
            <a:r>
              <a:rPr lang="fr-FR" b="1" dirty="0" smtClean="0">
                <a:solidFill>
                  <a:srgbClr val="1F497D"/>
                </a:solidFill>
              </a:rPr>
              <a:t>Ensemble d’objets </a:t>
            </a:r>
            <a:r>
              <a:rPr lang="fr-FR" dirty="0" smtClean="0"/>
              <a:t>participant à la </a:t>
            </a:r>
            <a:r>
              <a:rPr lang="fr-FR" b="1" dirty="0" smtClean="0">
                <a:solidFill>
                  <a:srgbClr val="1F497D"/>
                </a:solidFill>
              </a:rPr>
              <a:t>solution</a:t>
            </a:r>
            <a:r>
              <a:rPr lang="fr-FR" dirty="0" smtClean="0"/>
              <a:t> d’un </a:t>
            </a:r>
            <a:r>
              <a:rPr lang="fr-FR" b="1" dirty="0" smtClean="0">
                <a:solidFill>
                  <a:srgbClr val="1F497D"/>
                </a:solidFill>
              </a:rPr>
              <a:t>problème</a:t>
            </a:r>
            <a:r>
              <a:rPr lang="fr-FR" dirty="0" smtClean="0"/>
              <a:t> de </a:t>
            </a:r>
            <a:r>
              <a:rPr lang="fr-FR" b="1" dirty="0" smtClean="0">
                <a:solidFill>
                  <a:srgbClr val="1F497D"/>
                </a:solidFill>
              </a:rPr>
              <a:t>conception</a:t>
            </a:r>
            <a:r>
              <a:rPr lang="fr-FR" dirty="0" smtClean="0"/>
              <a:t> dans un </a:t>
            </a:r>
            <a:r>
              <a:rPr lang="fr-FR" b="1" dirty="0" smtClean="0">
                <a:solidFill>
                  <a:srgbClr val="1F497D"/>
                </a:solidFill>
              </a:rPr>
              <a:t>contexte donné</a:t>
            </a:r>
          </a:p>
          <a:p>
            <a:pPr lvl="1">
              <a:spcAft>
                <a:spcPts val="600"/>
              </a:spcAft>
            </a:pPr>
            <a:r>
              <a:rPr lang="fr-FR" b="1" i="1" dirty="0" smtClean="0"/>
              <a:t>You </a:t>
            </a:r>
            <a:r>
              <a:rPr lang="fr-FR" b="1" i="1" dirty="0" err="1"/>
              <a:t>don't</a:t>
            </a:r>
            <a:r>
              <a:rPr lang="fr-FR" b="1" i="1" dirty="0"/>
              <a:t> </a:t>
            </a:r>
            <a:r>
              <a:rPr lang="fr-FR" b="1" i="1" dirty="0" err="1"/>
              <a:t>just</a:t>
            </a:r>
            <a:r>
              <a:rPr lang="fr-FR" b="1" i="1" dirty="0"/>
              <a:t> </a:t>
            </a:r>
            <a:r>
              <a:rPr lang="fr-FR" b="1" i="1" dirty="0" err="1"/>
              <a:t>write</a:t>
            </a:r>
            <a:r>
              <a:rPr lang="fr-FR" b="1" i="1" dirty="0"/>
              <a:t> a design pattern off the top of </a:t>
            </a:r>
            <a:r>
              <a:rPr lang="fr-FR" b="1" i="1" dirty="0" err="1"/>
              <a:t>your</a:t>
            </a:r>
            <a:r>
              <a:rPr lang="fr-FR" b="1" i="1" dirty="0"/>
              <a:t> </a:t>
            </a:r>
            <a:r>
              <a:rPr lang="fr-FR" b="1" i="1" dirty="0" err="1"/>
              <a:t>head</a:t>
            </a:r>
            <a:r>
              <a:rPr lang="fr-FR" b="1" i="1" dirty="0"/>
              <a:t>. </a:t>
            </a:r>
            <a:r>
              <a:rPr lang="fr-FR" b="1" i="1" dirty="0">
                <a:solidFill>
                  <a:srgbClr val="1F497D"/>
                </a:solidFill>
              </a:rPr>
              <a:t>Patterns are </a:t>
            </a:r>
            <a:r>
              <a:rPr lang="fr-FR" b="1" i="1" dirty="0" err="1">
                <a:solidFill>
                  <a:srgbClr val="1F497D"/>
                </a:solidFill>
              </a:rPr>
              <a:t>discovered</a:t>
            </a:r>
            <a:r>
              <a:rPr lang="fr-FR" dirty="0"/>
              <a:t>. </a:t>
            </a:r>
            <a:r>
              <a:rPr lang="fr-FR" baseline="30000" dirty="0"/>
              <a:t>[</a:t>
            </a:r>
            <a:r>
              <a:rPr lang="fr-FR" baseline="30000" dirty="0" smtClean="0"/>
              <a:t>3]</a:t>
            </a:r>
          </a:p>
          <a:p>
            <a:pPr lvl="2">
              <a:spcAft>
                <a:spcPts val="600"/>
              </a:spcAft>
            </a:pPr>
            <a:r>
              <a:rPr lang="fr-FR" dirty="0" smtClean="0"/>
              <a:t>Design patterns </a:t>
            </a:r>
            <a:r>
              <a:rPr lang="fr-FR" dirty="0"/>
              <a:t>sont issus de </a:t>
            </a:r>
            <a:r>
              <a:rPr lang="fr-FR" dirty="0" smtClean="0"/>
              <a:t>l’expérience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7238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Complexité : Design Patterns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fr-FR" b="1" dirty="0" smtClean="0">
                <a:solidFill>
                  <a:srgbClr val="1F497D"/>
                </a:solidFill>
              </a:rPr>
              <a:t>Définition d’un design pattern </a:t>
            </a:r>
          </a:p>
          <a:p>
            <a:pPr lvl="1">
              <a:defRPr/>
            </a:pPr>
            <a:r>
              <a:rPr lang="fr-FR" dirty="0" smtClean="0"/>
              <a:t>Un </a:t>
            </a:r>
            <a:r>
              <a:rPr lang="fr-FR" b="1" dirty="0"/>
              <a:t>pattern</a:t>
            </a:r>
            <a:r>
              <a:rPr lang="fr-FR" dirty="0"/>
              <a:t> est une règle qui exprime la relation entre un certain </a:t>
            </a:r>
            <a:r>
              <a:rPr lang="fr-FR" b="1" dirty="0"/>
              <a:t>contexte</a:t>
            </a:r>
            <a:r>
              <a:rPr lang="fr-FR" dirty="0"/>
              <a:t>, un </a:t>
            </a:r>
            <a:r>
              <a:rPr lang="fr-FR" b="1" dirty="0"/>
              <a:t>problème</a:t>
            </a:r>
            <a:r>
              <a:rPr lang="fr-FR" dirty="0"/>
              <a:t> et une </a:t>
            </a:r>
            <a:r>
              <a:rPr lang="fr-FR" b="1" dirty="0"/>
              <a:t>solution</a:t>
            </a:r>
            <a:r>
              <a:rPr lang="fr-FR" dirty="0"/>
              <a:t> </a:t>
            </a:r>
            <a:r>
              <a:rPr lang="fr-FR" baseline="30000" dirty="0"/>
              <a:t>[4</a:t>
            </a:r>
            <a:r>
              <a:rPr lang="fr-FR" baseline="30000" dirty="0" smtClean="0"/>
              <a:t>]</a:t>
            </a:r>
          </a:p>
          <a:p>
            <a:pPr>
              <a:defRPr/>
            </a:pPr>
            <a:r>
              <a:rPr lang="fr-FR" dirty="0"/>
              <a:t>Eléments de </a:t>
            </a:r>
            <a:r>
              <a:rPr lang="fr-FR" dirty="0" smtClean="0"/>
              <a:t>définition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fr-FR" b="1" dirty="0" smtClean="0">
                <a:solidFill>
                  <a:schemeClr val="tx2"/>
                </a:solidFill>
              </a:rPr>
              <a:t>Problème</a:t>
            </a:r>
            <a:r>
              <a:rPr lang="fr-FR" dirty="0" smtClean="0"/>
              <a:t> </a:t>
            </a:r>
            <a:r>
              <a:rPr lang="fr-FR" dirty="0"/>
              <a:t>: </a:t>
            </a:r>
            <a:r>
              <a:rPr lang="fr-FR" dirty="0" smtClean="0"/>
              <a:t>description du problème et des conditions </a:t>
            </a:r>
            <a:r>
              <a:rPr lang="fr-FR" dirty="0"/>
              <a:t>nécessaires à l’usage du </a:t>
            </a:r>
            <a:r>
              <a:rPr lang="fr-FR" dirty="0" smtClean="0"/>
              <a:t>pattern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fr-FR" b="1" dirty="0" smtClean="0"/>
              <a:t>Intention, motivation, applicabilité </a:t>
            </a:r>
            <a:endParaRPr lang="fr-FR" b="1" dirty="0"/>
          </a:p>
          <a:p>
            <a:pPr lvl="1">
              <a:buFont typeface="Arial" pitchFamily="34" charset="0"/>
              <a:buChar char="–"/>
              <a:defRPr/>
            </a:pPr>
            <a:r>
              <a:rPr lang="fr-FR" b="1" dirty="0">
                <a:solidFill>
                  <a:schemeClr val="tx2"/>
                </a:solidFill>
              </a:rPr>
              <a:t>Solution</a:t>
            </a:r>
            <a:r>
              <a:rPr lang="fr-FR" dirty="0"/>
              <a:t> : description des éléments qui composent le pattern et leur </a:t>
            </a:r>
            <a:r>
              <a:rPr lang="fr-FR" dirty="0" smtClean="0"/>
              <a:t>relation</a:t>
            </a:r>
          </a:p>
          <a:p>
            <a:pPr lvl="2">
              <a:buFont typeface="Arial" pitchFamily="34" charset="0"/>
              <a:buChar char="–"/>
              <a:defRPr/>
            </a:pPr>
            <a:r>
              <a:rPr lang="fr-FR" b="1" dirty="0" smtClean="0"/>
              <a:t>Structure, participants et collaborations</a:t>
            </a:r>
            <a:endParaRPr lang="fr-FR" b="1" dirty="0"/>
          </a:p>
          <a:p>
            <a:pPr lvl="1">
              <a:buFont typeface="Arial" pitchFamily="34" charset="0"/>
              <a:buChar char="–"/>
              <a:defRPr/>
            </a:pPr>
            <a:r>
              <a:rPr lang="fr-FR" b="1" dirty="0">
                <a:solidFill>
                  <a:schemeClr val="tx2"/>
                </a:solidFill>
              </a:rPr>
              <a:t>Conséquences</a:t>
            </a:r>
            <a:r>
              <a:rPr lang="fr-FR" dirty="0"/>
              <a:t> : pros et </a:t>
            </a:r>
            <a:r>
              <a:rPr lang="fr-FR" dirty="0" smtClean="0"/>
              <a:t>contres </a:t>
            </a:r>
            <a:r>
              <a:rPr lang="fr-FR" dirty="0"/>
              <a:t>de l’usage de pattern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30/10/12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9932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P1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4057</TotalTime>
  <Words>2599</Words>
  <Application>Microsoft Macintosh PowerPoint</Application>
  <PresentationFormat>Présentation à l'écran (4:3)</PresentationFormat>
  <Paragraphs>542</Paragraphs>
  <Slides>38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UP1</vt:lpstr>
      <vt:lpstr>INF 2  Programmation Orientée Objet Avancée </vt:lpstr>
      <vt:lpstr>Plan de la séance</vt:lpstr>
      <vt:lpstr>Complexité : Design Patterns 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Complexité : Design Patterns </vt:lpstr>
      <vt:lpstr>Références 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INF2 Développement d'Interface</dc:title>
  <dc:creator>kirsch</dc:creator>
  <cp:lastModifiedBy>Manuele Kirsch Pinheiro</cp:lastModifiedBy>
  <cp:revision>304</cp:revision>
  <cp:lastPrinted>2011-12-11T13:58:18Z</cp:lastPrinted>
  <dcterms:created xsi:type="dcterms:W3CDTF">2008-12-14T17:27:01Z</dcterms:created>
  <dcterms:modified xsi:type="dcterms:W3CDTF">2012-10-30T18:45:14Z</dcterms:modified>
</cp:coreProperties>
</file>