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16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319" r:id="rId32"/>
    <p:sldId id="320" r:id="rId33"/>
    <p:sldId id="321" r:id="rId34"/>
    <p:sldId id="322" r:id="rId35"/>
    <p:sldId id="323" r:id="rId36"/>
    <p:sldId id="324" r:id="rId37"/>
    <p:sldId id="325" r:id="rId38"/>
    <p:sldId id="326" r:id="rId39"/>
    <p:sldId id="327" r:id="rId40"/>
    <p:sldId id="328" r:id="rId41"/>
    <p:sldId id="329" r:id="rId42"/>
    <p:sldId id="330" r:id="rId43"/>
    <p:sldId id="331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0" r:id="rId53"/>
    <p:sldId id="341" r:id="rId54"/>
    <p:sldId id="342" r:id="rId55"/>
    <p:sldId id="343" r:id="rId56"/>
    <p:sldId id="344" r:id="rId57"/>
    <p:sldId id="345" r:id="rId58"/>
    <p:sldId id="346" r:id="rId59"/>
    <p:sldId id="347" r:id="rId60"/>
    <p:sldId id="348" r:id="rId61"/>
    <p:sldId id="349" r:id="rId62"/>
    <p:sldId id="350" r:id="rId63"/>
    <p:sldId id="351" r:id="rId64"/>
    <p:sldId id="352" r:id="rId65"/>
    <p:sldId id="353" r:id="rId66"/>
    <p:sldId id="354" r:id="rId67"/>
    <p:sldId id="355" r:id="rId68"/>
    <p:sldId id="356" r:id="rId69"/>
    <p:sldId id="357" r:id="rId70"/>
    <p:sldId id="358" r:id="rId71"/>
    <p:sldId id="359" r:id="rId72"/>
    <p:sldId id="360" r:id="rId73"/>
    <p:sldId id="361" r:id="rId74"/>
    <p:sldId id="362" r:id="rId75"/>
    <p:sldId id="363" r:id="rId76"/>
    <p:sldId id="364" r:id="rId77"/>
    <p:sldId id="365" r:id="rId78"/>
    <p:sldId id="366" r:id="rId79"/>
    <p:sldId id="367" r:id="rId80"/>
    <p:sldId id="368" r:id="rId81"/>
    <p:sldId id="369" r:id="rId82"/>
    <p:sldId id="370" r:id="rId83"/>
    <p:sldId id="371" r:id="rId84"/>
    <p:sldId id="372" r:id="rId85"/>
    <p:sldId id="373" r:id="rId86"/>
    <p:sldId id="374" r:id="rId87"/>
    <p:sldId id="375" r:id="rId88"/>
    <p:sldId id="376" r:id="rId89"/>
    <p:sldId id="377" r:id="rId90"/>
    <p:sldId id="378" r:id="rId91"/>
    <p:sldId id="379" r:id="rId92"/>
    <p:sldId id="380" r:id="rId93"/>
    <p:sldId id="381" r:id="rId94"/>
    <p:sldId id="382" r:id="rId95"/>
    <p:sldId id="383" r:id="rId96"/>
    <p:sldId id="384" r:id="rId97"/>
    <p:sldId id="385" r:id="rId98"/>
    <p:sldId id="386" r:id="rId99"/>
    <p:sldId id="387" r:id="rId100"/>
    <p:sldId id="388" r:id="rId101"/>
    <p:sldId id="389" r:id="rId102"/>
    <p:sldId id="390" r:id="rId103"/>
    <p:sldId id="391" r:id="rId104"/>
    <p:sldId id="392" r:id="rId105"/>
    <p:sldId id="393" r:id="rId106"/>
    <p:sldId id="394" r:id="rId107"/>
    <p:sldId id="395" r:id="rId108"/>
    <p:sldId id="396" r:id="rId109"/>
    <p:sldId id="397" r:id="rId110"/>
    <p:sldId id="398" r:id="rId111"/>
    <p:sldId id="399" r:id="rId112"/>
    <p:sldId id="400" r:id="rId113"/>
    <p:sldId id="401" r:id="rId114"/>
    <p:sldId id="402" r:id="rId1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theme" Target="theme/theme1.xml"/><Relationship Id="rId121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notesMaster" Target="notesMasters/notesMaster1.xml"/><Relationship Id="rId117" Type="http://schemas.openxmlformats.org/officeDocument/2006/relationships/printerSettings" Target="printerSettings/printerSettings1.bin"/><Relationship Id="rId118" Type="http://schemas.openxmlformats.org/officeDocument/2006/relationships/presProps" Target="presProps.xml"/><Relationship Id="rId119" Type="http://schemas.openxmlformats.org/officeDocument/2006/relationships/viewProps" Target="viewProps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53BC9-A4C9-CF40-A907-ED3C9A849ECF}" type="datetimeFigureOut">
              <a:rPr lang="fr-FR" smtClean="0"/>
              <a:t>07/02/2014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4238A-97A3-4540-B80C-F5884F04FCD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306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3B15F7-007E-41B1-89FA-B11F882652D4}" type="slidenum">
              <a:rPr lang="en-GB"/>
              <a:pPr/>
              <a:t>42</a:t>
            </a:fld>
            <a:endParaRPr lang="en-GB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FB7FD4-FADF-4F5A-93FB-D898E8057DC0}" type="slidenum">
              <a:rPr lang="en-GB"/>
              <a:pPr/>
              <a:t>61</a:t>
            </a:fld>
            <a:endParaRPr lang="en-GB"/>
          </a:p>
        </p:txBody>
      </p:sp>
      <p:sp>
        <p:nvSpPr>
          <p:cNvPr id="430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A5E24AC-809D-47DD-A152-9FDDD56ED72C}" type="slidenum">
              <a:rPr lang="en-GB"/>
              <a:pPr/>
              <a:t>62</a:t>
            </a:fld>
            <a:endParaRPr lang="en-GB"/>
          </a:p>
        </p:txBody>
      </p:sp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2475" cy="34226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507" y="4343144"/>
            <a:ext cx="5022580" cy="1846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0473A-7718-4878-AA6A-708F9C4F435F}" type="slidenum">
              <a:rPr lang="fr-FR"/>
              <a:pPr/>
              <a:t>105</a:t>
            </a:fld>
            <a:endParaRPr lang="fr-FR"/>
          </a:p>
        </p:txBody>
      </p:sp>
      <p:sp>
        <p:nvSpPr>
          <p:cNvPr id="1945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5325"/>
            <a:ext cx="4572000" cy="3429000"/>
          </a:xfrm>
          <a:ln/>
        </p:spPr>
      </p:sp>
      <p:sp>
        <p:nvSpPr>
          <p:cNvPr id="194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ln/>
        </p:spPr>
        <p:txBody>
          <a:bodyPr wrap="none" anchor="ctr"/>
          <a:lstStyle/>
          <a:p>
            <a:pPr defTabSz="449263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0795D9-B3BA-4AE0-93C9-2F078580BD6B}" type="slidenum">
              <a:rPr lang="en-GB"/>
              <a:pPr/>
              <a:t>43</a:t>
            </a:fld>
            <a:endParaRPr lang="en-GB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62DA17-2405-43E0-8899-F8BBE813DEE4}" type="slidenum">
              <a:rPr lang="en-GB"/>
              <a:pPr/>
              <a:t>48</a:t>
            </a:fld>
            <a:endParaRPr lang="en-GB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3CE6EC-C9C2-431A-90F3-559F3A14B6B6}" type="slidenum">
              <a:rPr lang="en-GB"/>
              <a:pPr/>
              <a:t>51</a:t>
            </a:fld>
            <a:endParaRPr lang="en-GB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09C8D8-4353-4436-826A-B325C6A91893}" type="slidenum">
              <a:rPr lang="en-GB"/>
              <a:pPr/>
              <a:t>52</a:t>
            </a:fld>
            <a:endParaRPr lang="en-GB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4FAE4B3-4F9A-4E56-A073-6E1F806B2C95}" type="slidenum">
              <a:rPr lang="en-GB"/>
              <a:pPr/>
              <a:t>54</a:t>
            </a:fld>
            <a:endParaRPr lang="en-GB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C87C0F-5D88-471C-85DB-310F26ACA040}" type="slidenum">
              <a:rPr lang="en-GB"/>
              <a:pPr/>
              <a:t>57</a:t>
            </a:fld>
            <a:endParaRPr lang="en-GB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A667A0-B827-474B-BF67-D0B1FC29464E}" type="slidenum">
              <a:rPr lang="en-GB"/>
              <a:pPr/>
              <a:t>58</a:t>
            </a:fld>
            <a:endParaRPr lang="en-GB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E67597-2F27-48C4-8A9E-1C4CEA559F1C}" type="slidenum">
              <a:rPr lang="en-GB"/>
              <a:pPr/>
              <a:t>59</a:t>
            </a:fld>
            <a:endParaRPr lang="en-GB"/>
          </a:p>
        </p:txBody>
      </p:sp>
      <p:sp>
        <p:nvSpPr>
          <p:cNvPr id="512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0259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38580" y="6283621"/>
            <a:ext cx="1368152" cy="314368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78EE822-4536-964F-81E0-8788A00A0ABE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cartouche_logo_univ-paris1_294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457802" cy="991811"/>
          </a:xfrm>
          <a:prstGeom prst="rect">
            <a:avLst/>
          </a:prstGeom>
        </p:spPr>
      </p:pic>
      <p:pic>
        <p:nvPicPr>
          <p:cNvPr id="9" name="Picture 6" descr="09a00c00egerdp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Image 11" descr="cartouche_logo_univ-paris1_294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3168121" cy="9087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4CA6-BA7E-144F-9FF9-40D161EE6C73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3510B-1267-AA43-9821-7362CFA00FC7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51720" y="18288"/>
            <a:ext cx="1008112" cy="314368"/>
          </a:xfrm>
        </p:spPr>
        <p:txBody>
          <a:bodyPr/>
          <a:lstStyle/>
          <a:p>
            <a:fld id="{EACFA069-85FC-C444-A057-A1F367237D64}" type="datetime1">
              <a:rPr lang="fr-FR" smtClean="0"/>
              <a:t>07/02/2014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18288"/>
            <a:ext cx="5184576" cy="314368"/>
          </a:xfrm>
        </p:spPr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588E5-A3AF-9640-B6CB-2F73BBDA02E4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B1DEC-A605-874E-8757-BAD810E0368C}" type="datetime1">
              <a:rPr lang="fr-FR" smtClean="0"/>
              <a:t>07/02/2014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750CB-9B82-4F4F-98D1-39620D39CFB5}" type="datetime1">
              <a:rPr lang="fr-FR" smtClean="0"/>
              <a:t>07/02/2014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0B0F1-B721-6E4D-BF7B-96BD67991BDB}" type="datetime1">
              <a:rPr lang="fr-FR" smtClean="0"/>
              <a:t>07/02/2014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D855-7B9B-474F-B926-E34BA21699D4}" type="datetime1">
              <a:rPr lang="fr-FR" smtClean="0"/>
              <a:t>07/02/2014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9EBE5-E427-504F-89E1-C8272E76F116}" type="datetime1">
              <a:rPr lang="fr-FR" smtClean="0"/>
              <a:t>07/02/2014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597F-D8EC-8549-AD7B-665BB07FB76B}" type="datetime1">
              <a:rPr lang="fr-FR" smtClean="0"/>
              <a:t>07/02/2014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FECA-E713-4D83-A4E1-9D26625B64D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79712" y="0"/>
            <a:ext cx="7164288" cy="3326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9256" cy="918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1720" y="18288"/>
            <a:ext cx="1080120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DE2F9B0F-381D-5B4B-9A81-A6ED33000EB9}" type="datetime1">
              <a:rPr lang="fr-FR" smtClean="0"/>
              <a:t>07/02/2014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18288"/>
            <a:ext cx="5040560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Manuele Kirsch Pinheiro - CRI/UP1 - mkirschpin@univ-paris1.fr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18288"/>
            <a:ext cx="514400" cy="314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FFFFFF"/>
                </a:solidFill>
              </a:defRPr>
            </a:lvl1pPr>
          </a:lstStyle>
          <a:p>
            <a:fld id="{1130FECA-E713-4D83-A4E1-9D26625B64D0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8" name="Image 7" descr="cartouche_logo_univ-paris1_294C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939740" cy="5563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b="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mekult.com/" TargetMode="External"/><Relationship Id="rId4" Type="http://schemas.openxmlformats.org/officeDocument/2006/relationships/image" Target="../media/image15.png"/><Relationship Id="rId5" Type="http://schemas.openxmlformats.org/officeDocument/2006/relationships/hyperlink" Target="http://www.gamespot.com/?tag=globalheader;gamespo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hyperlink" Target="http://www.xwiki.org/" TargetMode="Externa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wmf"/><Relationship Id="rId5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rouplab.cpsc.ucalgary.ca/grouplab/uploads/Publications/Publications/2002-IMVisVideo.CSCW.pdf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hyperlink" Target="http://dev.libresource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laptopmag.com/teaching-the-mini-note-to-video-conference-with-skype" TargetMode="External"/><Relationship Id="rId4" Type="http://schemas.openxmlformats.org/officeDocument/2006/relationships/image" Target="../media/image23.jpeg"/><Relationship Id="rId5" Type="http://schemas.openxmlformats.org/officeDocument/2006/relationships/hyperlink" Target="http://www.tomsguide.com/us/squeezing-more-life-out-of-your-notebook,review-583-25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hyperlink" Target="http://www.microsoftsurfacecomputertable.com/" TargetMode="External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33.png"/><Relationship Id="rId8" Type="http://schemas.openxmlformats.org/officeDocument/2006/relationships/image" Target="../media/image30.png"/><Relationship Id="rId9" Type="http://schemas.openxmlformats.org/officeDocument/2006/relationships/image" Target="../media/image34.png"/><Relationship Id="rId10" Type="http://schemas.openxmlformats.org/officeDocument/2006/relationships/hyperlink" Target="http://phpgroupware.org/" TargetMode="External"/><Relationship Id="rId11" Type="http://schemas.openxmlformats.org/officeDocument/2006/relationships/hyperlink" Target="http://demo.opensourcecms.com/phpgroupware/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35.png"/><Relationship Id="rId7" Type="http://schemas.openxmlformats.org/officeDocument/2006/relationships/image" Target="../media/image12.jpeg"/><Relationship Id="rId8" Type="http://schemas.openxmlformats.org/officeDocument/2006/relationships/image" Target="../media/image36.jpe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35.png"/><Relationship Id="rId7" Type="http://schemas.openxmlformats.org/officeDocument/2006/relationships/image" Target="../media/image12.jpeg"/><Relationship Id="rId8" Type="http://schemas.openxmlformats.org/officeDocument/2006/relationships/image" Target="../media/image36.jpeg"/><Relationship Id="rId9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39.png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4" Type="http://schemas.openxmlformats.org/officeDocument/2006/relationships/hyperlink" Target="http://svnbook.red-bean.com/en/1.5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hyperlink" Target="http://svnbook.red-bean.com/en/1.5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4" Type="http://schemas.openxmlformats.org/officeDocument/2006/relationships/hyperlink" Target="http://svnbook.red-bean.com/en/1.5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4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serveurweb/ressource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4" Type="http://schemas.openxmlformats.org/officeDocument/2006/relationships/image" Target="../media/image54.gif"/><Relationship Id="rId5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hyperlink" Target="http://svnbook.red-bean.com/en/1.5/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wmf"/><Relationship Id="rId5" Type="http://schemas.openxmlformats.org/officeDocument/2006/relationships/hyperlink" Target="http://svnbook.red-bean.com/en/1.5/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gi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4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google.com/" TargetMode="Externa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Coopération </a:t>
            </a:r>
            <a:r>
              <a:rPr lang="fr-FR" dirty="0" smtClean="0"/>
              <a:t>(</a:t>
            </a:r>
            <a:r>
              <a:rPr lang="fr-FR" dirty="0" err="1" smtClean="0"/>
              <a:t>Groupware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8C349-4F03-6D49-A263-8FB6CD64025B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5189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Domaines d'application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2500329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Jeux </a:t>
            </a:r>
            <a:r>
              <a:rPr lang="fr-FR" b="1" dirty="0" err="1" smtClean="0">
                <a:solidFill>
                  <a:schemeClr val="tx2"/>
                </a:solidFill>
              </a:rPr>
              <a:t>multi-jouers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fr-FR" dirty="0" smtClean="0"/>
              <a:t>Jeu de carte, stratégies, 1</a:t>
            </a:r>
            <a:r>
              <a:rPr lang="fr-FR" baseline="30000" dirty="0" smtClean="0"/>
              <a:t>er</a:t>
            </a:r>
            <a:r>
              <a:rPr lang="fr-FR" dirty="0" smtClean="0"/>
              <a:t> personne  </a:t>
            </a:r>
          </a:p>
          <a:p>
            <a:pPr lvl="1"/>
            <a:r>
              <a:rPr lang="fr-FR" dirty="0" smtClean="0"/>
              <a:t>Synchrones et asynchrones </a:t>
            </a:r>
          </a:p>
          <a:p>
            <a:pPr lvl="1"/>
            <a:r>
              <a:rPr lang="fr-FR" dirty="0" smtClean="0"/>
              <a:t>Jeu de rôle massivement multi-joueurs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Nouvelles technologies  </a:t>
            </a:r>
          </a:p>
          <a:p>
            <a:pPr lvl="1"/>
            <a:r>
              <a:rPr lang="fr-FR" dirty="0" smtClean="0"/>
              <a:t>DS, PSP, </a:t>
            </a:r>
            <a:r>
              <a:rPr lang="fr-FR" dirty="0" err="1" smtClean="0"/>
              <a:t>Ip</a:t>
            </a:r>
            <a:r>
              <a:rPr lang="fr-FR" i="1" dirty="0" err="1" smtClean="0"/>
              <a:t>x</a:t>
            </a:r>
            <a:r>
              <a:rPr lang="fr-FR" dirty="0" err="1" smtClean="0"/>
              <a:t>d</a:t>
            </a:r>
            <a:r>
              <a:rPr lang="fr-FR" dirty="0" smtClean="0"/>
              <a:t>, téléphones cellulaires 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5D22-9251-8A41-A4FD-C4BAB8426781}" type="datetime1">
              <a:rPr lang="fr-FR" smtClean="0"/>
              <a:t>07/02/2014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357430"/>
            <a:ext cx="2438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516216" y="5949280"/>
            <a:ext cx="2116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Source : </a:t>
            </a:r>
            <a:r>
              <a:rPr lang="fr-FR" sz="1600" dirty="0" smtClean="0">
                <a:hlinkClick r:id="rId3"/>
              </a:rPr>
              <a:t>Gamekult.com</a:t>
            </a:r>
            <a:endParaRPr lang="fr-FR" sz="1600" dirty="0"/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467884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5000628" y="6357958"/>
            <a:ext cx="17750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Source : </a:t>
            </a:r>
            <a:r>
              <a:rPr lang="fr-FR" sz="1600" dirty="0" err="1" smtClean="0">
                <a:hlinkClick r:id="rId5"/>
              </a:rPr>
              <a:t>GameSpot</a:t>
            </a:r>
            <a:endParaRPr lang="fr-FR" sz="16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12" name="Multiplication 11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3326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Google Docs</a:t>
            </a:r>
          </a:p>
        </p:txBody>
      </p:sp>
      <p:pic>
        <p:nvPicPr>
          <p:cNvPr id="6" name="Espace réservé du contenu 5" descr="gdocs4-historiqu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2" r="18382"/>
          <a:stretch>
            <a:fillRect/>
          </a:stretch>
        </p:blipFill>
        <p:spPr/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908E6-84FF-E041-87DD-6D9BA1C74E01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100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7544" y="1916832"/>
            <a:ext cx="54088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Historique</a:t>
            </a:r>
            <a:endParaRPr lang="fr-FR" b="1" dirty="0" smtClean="0"/>
          </a:p>
          <a:p>
            <a:pPr lvl="1"/>
            <a:r>
              <a:rPr lang="fr-FR" dirty="0" smtClean="0"/>
              <a:t>Identification des modifications et de leurs auteurs</a:t>
            </a:r>
          </a:p>
          <a:p>
            <a:pPr lvl="1"/>
            <a:r>
              <a:rPr lang="fr-FR" dirty="0" smtClean="0"/>
              <a:t>Versions générées de manière automatique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323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Les wikis</a:t>
            </a:r>
            <a:endParaRPr lang="fr-FR" dirty="0"/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Édition collaborative de site</a:t>
            </a:r>
          </a:p>
          <a:p>
            <a:pPr marL="742950" lvl="1" indent="-285750"/>
            <a:r>
              <a:rPr lang="fr-FR" sz="2400" b="1" dirty="0">
                <a:solidFill>
                  <a:schemeClr val="tx2"/>
                </a:solidFill>
              </a:rPr>
              <a:t>Tous les co-auteurs ont les mêmes droits (ou presque)</a:t>
            </a:r>
          </a:p>
          <a:p>
            <a:r>
              <a:rPr lang="fr-FR" sz="2800" dirty="0"/>
              <a:t>Édition </a:t>
            </a:r>
            <a:r>
              <a:rPr lang="fr-FR" sz="2800" dirty="0" smtClean="0"/>
              <a:t>facile (?!)</a:t>
            </a:r>
            <a:endParaRPr lang="fr-FR" sz="2800" dirty="0"/>
          </a:p>
          <a:p>
            <a:pPr marL="742950" lvl="1" indent="-285750"/>
            <a:r>
              <a:rPr lang="fr-FR" sz="2400" dirty="0"/>
              <a:t>Accès à travers un navigateur Web</a:t>
            </a:r>
          </a:p>
          <a:p>
            <a:pPr marL="742950" lvl="1" indent="-285750"/>
            <a:r>
              <a:rPr lang="fr-FR" sz="2400" dirty="0"/>
              <a:t>Syntaxe propre et simplifiée </a:t>
            </a:r>
          </a:p>
          <a:p>
            <a:r>
              <a:rPr lang="fr-FR" sz="2800" dirty="0"/>
              <a:t>Syntaxe Wiki (</a:t>
            </a:r>
            <a:r>
              <a:rPr lang="fr-FR" sz="2800" dirty="0" err="1">
                <a:solidFill>
                  <a:schemeClr val="tx2"/>
                </a:solidFill>
              </a:rPr>
              <a:t>Wikitext</a:t>
            </a:r>
            <a:r>
              <a:rPr lang="fr-FR" sz="2800" dirty="0"/>
              <a:t>)</a:t>
            </a:r>
          </a:p>
          <a:p>
            <a:pPr marL="742950" lvl="1" indent="-285750"/>
            <a:r>
              <a:rPr lang="fr-FR" sz="2400" dirty="0"/>
              <a:t>Beaucoup de syntaxes possibles</a:t>
            </a:r>
          </a:p>
          <a:p>
            <a:pPr marL="742950" lvl="1" indent="-285750"/>
            <a:r>
              <a:rPr lang="fr-FR" sz="2400" dirty="0"/>
              <a:t>En général peu de contrainte</a:t>
            </a:r>
          </a:p>
          <a:p>
            <a:pPr marL="742950" lvl="1" indent="-285750"/>
            <a:r>
              <a:rPr lang="fr-FR" sz="2400" dirty="0"/>
              <a:t>Plus simple que </a:t>
            </a:r>
            <a:r>
              <a:rPr lang="fr-FR" sz="2400" dirty="0" smtClean="0"/>
              <a:t>html </a:t>
            </a:r>
            <a:r>
              <a:rPr lang="fr-FR" sz="2400" dirty="0" smtClean="0">
                <a:sym typeface="Wingdings" pitchFamily="2" charset="2"/>
              </a:rPr>
              <a:t> </a:t>
            </a:r>
            <a:r>
              <a:rPr lang="fr-FR" sz="2400" b="1" dirty="0" smtClean="0">
                <a:solidFill>
                  <a:schemeClr val="tx2"/>
                </a:solidFill>
                <a:sym typeface="Wingdings" pitchFamily="2" charset="2"/>
              </a:rPr>
              <a:t>accessible</a:t>
            </a:r>
            <a:endParaRPr lang="fr-F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EB744-CBAC-E14E-94CA-273EA6A25F42}" type="datetime1">
              <a:rPr lang="fr-FR" altLang="en-US" smtClean="0"/>
              <a:t>07/02/2014</a:t>
            </a:fld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54A67-D811-49D0-90C7-58D7D99C2C71}" type="slidenum">
              <a:rPr lang="fr-FR" altLang="en-US"/>
              <a:pPr/>
              <a:t>101</a:t>
            </a:fld>
            <a:endParaRPr lang="fr-FR" altLang="en-US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157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Wikipedia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41438"/>
            <a:ext cx="7696200" cy="3657600"/>
          </a:xfrm>
        </p:spPr>
        <p:txBody>
          <a:bodyPr/>
          <a:lstStyle/>
          <a:p>
            <a:r>
              <a:rPr lang="fr-FR"/>
              <a:t>Exemple le plus connu de Wiki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D0307-E26E-EF4F-9F5D-1B7C92EB6499}" type="datetime1">
              <a:rPr lang="fr-FR" altLang="en-US" smtClean="0"/>
              <a:t>07/02/2014</a:t>
            </a:fld>
            <a:endParaRPr lang="fr-F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A5B24-5692-4F32-B99A-1E0CCFF147FF}" type="slidenum">
              <a:rPr lang="fr-FR" altLang="en-US"/>
              <a:pPr/>
              <a:t>102</a:t>
            </a:fld>
            <a:endParaRPr lang="fr-FR" altLang="en-US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981200"/>
            <a:ext cx="734377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70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</a:t>
            </a:r>
            <a:r>
              <a:rPr smtClean="0"/>
              <a:t>es Wikis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68632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Point central </a:t>
            </a:r>
          </a:p>
          <a:p>
            <a:pPr lvl="1"/>
            <a:r>
              <a:rPr lang="fr-FR" dirty="0" smtClean="0"/>
              <a:t>Faciliter le </a:t>
            </a:r>
            <a:r>
              <a:rPr lang="fr-FR" b="1" dirty="0" smtClean="0">
                <a:solidFill>
                  <a:schemeClr val="tx2"/>
                </a:solidFill>
              </a:rPr>
              <a:t>partage de connaissances </a:t>
            </a:r>
          </a:p>
          <a:p>
            <a:pPr marL="357188" indent="-357188"/>
            <a:r>
              <a:rPr lang="fr-FR" dirty="0" smtClean="0"/>
              <a:t>Avantage </a:t>
            </a:r>
          </a:p>
          <a:p>
            <a:pPr marL="757238" lvl="1" indent="-357188"/>
            <a:r>
              <a:rPr lang="fr-FR" dirty="0" smtClean="0"/>
              <a:t>Consolidation des échanges</a:t>
            </a:r>
          </a:p>
          <a:p>
            <a:pPr marL="757238" lvl="1" indent="-357188"/>
            <a:r>
              <a:rPr lang="fr-FR" dirty="0" smtClean="0"/>
              <a:t>Changement dans le </a:t>
            </a:r>
            <a:r>
              <a:rPr lang="fr-FR" b="1" dirty="0" smtClean="0">
                <a:solidFill>
                  <a:schemeClr val="tx2"/>
                </a:solidFill>
              </a:rPr>
              <a:t>mode de travail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et dans la  </a:t>
            </a:r>
            <a:r>
              <a:rPr lang="fr-FR" b="1" dirty="0" smtClean="0">
                <a:solidFill>
                  <a:schemeClr val="tx2"/>
                </a:solidFill>
              </a:rPr>
              <a:t>perception</a:t>
            </a:r>
            <a:r>
              <a:rPr lang="fr-FR" dirty="0" smtClean="0"/>
              <a:t> du travail</a:t>
            </a:r>
          </a:p>
          <a:p>
            <a:pPr marL="757238" lvl="1" indent="-357188"/>
            <a:r>
              <a:rPr lang="fr-FR" dirty="0" smtClean="0">
                <a:solidFill>
                  <a:schemeClr val="tx2"/>
                </a:solidFill>
              </a:rPr>
              <a:t>Circulation</a:t>
            </a:r>
            <a:r>
              <a:rPr lang="fr-FR" dirty="0" smtClean="0"/>
              <a:t> plus rapide de l'information</a:t>
            </a:r>
          </a:p>
          <a:p>
            <a:pPr marL="757238" lvl="1" indent="-357188"/>
            <a:r>
              <a:rPr lang="fr-FR" dirty="0" smtClean="0"/>
              <a:t>Informations sont </a:t>
            </a:r>
            <a:r>
              <a:rPr lang="fr-FR" dirty="0" smtClean="0">
                <a:solidFill>
                  <a:schemeClr val="tx2"/>
                </a:solidFill>
              </a:rPr>
              <a:t>mises à disposition </a:t>
            </a:r>
            <a:r>
              <a:rPr lang="fr-FR" dirty="0" smtClean="0"/>
              <a:t>même si elles sont </a:t>
            </a:r>
            <a:r>
              <a:rPr lang="fr-FR" dirty="0" smtClean="0">
                <a:solidFill>
                  <a:schemeClr val="tx2"/>
                </a:solidFill>
              </a:rPr>
              <a:t>non abouties et incomplètes </a:t>
            </a:r>
          </a:p>
          <a:p>
            <a:pPr marL="1157288" lvl="2" indent="-357188"/>
            <a:r>
              <a:rPr lang="fr-FR" b="1" dirty="0" smtClean="0">
                <a:solidFill>
                  <a:schemeClr val="tx2"/>
                </a:solidFill>
              </a:rPr>
              <a:t>Responsabilisation</a:t>
            </a:r>
            <a:r>
              <a:rPr lang="fr-FR" b="1" dirty="0" smtClean="0"/>
              <a:t> </a:t>
            </a:r>
            <a:r>
              <a:rPr lang="fr-FR" dirty="0" smtClean="0"/>
              <a:t>des équipes</a:t>
            </a:r>
          </a:p>
          <a:p>
            <a:pPr marL="757238" lvl="1" indent="-357188"/>
            <a:r>
              <a:rPr lang="fr-FR" dirty="0" smtClean="0"/>
              <a:t>Capitalisation des </a:t>
            </a:r>
            <a:r>
              <a:rPr lang="fr-FR" b="1" dirty="0" smtClean="0">
                <a:solidFill>
                  <a:schemeClr val="tx2"/>
                </a:solidFill>
              </a:rPr>
              <a:t>connaissances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0DE0B-C6F6-634D-A9C0-27A331DD5417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103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79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Web 2.0 et les entreprises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Les outils </a:t>
            </a:r>
            <a:r>
              <a:rPr lang="fr-FR" b="1" dirty="0" smtClean="0">
                <a:solidFill>
                  <a:schemeClr val="tx2"/>
                </a:solidFill>
              </a:rPr>
              <a:t>Web 2.0 </a:t>
            </a:r>
            <a:r>
              <a:rPr lang="fr-FR" dirty="0" smtClean="0"/>
              <a:t>dans les entreprises </a:t>
            </a:r>
            <a:r>
              <a:rPr lang="fr-FR" sz="2600" dirty="0" smtClean="0"/>
              <a:t>[</a:t>
            </a:r>
            <a:r>
              <a:rPr lang="fr-FR" sz="2600" dirty="0" err="1" smtClean="0"/>
              <a:t>Andriole</a:t>
            </a:r>
            <a:r>
              <a:rPr lang="fr-FR" sz="2600" dirty="0" smtClean="0"/>
              <a:t> 2010]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Outils plus utilisés : </a:t>
            </a:r>
            <a:r>
              <a:rPr lang="fr-FR" b="1" dirty="0" smtClean="0">
                <a:solidFill>
                  <a:srgbClr val="1F497D"/>
                </a:solidFill>
              </a:rPr>
              <a:t>Wikis</a:t>
            </a:r>
            <a:r>
              <a:rPr lang="fr-FR" dirty="0" smtClean="0"/>
              <a:t>, blogs, </a:t>
            </a:r>
            <a:r>
              <a:rPr lang="fr-FR" dirty="0" err="1" smtClean="0"/>
              <a:t>folksonomies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Usage plus fréquentes :</a:t>
            </a:r>
          </a:p>
          <a:p>
            <a:pPr lvl="2"/>
            <a:r>
              <a:rPr lang="en-US" b="1" i="1" dirty="0" smtClean="0">
                <a:solidFill>
                  <a:srgbClr val="1F497D"/>
                </a:solidFill>
              </a:rPr>
              <a:t>Knowledge management</a:t>
            </a:r>
          </a:p>
          <a:p>
            <a:pPr lvl="2"/>
            <a:r>
              <a:rPr lang="fr-FR" b="1" i="1" dirty="0" smtClean="0">
                <a:solidFill>
                  <a:srgbClr val="1F497D"/>
                </a:solidFill>
              </a:rPr>
              <a:t>Training </a:t>
            </a:r>
          </a:p>
          <a:p>
            <a:pPr lvl="1"/>
            <a:r>
              <a:rPr lang="fr-FR" dirty="0" smtClean="0"/>
              <a:t>Aspects positifs :</a:t>
            </a:r>
          </a:p>
          <a:p>
            <a:pPr lvl="2"/>
            <a:r>
              <a:rPr lang="fr-FR" dirty="0" smtClean="0"/>
              <a:t>Faible coût</a:t>
            </a:r>
          </a:p>
          <a:p>
            <a:pPr lvl="1"/>
            <a:r>
              <a:rPr lang="fr-FR" dirty="0" smtClean="0"/>
              <a:t>Aspects négatifs / </a:t>
            </a:r>
            <a:r>
              <a:rPr lang="en-US" i="1" dirty="0" smtClean="0"/>
              <a:t>disappointments </a:t>
            </a:r>
          </a:p>
          <a:p>
            <a:pPr lvl="2"/>
            <a:r>
              <a:rPr lang="fr-FR" b="1" dirty="0" smtClean="0">
                <a:solidFill>
                  <a:srgbClr val="1F497D"/>
                </a:solidFill>
              </a:rPr>
              <a:t>Distraction </a:t>
            </a:r>
          </a:p>
          <a:p>
            <a:pPr lvl="2"/>
            <a:r>
              <a:rPr lang="en-US" i="1" dirty="0" smtClean="0"/>
              <a:t>Time-consuming </a:t>
            </a:r>
          </a:p>
          <a:p>
            <a:pPr lvl="2"/>
            <a:r>
              <a:rPr lang="fr-FR" dirty="0" smtClean="0"/>
              <a:t>Risque de </a:t>
            </a:r>
            <a:r>
              <a:rPr lang="fr-FR" b="1" dirty="0" smtClean="0">
                <a:solidFill>
                  <a:srgbClr val="1F497D"/>
                </a:solidFill>
              </a:rPr>
              <a:t>publication d’informations sensibles</a:t>
            </a:r>
          </a:p>
          <a:p>
            <a:pPr lvl="2"/>
            <a:r>
              <a:rPr lang="fr-FR" b="1" dirty="0" smtClean="0">
                <a:solidFill>
                  <a:srgbClr val="1F497D"/>
                </a:solidFill>
              </a:rPr>
              <a:t>Incapacité à contrôler </a:t>
            </a:r>
            <a:r>
              <a:rPr lang="fr-FR" dirty="0" smtClean="0"/>
              <a:t>la diffusion des informations</a:t>
            </a:r>
          </a:p>
          <a:p>
            <a:pPr lvl="2"/>
            <a:endParaRPr lang="fr-FR" dirty="0" smtClean="0"/>
          </a:p>
          <a:p>
            <a:r>
              <a:rPr lang="fr-FR" dirty="0" smtClean="0"/>
              <a:t>L’</a:t>
            </a:r>
            <a:r>
              <a:rPr lang="fr-FR" b="1" dirty="0" smtClean="0">
                <a:solidFill>
                  <a:srgbClr val="1F497D"/>
                </a:solidFill>
              </a:rPr>
              <a:t>impact</a:t>
            </a:r>
            <a:r>
              <a:rPr lang="fr-FR" dirty="0" smtClean="0"/>
              <a:t> réel de l’usage des outils Web 2.0 reste </a:t>
            </a:r>
            <a:r>
              <a:rPr lang="fr-FR" b="1" dirty="0" smtClean="0">
                <a:solidFill>
                  <a:srgbClr val="1F497D"/>
                </a:solidFill>
              </a:rPr>
              <a:t>inconnu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rgbClr val="1F497D"/>
                </a:solidFill>
              </a:rPr>
              <a:t> </a:t>
            </a:r>
            <a:endParaRPr lang="fr-FR" b="1" dirty="0">
              <a:solidFill>
                <a:srgbClr val="1F497D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91F9-F932-2345-9409-5D326D33969B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104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003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dirty="0" smtClean="0"/>
              <a:t>le</a:t>
            </a:r>
            <a:r>
              <a:rPr lang="fr-FR" dirty="0" smtClean="0"/>
              <a:t>s</a:t>
            </a:r>
            <a:r>
              <a:rPr dirty="0" smtClean="0"/>
              <a:t> Wiki</a:t>
            </a:r>
            <a:r>
              <a:rPr lang="fr-FR" dirty="0" smtClean="0"/>
              <a:t>s</a:t>
            </a:r>
            <a:r>
              <a:rPr dirty="0" smtClean="0"/>
              <a:t> en entreprise</a:t>
            </a:r>
            <a:endParaRPr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/>
          <a:lstStyle/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600" dirty="0" smtClean="0"/>
              <a:t>Réalisation </a:t>
            </a:r>
            <a:r>
              <a:rPr lang="fr-FR" sz="2600" b="1" dirty="0" smtClean="0">
                <a:solidFill>
                  <a:schemeClr val="tx2"/>
                </a:solidFill>
              </a:rPr>
              <a:t>commune</a:t>
            </a:r>
            <a:r>
              <a:rPr lang="fr-FR" sz="2600" dirty="0" smtClean="0"/>
              <a:t> de taches </a:t>
            </a:r>
            <a:r>
              <a:rPr lang="fr-FR" sz="2600" b="1" dirty="0" smtClean="0">
                <a:solidFill>
                  <a:schemeClr val="tx2"/>
                </a:solidFill>
              </a:rPr>
              <a:t>rédactionnelles</a:t>
            </a:r>
            <a:r>
              <a:rPr lang="fr-FR" sz="2600" dirty="0" smtClean="0"/>
              <a:t> (documentation, rapports, etc.)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600" b="1" dirty="0" smtClean="0">
                <a:solidFill>
                  <a:schemeClr val="tx2"/>
                </a:solidFill>
              </a:rPr>
              <a:t>Suivi</a:t>
            </a:r>
            <a:r>
              <a:rPr lang="fr-FR" sz="2600" dirty="0" smtClean="0"/>
              <a:t> de projet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600" b="1" dirty="0" smtClean="0">
                <a:solidFill>
                  <a:schemeClr val="tx2"/>
                </a:solidFill>
              </a:rPr>
              <a:t>Capitalisation</a:t>
            </a:r>
            <a:r>
              <a:rPr lang="fr-FR" sz="2600" dirty="0" smtClean="0"/>
              <a:t> des connaissances</a:t>
            </a:r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 smtClean="0"/>
              <a:t>Suivis commerciaux (propositions, contrats, etc.)</a:t>
            </a:r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 smtClean="0"/>
              <a:t>Données techniques</a:t>
            </a:r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 smtClean="0"/>
              <a:t>Méthodologie</a:t>
            </a:r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 smtClean="0"/>
              <a:t>...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600" b="1" dirty="0" smtClean="0">
                <a:solidFill>
                  <a:schemeClr val="tx2"/>
                </a:solidFill>
              </a:rPr>
              <a:t>Historisation</a:t>
            </a:r>
            <a:r>
              <a:rPr lang="fr-FR" sz="2600" dirty="0" smtClean="0"/>
              <a:t> de la connaissance</a:t>
            </a:r>
          </a:p>
          <a:p>
            <a:pPr marL="831850" lvl="2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200" dirty="0" smtClean="0"/>
              <a:t>Possibilité de </a:t>
            </a:r>
            <a:r>
              <a:rPr lang="fr-FR" sz="2200" i="1" dirty="0" err="1" smtClean="0"/>
              <a:t>rollback</a:t>
            </a:r>
            <a:endParaRPr lang="fr-FR" sz="2200" i="1" dirty="0" smtClean="0"/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sz="26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068E-85C7-B347-8806-8C212B7935BA}" type="datetime1">
              <a:rPr lang="fr-FR" smtClean="0"/>
              <a:t>07/02/2014</a:t>
            </a:fld>
            <a:endParaRPr lang="fr-FR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6271A-28B1-473F-AFD1-CFDE6CEDC622}" type="slidenum">
              <a:rPr lang="fr-FR" altLang="en-US"/>
              <a:pPr/>
              <a:t>105</a:t>
            </a:fld>
            <a:endParaRPr lang="fr-FR" altLang="en-US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05577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Wikis en entreprise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435280" cy="489654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Usage dans les organisations</a:t>
            </a:r>
          </a:p>
          <a:p>
            <a:pPr lvl="1"/>
            <a:r>
              <a:rPr lang="fr-FR" dirty="0" smtClean="0"/>
              <a:t>Construction de la </a:t>
            </a:r>
            <a:r>
              <a:rPr lang="fr-FR" b="1" dirty="0" smtClean="0">
                <a:solidFill>
                  <a:srgbClr val="1F497D"/>
                </a:solidFill>
              </a:rPr>
              <a:t>mémoire organisationnelle </a:t>
            </a:r>
          </a:p>
          <a:p>
            <a:pPr lvl="1"/>
            <a:r>
              <a:rPr lang="fr-FR" dirty="0" smtClean="0"/>
              <a:t>Contribution pour </a:t>
            </a:r>
            <a:r>
              <a:rPr lang="fr-FR" b="1" dirty="0" smtClean="0">
                <a:solidFill>
                  <a:srgbClr val="1F497D"/>
                </a:solidFill>
              </a:rPr>
              <a:t>aplatir l’organisation </a:t>
            </a:r>
          </a:p>
          <a:p>
            <a:pPr lvl="1"/>
            <a:endParaRPr lang="fr-FR" b="1" dirty="0" smtClean="0">
              <a:solidFill>
                <a:srgbClr val="1F497D"/>
              </a:solidFill>
            </a:endParaRPr>
          </a:p>
          <a:p>
            <a:pPr>
              <a:lnSpc>
                <a:spcPct val="80000"/>
              </a:lnSpc>
            </a:pPr>
            <a:r>
              <a:rPr lang="fr-FR" b="1" dirty="0" smtClean="0">
                <a:solidFill>
                  <a:srgbClr val="1F497D"/>
                </a:solidFill>
              </a:rPr>
              <a:t>Particularité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b="1" i="1" dirty="0">
                <a:solidFill>
                  <a:srgbClr val="1F497D"/>
                </a:solidFill>
              </a:rPr>
              <a:t>gestion de droits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droits d'édition peuvent constituer un blocage </a:t>
            </a:r>
            <a:endParaRPr lang="fr-FR" dirty="0" smtClean="0"/>
          </a:p>
          <a:p>
            <a:pPr lvl="2"/>
            <a:r>
              <a:rPr lang="fr-FR" dirty="0" smtClean="0"/>
              <a:t>Qui a le droit d’écrire quoi et où ?</a:t>
            </a:r>
          </a:p>
          <a:p>
            <a:pPr>
              <a:lnSpc>
                <a:spcPct val="80000"/>
              </a:lnSpc>
            </a:pPr>
            <a:r>
              <a:rPr lang="fr-FR" b="1" dirty="0" smtClean="0">
                <a:solidFill>
                  <a:srgbClr val="1F497D"/>
                </a:solidFill>
              </a:rPr>
              <a:t>Réticences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Efficacité </a:t>
            </a:r>
            <a:r>
              <a:rPr lang="fr-FR" dirty="0"/>
              <a:t>personnelle  X  efficacité du groupe</a:t>
            </a:r>
          </a:p>
          <a:p>
            <a:pPr lvl="1"/>
            <a:r>
              <a:rPr lang="fr-FR" dirty="0"/>
              <a:t>Pas de perception des gains possibles à l'usage </a:t>
            </a:r>
            <a:r>
              <a:rPr lang="fr-FR" dirty="0" smtClean="0"/>
              <a:t>de l’outil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D9562-4455-9241-B655-011D65D051B5}" type="datetime1">
              <a:rPr lang="fr-FR" smtClean="0"/>
              <a:t>07/02/2014</a:t>
            </a:fld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E2C73-B3EA-4FF3-849E-EA231EF89EDD}" type="slidenum">
              <a:rPr lang="fr-FR" altLang="en-US"/>
              <a:pPr/>
              <a:t>106</a:t>
            </a:fld>
            <a:endParaRPr lang="fr-FR" altLang="en-US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99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la mémoire organisationnelle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472518" cy="4572032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fr-FR" sz="2800" b="1" dirty="0" smtClean="0">
                <a:solidFill>
                  <a:schemeClr val="tx2"/>
                </a:solidFill>
              </a:rPr>
              <a:t>Mémoire organisationnelle </a:t>
            </a:r>
            <a:endParaRPr lang="fr-FR" sz="2800" b="1" dirty="0" smtClean="0"/>
          </a:p>
          <a:p>
            <a:pPr lvl="1">
              <a:spcBef>
                <a:spcPts val="600"/>
              </a:spcBef>
            </a:pPr>
            <a:r>
              <a:rPr lang="fr-FR" sz="2400" dirty="0" smtClean="0"/>
              <a:t>Messagerie, documents, fax, images, bases de données … </a:t>
            </a:r>
          </a:p>
          <a:p>
            <a:pPr lvl="1">
              <a:spcBef>
                <a:spcPts val="600"/>
              </a:spcBef>
            </a:pPr>
            <a:r>
              <a:rPr lang="fr-FR" sz="2400" dirty="0" smtClean="0"/>
              <a:t> Volumes énormes, nombreuses sources, hétérogènes</a:t>
            </a:r>
          </a:p>
          <a:p>
            <a:pPr lvl="1">
              <a:spcBef>
                <a:spcPts val="600"/>
              </a:spcBef>
            </a:pPr>
            <a:endParaRPr lang="fr-FR" sz="2400" dirty="0" smtClean="0"/>
          </a:p>
          <a:p>
            <a:pPr>
              <a:spcBef>
                <a:spcPts val="600"/>
              </a:spcBef>
            </a:pPr>
            <a:r>
              <a:rPr lang="fr-FR" sz="2800" dirty="0" smtClean="0">
                <a:solidFill>
                  <a:schemeClr val="tx2"/>
                </a:solidFill>
                <a:sym typeface="Symbol"/>
              </a:rPr>
              <a:t> </a:t>
            </a:r>
            <a:r>
              <a:rPr lang="fr-FR" sz="2800" dirty="0" smtClean="0">
                <a:solidFill>
                  <a:schemeClr val="tx2"/>
                </a:solidFill>
              </a:rPr>
              <a:t>l’information </a:t>
            </a:r>
            <a:r>
              <a:rPr lang="fr-FR" sz="2800" dirty="0" smtClean="0"/>
              <a:t>s’accumule et engorge une entreprise, </a:t>
            </a:r>
            <a:br>
              <a:rPr lang="fr-FR" sz="2800" dirty="0" smtClean="0"/>
            </a:br>
            <a:r>
              <a:rPr lang="fr-FR" sz="2800" dirty="0" smtClean="0">
                <a:solidFill>
                  <a:schemeClr val="tx2"/>
                </a:solidFill>
                <a:sym typeface="Symbol"/>
              </a:rPr>
              <a:t> l’</a:t>
            </a:r>
            <a:r>
              <a:rPr lang="fr-FR" sz="2800" dirty="0" smtClean="0">
                <a:solidFill>
                  <a:schemeClr val="tx2"/>
                </a:solidFill>
              </a:rPr>
              <a:t>entreprise </a:t>
            </a:r>
            <a:r>
              <a:rPr lang="fr-FR" sz="2800" dirty="0" smtClean="0"/>
              <a:t>est susceptible de devenir </a:t>
            </a:r>
            <a:r>
              <a:rPr lang="fr-FR" sz="2800" dirty="0" smtClean="0">
                <a:solidFill>
                  <a:schemeClr val="tx2"/>
                </a:solidFill>
              </a:rPr>
              <a:t>amnésique </a:t>
            </a:r>
          </a:p>
          <a:p>
            <a:pPr lvl="1">
              <a:spcBef>
                <a:spcPts val="600"/>
              </a:spcBef>
            </a:pPr>
            <a:r>
              <a:rPr lang="fr-FR" sz="2400" dirty="0" smtClean="0"/>
              <a:t>Oublier qu’une information est disponible ou qu’un processus a déjà été traité </a:t>
            </a:r>
          </a:p>
          <a:p>
            <a:pPr>
              <a:spcBef>
                <a:spcPts val="600"/>
              </a:spcBef>
            </a:pPr>
            <a:endParaRPr lang="fr-FR" sz="2400" dirty="0" smtClean="0"/>
          </a:p>
          <a:p>
            <a:pPr>
              <a:spcBef>
                <a:spcPts val="600"/>
              </a:spcBef>
            </a:pPr>
            <a:endParaRPr lang="fr-F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E6A26-3B2C-1148-B53E-232EBDD00713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107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119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la mémoire organisationnelle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525963"/>
          </a:xfrm>
        </p:spPr>
        <p:txBody>
          <a:bodyPr>
            <a:normAutofit fontScale="92500"/>
          </a:bodyPr>
          <a:lstStyle/>
          <a:p>
            <a:r>
              <a:rPr lang="fr-FR" sz="2800" dirty="0" smtClean="0"/>
              <a:t>L’amnésie peut concerner aussi bien les </a:t>
            </a:r>
            <a:r>
              <a:rPr lang="fr-FR" sz="2800" b="1" dirty="0" smtClean="0">
                <a:solidFill>
                  <a:schemeClr val="tx2"/>
                </a:solidFill>
              </a:rPr>
              <a:t>documents</a:t>
            </a:r>
            <a:r>
              <a:rPr lang="fr-FR" sz="2800" dirty="0" smtClean="0"/>
              <a:t> produits que l’</a:t>
            </a:r>
            <a:r>
              <a:rPr lang="fr-FR" sz="2800" b="1" dirty="0" smtClean="0">
                <a:solidFill>
                  <a:schemeClr val="tx2"/>
                </a:solidFill>
              </a:rPr>
              <a:t>histoire</a:t>
            </a:r>
            <a:r>
              <a:rPr lang="fr-FR" sz="2800" dirty="0" smtClean="0"/>
              <a:t> et la </a:t>
            </a:r>
            <a:r>
              <a:rPr lang="fr-FR" sz="2800" b="1" dirty="0" smtClean="0">
                <a:solidFill>
                  <a:schemeClr val="tx2"/>
                </a:solidFill>
              </a:rPr>
              <a:t>logique</a:t>
            </a:r>
            <a:r>
              <a:rPr lang="fr-FR" sz="2800" dirty="0" smtClean="0"/>
              <a:t> de ces documents</a:t>
            </a:r>
          </a:p>
          <a:p>
            <a:pPr lvl="1"/>
            <a:r>
              <a:rPr lang="fr-FR" sz="2400" dirty="0" smtClean="0"/>
              <a:t>Le </a:t>
            </a:r>
            <a:r>
              <a:rPr lang="fr-FR" sz="2400" b="1" dirty="0" smtClean="0">
                <a:solidFill>
                  <a:schemeClr val="tx2"/>
                </a:solidFill>
              </a:rPr>
              <a:t>stockage</a:t>
            </a:r>
            <a:r>
              <a:rPr lang="fr-FR" sz="2400" dirty="0" smtClean="0"/>
              <a:t> massif de documents ne permet pas d’accéder à la </a:t>
            </a:r>
            <a:r>
              <a:rPr lang="fr-FR" sz="2400" b="1" dirty="0" smtClean="0">
                <a:solidFill>
                  <a:schemeClr val="tx2"/>
                </a:solidFill>
              </a:rPr>
              <a:t>logique</a:t>
            </a:r>
            <a:r>
              <a:rPr lang="fr-FR" sz="2400" dirty="0" smtClean="0"/>
              <a:t> qui a conduit à leur production</a:t>
            </a:r>
          </a:p>
          <a:p>
            <a:pPr lvl="1"/>
            <a:endParaRPr lang="fr-FR" sz="2400" dirty="0" smtClean="0"/>
          </a:p>
          <a:p>
            <a:r>
              <a:rPr lang="fr-FR" sz="2800" dirty="0" smtClean="0"/>
              <a:t>Besoin d’une </a:t>
            </a:r>
            <a:r>
              <a:rPr lang="fr-FR" sz="2800" b="1" dirty="0" smtClean="0">
                <a:solidFill>
                  <a:schemeClr val="tx2"/>
                </a:solidFill>
              </a:rPr>
              <a:t>mémoire associative </a:t>
            </a:r>
          </a:p>
          <a:p>
            <a:pPr lvl="1"/>
            <a:r>
              <a:rPr lang="fr-FR" sz="2400" dirty="0" smtClean="0">
                <a:solidFill>
                  <a:schemeClr val="tx2"/>
                </a:solidFill>
              </a:rPr>
              <a:t>Suivre</a:t>
            </a:r>
            <a:r>
              <a:rPr lang="fr-FR" sz="2400" dirty="0" smtClean="0"/>
              <a:t> les </a:t>
            </a:r>
            <a:r>
              <a:rPr lang="fr-FR" sz="2400" dirty="0" smtClean="0">
                <a:solidFill>
                  <a:schemeClr val="tx2"/>
                </a:solidFill>
              </a:rPr>
              <a:t>documents</a:t>
            </a:r>
            <a:r>
              <a:rPr lang="fr-FR" sz="2400" dirty="0" smtClean="0"/>
              <a:t> qui reflètent la vie de l’organisation </a:t>
            </a:r>
          </a:p>
          <a:p>
            <a:pPr lvl="1"/>
            <a:r>
              <a:rPr lang="fr-FR" sz="2400" dirty="0" smtClean="0">
                <a:solidFill>
                  <a:schemeClr val="tx2"/>
                </a:solidFill>
              </a:rPr>
              <a:t>Suivre</a:t>
            </a:r>
            <a:r>
              <a:rPr lang="fr-FR" sz="2400" dirty="0" smtClean="0"/>
              <a:t> le </a:t>
            </a:r>
            <a:r>
              <a:rPr lang="fr-FR" sz="2400" dirty="0" smtClean="0">
                <a:solidFill>
                  <a:schemeClr val="tx2"/>
                </a:solidFill>
              </a:rPr>
              <a:t>raisonnement</a:t>
            </a:r>
            <a:r>
              <a:rPr lang="fr-FR" sz="2400" dirty="0" smtClean="0"/>
              <a:t>, l ’expérience et les connaissances à l’origine des documents</a:t>
            </a:r>
          </a:p>
          <a:p>
            <a:endParaRPr lang="fr-F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6DBEE-0C13-6341-8C25-95DFAD37E002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11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smtClean="0"/>
              <a:t>la mémoire organisationnelle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468632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sz="3300" b="1" dirty="0" smtClean="0">
                <a:solidFill>
                  <a:schemeClr val="tx2"/>
                </a:solidFill>
              </a:rPr>
              <a:t>Trop  d’information tue l’information !</a:t>
            </a:r>
          </a:p>
          <a:p>
            <a:r>
              <a:rPr lang="fr-FR" sz="3300" b="1" dirty="0" smtClean="0">
                <a:solidFill>
                  <a:schemeClr val="tx2"/>
                </a:solidFill>
              </a:rPr>
              <a:t>Mémoire organisationnelle </a:t>
            </a:r>
            <a:endParaRPr lang="fr-FR" sz="3300" b="1" dirty="0" smtClean="0"/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3D4DE-611A-9E41-914C-8081768E5E09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109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35958" y="5000636"/>
            <a:ext cx="5848410" cy="150810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36000" rIns="36000">
            <a:spAutoFit/>
          </a:bodyPr>
          <a:lstStyle/>
          <a:p>
            <a:pPr algn="ctr"/>
            <a:r>
              <a:rPr lang="fr-FR" sz="2400" dirty="0" smtClean="0"/>
              <a:t>Les Systèmes de </a:t>
            </a:r>
            <a:r>
              <a:rPr lang="fr-FR" sz="2400" dirty="0" err="1" smtClean="0"/>
              <a:t>groupware</a:t>
            </a:r>
            <a:r>
              <a:rPr lang="fr-FR" sz="2400" dirty="0" smtClean="0"/>
              <a:t> peuvent aider </a:t>
            </a:r>
          </a:p>
          <a:p>
            <a:pPr algn="ctr"/>
            <a:r>
              <a:rPr lang="fr-FR" sz="2000" dirty="0" smtClean="0"/>
              <a:t>Systèmes de gestion de documents, </a:t>
            </a:r>
            <a:r>
              <a:rPr lang="fr-FR" sz="2000" dirty="0" err="1" smtClean="0"/>
              <a:t>versionning</a:t>
            </a:r>
            <a:r>
              <a:rPr lang="fr-FR" sz="2000" dirty="0" smtClean="0"/>
              <a:t>, </a:t>
            </a:r>
            <a:r>
              <a:rPr lang="fr-FR" sz="2000" dirty="0" err="1" smtClean="0"/>
              <a:t>workflow</a:t>
            </a:r>
            <a:r>
              <a:rPr lang="fr-FR" sz="2000" dirty="0" smtClean="0"/>
              <a:t> … et …  </a:t>
            </a:r>
            <a:r>
              <a:rPr lang="fr-FR" sz="2400" dirty="0" smtClean="0"/>
              <a:t>Wikis</a:t>
            </a:r>
            <a:r>
              <a:rPr lang="fr-FR" sz="2000" dirty="0" smtClean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857224" y="3000372"/>
            <a:ext cx="7786742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La mémoire de l’organisation, son intelligence et son savoir doivent être pérennisés et accessibles à partir de n’importe quel point de l’entreprise</a:t>
            </a:r>
          </a:p>
        </p:txBody>
      </p:sp>
      <p:sp>
        <p:nvSpPr>
          <p:cNvPr id="8" name="Down Arrow 7"/>
          <p:cNvSpPr/>
          <p:nvPr/>
        </p:nvSpPr>
        <p:spPr>
          <a:xfrm>
            <a:off x="4500562" y="4357694"/>
            <a:ext cx="500066" cy="571504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10" name="Multiplication 9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969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r>
              <a:rPr smtClean="0"/>
              <a:t>omaines d'application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7"/>
            <a:ext cx="8229600" cy="1714512"/>
          </a:xfrm>
        </p:spPr>
        <p:txBody>
          <a:bodyPr>
            <a:normAutofit lnSpcReduction="10000"/>
          </a:bodyPr>
          <a:lstStyle/>
          <a:p>
            <a:r>
              <a:rPr lang="fr-FR" sz="2800" b="1" dirty="0" smtClean="0">
                <a:solidFill>
                  <a:schemeClr val="tx2"/>
                </a:solidFill>
              </a:rPr>
              <a:t>Enseignement </a:t>
            </a:r>
          </a:p>
          <a:p>
            <a:pPr lvl="1"/>
            <a:r>
              <a:rPr lang="fr-FR" sz="2400" dirty="0" smtClean="0"/>
              <a:t>CSCL : </a:t>
            </a:r>
            <a:r>
              <a:rPr lang="en-US" sz="2400" i="1" dirty="0" smtClean="0"/>
              <a:t>Computer Supported Cooperative Learning</a:t>
            </a:r>
          </a:p>
          <a:p>
            <a:pPr lvl="1"/>
            <a:r>
              <a:rPr lang="fr-FR" sz="2400" dirty="0" smtClean="0"/>
              <a:t>Collaboration entre élève et entre enseignant – élèves </a:t>
            </a:r>
          </a:p>
          <a:p>
            <a:pPr lvl="1"/>
            <a:endParaRPr lang="en-US" i="1" dirty="0" smtClean="0"/>
          </a:p>
          <a:p>
            <a:pPr marL="5205413"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BBD9B-B247-064A-8FAF-D27F6DC718A2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06" y="3429000"/>
            <a:ext cx="4441356" cy="330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19534" y="3090446"/>
            <a:ext cx="25236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Source : Learning </a:t>
            </a:r>
            <a:r>
              <a:rPr lang="fr-FR" sz="1600" dirty="0" err="1" smtClean="0"/>
              <a:t>space</a:t>
            </a:r>
            <a:r>
              <a:rPr lang="fr-FR" sz="1600" dirty="0" smtClean="0"/>
              <a:t> IBM</a:t>
            </a:r>
            <a:endParaRPr lang="fr-FR" sz="1600" dirty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000372"/>
            <a:ext cx="4429156" cy="332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643438" y="6286520"/>
            <a:ext cx="247837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/>
              <a:t>Source : Cartable de Savoie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13" name="Multiplication 12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025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Exemple </a:t>
            </a:r>
            <a:r>
              <a:rPr dirty="0" smtClean="0"/>
              <a:t>: XWiki</a:t>
            </a:r>
            <a:endParaRPr lang="fr-FR" dirty="0"/>
          </a:p>
        </p:txBody>
      </p:sp>
      <p:pic>
        <p:nvPicPr>
          <p:cNvPr id="7" name="Espace réservé du contenu 6" descr="xwik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0" b="8170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71079-FCAA-F04A-8C35-9D4C6BCE6914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110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23528" y="1268760"/>
            <a:ext cx="6336704" cy="12977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err="1" smtClean="0"/>
              <a:t>XWiki</a:t>
            </a:r>
            <a:r>
              <a:rPr lang="fr-FR" sz="2400" dirty="0" smtClean="0"/>
              <a:t> </a:t>
            </a:r>
            <a:r>
              <a:rPr lang="fr-FR" sz="2000" dirty="0"/>
              <a:t>(</a:t>
            </a:r>
            <a:r>
              <a:rPr lang="fr-FR" sz="2000" dirty="0">
                <a:hlinkClick r:id="rId3"/>
              </a:rPr>
              <a:t>http://www.xwiki.org</a:t>
            </a:r>
            <a:r>
              <a:rPr lang="fr-FR" sz="2000" dirty="0"/>
              <a:t> )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Logiciel libre (licence GPL) basé sur J2EE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/>
              <a:t>Plateforme </a:t>
            </a:r>
            <a:r>
              <a:rPr lang="fr-FR" sz="2000" dirty="0"/>
              <a:t>de wiki tournée vers les </a:t>
            </a:r>
            <a:r>
              <a:rPr lang="fr-FR" sz="2000" dirty="0" smtClean="0"/>
              <a:t>entreprises</a:t>
            </a:r>
          </a:p>
          <a:p>
            <a:pPr lvl="1">
              <a:lnSpc>
                <a:spcPct val="90000"/>
              </a:lnSpc>
            </a:pPr>
            <a:r>
              <a:rPr lang="fr-FR" sz="2000" dirty="0" smtClean="0"/>
              <a:t>Utilisé bien souvent comme CMS  </a:t>
            </a:r>
            <a:endParaRPr lang="fr-FR" sz="2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9" name="Multiplication 8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79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</a:t>
            </a:r>
            <a:r>
              <a:rPr dirty="0" smtClean="0"/>
              <a:t> : </a:t>
            </a:r>
            <a:r>
              <a:rPr dirty="0" err="1" smtClean="0"/>
              <a:t>XWiki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dirty="0" smtClean="0"/>
              <a:t>Fonctionnalités </a:t>
            </a:r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Gestion fine des droits d'utilisateur</a:t>
            </a:r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dirty="0" smtClean="0"/>
              <a:t>Intégration aux systèmes d'information (LDAP, Web Services)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Extensibilité </a:t>
            </a:r>
          </a:p>
          <a:p>
            <a:pPr lvl="1">
              <a:lnSpc>
                <a:spcPct val="90000"/>
              </a:lnSpc>
            </a:pPr>
            <a:r>
              <a:rPr lang="fr-FR" dirty="0" smtClean="0"/>
              <a:t>Gestion de versions, support </a:t>
            </a:r>
            <a:r>
              <a:rPr lang="fr-FR" dirty="0" err="1" smtClean="0"/>
              <a:t>WebDAV</a:t>
            </a:r>
            <a:endParaRPr lang="fr-FR" dirty="0" smtClean="0"/>
          </a:p>
          <a:p>
            <a:pPr lvl="1">
              <a:lnSpc>
                <a:spcPct val="90000"/>
              </a:lnSpc>
            </a:pP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FD148-2E24-1F47-89DC-953644651D12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Multiplication 6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72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 : </a:t>
            </a:r>
            <a:r>
              <a:rPr lang="fr-FR" dirty="0" err="1"/>
              <a:t>XWiki</a:t>
            </a:r>
            <a:endParaRPr lang="fr-FR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435280" cy="475252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</a:pPr>
            <a:r>
              <a:rPr lang="fr-FR" sz="3600" dirty="0"/>
              <a:t>Fonctionnalités </a:t>
            </a:r>
            <a:endParaRPr lang="fr-FR" sz="3100" dirty="0" smtClean="0"/>
          </a:p>
          <a:p>
            <a:pPr lvl="1">
              <a:lnSpc>
                <a:spcPct val="90000"/>
              </a:lnSpc>
            </a:pPr>
            <a:r>
              <a:rPr lang="fr-FR" sz="3100" dirty="0" smtClean="0"/>
              <a:t>Gestion </a:t>
            </a:r>
            <a:r>
              <a:rPr lang="fr-FR" sz="3100" dirty="0"/>
              <a:t>fine des </a:t>
            </a:r>
            <a:r>
              <a:rPr lang="fr-FR" sz="3100" dirty="0" smtClean="0"/>
              <a:t>droits d'utilisateur</a:t>
            </a:r>
          </a:p>
          <a:p>
            <a:pPr lvl="1">
              <a:lnSpc>
                <a:spcPct val="90000"/>
              </a:lnSpc>
            </a:pPr>
            <a:r>
              <a:rPr lang="fr-FR" sz="3100" dirty="0" smtClean="0"/>
              <a:t>Intégration </a:t>
            </a:r>
            <a:r>
              <a:rPr lang="fr-FR" sz="3100" dirty="0"/>
              <a:t>aux systèmes d'information (LDAP, Web Services)</a:t>
            </a:r>
          </a:p>
          <a:p>
            <a:pPr lvl="1">
              <a:lnSpc>
                <a:spcPct val="90000"/>
              </a:lnSpc>
            </a:pPr>
            <a:r>
              <a:rPr lang="fr-FR" sz="3100" dirty="0"/>
              <a:t>Extensibilité </a:t>
            </a:r>
          </a:p>
          <a:p>
            <a:pPr lvl="1">
              <a:lnSpc>
                <a:spcPct val="90000"/>
              </a:lnSpc>
            </a:pPr>
            <a:r>
              <a:rPr lang="fr-FR" sz="3100" dirty="0"/>
              <a:t>Gestion de versions, support </a:t>
            </a:r>
            <a:r>
              <a:rPr lang="fr-FR" sz="3100" dirty="0" err="1" smtClean="0"/>
              <a:t>WebDAV</a:t>
            </a:r>
            <a:endParaRPr lang="fr-FR" sz="3100" dirty="0" smtClean="0"/>
          </a:p>
          <a:p>
            <a:pPr>
              <a:lnSpc>
                <a:spcPct val="90000"/>
              </a:lnSpc>
            </a:pPr>
            <a:r>
              <a:rPr lang="fr-FR" sz="3500" dirty="0"/>
              <a:t>Organisation par </a:t>
            </a:r>
            <a:r>
              <a:rPr lang="fr-FR" sz="3500" b="1" dirty="0">
                <a:solidFill>
                  <a:srgbClr val="1F497D"/>
                </a:solidFill>
              </a:rPr>
              <a:t>espace de travail  </a:t>
            </a:r>
          </a:p>
          <a:p>
            <a:pPr lvl="1">
              <a:lnSpc>
                <a:spcPct val="90000"/>
              </a:lnSpc>
            </a:pPr>
            <a:r>
              <a:rPr lang="fr-FR" sz="3100" dirty="0" smtClean="0"/>
              <a:t>Ensemble de pages (répertoire) </a:t>
            </a:r>
          </a:p>
          <a:p>
            <a:pPr lvl="1">
              <a:lnSpc>
                <a:spcPct val="90000"/>
              </a:lnSpc>
            </a:pPr>
            <a:r>
              <a:rPr lang="fr-FR" sz="3100" b="1" dirty="0" smtClean="0">
                <a:solidFill>
                  <a:srgbClr val="1F497D"/>
                </a:solidFill>
              </a:rPr>
              <a:t>Hiérarchie </a:t>
            </a:r>
            <a:r>
              <a:rPr lang="fr-FR" sz="3100" b="1" dirty="0">
                <a:solidFill>
                  <a:srgbClr val="1F497D"/>
                </a:solidFill>
              </a:rPr>
              <a:t>arborescence </a:t>
            </a:r>
            <a:r>
              <a:rPr lang="fr-FR" sz="3100" dirty="0"/>
              <a:t>par des relations parent-fils</a:t>
            </a:r>
          </a:p>
          <a:p>
            <a:pPr lvl="1">
              <a:lnSpc>
                <a:spcPct val="90000"/>
              </a:lnSpc>
            </a:pPr>
            <a:r>
              <a:rPr lang="fr-FR" sz="3100" dirty="0" smtClean="0"/>
              <a:t>Gestion </a:t>
            </a:r>
            <a:r>
              <a:rPr lang="fr-FR" sz="3100" dirty="0"/>
              <a:t>des </a:t>
            </a:r>
            <a:r>
              <a:rPr lang="fr-FR" sz="3100" b="1" dirty="0">
                <a:solidFill>
                  <a:srgbClr val="1F497D"/>
                </a:solidFill>
              </a:rPr>
              <a:t>droits</a:t>
            </a:r>
            <a:r>
              <a:rPr lang="fr-FR" sz="3100" dirty="0"/>
              <a:t> par espace et par document</a:t>
            </a:r>
          </a:p>
          <a:p>
            <a:pPr>
              <a:lnSpc>
                <a:spcPct val="90000"/>
              </a:lnSpc>
            </a:pPr>
            <a:r>
              <a:rPr lang="fr-FR" sz="3500" dirty="0"/>
              <a:t>Gestion avancée des </a:t>
            </a:r>
            <a:r>
              <a:rPr lang="fr-FR" sz="3500" b="1" dirty="0">
                <a:solidFill>
                  <a:srgbClr val="1F497D"/>
                </a:solidFill>
              </a:rPr>
              <a:t>ressources</a:t>
            </a:r>
            <a:r>
              <a:rPr lang="fr-FR" sz="3500" dirty="0">
                <a:solidFill>
                  <a:srgbClr val="1F497D"/>
                </a:solidFill>
              </a:rPr>
              <a:t> </a:t>
            </a:r>
            <a:r>
              <a:rPr lang="fr-FR" sz="3500" dirty="0"/>
              <a:t>: </a:t>
            </a:r>
            <a:r>
              <a:rPr lang="fr-FR" sz="3500" b="1" dirty="0">
                <a:solidFill>
                  <a:srgbClr val="1F497D"/>
                </a:solidFill>
              </a:rPr>
              <a:t>Document </a:t>
            </a:r>
            <a:r>
              <a:rPr lang="fr-FR" sz="3500" b="1" dirty="0" err="1">
                <a:solidFill>
                  <a:srgbClr val="1F497D"/>
                </a:solidFill>
              </a:rPr>
              <a:t>Xwiki</a:t>
            </a:r>
            <a:endParaRPr lang="fr-FR" sz="3500" b="1" dirty="0">
              <a:solidFill>
                <a:srgbClr val="1F497D"/>
              </a:solidFill>
            </a:endParaRPr>
          </a:p>
          <a:p>
            <a:pPr lvl="1">
              <a:lnSpc>
                <a:spcPct val="90000"/>
              </a:lnSpc>
            </a:pPr>
            <a:r>
              <a:rPr lang="fr-FR" sz="3100" dirty="0"/>
              <a:t>Information structurée et non-structuré   </a:t>
            </a:r>
          </a:p>
          <a:p>
            <a:pPr lvl="2">
              <a:lnSpc>
                <a:spcPct val="90000"/>
              </a:lnSpc>
            </a:pPr>
            <a:r>
              <a:rPr lang="fr-FR" sz="2700" dirty="0" smtClean="0"/>
              <a:t>Article de blog, album photo, fiche utilisateur… </a:t>
            </a:r>
          </a:p>
          <a:p>
            <a:pPr lvl="1">
              <a:lnSpc>
                <a:spcPct val="90000"/>
              </a:lnSpc>
            </a:pPr>
            <a:r>
              <a:rPr lang="fr-FR" sz="3100" dirty="0" smtClean="0"/>
              <a:t>Document structuré : </a:t>
            </a:r>
            <a:r>
              <a:rPr lang="fr-FR" sz="3100" b="1" dirty="0" smtClean="0">
                <a:solidFill>
                  <a:srgbClr val="1F497D"/>
                </a:solidFill>
              </a:rPr>
              <a:t>objet d’une classe </a:t>
            </a:r>
          </a:p>
          <a:p>
            <a:pPr lvl="2">
              <a:lnSpc>
                <a:spcPct val="90000"/>
              </a:lnSpc>
            </a:pPr>
            <a:r>
              <a:rPr lang="fr-FR" sz="2700" dirty="0" smtClean="0"/>
              <a:t>Commentaires et fichiers attachés à chaque page</a:t>
            </a:r>
          </a:p>
          <a:p>
            <a:pPr lvl="2">
              <a:lnSpc>
                <a:spcPct val="90000"/>
              </a:lnSpc>
            </a:pPr>
            <a:r>
              <a:rPr lang="fr-FR" sz="2700" dirty="0" smtClean="0"/>
              <a:t>Page </a:t>
            </a:r>
            <a:r>
              <a:rPr lang="fr-FR" sz="2700" dirty="0"/>
              <a:t>: données  + scripts (</a:t>
            </a:r>
            <a:r>
              <a:rPr lang="fr-FR" sz="2700" dirty="0" err="1"/>
              <a:t>velocity</a:t>
            </a:r>
            <a:r>
              <a:rPr lang="fr-FR" sz="2700" dirty="0"/>
              <a:t>, </a:t>
            </a:r>
            <a:r>
              <a:rPr lang="fr-FR" sz="2700" dirty="0" err="1"/>
              <a:t>groovy</a:t>
            </a:r>
            <a:r>
              <a:rPr lang="fr-FR" sz="2700" dirty="0"/>
              <a:t> )</a:t>
            </a:r>
          </a:p>
          <a:p>
            <a:pPr lvl="1">
              <a:lnSpc>
                <a:spcPct val="90000"/>
              </a:lnSpc>
            </a:pPr>
            <a:endParaRPr lang="fr-FR" sz="31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505B-9AF9-3F47-B7E7-07CDDCE4482F}" type="datetime1">
              <a:rPr lang="fr-FR" smtClean="0"/>
              <a:t>07/02/2014</a:t>
            </a:fld>
            <a:endParaRPr lang="fr-F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DA93D-3E1B-40CD-8D1C-FC7E506E2D78}" type="slidenum">
              <a:rPr lang="fr-FR" altLang="en-US"/>
              <a:pPr/>
              <a:t>112</a:t>
            </a:fld>
            <a:endParaRPr lang="fr-FR" altLang="en-US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Multiplication 6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007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 : </a:t>
            </a:r>
            <a:r>
              <a:rPr lang="fr-FR" dirty="0" err="1"/>
              <a:t>XWiki</a:t>
            </a:r>
            <a:endParaRPr lang="fr-FR" dirty="0"/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D8FC0-E248-F946-A4B6-F98CEF01CA84}" type="datetime1">
              <a:rPr lang="fr-FR" smtClean="0"/>
              <a:t>07/02/2014</a:t>
            </a:fld>
            <a:endParaRPr lang="fr-FR" altLang="en-US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9ADB7-56CE-480A-A358-ED880E17E5FA}" type="slidenum">
              <a:rPr lang="fr-FR" altLang="en-US"/>
              <a:pPr/>
              <a:t>113</a:t>
            </a:fld>
            <a:endParaRPr lang="fr-FR" altLang="en-US"/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444625"/>
            <a:ext cx="7462837" cy="472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627313" y="3141663"/>
            <a:ext cx="1762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solidFill>
                  <a:schemeClr val="tx2"/>
                </a:solidFill>
              </a:rPr>
              <a:t>Fil d’ariane </a:t>
            </a:r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 flipV="1">
            <a:off x="2124075" y="2925763"/>
            <a:ext cx="574675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7667625" y="3284538"/>
            <a:ext cx="1476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chemeClr val="tx2"/>
                </a:solidFill>
              </a:rPr>
              <a:t>Espaces</a:t>
            </a: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7667625" y="3860800"/>
            <a:ext cx="360363" cy="431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7667625" y="4724400"/>
            <a:ext cx="14763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solidFill>
                  <a:schemeClr val="tx2"/>
                </a:solidFill>
              </a:rPr>
              <a:t>Pages d’un espace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6948488" y="5229225"/>
            <a:ext cx="72072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13" name="Multiplication 12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9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 : </a:t>
            </a:r>
            <a:r>
              <a:rPr lang="fr-FR" dirty="0" err="1"/>
              <a:t>XWiki</a:t>
            </a:r>
            <a:endParaRPr lang="fr-FR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90CD0-9FA4-EB41-848E-FB7107AC9C67}" type="datetime1">
              <a:rPr lang="fr-FR" smtClean="0"/>
              <a:t>07/02/2014</a:t>
            </a:fld>
            <a:endParaRPr lang="fr-FR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66E56-1722-49E6-8E20-393B0CD0DE8E}" type="slidenum">
              <a:rPr lang="fr-FR" altLang="en-US"/>
              <a:pPr/>
              <a:t>114</a:t>
            </a:fld>
            <a:endParaRPr lang="fr-FR" altLang="en-US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920037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ZoneTexte 1"/>
          <p:cNvSpPr txBox="1"/>
          <p:nvPr/>
        </p:nvSpPr>
        <p:spPr>
          <a:xfrm>
            <a:off x="5724128" y="1196752"/>
            <a:ext cx="31683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Ajout d’une propriété à une classe de documents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8" name="Multiplication 7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45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 smtClean="0"/>
              <a:t>Domaines</a:t>
            </a:r>
            <a:r>
              <a:rPr dirty="0" smtClean="0"/>
              <a:t> </a:t>
            </a:r>
            <a:r>
              <a:rPr dirty="0" err="1" smtClean="0"/>
              <a:t>d'application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r>
              <a:rPr lang="fr-FR" dirty="0" smtClean="0"/>
              <a:t>Communication</a:t>
            </a:r>
          </a:p>
          <a:p>
            <a:pPr lvl="1"/>
            <a:r>
              <a:rPr lang="fr-FR" dirty="0" err="1" smtClean="0"/>
              <a:t>Video</a:t>
            </a:r>
            <a:r>
              <a:rPr lang="fr-FR" dirty="0" smtClean="0"/>
              <a:t> </a:t>
            </a:r>
            <a:r>
              <a:rPr lang="fr-FR" dirty="0" err="1" smtClean="0"/>
              <a:t>Conference</a:t>
            </a:r>
            <a:endParaRPr lang="fr-FR" dirty="0" smtClean="0"/>
          </a:p>
          <a:p>
            <a:pPr lvl="1"/>
            <a:r>
              <a:rPr lang="fr-FR" dirty="0" err="1" smtClean="0"/>
              <a:t>Mediaspace</a:t>
            </a:r>
            <a:endParaRPr lang="fr-FR" dirty="0" smtClean="0"/>
          </a:p>
          <a:p>
            <a:pPr lvl="1"/>
            <a:r>
              <a:rPr lang="fr-FR" dirty="0" err="1" smtClean="0"/>
              <a:t>GeoNote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EBF12-45E2-4845-B749-635657DF4991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434196" y="6143644"/>
            <a:ext cx="3849772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dirty="0" err="1" smtClean="0"/>
              <a:t>IMVis</a:t>
            </a:r>
            <a:r>
              <a:rPr lang="fr-FR" dirty="0" smtClean="0"/>
              <a:t> : Instant Messenger </a:t>
            </a:r>
            <a:r>
              <a:rPr lang="fr-FR" dirty="0" err="1" smtClean="0"/>
              <a:t>Visualization</a:t>
            </a:r>
            <a:endParaRPr lang="fr-FR" dirty="0" smtClean="0"/>
          </a:p>
          <a:p>
            <a:r>
              <a:rPr lang="fr-FR" dirty="0" smtClean="0"/>
              <a:t>Source : </a:t>
            </a:r>
            <a:r>
              <a:rPr lang="fr-FR" dirty="0" err="1" smtClean="0">
                <a:hlinkClick r:id="rId2"/>
              </a:rPr>
              <a:t>Grouplab</a:t>
            </a:r>
            <a:r>
              <a:rPr lang="fr-FR" dirty="0" smtClean="0"/>
              <a:t>, </a:t>
            </a:r>
            <a:r>
              <a:rPr lang="fr-FR" dirty="0" err="1" smtClean="0"/>
              <a:t>Univ</a:t>
            </a:r>
            <a:r>
              <a:rPr lang="fr-FR" dirty="0" smtClean="0"/>
              <a:t>. of  Calgary</a:t>
            </a:r>
            <a:endParaRPr lang="fr-FR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643314"/>
            <a:ext cx="369796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903555"/>
            <a:ext cx="3832050" cy="34544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214422"/>
            <a:ext cx="2288354" cy="30718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000892" y="1357298"/>
            <a:ext cx="214310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Clr>
                <a:srgbClr val="313F2A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/>
              <a:t>Source : </a:t>
            </a:r>
            <a:r>
              <a:rPr lang="en-GB" dirty="0" err="1" smtClean="0">
                <a:solidFill>
                  <a:srgbClr val="313F2A"/>
                </a:solidFill>
                <a:latin typeface="Times New Roman" pitchFamily="18" charset="0"/>
              </a:rPr>
              <a:t>CampusAware</a:t>
            </a:r>
            <a:endParaRPr lang="en-GB" dirty="0" smtClean="0">
              <a:solidFill>
                <a:srgbClr val="313F2A"/>
              </a:solidFill>
              <a:latin typeface="Times New Roman" pitchFamily="18" charset="0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13" name="Multiplication 12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129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Domaines d'application</a:t>
            </a:r>
            <a:endParaRPr lang="fr-F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00034" y="1214422"/>
            <a:ext cx="4714908" cy="4525963"/>
          </a:xfrm>
        </p:spPr>
        <p:txBody>
          <a:bodyPr/>
          <a:lstStyle/>
          <a:p>
            <a:r>
              <a:rPr lang="fr-FR" b="1" dirty="0" smtClean="0"/>
              <a:t>Industrie informatique</a:t>
            </a:r>
          </a:p>
          <a:p>
            <a:pPr lvl="1"/>
            <a:r>
              <a:rPr lang="fr-FR" dirty="0" smtClean="0"/>
              <a:t>Aide au développement </a:t>
            </a:r>
          </a:p>
          <a:p>
            <a:pPr lvl="1"/>
            <a:r>
              <a:rPr lang="fr-FR" dirty="0" smtClean="0"/>
              <a:t>Support au </a:t>
            </a:r>
            <a:br>
              <a:rPr lang="fr-FR" dirty="0" smtClean="0"/>
            </a:br>
            <a:r>
              <a:rPr lang="fr-FR" dirty="0" smtClean="0"/>
              <a:t>partage des</a:t>
            </a:r>
            <a:br>
              <a:rPr lang="fr-FR" dirty="0" smtClean="0"/>
            </a:br>
            <a:r>
              <a:rPr lang="fr-FR" dirty="0" smtClean="0"/>
              <a:t>données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8CE41-564E-C248-A718-C2E6591C077E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1914" y="2322542"/>
            <a:ext cx="5727804" cy="439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143504" y="1643050"/>
            <a:ext cx="3714776" cy="67710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Libre</a:t>
            </a:r>
            <a:r>
              <a:rPr lang="fr-FR" sz="2000" dirty="0" smtClean="0"/>
              <a:t> </a:t>
            </a:r>
            <a:r>
              <a:rPr lang="fr-FR" dirty="0" smtClean="0">
                <a:solidFill>
                  <a:schemeClr val="tx1"/>
                </a:solidFill>
              </a:rPr>
              <a:t>Source 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(</a:t>
            </a:r>
            <a:r>
              <a:rPr lang="fr-FR" dirty="0" smtClean="0">
                <a:hlinkClick r:id="rId3"/>
              </a:rPr>
              <a:t>http://dev.libresource.org/</a:t>
            </a:r>
            <a:r>
              <a:rPr lang="fr-FR" dirty="0" smtClean="0"/>
              <a:t>)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10" name="Multiplication 9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61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 smtClean="0"/>
              <a:t>TCAO : Historique</a:t>
            </a:r>
            <a:r>
              <a:rPr lang="fr-FR" dirty="0"/>
              <a:t> &amp; caractéristiques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496944" cy="4824536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Historique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smtClean="0"/>
              <a:t>:</a:t>
            </a:r>
          </a:p>
          <a:p>
            <a:pPr lvl="2"/>
            <a:r>
              <a:rPr lang="fr-FR" sz="2500" dirty="0" smtClean="0"/>
              <a:t>Premiers travaux de recherche significatifs aux années 80s </a:t>
            </a:r>
            <a:r>
              <a:rPr lang="fr-FR" sz="2200" dirty="0" smtClean="0"/>
              <a:t>[</a:t>
            </a:r>
            <a:r>
              <a:rPr lang="fr-FR" sz="2200" dirty="0" err="1" smtClean="0"/>
              <a:t>Grudin</a:t>
            </a:r>
            <a:r>
              <a:rPr lang="fr-FR" sz="2200" dirty="0" smtClean="0"/>
              <a:t> 1994]</a:t>
            </a:r>
          </a:p>
          <a:p>
            <a:pPr lvl="2"/>
            <a:r>
              <a:rPr lang="fr-FR" sz="2500" dirty="0" smtClean="0"/>
              <a:t>Croissance aux années 90s avec l’évolution du marché du travail </a:t>
            </a:r>
          </a:p>
          <a:p>
            <a:pPr lvl="2"/>
            <a:r>
              <a:rPr lang="fr-FR" sz="2500" dirty="0" smtClean="0"/>
              <a:t>Impulsion des architectures client-serveur </a:t>
            </a:r>
          </a:p>
          <a:p>
            <a:r>
              <a:rPr lang="fr-FR" b="1" dirty="0" smtClean="0"/>
              <a:t>Caractéristiques</a:t>
            </a:r>
          </a:p>
          <a:p>
            <a:pPr lvl="1"/>
            <a:r>
              <a:rPr lang="fr-FR" b="1" u="sng" dirty="0">
                <a:solidFill>
                  <a:schemeClr val="tx2"/>
                </a:solidFill>
              </a:rPr>
              <a:t>Pluridisciplinarité </a:t>
            </a:r>
          </a:p>
          <a:p>
            <a:pPr lvl="2"/>
            <a:r>
              <a:rPr lang="fr-FR" sz="2500" dirty="0"/>
              <a:t>TCAO est un domaine naturellement </a:t>
            </a:r>
            <a:r>
              <a:rPr lang="fr-FR" sz="2500" dirty="0" smtClean="0"/>
              <a:t>pluridisciplinaire</a:t>
            </a:r>
          </a:p>
          <a:p>
            <a:pPr lvl="1"/>
            <a:r>
              <a:rPr lang="fr-FR" b="1" dirty="0">
                <a:solidFill>
                  <a:schemeClr val="tx2"/>
                </a:solidFill>
              </a:rPr>
              <a:t>Dimension </a:t>
            </a:r>
            <a:r>
              <a:rPr lang="fr-FR" b="1" dirty="0" smtClean="0">
                <a:solidFill>
                  <a:schemeClr val="tx2"/>
                </a:solidFill>
              </a:rPr>
              <a:t>technologique &amp; </a:t>
            </a:r>
            <a:r>
              <a:rPr lang="fr-FR" b="1" u="sng" dirty="0">
                <a:solidFill>
                  <a:schemeClr val="tx2"/>
                </a:solidFill>
              </a:rPr>
              <a:t>social / humaine </a:t>
            </a:r>
            <a:endParaRPr lang="fr-FR" b="1" u="sng" dirty="0" smtClean="0">
              <a:solidFill>
                <a:schemeClr val="tx2"/>
              </a:solidFill>
            </a:endParaRPr>
          </a:p>
          <a:p>
            <a:pPr lvl="2"/>
            <a:r>
              <a:rPr lang="fr-FR" sz="2500" dirty="0"/>
              <a:t>La réalisation des outils informatiques </a:t>
            </a:r>
          </a:p>
          <a:p>
            <a:pPr lvl="2"/>
            <a:r>
              <a:rPr lang="fr-FR" sz="2500" dirty="0"/>
              <a:t>Comprendre </a:t>
            </a:r>
            <a:r>
              <a:rPr lang="fr-FR" sz="2500" dirty="0" smtClean="0"/>
              <a:t>les </a:t>
            </a:r>
            <a:r>
              <a:rPr lang="fr-FR" sz="2500" dirty="0"/>
              <a:t>facteurs sociologiques, psychologiques, économiques, organisationnels… qui affectent le groupe </a:t>
            </a:r>
          </a:p>
          <a:p>
            <a:pPr lvl="2"/>
            <a:endParaRPr lang="fr-FR" dirty="0">
              <a:solidFill>
                <a:schemeClr val="tx2"/>
              </a:solidFill>
            </a:endParaRPr>
          </a:p>
          <a:p>
            <a:pPr lvl="1"/>
            <a:endParaRPr lang="fr-FR" dirty="0"/>
          </a:p>
          <a:p>
            <a:pPr lvl="2"/>
            <a:endParaRPr lang="fr-F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97A42-C9BC-484A-B590-F8DF423177E0}" type="datetime1">
              <a:rPr lang="fr-FR" smtClean="0"/>
              <a:t>07/02/2014</a:t>
            </a:fld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821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Taxonomies</a:t>
            </a:r>
            <a:r>
              <a:rPr lang="fr-FR" dirty="0" smtClean="0"/>
              <a:t> TCAO</a:t>
            </a:r>
            <a:endParaRPr lang="fr-FR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Différentes classifications ont été proposés pour les collecticiels</a:t>
            </a:r>
          </a:p>
          <a:p>
            <a:pPr lvl="1"/>
            <a:r>
              <a:rPr lang="fr-FR" dirty="0" smtClean="0"/>
              <a:t>Par type d’application </a:t>
            </a:r>
          </a:p>
          <a:p>
            <a:pPr lvl="1"/>
            <a:r>
              <a:rPr lang="fr-FR" dirty="0" smtClean="0"/>
              <a:t>Espace x Temps</a:t>
            </a:r>
          </a:p>
          <a:p>
            <a:pPr lvl="1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64AF-3915-274B-ADD1-A8EFD9E47B3E}" type="datetime1">
              <a:rPr lang="fr-FR" smtClean="0"/>
              <a:t>07/02/2014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600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</a:t>
            </a:r>
            <a:r>
              <a:rPr dirty="0" smtClean="0"/>
              <a:t>axonomies</a:t>
            </a:r>
            <a:r>
              <a:rPr lang="fr-FR" dirty="0" smtClean="0"/>
              <a:t> TCAO</a:t>
            </a:r>
            <a:r>
              <a:rPr dirty="0" smtClean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Classification par type d’application</a:t>
            </a:r>
          </a:p>
          <a:p>
            <a:pPr lvl="1"/>
            <a:r>
              <a:rPr lang="fr-FR" dirty="0" smtClean="0"/>
              <a:t>Selon le type et les objectifs de l’application </a:t>
            </a:r>
            <a:br>
              <a:rPr lang="fr-FR" dirty="0" smtClean="0"/>
            </a:br>
            <a:r>
              <a:rPr lang="fr-FR" sz="2000" dirty="0" smtClean="0"/>
              <a:t>[Ellis 1991], [</a:t>
            </a:r>
            <a:r>
              <a:rPr lang="fr-FR" sz="2000" dirty="0" err="1" smtClean="0"/>
              <a:t>Laurillau</a:t>
            </a:r>
            <a:r>
              <a:rPr lang="fr-FR" sz="2000" dirty="0" smtClean="0"/>
              <a:t> 2002]</a:t>
            </a:r>
          </a:p>
          <a:p>
            <a:pPr lvl="1"/>
            <a:r>
              <a:rPr lang="fr-FR" dirty="0" smtClean="0"/>
              <a:t>Quelques catégories (liste non-exhaustive) :</a:t>
            </a:r>
          </a:p>
          <a:p>
            <a:pPr lvl="2"/>
            <a:r>
              <a:rPr lang="fr-FR" b="1" i="1" dirty="0" smtClean="0"/>
              <a:t>Systèmes de conférence</a:t>
            </a:r>
          </a:p>
          <a:p>
            <a:pPr lvl="2"/>
            <a:r>
              <a:rPr lang="fr-FR" b="1" i="1" dirty="0" smtClean="0"/>
              <a:t>Éditeurs coopératifs</a:t>
            </a:r>
            <a:endParaRPr lang="fr-FR" dirty="0" smtClean="0"/>
          </a:p>
          <a:p>
            <a:pPr lvl="2"/>
            <a:r>
              <a:rPr lang="fr-FR" b="1" i="1" dirty="0" smtClean="0"/>
              <a:t>Espaces de travail partagés</a:t>
            </a:r>
            <a:endParaRPr lang="fr-FR" dirty="0" smtClean="0"/>
          </a:p>
          <a:p>
            <a:pPr lvl="2"/>
            <a:r>
              <a:rPr lang="fr-FR" b="1" i="1" dirty="0" smtClean="0"/>
              <a:t>Systèmes d'aide à la décision </a:t>
            </a:r>
            <a:r>
              <a:rPr lang="fr-FR" i="1" dirty="0" smtClean="0"/>
              <a:t>ou</a:t>
            </a:r>
            <a:r>
              <a:rPr lang="fr-FR" b="1" i="1" dirty="0" smtClean="0"/>
              <a:t> </a:t>
            </a:r>
            <a:r>
              <a:rPr lang="en-US" i="1" dirty="0" smtClean="0"/>
              <a:t>Group Decision Support Systems</a:t>
            </a:r>
            <a:r>
              <a:rPr lang="en-US" dirty="0" smtClean="0"/>
              <a:t> (GDSS)</a:t>
            </a:r>
          </a:p>
          <a:p>
            <a:pPr lvl="2"/>
            <a:r>
              <a:rPr lang="fr-FR" b="1" i="1" dirty="0" smtClean="0"/>
              <a:t>Systèmes de gestion de </a:t>
            </a:r>
            <a:r>
              <a:rPr lang="fr-FR" b="1" i="1" dirty="0" err="1" smtClean="0"/>
              <a:t>workflows</a:t>
            </a:r>
            <a:endParaRPr lang="fr-FR" dirty="0" smtClean="0"/>
          </a:p>
          <a:p>
            <a:pPr lvl="2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6A09-7052-9244-B3A2-9DBA10034711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Multiplication 6"/>
          <p:cNvSpPr/>
          <p:nvPr/>
        </p:nvSpPr>
        <p:spPr>
          <a:xfrm>
            <a:off x="-4734" y="6303640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85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Taxonomies TCAO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3200" dirty="0" smtClean="0"/>
              <a:t>Classification par type d’application </a:t>
            </a:r>
          </a:p>
          <a:p>
            <a:pPr lvl="1"/>
            <a:r>
              <a:rPr lang="fr-FR" b="1" i="1" dirty="0" smtClean="0"/>
              <a:t>Systèmes de conférence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D214E-1BFE-9445-B8B2-F913FC3F7AE0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17</a:t>
            </a:fld>
            <a:endParaRPr lang="fr-FR"/>
          </a:p>
        </p:txBody>
      </p:sp>
      <p:grpSp>
        <p:nvGrpSpPr>
          <p:cNvPr id="6" name="Group 10"/>
          <p:cNvGrpSpPr/>
          <p:nvPr/>
        </p:nvGrpSpPr>
        <p:grpSpPr>
          <a:xfrm>
            <a:off x="4714876" y="3071810"/>
            <a:ext cx="3640326" cy="3053198"/>
            <a:chOff x="4714876" y="3071810"/>
            <a:chExt cx="3640326" cy="3053198"/>
          </a:xfrm>
        </p:grpSpPr>
        <p:pic>
          <p:nvPicPr>
            <p:cNvPr id="136194" name="Picture 2" descr="videocalling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4876" y="3071810"/>
              <a:ext cx="3640326" cy="2714644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5592956" y="5786454"/>
              <a:ext cx="21952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Source: </a:t>
              </a:r>
              <a:r>
                <a:rPr lang="fr-FR" sz="1600" dirty="0" smtClean="0">
                  <a:hlinkClick r:id="rId3"/>
                </a:rPr>
                <a:t>Laptopmag.com</a:t>
              </a:r>
              <a:endParaRPr lang="fr-FR" sz="1600" dirty="0"/>
            </a:p>
          </p:txBody>
        </p:sp>
      </p:grpSp>
      <p:grpSp>
        <p:nvGrpSpPr>
          <p:cNvPr id="8" name="Group 9"/>
          <p:cNvGrpSpPr/>
          <p:nvPr/>
        </p:nvGrpSpPr>
        <p:grpSpPr>
          <a:xfrm>
            <a:off x="357158" y="2786058"/>
            <a:ext cx="3429024" cy="3338950"/>
            <a:chOff x="357158" y="2786058"/>
            <a:chExt cx="3429024" cy="3338950"/>
          </a:xfrm>
        </p:grpSpPr>
        <p:pic>
          <p:nvPicPr>
            <p:cNvPr id="136196" name="Picture 4" descr="http://img.tomshardware.com/us/2005/11/02/squeezing_more_life_out_of_your_notebook/msn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2786058"/>
              <a:ext cx="3429024" cy="2985269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928662" y="5786454"/>
              <a:ext cx="18340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smtClean="0"/>
                <a:t>Source: </a:t>
              </a:r>
              <a:r>
                <a:rPr lang="fr-FR" sz="1600" dirty="0" err="1" smtClean="0">
                  <a:hlinkClick r:id="rId5"/>
                </a:rPr>
                <a:t>Tom’s</a:t>
              </a:r>
              <a:r>
                <a:rPr lang="fr-FR" sz="1600" dirty="0" smtClean="0">
                  <a:hlinkClick r:id="rId5"/>
                </a:rPr>
                <a:t> guide</a:t>
              </a:r>
              <a:endParaRPr lang="fr-FR" sz="1600" dirty="0"/>
            </a:p>
          </p:txBody>
        </p:sp>
      </p:grp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13" name="Multiplication 12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8649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785786" y="2786058"/>
            <a:ext cx="8120073" cy="3781995"/>
            <a:chOff x="785786" y="2786058"/>
            <a:chExt cx="8120073" cy="378199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786" y="2856146"/>
              <a:ext cx="3296408" cy="3287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4876" y="2928934"/>
              <a:ext cx="3299881" cy="3258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8926" y="3714752"/>
              <a:ext cx="2433335" cy="2853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5786446" y="2786058"/>
              <a:ext cx="3119413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/>
                <a:t>Édition coopérative </a:t>
              </a:r>
            </a:p>
            <a:p>
              <a:pPr algn="ctr"/>
              <a:r>
                <a:rPr lang="fr-FR" sz="2000" dirty="0" err="1" smtClean="0"/>
                <a:t>AllianceWeb</a:t>
              </a:r>
              <a:endParaRPr lang="fr-FR" sz="2000" dirty="0" smtClean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Taxonomies TCAO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3200" dirty="0" smtClean="0"/>
              <a:t>Classification par type d’application </a:t>
            </a:r>
          </a:p>
          <a:p>
            <a:pPr lvl="1"/>
            <a:r>
              <a:rPr lang="fr-FR" b="1" i="1" dirty="0" smtClean="0"/>
              <a:t>Éditeurs coopératifs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51C0-95FD-D04A-9D19-00A9BA9255BC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18</a:t>
            </a:fld>
            <a:endParaRPr lang="fr-FR"/>
          </a:p>
        </p:txBody>
      </p:sp>
      <p:grpSp>
        <p:nvGrpSpPr>
          <p:cNvPr id="11" name="Group 13"/>
          <p:cNvGrpSpPr/>
          <p:nvPr/>
        </p:nvGrpSpPr>
        <p:grpSpPr>
          <a:xfrm>
            <a:off x="928662" y="2714798"/>
            <a:ext cx="8027628" cy="3567206"/>
            <a:chOff x="928662" y="2714798"/>
            <a:chExt cx="8027628" cy="3567206"/>
          </a:xfrm>
        </p:grpSpPr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28662" y="2714798"/>
              <a:ext cx="5643602" cy="3567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3" name="TextBox 12"/>
            <p:cNvSpPr txBox="1"/>
            <p:nvPr/>
          </p:nvSpPr>
          <p:spPr>
            <a:xfrm>
              <a:off x="6643702" y="2786058"/>
              <a:ext cx="2312588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2000" dirty="0" smtClean="0"/>
                <a:t>Édition sur les Wikis</a:t>
              </a:r>
            </a:p>
            <a:p>
              <a:pPr algn="ctr"/>
              <a:r>
                <a:rPr lang="fr-FR" sz="2000" dirty="0" err="1" smtClean="0"/>
                <a:t>MediaWiki</a:t>
              </a:r>
              <a:r>
                <a:rPr lang="fr-FR" sz="2000" dirty="0" smtClean="0"/>
                <a:t> </a:t>
              </a:r>
              <a:endParaRPr lang="fr-FR" sz="2000" dirty="0"/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357158" y="2643182"/>
            <a:ext cx="8599230" cy="3714776"/>
            <a:chOff x="357158" y="2643182"/>
            <a:chExt cx="8599230" cy="3714776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7158" y="2705709"/>
              <a:ext cx="7215238" cy="3652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" name="TextBox 15"/>
            <p:cNvSpPr txBox="1"/>
            <p:nvPr/>
          </p:nvSpPr>
          <p:spPr>
            <a:xfrm>
              <a:off x="7215206" y="2643182"/>
              <a:ext cx="1741182" cy="46166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2400" dirty="0" smtClean="0"/>
                <a:t>Google Docs</a:t>
              </a:r>
              <a:endParaRPr lang="fr-FR" sz="2400" dirty="0"/>
            </a:p>
          </p:txBody>
        </p:sp>
      </p:grp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18" name="Multiplication 17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13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0"/>
          <p:cNvGrpSpPr/>
          <p:nvPr/>
        </p:nvGrpSpPr>
        <p:grpSpPr>
          <a:xfrm>
            <a:off x="500034" y="2357454"/>
            <a:ext cx="8002019" cy="4357694"/>
            <a:chOff x="500034" y="2357454"/>
            <a:chExt cx="8002019" cy="4357694"/>
          </a:xfrm>
        </p:grpSpPr>
        <p:pic>
          <p:nvPicPr>
            <p:cNvPr id="8" name="Picture 7" descr="bscwscreenshot_en_bscw.de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0034" y="2357454"/>
              <a:ext cx="5583295" cy="43576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15008" y="2571744"/>
              <a:ext cx="2787045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2000" dirty="0" smtClean="0"/>
                <a:t>Espace de travail partagé</a:t>
              </a:r>
            </a:p>
            <a:p>
              <a:pPr algn="ctr"/>
              <a:r>
                <a:rPr lang="fr-FR" sz="2000" dirty="0" smtClean="0"/>
                <a:t>BSCW</a:t>
              </a:r>
              <a:endParaRPr lang="fr-FR" sz="20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Taxonomies TCAO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3200" dirty="0" smtClean="0"/>
              <a:t>Classification par type d’application </a:t>
            </a:r>
          </a:p>
          <a:p>
            <a:pPr lvl="1"/>
            <a:r>
              <a:rPr lang="fr-FR" b="1" i="1" dirty="0" smtClean="0"/>
              <a:t>Espaces de travail partagés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8BB-9460-3642-B521-AB3B126DAA99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19</a:t>
            </a:fld>
            <a:endParaRPr lang="fr-FR"/>
          </a:p>
        </p:txBody>
      </p:sp>
      <p:grpSp>
        <p:nvGrpSpPr>
          <p:cNvPr id="11" name="Group 8"/>
          <p:cNvGrpSpPr/>
          <p:nvPr/>
        </p:nvGrpSpPr>
        <p:grpSpPr>
          <a:xfrm>
            <a:off x="500034" y="2337157"/>
            <a:ext cx="7930581" cy="4163677"/>
            <a:chOff x="500034" y="2337157"/>
            <a:chExt cx="7930581" cy="416367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0034" y="2337157"/>
              <a:ext cx="5429288" cy="4163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643570" y="2571744"/>
              <a:ext cx="2787045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r-FR" sz="2000" dirty="0" smtClean="0"/>
                <a:t>Espace de travail partagé</a:t>
              </a:r>
            </a:p>
            <a:p>
              <a:pPr algn="ctr"/>
              <a:r>
                <a:rPr lang="fr-FR" sz="2000" dirty="0" smtClean="0"/>
                <a:t>Libre Source</a:t>
              </a:r>
              <a:endParaRPr lang="fr-FR" sz="2000" dirty="0"/>
            </a:p>
          </p:txBody>
        </p:sp>
      </p:grp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13" name="Multiplication 12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9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idx="1"/>
          </p:nvPr>
        </p:nvSpPr>
        <p:spPr>
          <a:xfrm>
            <a:off x="457200" y="1061046"/>
            <a:ext cx="8219256" cy="639762"/>
          </a:xfrm>
        </p:spPr>
        <p:txBody>
          <a:bodyPr/>
          <a:lstStyle/>
          <a:p>
            <a:r>
              <a:rPr lang="fr-FR" dirty="0"/>
              <a:t>Contenu prévisionnel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457200" y="1772816"/>
            <a:ext cx="4040188" cy="435334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Coopération (</a:t>
            </a:r>
            <a:r>
              <a:rPr lang="fr-FR" dirty="0" err="1" smtClean="0"/>
              <a:t>groupware</a:t>
            </a:r>
            <a:r>
              <a:rPr lang="fr-FR" dirty="0" smtClean="0"/>
              <a:t>)</a:t>
            </a:r>
            <a:endParaRPr lang="fr-FR" dirty="0" smtClean="0"/>
          </a:p>
          <a:p>
            <a:pPr lvl="1"/>
            <a:r>
              <a:rPr lang="fr-FR" dirty="0" smtClean="0"/>
              <a:t>Motivations </a:t>
            </a:r>
          </a:p>
          <a:p>
            <a:pPr lvl="1"/>
            <a:r>
              <a:rPr lang="fr-FR" dirty="0" smtClean="0"/>
              <a:t>Définition de </a:t>
            </a:r>
            <a:r>
              <a:rPr lang="fr-FR" dirty="0" smtClean="0"/>
              <a:t>collecticiel Taxonomies (TCAO)</a:t>
            </a:r>
            <a:endParaRPr lang="fr-FR" dirty="0" smtClean="0"/>
          </a:p>
          <a:p>
            <a:pPr lvl="1"/>
            <a:r>
              <a:rPr lang="fr-FR" dirty="0" smtClean="0"/>
              <a:t>Impact social et facteurs d’échec</a:t>
            </a:r>
          </a:p>
          <a:p>
            <a:pPr lvl="1"/>
            <a:r>
              <a:rPr lang="fr-FR" dirty="0"/>
              <a:t>Les fonctionnalités d’un collecticiel   </a:t>
            </a:r>
          </a:p>
          <a:p>
            <a:pPr lvl="2"/>
            <a:r>
              <a:rPr lang="fr-FR" dirty="0"/>
              <a:t>Modèle de trèfle</a:t>
            </a:r>
          </a:p>
          <a:p>
            <a:pPr lvl="2"/>
            <a:r>
              <a:rPr lang="fr-FR" dirty="0"/>
              <a:t>Les 5 fonctionnalités </a:t>
            </a:r>
          </a:p>
          <a:p>
            <a:pPr lvl="1"/>
            <a:r>
              <a:rPr lang="fr-FR" dirty="0"/>
              <a:t>Défis techniques </a:t>
            </a:r>
          </a:p>
          <a:p>
            <a:pPr lvl="2"/>
            <a:r>
              <a:rPr lang="fr-FR" dirty="0"/>
              <a:t>Rôles, droit d’accès et  sécurité </a:t>
            </a:r>
          </a:p>
          <a:p>
            <a:pPr lvl="2"/>
            <a:r>
              <a:rPr lang="fr-FR" dirty="0"/>
              <a:t>Mise à jour perdue</a:t>
            </a:r>
          </a:p>
          <a:p>
            <a:pPr lvl="1"/>
            <a:r>
              <a:rPr lang="fr-FR" dirty="0"/>
              <a:t>Conscience de groupe</a:t>
            </a:r>
          </a:p>
          <a:p>
            <a:pPr lvl="1"/>
            <a:endParaRPr lang="fr-FR" dirty="0" smtClean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7"/>
          </a:xfrm>
        </p:spPr>
        <p:txBody>
          <a:bodyPr>
            <a:normAutofit/>
          </a:bodyPr>
          <a:lstStyle/>
          <a:p>
            <a:r>
              <a:rPr lang="fr-FR" dirty="0" smtClean="0"/>
              <a:t>Coopération (</a:t>
            </a:r>
            <a:r>
              <a:rPr lang="fr-FR" dirty="0" err="1" smtClean="0"/>
              <a:t>workflow</a:t>
            </a:r>
            <a:r>
              <a:rPr lang="fr-FR" dirty="0" smtClean="0"/>
              <a:t>) </a:t>
            </a:r>
            <a:endParaRPr lang="fr-FR" dirty="0" smtClean="0"/>
          </a:p>
          <a:p>
            <a:pPr lvl="1"/>
            <a:r>
              <a:rPr lang="fr-FR" dirty="0" err="1"/>
              <a:t>Groupware</a:t>
            </a:r>
            <a:r>
              <a:rPr lang="fr-FR" dirty="0"/>
              <a:t> </a:t>
            </a:r>
            <a:r>
              <a:rPr lang="fr-FR" dirty="0" smtClean="0"/>
              <a:t>/ </a:t>
            </a:r>
            <a:r>
              <a:rPr lang="fr-FR" dirty="0" err="1" smtClean="0"/>
              <a:t>Workflow</a:t>
            </a:r>
            <a:endParaRPr lang="fr-FR" dirty="0" smtClean="0"/>
          </a:p>
          <a:p>
            <a:pPr lvl="1"/>
            <a:r>
              <a:rPr lang="fr-FR" dirty="0" smtClean="0"/>
              <a:t>Définitions </a:t>
            </a:r>
          </a:p>
          <a:p>
            <a:pPr lvl="1"/>
            <a:r>
              <a:rPr lang="fr-FR" dirty="0" smtClean="0"/>
              <a:t>Éléments </a:t>
            </a:r>
            <a:r>
              <a:rPr lang="fr-FR" dirty="0" smtClean="0"/>
              <a:t>de modélisation</a:t>
            </a:r>
          </a:p>
          <a:p>
            <a:pPr lvl="1"/>
            <a:r>
              <a:rPr lang="fr-FR" dirty="0" smtClean="0"/>
              <a:t>Éléments d’un </a:t>
            </a:r>
            <a:r>
              <a:rPr lang="fr-FR" dirty="0" err="1" smtClean="0"/>
              <a:t>workflow</a:t>
            </a:r>
            <a:endParaRPr lang="fr-FR" dirty="0" smtClean="0"/>
          </a:p>
          <a:p>
            <a:r>
              <a:rPr lang="fr-FR" dirty="0"/>
              <a:t>Informatique Ubiquitaire</a:t>
            </a:r>
          </a:p>
          <a:p>
            <a:pPr lvl="1"/>
            <a:r>
              <a:rPr lang="fr-FR" dirty="0"/>
              <a:t>Introduction</a:t>
            </a:r>
          </a:p>
          <a:p>
            <a:pPr lvl="1"/>
            <a:r>
              <a:rPr lang="fr-FR" dirty="0"/>
              <a:t>Evolution technologique </a:t>
            </a:r>
          </a:p>
          <a:p>
            <a:pPr lvl="1"/>
            <a:r>
              <a:rPr lang="fr-FR" dirty="0"/>
              <a:t>Evolution des usages</a:t>
            </a:r>
          </a:p>
          <a:p>
            <a:pPr lvl="1"/>
            <a:r>
              <a:rPr lang="fr-FR" dirty="0"/>
              <a:t>Limitations et contraintes </a:t>
            </a:r>
          </a:p>
          <a:p>
            <a:pPr lvl="1"/>
            <a:r>
              <a:rPr lang="fr-FR" dirty="0"/>
              <a:t>Sensibilité au contexte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5A019-37C4-2E4A-A9D9-63F99BF9F6E6}" type="datetime1">
              <a:rPr lang="fr-FR" smtClean="0"/>
              <a:t>07/02/2014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940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Taxonomies TCAO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sz="3200" dirty="0" smtClean="0"/>
              <a:t>Classification par type d’application 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04AAF-A774-EA45-9CA4-CC9D781E8F67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1928802"/>
            <a:ext cx="6500859" cy="487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573022" y="1928802"/>
            <a:ext cx="357097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Group Decision Support Systems</a:t>
            </a:r>
          </a:p>
          <a:p>
            <a:pPr algn="ctr"/>
            <a:r>
              <a:rPr lang="en-US" sz="2000" dirty="0" err="1" smtClean="0"/>
              <a:t>GroupSystems</a:t>
            </a:r>
            <a:r>
              <a:rPr lang="en-US" sz="2000" dirty="0" smtClean="0"/>
              <a:t> </a:t>
            </a:r>
            <a:r>
              <a:rPr lang="en-US" sz="2000" dirty="0" err="1" smtClean="0"/>
              <a:t>ThinkTank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929454" y="5214950"/>
            <a:ext cx="22145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 pitchFamily="18" charset="2"/>
              <a:buChar char="ã"/>
            </a:pPr>
            <a:r>
              <a:rPr lang="fr-FR" sz="1400" dirty="0" err="1" smtClean="0"/>
              <a:t>Stowe</a:t>
            </a:r>
            <a:r>
              <a:rPr lang="fr-FR" sz="1400" dirty="0" smtClean="0"/>
              <a:t> Boyd</a:t>
            </a:r>
            <a:endParaRPr lang="fr-FR" sz="1400" b="1" dirty="0" smtClean="0"/>
          </a:p>
          <a:p>
            <a:r>
              <a:rPr lang="fr-FR" sz="1400" dirty="0" smtClean="0"/>
              <a:t>http://www.stoweboyd.com/message/2006/12/groupsystems_th.html </a:t>
            </a:r>
            <a:endParaRPr lang="fr-FR" sz="1400" b="1" dirty="0" smtClean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10" name="Multiplication 9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5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</a:t>
            </a:r>
            <a:r>
              <a:rPr dirty="0" smtClean="0"/>
              <a:t>axonomies</a:t>
            </a:r>
            <a:r>
              <a:rPr lang="fr-FR" dirty="0"/>
              <a:t> TCAO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tx2"/>
                </a:solidFill>
              </a:rPr>
              <a:t>Classification Espace x Temps </a:t>
            </a:r>
            <a:r>
              <a:rPr lang="fr-FR" sz="2000" dirty="0" smtClean="0"/>
              <a:t>[Ellis 1991]</a:t>
            </a:r>
            <a:endParaRPr lang="fr-FR" dirty="0" smtClean="0"/>
          </a:p>
          <a:p>
            <a:pPr lvl="1"/>
            <a:r>
              <a:rPr lang="fr-FR" dirty="0" smtClean="0"/>
              <a:t>Savoir </a:t>
            </a:r>
            <a:r>
              <a:rPr lang="fr-FR" i="1" dirty="0" smtClean="0"/>
              <a:t>où</a:t>
            </a:r>
            <a:r>
              <a:rPr lang="fr-FR" dirty="0" smtClean="0"/>
              <a:t> et </a:t>
            </a:r>
            <a:r>
              <a:rPr lang="fr-FR" i="1" dirty="0" smtClean="0"/>
              <a:t>quand</a:t>
            </a:r>
            <a:r>
              <a:rPr lang="fr-FR" dirty="0" smtClean="0"/>
              <a:t> une action est-elle exécutée par un membre du groupe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868E-316C-C84D-A9B6-AE3C9E446CAD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21</a:t>
            </a:fld>
            <a:endParaRPr lang="fr-FR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238246" y="3426151"/>
          <a:ext cx="7048530" cy="2788931"/>
        </p:xfrm>
        <a:graphic>
          <a:graphicData uri="http://schemas.openxmlformats.org/drawingml/2006/table">
            <a:tbl>
              <a:tblPr/>
              <a:tblGrid>
                <a:gridCol w="2349510"/>
                <a:gridCol w="2349510"/>
                <a:gridCol w="2349510"/>
              </a:tblGrid>
              <a:tr h="810966">
                <a:tc>
                  <a:txBody>
                    <a:bodyPr/>
                    <a:lstStyle/>
                    <a:p>
                      <a:pPr algn="ctr" rtl="0"/>
                      <a:r>
                        <a:rPr lang="fr-FR" i="1" dirty="0"/>
                        <a:t/>
                      </a:r>
                      <a:br>
                        <a:rPr lang="fr-FR" i="1" dirty="0"/>
                      </a:br>
                      <a:endParaRPr lang="fr-FR" i="1" dirty="0"/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b="1" i="1" dirty="0"/>
                        <a:t>Même </a:t>
                      </a:r>
                      <a:r>
                        <a:rPr lang="fr-FR" b="1" i="1" dirty="0" smtClean="0"/>
                        <a:t>moment</a:t>
                      </a:r>
                    </a:p>
                    <a:p>
                      <a:pPr algn="ctr" rtl="0"/>
                      <a:r>
                        <a:rPr lang="fr-FR" b="1" i="1" dirty="0" smtClean="0"/>
                        <a:t>(synchrone)</a:t>
                      </a:r>
                      <a:endParaRPr lang="fr-FR" b="1" i="1" dirty="0"/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b="1" i="1" dirty="0"/>
                        <a:t>Moments </a:t>
                      </a:r>
                      <a:r>
                        <a:rPr lang="fr-FR" b="1" i="1" dirty="0" smtClean="0"/>
                        <a:t>différents</a:t>
                      </a:r>
                    </a:p>
                    <a:p>
                      <a:pPr algn="ctr" rtl="0"/>
                      <a:r>
                        <a:rPr lang="fr-FR" b="1" i="1" dirty="0" smtClean="0"/>
                        <a:t>(asynchrone)</a:t>
                      </a:r>
                      <a:endParaRPr lang="fr-FR" b="1" i="1" dirty="0"/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</a:tr>
              <a:tr h="810966">
                <a:tc>
                  <a:txBody>
                    <a:bodyPr/>
                    <a:lstStyle/>
                    <a:p>
                      <a:pPr algn="ctr" rtl="0"/>
                      <a:r>
                        <a:rPr lang="fr-FR" b="1" i="1"/>
                        <a:t>Même lieu</a:t>
                      </a:r>
                      <a:endParaRPr lang="fr-FR" i="1"/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/>
                        <a:t>Interaction face-à-face 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/>
                        <a:t>Interaction asynchrone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66999">
                <a:tc>
                  <a:txBody>
                    <a:bodyPr/>
                    <a:lstStyle/>
                    <a:p>
                      <a:pPr algn="ctr" rtl="0"/>
                      <a:r>
                        <a:rPr lang="fr-FR" b="1" i="1"/>
                        <a:t>Lieux différents</a:t>
                      </a:r>
                      <a:endParaRPr lang="fr-FR" i="1"/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/>
                        <a:t>Interaction synchrone et distribuée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fr-FR" dirty="0"/>
                        <a:t>Interaction asynchrone distribuée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15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taxonomies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D752E-2151-564F-9A38-E8181ADF9A16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57158" y="1357298"/>
            <a:ext cx="314327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i="1" dirty="0" smtClean="0"/>
              <a:t>Même moment</a:t>
            </a:r>
          </a:p>
          <a:p>
            <a:pPr algn="ctr"/>
            <a:r>
              <a:rPr lang="fr-FR" sz="2400" b="1" i="1" dirty="0" smtClean="0"/>
              <a:t>Même lieu</a:t>
            </a:r>
            <a:endParaRPr lang="fr-FR" sz="2400" i="1" dirty="0"/>
          </a:p>
        </p:txBody>
      </p:sp>
      <p:grpSp>
        <p:nvGrpSpPr>
          <p:cNvPr id="3" name="Group 10"/>
          <p:cNvGrpSpPr/>
          <p:nvPr/>
        </p:nvGrpSpPr>
        <p:grpSpPr>
          <a:xfrm>
            <a:off x="285720" y="2357430"/>
            <a:ext cx="7792359" cy="3913962"/>
            <a:chOff x="285720" y="2357430"/>
            <a:chExt cx="7792359" cy="3913962"/>
          </a:xfrm>
        </p:grpSpPr>
        <p:pic>
          <p:nvPicPr>
            <p:cNvPr id="8" name="Content Placeholder 5" descr="microsoft_surface_main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2357430"/>
              <a:ext cx="3710604" cy="2772833"/>
            </a:xfrm>
            <a:prstGeom prst="rect">
              <a:avLst/>
            </a:prstGeom>
          </p:spPr>
        </p:pic>
        <p:pic>
          <p:nvPicPr>
            <p:cNvPr id="9" name="Picture 8" descr="microsoft-surfac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3240" y="3714752"/>
              <a:ext cx="3286116" cy="255664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929058" y="2857496"/>
              <a:ext cx="4149021" cy="677108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fr-FR" sz="2000" dirty="0" smtClean="0"/>
                <a:t>Microsoft Surface</a:t>
              </a:r>
            </a:p>
            <a:p>
              <a:r>
                <a:rPr lang="fr-FR" dirty="0" smtClean="0">
                  <a:hlinkClick r:id="rId4"/>
                </a:rPr>
                <a:t>www.microsoftsurfacecomputertable.com</a:t>
              </a:r>
              <a:r>
                <a:rPr lang="fr-FR" dirty="0" smtClean="0"/>
                <a:t> </a:t>
              </a:r>
              <a:endParaRPr lang="fr-FR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572132" y="1285860"/>
            <a:ext cx="314327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i="1" dirty="0" smtClean="0"/>
              <a:t>Moments différents</a:t>
            </a:r>
          </a:p>
          <a:p>
            <a:pPr algn="ctr"/>
            <a:r>
              <a:rPr lang="fr-FR" sz="2400" b="1" i="1" dirty="0" smtClean="0"/>
              <a:t>Même lieu</a:t>
            </a:r>
            <a:endParaRPr lang="fr-FR" sz="2400" i="1" dirty="0"/>
          </a:p>
        </p:txBody>
      </p:sp>
      <p:grpSp>
        <p:nvGrpSpPr>
          <p:cNvPr id="6" name="Group 12"/>
          <p:cNvGrpSpPr/>
          <p:nvPr/>
        </p:nvGrpSpPr>
        <p:grpSpPr>
          <a:xfrm>
            <a:off x="3214678" y="1357298"/>
            <a:ext cx="5117934" cy="5143536"/>
            <a:chOff x="3786182" y="1285860"/>
            <a:chExt cx="5117934" cy="5143536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2066" y="2974993"/>
              <a:ext cx="3832050" cy="34544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786182" y="1285860"/>
              <a:ext cx="2288354" cy="307183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6" name="Rectangle 15"/>
            <p:cNvSpPr/>
            <p:nvPr/>
          </p:nvSpPr>
          <p:spPr>
            <a:xfrm>
              <a:off x="6215074" y="2143116"/>
              <a:ext cx="214310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buClr>
                  <a:srgbClr val="313F2A"/>
                </a:buClr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fr-FR" dirty="0" smtClean="0"/>
                <a:t>Source : </a:t>
              </a:r>
              <a:r>
                <a:rPr lang="en-GB" dirty="0" err="1" smtClean="0">
                  <a:solidFill>
                    <a:srgbClr val="313F2A"/>
                  </a:solidFill>
                  <a:latin typeface="Times New Roman" pitchFamily="18" charset="0"/>
                </a:rPr>
                <a:t>CampusAware</a:t>
              </a:r>
              <a:endParaRPr lang="en-GB" dirty="0" smtClean="0">
                <a:solidFill>
                  <a:srgbClr val="313F2A"/>
                </a:solidFill>
                <a:latin typeface="Times New Roman" pitchFamily="18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57158" y="5214950"/>
            <a:ext cx="314327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i="1" dirty="0" smtClean="0"/>
              <a:t>Même moment</a:t>
            </a:r>
          </a:p>
          <a:p>
            <a:pPr algn="ctr"/>
            <a:r>
              <a:rPr lang="fr-FR" sz="2400" b="1" i="1" dirty="0" smtClean="0"/>
              <a:t>Lieux différents</a:t>
            </a:r>
            <a:endParaRPr lang="fr-FR" sz="2400" i="1" dirty="0"/>
          </a:p>
        </p:txBody>
      </p:sp>
      <p:grpSp>
        <p:nvGrpSpPr>
          <p:cNvPr id="11" name="Group 19"/>
          <p:cNvGrpSpPr/>
          <p:nvPr/>
        </p:nvGrpSpPr>
        <p:grpSpPr>
          <a:xfrm>
            <a:off x="2500298" y="1071546"/>
            <a:ext cx="6324604" cy="4543514"/>
            <a:chOff x="2500298" y="1071546"/>
            <a:chExt cx="6324604" cy="4543514"/>
          </a:xfrm>
        </p:grpSpPr>
        <p:pic>
          <p:nvPicPr>
            <p:cNvPr id="18" name="Picture 2" descr="CapturerAdobeEclatEclatProfParticipe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00298" y="1071546"/>
              <a:ext cx="6324604" cy="4010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7000892" y="5214950"/>
              <a:ext cx="18165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Adobe </a:t>
              </a:r>
              <a:r>
                <a:rPr lang="fr-FR" sz="2000" b="1" dirty="0" err="1" smtClean="0"/>
                <a:t>Connect</a:t>
              </a:r>
              <a:endParaRPr lang="fr-FR" sz="2000" b="1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5429256" y="5500702"/>
            <a:ext cx="314327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2400" b="1" i="1" dirty="0" smtClean="0"/>
              <a:t>Moments différents</a:t>
            </a:r>
          </a:p>
          <a:p>
            <a:pPr algn="ctr"/>
            <a:r>
              <a:rPr lang="fr-FR" sz="2400" b="1" i="1" dirty="0" smtClean="0"/>
              <a:t>Lieux différents</a:t>
            </a:r>
            <a:endParaRPr lang="fr-FR" sz="2400" i="1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406" y="2071678"/>
            <a:ext cx="5262600" cy="39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6" name="Group 25"/>
          <p:cNvGrpSpPr/>
          <p:nvPr/>
        </p:nvGrpSpPr>
        <p:grpSpPr>
          <a:xfrm>
            <a:off x="357158" y="1071546"/>
            <a:ext cx="8001056" cy="4276640"/>
            <a:chOff x="355117" y="2337737"/>
            <a:chExt cx="7568293" cy="4472504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5117" y="2834547"/>
              <a:ext cx="7568293" cy="3975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428596" y="2337737"/>
              <a:ext cx="4702629" cy="547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1400" dirty="0" smtClean="0">
                  <a:hlinkClick r:id="rId10"/>
                </a:rPr>
                <a:t>http://phpgroupware.org/</a:t>
              </a:r>
              <a:r>
                <a:rPr lang="fr-FR" sz="1400" dirty="0" smtClean="0"/>
                <a:t> </a:t>
              </a:r>
            </a:p>
            <a:p>
              <a:r>
                <a:rPr lang="fr-FR" sz="1400" dirty="0" smtClean="0">
                  <a:hlinkClick r:id="rId11"/>
                </a:rPr>
                <a:t>http://demo.opensourcecms.com/phpgroupware/</a:t>
              </a:r>
              <a:r>
                <a:rPr lang="fr-FR" sz="1400" dirty="0" smtClean="0"/>
                <a:t> </a:t>
              </a:r>
              <a:endParaRPr lang="fr-FR" sz="1400" dirty="0"/>
            </a:p>
          </p:txBody>
        </p:sp>
      </p:grp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82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7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</a:t>
            </a:r>
            <a:r>
              <a:rPr dirty="0" smtClean="0"/>
              <a:t>axonomies</a:t>
            </a:r>
            <a:r>
              <a:rPr lang="fr-FR" dirty="0"/>
              <a:t> TCAO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4714908"/>
          </a:xfrm>
        </p:spPr>
        <p:txBody>
          <a:bodyPr>
            <a:normAutofit fontScale="925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Inconvénients</a:t>
            </a:r>
            <a:r>
              <a:rPr lang="fr-FR" dirty="0" smtClean="0"/>
              <a:t> de la classification </a:t>
            </a:r>
            <a:r>
              <a:rPr lang="fr-FR" i="1" dirty="0" smtClean="0"/>
              <a:t>Espace x Temps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Tous les collecticiels ne sont pas forcément enfermés dans une </a:t>
            </a:r>
            <a:r>
              <a:rPr lang="fr-FR" b="1" dirty="0" smtClean="0">
                <a:solidFill>
                  <a:schemeClr val="tx2"/>
                </a:solidFill>
              </a:rPr>
              <a:t>seule région</a:t>
            </a:r>
          </a:p>
          <a:p>
            <a:pPr lvl="2"/>
            <a:r>
              <a:rPr lang="fr-FR" i="1" dirty="0" smtClean="0"/>
              <a:t>Le "travail réel" ne s'inscrit pas dans une seule région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200" dirty="0" smtClean="0"/>
              <a:t>[</a:t>
            </a:r>
            <a:r>
              <a:rPr lang="fr-FR" sz="2200" dirty="0" err="1" smtClean="0"/>
              <a:t>Grudin</a:t>
            </a:r>
            <a:r>
              <a:rPr lang="fr-FR" sz="2200" dirty="0" smtClean="0"/>
              <a:t> 1994]</a:t>
            </a:r>
            <a:endParaRPr lang="fr-FR" dirty="0" smtClean="0"/>
          </a:p>
          <a:p>
            <a:pPr lvl="2"/>
            <a:r>
              <a:rPr lang="fr-FR" b="1" dirty="0" smtClean="0">
                <a:solidFill>
                  <a:schemeClr val="tx2"/>
                </a:solidFill>
              </a:rPr>
              <a:t>Alternance</a:t>
            </a:r>
            <a:r>
              <a:rPr lang="fr-FR" dirty="0" smtClean="0"/>
              <a:t> entre périodes de travail </a:t>
            </a:r>
            <a:r>
              <a:rPr lang="fr-FR" b="1" dirty="0" smtClean="0">
                <a:solidFill>
                  <a:schemeClr val="tx2"/>
                </a:solidFill>
              </a:rPr>
              <a:t>synchrone/asynchrone</a:t>
            </a:r>
            <a:r>
              <a:rPr lang="fr-FR" dirty="0" smtClean="0"/>
              <a:t>,  </a:t>
            </a:r>
            <a:r>
              <a:rPr lang="fr-FR" b="1" dirty="0" smtClean="0">
                <a:solidFill>
                  <a:schemeClr val="tx2"/>
                </a:solidFill>
              </a:rPr>
              <a:t>face-à-face / réparti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chemeClr val="tx2"/>
                </a:solidFill>
              </a:rPr>
              <a:t>individuel / en groupe</a:t>
            </a:r>
          </a:p>
          <a:p>
            <a:pPr lvl="1"/>
            <a:r>
              <a:rPr lang="fr-FR" dirty="0" smtClean="0"/>
              <a:t>Distinction entre travail </a:t>
            </a:r>
            <a:r>
              <a:rPr lang="fr-FR" b="1" dirty="0" smtClean="0">
                <a:solidFill>
                  <a:schemeClr val="tx2"/>
                </a:solidFill>
              </a:rPr>
              <a:t>synchrone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chemeClr val="tx2"/>
                </a:solidFill>
              </a:rPr>
              <a:t>asynchrone</a:t>
            </a:r>
            <a:r>
              <a:rPr lang="fr-FR" dirty="0" smtClean="0"/>
              <a:t> est parfois très mince </a:t>
            </a:r>
          </a:p>
          <a:p>
            <a:pPr lvl="2"/>
            <a:r>
              <a:rPr lang="fr-FR" b="1" i="1" dirty="0" smtClean="0">
                <a:solidFill>
                  <a:schemeClr val="tx2"/>
                </a:solidFill>
              </a:rPr>
              <a:t>Synchrone</a:t>
            </a:r>
            <a:r>
              <a:rPr lang="fr-FR" i="1" dirty="0" smtClean="0"/>
              <a:t> </a:t>
            </a:r>
            <a:r>
              <a:rPr lang="fr-FR" i="1" dirty="0" smtClean="0">
                <a:sym typeface="Wingdings" pitchFamily="2" charset="2"/>
              </a:rPr>
              <a:t> </a:t>
            </a:r>
            <a:r>
              <a:rPr lang="fr-FR" dirty="0" smtClean="0"/>
              <a:t>la présence simultanée des membres du groupe est nécessaire au bon déroulement du travail</a:t>
            </a:r>
          </a:p>
          <a:p>
            <a:pPr lvl="2"/>
            <a:r>
              <a:rPr lang="fr-FR" b="1" i="1" dirty="0" smtClean="0">
                <a:solidFill>
                  <a:schemeClr val="tx2"/>
                </a:solidFill>
              </a:rPr>
              <a:t>Asynchrone</a:t>
            </a:r>
            <a:r>
              <a:rPr lang="fr-FR" i="1" dirty="0" smtClean="0"/>
              <a:t> </a:t>
            </a:r>
            <a:r>
              <a:rPr lang="fr-FR" i="1" dirty="0" smtClean="0">
                <a:sym typeface="Wingdings" pitchFamily="2" charset="2"/>
              </a:rPr>
              <a:t> </a:t>
            </a:r>
            <a:r>
              <a:rPr lang="fr-FR" dirty="0" smtClean="0"/>
              <a:t>un décalage significatif entre l'action d'un membre et sa perception par les autres est accepté</a:t>
            </a:r>
          </a:p>
          <a:p>
            <a:pPr lvl="2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9CC4-871E-594E-A44E-03AB93627329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818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</a:t>
            </a:r>
            <a:r>
              <a:rPr smtClean="0"/>
              <a:t>es organisations et</a:t>
            </a:r>
            <a:br>
              <a:rPr smtClean="0"/>
            </a:br>
            <a:r>
              <a:rPr smtClean="0"/>
              <a:t>les collecticiels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09120"/>
          </a:xfrm>
        </p:spPr>
        <p:txBody>
          <a:bodyPr>
            <a:normAutofit fontScale="92500" lnSpcReduction="10000"/>
          </a:bodyPr>
          <a:lstStyle/>
          <a:p>
            <a:r>
              <a:rPr lang="fr-FR" b="1" i="1" dirty="0" smtClean="0">
                <a:solidFill>
                  <a:schemeClr val="tx2"/>
                </a:solidFill>
              </a:rPr>
              <a:t>Comment une organisation utilise-t-elle les technologies de l'information </a:t>
            </a:r>
            <a:r>
              <a:rPr lang="fr-FR" dirty="0" smtClean="0"/>
              <a:t>?</a:t>
            </a:r>
          </a:p>
          <a:p>
            <a:r>
              <a:rPr lang="fr-FR" dirty="0" smtClean="0"/>
              <a:t>Technologie comme </a:t>
            </a:r>
            <a:r>
              <a:rPr lang="fr-FR" b="1" dirty="0" smtClean="0"/>
              <a:t>centre de contrôle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Surveillance du bon déroulement de traitements </a:t>
            </a:r>
            <a:r>
              <a:rPr lang="fr-FR" dirty="0" smtClean="0"/>
              <a:t>automatiques</a:t>
            </a:r>
          </a:p>
          <a:p>
            <a:pPr lvl="2">
              <a:buFont typeface="Wingdings" charset="2"/>
              <a:buChar char="Ø"/>
            </a:pPr>
            <a:r>
              <a:rPr lang="fr-FR" dirty="0" smtClean="0"/>
              <a:t> Définitions de processus, </a:t>
            </a:r>
            <a:r>
              <a:rPr lang="fr-FR" b="1" dirty="0" err="1" smtClean="0">
                <a:solidFill>
                  <a:srgbClr val="1F497D"/>
                </a:solidFill>
              </a:rPr>
              <a:t>workflow</a:t>
            </a:r>
            <a:endParaRPr lang="fr-FR" b="1" dirty="0" smtClean="0">
              <a:solidFill>
                <a:srgbClr val="1F497D"/>
              </a:solidFill>
            </a:endParaRPr>
          </a:p>
          <a:p>
            <a:r>
              <a:rPr lang="fr-FR" dirty="0" smtClean="0"/>
              <a:t>Technologie comme </a:t>
            </a:r>
            <a:r>
              <a:rPr lang="fr-FR" b="1" dirty="0" smtClean="0"/>
              <a:t>outil de travail  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Délivrer l'employé des tâches routinières</a:t>
            </a:r>
          </a:p>
          <a:p>
            <a:pPr lvl="1"/>
            <a:r>
              <a:rPr lang="fr-FR" dirty="0" smtClean="0"/>
              <a:t>Nouveaux outils pour </a:t>
            </a:r>
          </a:p>
          <a:p>
            <a:pPr lvl="2"/>
            <a:r>
              <a:rPr lang="fr-FR" dirty="0" smtClean="0"/>
              <a:t>La créativité</a:t>
            </a:r>
          </a:p>
          <a:p>
            <a:pPr lvl="2"/>
            <a:r>
              <a:rPr lang="fr-FR" dirty="0" smtClean="0"/>
              <a:t>La transformation </a:t>
            </a:r>
            <a:r>
              <a:rPr lang="fr-FR" dirty="0" smtClean="0"/>
              <a:t>et organisation des informations</a:t>
            </a:r>
            <a:endParaRPr lang="fr-FR" dirty="0" smtClean="0"/>
          </a:p>
          <a:p>
            <a:pPr lvl="2"/>
            <a:r>
              <a:rPr lang="fr-FR" dirty="0" smtClean="0"/>
              <a:t>La communication </a:t>
            </a:r>
            <a:endParaRPr lang="fr-FR" dirty="0" smtClean="0"/>
          </a:p>
          <a:p>
            <a:pPr lvl="2">
              <a:buFont typeface="Wingdings" charset="2"/>
              <a:buChar char="Ø"/>
            </a:pPr>
            <a:r>
              <a:rPr lang="fr-FR" dirty="0"/>
              <a:t> </a:t>
            </a:r>
            <a:r>
              <a:rPr lang="fr-FR" dirty="0" smtClean="0"/>
              <a:t>applications de type </a:t>
            </a:r>
            <a:r>
              <a:rPr lang="fr-FR" b="1" dirty="0" err="1" smtClean="0">
                <a:solidFill>
                  <a:srgbClr val="1F497D"/>
                </a:solidFill>
              </a:rPr>
              <a:t>groupware</a:t>
            </a:r>
            <a:endParaRPr lang="fr-FR" b="1" dirty="0" smtClean="0">
              <a:solidFill>
                <a:srgbClr val="1F49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F4AE2-088E-A049-9702-8643B4CA27EC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298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Aspects Sociaux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472518" cy="478634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L’usage des collecticiels est sensé </a:t>
            </a:r>
            <a:r>
              <a:rPr lang="fr-FR" b="1" dirty="0" smtClean="0">
                <a:solidFill>
                  <a:schemeClr val="tx2"/>
                </a:solidFill>
              </a:rPr>
              <a:t>améliorer</a:t>
            </a:r>
            <a:r>
              <a:rPr lang="fr-FR" dirty="0" smtClean="0"/>
              <a:t> </a:t>
            </a:r>
          </a:p>
          <a:p>
            <a:pPr lvl="1">
              <a:lnSpc>
                <a:spcPct val="120000"/>
              </a:lnSpc>
            </a:pPr>
            <a:r>
              <a:rPr lang="fr-FR" dirty="0" smtClean="0"/>
              <a:t>L’échange </a:t>
            </a:r>
          </a:p>
          <a:p>
            <a:pPr lvl="1">
              <a:lnSpc>
                <a:spcPct val="120000"/>
              </a:lnSpc>
            </a:pPr>
            <a:r>
              <a:rPr lang="fr-FR" dirty="0" smtClean="0"/>
              <a:t>L’organisation</a:t>
            </a:r>
          </a:p>
          <a:p>
            <a:pPr lvl="1">
              <a:lnSpc>
                <a:spcPct val="120000"/>
              </a:lnSpc>
            </a:pPr>
            <a:r>
              <a:rPr lang="fr-FR" dirty="0" smtClean="0"/>
              <a:t>Le traitement de l ’information dans une entreprise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Un collecticiel doit </a:t>
            </a:r>
            <a:r>
              <a:rPr lang="fr-FR" b="1" dirty="0" smtClean="0">
                <a:solidFill>
                  <a:schemeClr val="tx2"/>
                </a:solidFill>
              </a:rPr>
              <a:t>faciliter </a:t>
            </a:r>
          </a:p>
          <a:p>
            <a:pPr lvl="1">
              <a:lnSpc>
                <a:spcPct val="120000"/>
              </a:lnSpc>
            </a:pPr>
            <a:r>
              <a:rPr lang="fr-FR" dirty="0" smtClean="0"/>
              <a:t>La communication</a:t>
            </a:r>
          </a:p>
          <a:p>
            <a:pPr lvl="1">
              <a:lnSpc>
                <a:spcPct val="120000"/>
              </a:lnSpc>
            </a:pPr>
            <a:r>
              <a:rPr lang="fr-FR" dirty="0" smtClean="0"/>
              <a:t>L’interaction entre les individus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A57FE-11AF-A444-A178-0B236162AC10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Multiplication 6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56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Aspects Sociaux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4697427"/>
          </a:xfrm>
        </p:spPr>
        <p:txBody>
          <a:bodyPr>
            <a:normAutofit/>
          </a:bodyPr>
          <a:lstStyle/>
          <a:p>
            <a:r>
              <a:rPr lang="fr-FR" dirty="0" smtClean="0"/>
              <a:t>En théorie, la mise en œuvre des systèmes de </a:t>
            </a:r>
            <a:r>
              <a:rPr lang="fr-FR" b="1" dirty="0" err="1" smtClean="0">
                <a:solidFill>
                  <a:schemeClr val="tx2"/>
                </a:solidFill>
              </a:rPr>
              <a:t>groupware</a:t>
            </a:r>
            <a:r>
              <a:rPr lang="fr-FR" dirty="0" smtClean="0"/>
              <a:t> rend </a:t>
            </a:r>
            <a:r>
              <a:rPr lang="fr-FR" dirty="0" smtClean="0">
                <a:solidFill>
                  <a:schemeClr val="tx2"/>
                </a:solidFill>
              </a:rPr>
              <a:t>transparente</a:t>
            </a:r>
            <a:r>
              <a:rPr lang="fr-FR" dirty="0" smtClean="0"/>
              <a:t> l’organisation et </a:t>
            </a:r>
            <a:r>
              <a:rPr lang="fr-FR" dirty="0" smtClean="0">
                <a:solidFill>
                  <a:schemeClr val="tx2"/>
                </a:solidFill>
              </a:rPr>
              <a:t>fluidifient</a:t>
            </a:r>
            <a:r>
              <a:rPr lang="fr-FR" dirty="0" smtClean="0"/>
              <a:t> la </a:t>
            </a:r>
            <a:r>
              <a:rPr lang="fr-FR" dirty="0" smtClean="0">
                <a:solidFill>
                  <a:schemeClr val="tx2"/>
                </a:solidFill>
              </a:rPr>
              <a:t>circulation</a:t>
            </a:r>
            <a:r>
              <a:rPr lang="fr-FR" dirty="0" smtClean="0"/>
              <a:t> de l’</a:t>
            </a:r>
            <a:r>
              <a:rPr lang="fr-FR" dirty="0" smtClean="0">
                <a:solidFill>
                  <a:schemeClr val="tx2"/>
                </a:solidFill>
              </a:rPr>
              <a:t>information</a:t>
            </a:r>
          </a:p>
          <a:p>
            <a:pPr lvl="1"/>
            <a:r>
              <a:rPr lang="fr-FR" dirty="0" smtClean="0"/>
              <a:t>Or, l’impact de leur </a:t>
            </a:r>
            <a:r>
              <a:rPr lang="fr-FR" b="1" dirty="0" smtClean="0">
                <a:solidFill>
                  <a:schemeClr val="tx2"/>
                </a:solidFill>
              </a:rPr>
              <a:t>implantation</a:t>
            </a:r>
            <a:r>
              <a:rPr lang="fr-FR" dirty="0" smtClean="0"/>
              <a:t> n’est pas immédiatement </a:t>
            </a:r>
            <a:r>
              <a:rPr lang="fr-FR" b="1" dirty="0" smtClean="0">
                <a:solidFill>
                  <a:schemeClr val="tx2"/>
                </a:solidFill>
              </a:rPr>
              <a:t>spectaculaire</a:t>
            </a:r>
            <a:r>
              <a:rPr lang="fr-FR" dirty="0" smtClean="0"/>
              <a:t>, ni parfois </a:t>
            </a:r>
            <a:r>
              <a:rPr lang="fr-FR" b="1" dirty="0" smtClean="0">
                <a:solidFill>
                  <a:schemeClr val="tx2"/>
                </a:solidFill>
              </a:rPr>
              <a:t>évident</a:t>
            </a:r>
          </a:p>
          <a:p>
            <a:r>
              <a:rPr lang="fr-FR" dirty="0" smtClean="0"/>
              <a:t>Le travail est mené par un </a:t>
            </a:r>
            <a:r>
              <a:rPr lang="fr-FR" b="1" dirty="0" smtClean="0">
                <a:solidFill>
                  <a:schemeClr val="tx2"/>
                </a:solidFill>
              </a:rPr>
              <a:t>groupe</a:t>
            </a:r>
            <a:r>
              <a:rPr lang="fr-FR" dirty="0" smtClean="0"/>
              <a:t> des personnes</a:t>
            </a:r>
          </a:p>
          <a:p>
            <a:pPr lvl="1"/>
            <a:r>
              <a:rPr lang="fr-FR" dirty="0" smtClean="0"/>
              <a:t>Aspects </a:t>
            </a:r>
            <a:r>
              <a:rPr lang="fr-FR" dirty="0" smtClean="0">
                <a:solidFill>
                  <a:schemeClr val="tx2"/>
                </a:solidFill>
              </a:rPr>
              <a:t>psychologiques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chemeClr val="tx2"/>
                </a:solidFill>
              </a:rPr>
              <a:t>sociaux</a:t>
            </a:r>
            <a:r>
              <a:rPr lang="fr-FR" dirty="0" smtClean="0"/>
              <a:t> sont au centre du succès d’un collecticiel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Dimension humaine </a:t>
            </a:r>
            <a:r>
              <a:rPr lang="fr-FR" dirty="0" smtClean="0"/>
              <a:t>est essentiel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413E-2A82-E94C-B7E8-986690E4811D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781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Aspects Sociaux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543956" cy="471490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r-FR" dirty="0" smtClean="0"/>
              <a:t>La </a:t>
            </a:r>
            <a:r>
              <a:rPr lang="fr-FR" b="1" dirty="0" smtClean="0">
                <a:solidFill>
                  <a:schemeClr val="tx2"/>
                </a:solidFill>
              </a:rPr>
              <a:t>coopération</a:t>
            </a:r>
            <a:r>
              <a:rPr lang="fr-FR" dirty="0" smtClean="0"/>
              <a:t> au sein d'un </a:t>
            </a:r>
            <a:r>
              <a:rPr lang="fr-FR" b="1" dirty="0" smtClean="0">
                <a:solidFill>
                  <a:schemeClr val="tx2"/>
                </a:solidFill>
              </a:rPr>
              <a:t>groupe</a:t>
            </a:r>
            <a:r>
              <a:rPr lang="fr-FR" dirty="0" smtClean="0"/>
              <a:t> d'individus dépend de la </a:t>
            </a:r>
            <a:r>
              <a:rPr lang="fr-FR" b="1" dirty="0" smtClean="0">
                <a:solidFill>
                  <a:schemeClr val="tx2"/>
                </a:solidFill>
              </a:rPr>
              <a:t>synergie</a:t>
            </a:r>
            <a:r>
              <a:rPr lang="fr-FR" dirty="0" smtClean="0"/>
              <a:t> existante entre les individus</a:t>
            </a:r>
          </a:p>
          <a:p>
            <a:pPr lvl="1">
              <a:lnSpc>
                <a:spcPct val="120000"/>
              </a:lnSpc>
            </a:pPr>
            <a:r>
              <a:rPr lang="fr-FR" dirty="0" smtClean="0"/>
              <a:t>Un groupe de personnes ne caractérise pas forcément une coopération </a:t>
            </a:r>
          </a:p>
          <a:p>
            <a:pPr lvl="1">
              <a:lnSpc>
                <a:spcPct val="120000"/>
              </a:lnSpc>
            </a:pPr>
            <a:r>
              <a:rPr lang="fr-FR" dirty="0" smtClean="0"/>
              <a:t>Ce ne sont donc pas que les résultats qui sont mis en commun, mais aussi les </a:t>
            </a:r>
            <a:r>
              <a:rPr lang="fr-FR" b="1" dirty="0" smtClean="0">
                <a:solidFill>
                  <a:schemeClr val="tx2"/>
                </a:solidFill>
              </a:rPr>
              <a:t>savoirs</a:t>
            </a:r>
            <a:r>
              <a:rPr lang="fr-FR" dirty="0" smtClean="0"/>
              <a:t> et les </a:t>
            </a:r>
            <a:r>
              <a:rPr lang="fr-FR" b="1" dirty="0" smtClean="0">
                <a:solidFill>
                  <a:schemeClr val="tx2"/>
                </a:solidFill>
              </a:rPr>
              <a:t>ressources</a:t>
            </a:r>
            <a:r>
              <a:rPr lang="fr-FR" dirty="0" smtClean="0"/>
              <a:t> qui y concourent </a:t>
            </a:r>
          </a:p>
          <a:p>
            <a:pPr>
              <a:lnSpc>
                <a:spcPct val="120000"/>
              </a:lnSpc>
            </a:pPr>
            <a:r>
              <a:rPr lang="fr-FR" dirty="0" smtClean="0"/>
              <a:t>Gestion des </a:t>
            </a:r>
            <a:r>
              <a:rPr lang="fr-FR" b="1" dirty="0" smtClean="0">
                <a:solidFill>
                  <a:schemeClr val="tx2"/>
                </a:solidFill>
              </a:rPr>
              <a:t>conflits</a:t>
            </a:r>
            <a:r>
              <a:rPr lang="fr-FR" dirty="0" smtClean="0"/>
              <a:t>, gestion d’</a:t>
            </a:r>
            <a:r>
              <a:rPr lang="fr-FR" b="1" dirty="0" smtClean="0">
                <a:solidFill>
                  <a:schemeClr val="tx2"/>
                </a:solidFill>
              </a:rPr>
              <a:t>opportunités 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959B4-BA54-9645-A598-4B7286DFE7BD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811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Aspects Sociaux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CBEB7-F611-C947-A217-036F799890FD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5536" y="4077072"/>
            <a:ext cx="8362236" cy="185281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400" dirty="0" smtClean="0"/>
              <a:t>Même des collecticiels bien conçus pourront échouer sans satisfaire les attentes des </a:t>
            </a:r>
            <a:r>
              <a:rPr lang="fr-FR" sz="2400" b="1" dirty="0" smtClean="0">
                <a:solidFill>
                  <a:srgbClr val="000000"/>
                </a:solidFill>
              </a:rPr>
              <a:t>utilisateurs</a:t>
            </a:r>
            <a:r>
              <a:rPr lang="fr-FR" sz="2400" dirty="0" smtClean="0"/>
              <a:t>, si ces utilisateurs ne se </a:t>
            </a:r>
            <a:r>
              <a:rPr lang="fr-FR" sz="2400" b="1" dirty="0" smtClean="0">
                <a:solidFill>
                  <a:srgbClr val="000000"/>
                </a:solidFill>
              </a:rPr>
              <a:t>sentent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/>
              <a:t>pas </a:t>
            </a:r>
            <a:r>
              <a:rPr lang="fr-FR" sz="2400" b="1" dirty="0" smtClean="0">
                <a:solidFill>
                  <a:srgbClr val="000000"/>
                </a:solidFill>
              </a:rPr>
              <a:t>plus performants </a:t>
            </a:r>
            <a:r>
              <a:rPr lang="fr-FR" sz="2400" dirty="0" smtClean="0"/>
              <a:t>lors de l'utilisation  </a:t>
            </a:r>
            <a:r>
              <a:rPr lang="fr-FR" dirty="0" smtClean="0"/>
              <a:t>[Fernández 2002]</a:t>
            </a:r>
            <a:endParaRPr lang="fr-FR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539552" y="1556792"/>
            <a:ext cx="8150772" cy="19995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r-FR" sz="2600" dirty="0" smtClean="0"/>
              <a:t>Le </a:t>
            </a:r>
            <a:r>
              <a:rPr lang="fr-FR" sz="2600" b="1" dirty="0" smtClean="0">
                <a:solidFill>
                  <a:schemeClr val="tx1"/>
                </a:solidFill>
              </a:rPr>
              <a:t>résultat</a:t>
            </a:r>
            <a:r>
              <a:rPr lang="fr-FR" sz="2600" dirty="0" smtClean="0">
                <a:solidFill>
                  <a:schemeClr val="tx1"/>
                </a:solidFill>
              </a:rPr>
              <a:t> </a:t>
            </a:r>
            <a:r>
              <a:rPr lang="fr-FR" sz="2600" dirty="0" smtClean="0"/>
              <a:t>de la coopération n'est pas obtenu par </a:t>
            </a:r>
            <a:r>
              <a:rPr lang="fr-FR" sz="2600" b="1" dirty="0" smtClean="0">
                <a:solidFill>
                  <a:srgbClr val="000000"/>
                </a:solidFill>
              </a:rPr>
              <a:t>l’assemblage</a:t>
            </a:r>
            <a:r>
              <a:rPr lang="fr-FR" sz="2600" dirty="0" smtClean="0">
                <a:solidFill>
                  <a:srgbClr val="000000"/>
                </a:solidFill>
              </a:rPr>
              <a:t> </a:t>
            </a:r>
            <a:r>
              <a:rPr lang="fr-FR" sz="2600" dirty="0" smtClean="0"/>
              <a:t>de résultats partiels, mais par la </a:t>
            </a:r>
            <a:r>
              <a:rPr lang="fr-FR" sz="2600" b="1" dirty="0" smtClean="0">
                <a:solidFill>
                  <a:srgbClr val="000000"/>
                </a:solidFill>
              </a:rPr>
              <a:t>confrontation</a:t>
            </a:r>
            <a:r>
              <a:rPr lang="fr-FR" sz="2600" dirty="0" smtClean="0">
                <a:solidFill>
                  <a:srgbClr val="000000"/>
                </a:solidFill>
              </a:rPr>
              <a:t> </a:t>
            </a:r>
            <a:r>
              <a:rPr lang="fr-FR" sz="2600" dirty="0" smtClean="0"/>
              <a:t>de </a:t>
            </a:r>
            <a:r>
              <a:rPr lang="fr-FR" sz="2600" b="1" dirty="0" smtClean="0">
                <a:solidFill>
                  <a:srgbClr val="000000"/>
                </a:solidFill>
              </a:rPr>
              <a:t>compétences</a:t>
            </a:r>
            <a:r>
              <a:rPr lang="fr-FR" sz="2600" dirty="0" smtClean="0">
                <a:solidFill>
                  <a:srgbClr val="000000"/>
                </a:solidFill>
              </a:rPr>
              <a:t> </a:t>
            </a:r>
            <a:r>
              <a:rPr lang="fr-FR" sz="2600" dirty="0" smtClean="0"/>
              <a:t>et par la </a:t>
            </a:r>
            <a:r>
              <a:rPr lang="fr-FR" sz="2600" b="1" dirty="0" smtClean="0">
                <a:solidFill>
                  <a:srgbClr val="000000"/>
                </a:solidFill>
              </a:rPr>
              <a:t>négociation</a:t>
            </a:r>
            <a:r>
              <a:rPr lang="fr-FR" sz="26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/>
              <a:t>entre</a:t>
            </a:r>
            <a:r>
              <a:rPr lang="fr-FR" sz="2600" dirty="0" smtClean="0"/>
              <a:t> différentes logiques </a:t>
            </a:r>
            <a:r>
              <a:rPr lang="fr-FR" sz="2000" dirty="0" smtClean="0"/>
              <a:t>[</a:t>
            </a:r>
            <a:r>
              <a:rPr lang="fr-FR" sz="2000" dirty="0" err="1" smtClean="0"/>
              <a:t>Jeantet</a:t>
            </a:r>
            <a:r>
              <a:rPr lang="fr-FR" sz="2000" dirty="0" smtClean="0"/>
              <a:t> 1998]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63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Facteurs d’échec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96855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Différents aspects peuvent constituer une barrière pour l’</a:t>
            </a:r>
            <a:r>
              <a:rPr lang="fr-FR" b="1" dirty="0" smtClean="0">
                <a:solidFill>
                  <a:srgbClr val="1F497D"/>
                </a:solidFill>
              </a:rPr>
              <a:t>adoption</a:t>
            </a:r>
            <a:r>
              <a:rPr lang="fr-FR" dirty="0" smtClean="0"/>
              <a:t> d’un outil coopératif </a:t>
            </a:r>
            <a:r>
              <a:rPr lang="fr-FR" sz="2200" dirty="0" smtClean="0"/>
              <a:t>[Andriessen2003]</a:t>
            </a:r>
            <a:endParaRPr lang="fr-FR" sz="3000" dirty="0" smtClean="0"/>
          </a:p>
          <a:p>
            <a:pPr lvl="1"/>
            <a:r>
              <a:rPr lang="fr-FR" dirty="0" smtClean="0"/>
              <a:t>Aspects liés au marché (service limité, infrastructures…)</a:t>
            </a:r>
          </a:p>
          <a:p>
            <a:pPr lvl="1"/>
            <a:r>
              <a:rPr lang="fr-FR" dirty="0" smtClean="0"/>
              <a:t>Coûts élevés</a:t>
            </a:r>
          </a:p>
          <a:p>
            <a:pPr lvl="1"/>
            <a:r>
              <a:rPr lang="fr-FR" dirty="0" smtClean="0"/>
              <a:t>Limitations techniques (qualité de vidéo…)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Non-adéquation à la tâche</a:t>
            </a:r>
            <a:r>
              <a:rPr lang="fr-FR" dirty="0" smtClean="0"/>
              <a:t> en question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Résistance à apprendre </a:t>
            </a:r>
            <a:r>
              <a:rPr lang="fr-FR" dirty="0" smtClean="0"/>
              <a:t>un nouveau système</a:t>
            </a:r>
          </a:p>
          <a:p>
            <a:r>
              <a:rPr lang="fr-FR" dirty="0" smtClean="0"/>
              <a:t>Sans la </a:t>
            </a:r>
            <a:r>
              <a:rPr lang="fr-FR" b="1" dirty="0" smtClean="0">
                <a:solidFill>
                  <a:srgbClr val="1F497D"/>
                </a:solidFill>
              </a:rPr>
              <a:t>perception d’un gain </a:t>
            </a:r>
            <a:r>
              <a:rPr lang="fr-FR" dirty="0" smtClean="0"/>
              <a:t>par rapport à l’effort consenti, difficilement les fonctionnalités d’un nouveau outil seront adoptées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19FF4-F1B8-C043-B1B9-F5A71D81AD51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t>29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84784"/>
            <a:ext cx="8435280" cy="4785395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Évolution des organisations</a:t>
            </a:r>
          </a:p>
          <a:p>
            <a:pPr lvl="1"/>
            <a:r>
              <a:rPr lang="fr-FR" dirty="0"/>
              <a:t>Mondialisation de l'économie accroît les échanges</a:t>
            </a:r>
          </a:p>
          <a:p>
            <a:pPr lvl="1"/>
            <a:r>
              <a:rPr lang="fr-FR" dirty="0" smtClean="0"/>
              <a:t>Les </a:t>
            </a:r>
            <a:r>
              <a:rPr lang="fr-FR" dirty="0"/>
              <a:t>entreprises doivent être plus compétitives</a:t>
            </a:r>
            <a:endParaRPr lang="fr-FR" dirty="0">
              <a:latin typeface="Times New Roman" pitchFamily="18" charset="0"/>
            </a:endParaRPr>
          </a:p>
          <a:p>
            <a:pPr lvl="1"/>
            <a:r>
              <a:rPr lang="fr-FR" dirty="0"/>
              <a:t>De nouvelles pratiques de travail </a:t>
            </a:r>
            <a:r>
              <a:rPr lang="fr-FR" dirty="0" smtClean="0"/>
              <a:t>émergent</a:t>
            </a:r>
          </a:p>
          <a:p>
            <a:pPr lvl="2"/>
            <a:r>
              <a:rPr lang="fr-FR" b="1" dirty="0">
                <a:solidFill>
                  <a:schemeClr val="tx2"/>
                </a:solidFill>
              </a:rPr>
              <a:t>Exigence constante de productivité développe le travail en équipe </a:t>
            </a:r>
            <a:r>
              <a:rPr lang="fr-FR" sz="1800" dirty="0"/>
              <a:t>[</a:t>
            </a:r>
            <a:r>
              <a:rPr lang="fr-FR" sz="1800" dirty="0" err="1"/>
              <a:t>Spurr</a:t>
            </a:r>
            <a:r>
              <a:rPr lang="fr-FR" sz="1800" dirty="0"/>
              <a:t> 1994] [Carter 1991</a:t>
            </a:r>
            <a:r>
              <a:rPr lang="fr-FR" sz="1800" dirty="0" smtClean="0"/>
              <a:t>]</a:t>
            </a:r>
            <a:endParaRPr lang="fr-FR" dirty="0"/>
          </a:p>
          <a:p>
            <a:pPr lvl="1"/>
            <a:r>
              <a:rPr lang="fr-FR" dirty="0"/>
              <a:t>Besoins accrus :</a:t>
            </a:r>
          </a:p>
          <a:p>
            <a:pPr lvl="2"/>
            <a:r>
              <a:rPr lang="fr-FR" dirty="0"/>
              <a:t>s'affranchir de l'espace physique et du temps</a:t>
            </a:r>
          </a:p>
          <a:p>
            <a:pPr lvl="2"/>
            <a:r>
              <a:rPr lang="fr-FR" dirty="0"/>
              <a:t>accroître la communication entre les acteurs d'un processus</a:t>
            </a:r>
          </a:p>
          <a:p>
            <a:pPr lvl="2"/>
            <a:r>
              <a:rPr lang="fr-FR" dirty="0"/>
              <a:t>coordination/contrôle de processus</a:t>
            </a:r>
          </a:p>
          <a:p>
            <a:pPr lvl="2"/>
            <a:r>
              <a:rPr lang="fr-FR" dirty="0"/>
              <a:t>collaboration des personnes ayant des rôles bien définis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4FA7-BFB9-A54A-9148-42C8E102734A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47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Facteurs d'échec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472518" cy="468632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Déjà en 1994, on soulignait plusieurs facteurs d’échec </a:t>
            </a:r>
            <a:r>
              <a:rPr lang="fr-FR" sz="2000" dirty="0" smtClean="0"/>
              <a:t>[</a:t>
            </a:r>
            <a:r>
              <a:rPr lang="fr-FR" sz="2000" dirty="0" err="1" smtClean="0"/>
              <a:t>Grudin</a:t>
            </a:r>
            <a:r>
              <a:rPr lang="fr-FR" sz="2000" dirty="0" smtClean="0"/>
              <a:t> 1994]</a:t>
            </a:r>
            <a:endParaRPr lang="fr-FR" dirty="0" smtClean="0"/>
          </a:p>
          <a:p>
            <a:pPr lvl="1"/>
            <a:r>
              <a:rPr lang="fr-FR" dirty="0" smtClean="0"/>
              <a:t>Facteurs liés à la conception (design) :</a:t>
            </a:r>
          </a:p>
          <a:p>
            <a:pPr lvl="2"/>
            <a:r>
              <a:rPr lang="en-US" b="1" i="1" dirty="0" smtClean="0">
                <a:solidFill>
                  <a:schemeClr val="tx2"/>
                </a:solidFill>
              </a:rPr>
              <a:t>Interface design problems </a:t>
            </a:r>
          </a:p>
          <a:p>
            <a:pPr lvl="2"/>
            <a:r>
              <a:rPr lang="en-US" i="1" dirty="0" smtClean="0"/>
              <a:t>Members with different backgrounds use the same groupware application</a:t>
            </a:r>
          </a:p>
          <a:p>
            <a:pPr lvl="2"/>
            <a:r>
              <a:rPr lang="en-US" b="1" i="1" dirty="0" smtClean="0">
                <a:solidFill>
                  <a:schemeClr val="tx2"/>
                </a:solidFill>
              </a:rPr>
              <a:t>Support different and potentially shifting roles</a:t>
            </a:r>
          </a:p>
          <a:p>
            <a:pPr lvl="2"/>
            <a:r>
              <a:rPr lang="en-US" i="1" dirty="0" smtClean="0"/>
              <a:t>Study social, political, motivational and economic factors</a:t>
            </a:r>
          </a:p>
          <a:p>
            <a:pPr lvl="1"/>
            <a:r>
              <a:rPr lang="fr-FR" dirty="0" smtClean="0"/>
              <a:t>Facteurs liés à l’usage :</a:t>
            </a:r>
          </a:p>
          <a:p>
            <a:pPr lvl="2"/>
            <a:r>
              <a:rPr lang="en-US" b="1" i="1" dirty="0" smtClean="0">
                <a:solidFill>
                  <a:schemeClr val="tx2"/>
                </a:solidFill>
              </a:rPr>
              <a:t>Some people do additional work and don’t benefit</a:t>
            </a:r>
          </a:p>
          <a:p>
            <a:pPr lvl="2"/>
            <a:r>
              <a:rPr lang="en-US" i="1" dirty="0" smtClean="0"/>
              <a:t>Violates social taboos &amp; existing political structures</a:t>
            </a:r>
          </a:p>
          <a:p>
            <a:pPr lvl="2"/>
            <a:r>
              <a:rPr lang="en-US" b="1" i="1" dirty="0" smtClean="0">
                <a:solidFill>
                  <a:schemeClr val="tx2"/>
                </a:solidFill>
              </a:rPr>
              <a:t>Doesn’t allow for exception handling and improvisation</a:t>
            </a:r>
          </a:p>
          <a:p>
            <a:pPr lvl="1"/>
            <a:endParaRPr lang="fr-FR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3C08C-08A0-9E44-A0A8-ABEA75854B5D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94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</a:t>
            </a:r>
            <a:r>
              <a:rPr smtClean="0"/>
              <a:t>acteurs d'échec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Différents facteurs contribuent à cet échec</a:t>
            </a:r>
          </a:p>
          <a:p>
            <a:pPr lvl="1"/>
            <a:r>
              <a:rPr lang="fr-FR" dirty="0" smtClean="0"/>
              <a:t>Surplus d’angoisse</a:t>
            </a:r>
          </a:p>
          <a:p>
            <a:pPr lvl="1"/>
            <a:r>
              <a:rPr lang="fr-FR" dirty="0" smtClean="0"/>
              <a:t>Notion de partage</a:t>
            </a:r>
          </a:p>
          <a:p>
            <a:pPr lvl="1"/>
            <a:r>
              <a:rPr lang="fr-FR" dirty="0" smtClean="0"/>
              <a:t>Sentiment de surveillance </a:t>
            </a:r>
          </a:p>
          <a:p>
            <a:pPr lvl="1"/>
            <a:r>
              <a:rPr lang="fr-FR" dirty="0" smtClean="0"/>
              <a:t>Perte de confidentialité</a:t>
            </a:r>
          </a:p>
          <a:p>
            <a:pPr lvl="1"/>
            <a:r>
              <a:rPr lang="fr-FR" dirty="0" smtClean="0"/>
              <a:t>Perte de pouvoir de connaissances</a:t>
            </a:r>
          </a:p>
          <a:p>
            <a:pPr lvl="1"/>
            <a:r>
              <a:rPr lang="fr-FR" dirty="0" smtClean="0"/>
              <a:t>Perte de pouvoir organisationnel</a:t>
            </a:r>
          </a:p>
          <a:p>
            <a:pPr lvl="1"/>
            <a:r>
              <a:rPr lang="fr-FR" dirty="0" smtClean="0"/>
              <a:t>Peur de l’emploi</a:t>
            </a:r>
          </a:p>
          <a:p>
            <a:pPr lvl="1"/>
            <a:r>
              <a:rPr lang="fr-FR" dirty="0" smtClean="0"/>
              <a:t>. . 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EE58-9E3F-CF47-BE0F-A48E0708E839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Multiplication 6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249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Défis </a:t>
            </a:r>
            <a:r>
              <a:rPr dirty="0" smtClean="0"/>
              <a:t>techniques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401080" cy="471490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 développement des collecticiels propose un certain nombre des </a:t>
            </a:r>
            <a:r>
              <a:rPr lang="fr-FR" b="1" dirty="0" smtClean="0">
                <a:solidFill>
                  <a:schemeClr val="tx2"/>
                </a:solidFill>
              </a:rPr>
              <a:t>défis techniques</a:t>
            </a:r>
          </a:p>
          <a:p>
            <a:pPr>
              <a:spcBef>
                <a:spcPts val="1200"/>
              </a:spcBef>
            </a:pPr>
            <a:r>
              <a:rPr lang="fr-FR" b="1" dirty="0" smtClean="0">
                <a:solidFill>
                  <a:schemeClr val="tx2"/>
                </a:solidFill>
              </a:rPr>
              <a:t>Complexité</a:t>
            </a:r>
            <a:r>
              <a:rPr lang="fr-FR" dirty="0" smtClean="0"/>
              <a:t> accrue </a:t>
            </a:r>
          </a:p>
          <a:p>
            <a:pPr lvl="1"/>
            <a:r>
              <a:rPr lang="fr-FR" dirty="0" smtClean="0"/>
              <a:t>Reproduction d’un espace de travail </a:t>
            </a:r>
          </a:p>
          <a:p>
            <a:pPr marL="324000">
              <a:spcBef>
                <a:spcPts val="1200"/>
              </a:spcBef>
            </a:pPr>
            <a:r>
              <a:rPr lang="fr-FR" dirty="0" smtClean="0"/>
              <a:t>Différents </a:t>
            </a:r>
            <a:r>
              <a:rPr lang="fr-FR" b="1" dirty="0" smtClean="0">
                <a:solidFill>
                  <a:schemeClr val="tx2"/>
                </a:solidFill>
              </a:rPr>
              <a:t>problèmes</a:t>
            </a:r>
            <a:r>
              <a:rPr lang="fr-FR" dirty="0" smtClean="0"/>
              <a:t> à gérer :</a:t>
            </a:r>
          </a:p>
          <a:p>
            <a:pPr lvl="1"/>
            <a:r>
              <a:rPr lang="fr-FR" dirty="0" smtClean="0"/>
              <a:t>Distribution des objets partagés</a:t>
            </a:r>
          </a:p>
          <a:p>
            <a:pPr lvl="1"/>
            <a:r>
              <a:rPr lang="fr-FR" dirty="0" smtClean="0"/>
              <a:t>Accès concurrents</a:t>
            </a:r>
          </a:p>
          <a:p>
            <a:pPr lvl="1"/>
            <a:r>
              <a:rPr lang="fr-FR" dirty="0" smtClean="0"/>
              <a:t>Gestion des droits d'accès</a:t>
            </a:r>
          </a:p>
          <a:p>
            <a:pPr lvl="1"/>
            <a:r>
              <a:rPr lang="fr-FR" dirty="0" smtClean="0"/>
              <a:t>Communication et infrastructure réseau</a:t>
            </a:r>
          </a:p>
          <a:p>
            <a:pPr lvl="1"/>
            <a:r>
              <a:rPr lang="fr-FR" dirty="0" smtClean="0"/>
              <a:t>Interface de communication entre les participants</a:t>
            </a:r>
          </a:p>
          <a:p>
            <a:pPr lvl="1"/>
            <a:r>
              <a:rPr lang="fr-FR" dirty="0" smtClean="0"/>
              <a:t>Peu des méthodes de conception appropriées 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49052-112C-7240-A471-82429B0D3FFD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1179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Défis techniques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sz="2800" b="1" dirty="0" smtClean="0">
                <a:solidFill>
                  <a:srgbClr val="1F497D"/>
                </a:solidFill>
              </a:rPr>
              <a:t>Distribution des objets partagés</a:t>
            </a:r>
          </a:p>
          <a:p>
            <a:pPr lvl="2"/>
            <a:r>
              <a:rPr lang="fr-FR" sz="2400" dirty="0" smtClean="0"/>
              <a:t>Les informations sont réparties sur différents sites</a:t>
            </a:r>
          </a:p>
          <a:p>
            <a:pPr lvl="2"/>
            <a:r>
              <a:rPr lang="fr-FR" sz="2400" dirty="0" smtClean="0"/>
              <a:t>Il faut garantir la distribution et l’accès aux données </a:t>
            </a:r>
          </a:p>
          <a:p>
            <a:pPr lvl="2"/>
            <a:r>
              <a:rPr lang="fr-FR" sz="2400" dirty="0" smtClean="0"/>
              <a:t>Disponibilité et tolérance aux pannes</a:t>
            </a:r>
          </a:p>
          <a:p>
            <a:pPr lvl="1"/>
            <a:endParaRPr lang="fr-F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A1367-0E53-4649-B0B6-08995B1334EC}" type="datetime1">
              <a:rPr lang="fr-FR" smtClean="0"/>
              <a:t>07/02/2014</a:t>
            </a:fld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33</a:t>
            </a:fld>
            <a:endParaRPr lang="fr-FR"/>
          </a:p>
        </p:txBody>
      </p:sp>
      <p:pic>
        <p:nvPicPr>
          <p:cNvPr id="6" name="Picture 32" descr="nu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2564" y="4965403"/>
            <a:ext cx="1285884" cy="883710"/>
          </a:xfrm>
          <a:prstGeom prst="rect">
            <a:avLst/>
          </a:prstGeom>
          <a:noFill/>
        </p:spPr>
      </p:pic>
      <p:pic>
        <p:nvPicPr>
          <p:cNvPr id="7" name="Picture 46" descr="serv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895175" y="4254427"/>
            <a:ext cx="441674" cy="48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E:\Documents\imagesArchives\lapt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5043" y="5611749"/>
            <a:ext cx="605123" cy="571504"/>
          </a:xfrm>
          <a:prstGeom prst="rect">
            <a:avLst/>
          </a:prstGeom>
          <a:noFill/>
        </p:spPr>
      </p:pic>
      <p:pic>
        <p:nvPicPr>
          <p:cNvPr id="9" name="Picture 37" descr="PCsimp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9423" y="5968939"/>
            <a:ext cx="725673" cy="4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2" descr="nu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66547" y="4968807"/>
            <a:ext cx="1000132" cy="687330"/>
          </a:xfrm>
          <a:prstGeom prst="rect">
            <a:avLst/>
          </a:prstGeom>
          <a:noFill/>
        </p:spPr>
      </p:pic>
      <p:pic>
        <p:nvPicPr>
          <p:cNvPr id="11" name="Picture 5" descr="C:\Users\kirsch\AppData\Local\Microsoft\Windows\Temporary Internet Files\Content.IE5\FA9542Q1\MPj0433164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38315" y="5111683"/>
            <a:ext cx="666876" cy="500475"/>
          </a:xfrm>
          <a:prstGeom prst="rect">
            <a:avLst/>
          </a:prstGeom>
          <a:noFill/>
        </p:spPr>
      </p:pic>
      <p:pic>
        <p:nvPicPr>
          <p:cNvPr id="12" name="Picture 46" descr="serv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81191" y="4182989"/>
            <a:ext cx="441674" cy="48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6" descr="serv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67207" y="4325865"/>
            <a:ext cx="441674" cy="48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2" descr="nu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52893" y="5111683"/>
            <a:ext cx="1000132" cy="687330"/>
          </a:xfrm>
          <a:prstGeom prst="rect">
            <a:avLst/>
          </a:prstGeom>
          <a:noFill/>
        </p:spPr>
      </p:pic>
      <p:pic>
        <p:nvPicPr>
          <p:cNvPr id="15" name="Picture 37" descr="PCsimp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3803" y="5604706"/>
            <a:ext cx="725673" cy="4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E:\Documents\imagesArchives\lapt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9208" y="5754625"/>
            <a:ext cx="605123" cy="571504"/>
          </a:xfrm>
          <a:prstGeom prst="rect">
            <a:avLst/>
          </a:prstGeom>
          <a:noFill/>
        </p:spPr>
      </p:pic>
      <p:pic>
        <p:nvPicPr>
          <p:cNvPr id="17" name="Picture 37" descr="PCsimp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331" y="6111815"/>
            <a:ext cx="725673" cy="4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E:\Documents\imagesArchives\lapt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3025" y="5897501"/>
            <a:ext cx="605123" cy="571504"/>
          </a:xfrm>
          <a:prstGeom prst="rect">
            <a:avLst/>
          </a:prstGeom>
          <a:noFill/>
        </p:spPr>
      </p:pic>
      <p:pic>
        <p:nvPicPr>
          <p:cNvPr id="21" name="Picture 2" descr="E:\Documents\imagesArchives\lapt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1653" y="5254559"/>
            <a:ext cx="605123" cy="571504"/>
          </a:xfrm>
          <a:prstGeom prst="rect">
            <a:avLst/>
          </a:prstGeom>
          <a:noFill/>
        </p:spPr>
      </p:pic>
      <p:pic>
        <p:nvPicPr>
          <p:cNvPr id="43010" name="Picture 2" descr="E:\Documents\Memoire\images\iPAQrx37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81125" y="6111815"/>
            <a:ext cx="224520" cy="428628"/>
          </a:xfrm>
          <a:prstGeom prst="rect">
            <a:avLst/>
          </a:prstGeom>
          <a:noFill/>
        </p:spPr>
      </p:pic>
      <p:pic>
        <p:nvPicPr>
          <p:cNvPr id="43011" name="Picture 3" descr="E:\Documents\Memoire\images\treo65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9819" y="6040377"/>
            <a:ext cx="255586" cy="531895"/>
          </a:xfrm>
          <a:prstGeom prst="rect">
            <a:avLst/>
          </a:prstGeom>
          <a:noFill/>
        </p:spPr>
      </p:pic>
      <p:cxnSp>
        <p:nvCxnSpPr>
          <p:cNvPr id="26" name="Straight Connector 25"/>
          <p:cNvCxnSpPr>
            <a:stCxn id="8" idx="0"/>
            <a:endCxn id="10" idx="1"/>
          </p:cNvCxnSpPr>
          <p:nvPr/>
        </p:nvCxnSpPr>
        <p:spPr>
          <a:xfrm rot="5400000" flipH="1" flipV="1">
            <a:off x="1182438" y="5327640"/>
            <a:ext cx="299277" cy="26894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3010" idx="0"/>
          </p:cNvCxnSpPr>
          <p:nvPr/>
        </p:nvCxnSpPr>
        <p:spPr>
          <a:xfrm rot="5400000" flipH="1" flipV="1">
            <a:off x="3701537" y="5846473"/>
            <a:ext cx="357190" cy="1734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3011" idx="0"/>
          </p:cNvCxnSpPr>
          <p:nvPr/>
        </p:nvCxnSpPr>
        <p:spPr>
          <a:xfrm rot="16200000" flipV="1">
            <a:off x="4566559" y="5869323"/>
            <a:ext cx="214314" cy="1277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6" idx="0"/>
            <a:endCxn id="14" idx="1"/>
          </p:cNvCxnSpPr>
          <p:nvPr/>
        </p:nvCxnSpPr>
        <p:spPr>
          <a:xfrm rot="5400000" flipH="1" flipV="1">
            <a:off x="5987693" y="5489426"/>
            <a:ext cx="299277" cy="23112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1" idx="1"/>
            <a:endCxn id="14" idx="3"/>
          </p:cNvCxnSpPr>
          <p:nvPr/>
        </p:nvCxnSpPr>
        <p:spPr>
          <a:xfrm rot="10800000">
            <a:off x="7253025" y="5455349"/>
            <a:ext cx="428628" cy="849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0" idx="0"/>
          </p:cNvCxnSpPr>
          <p:nvPr/>
        </p:nvCxnSpPr>
        <p:spPr>
          <a:xfrm rot="16200000" flipV="1">
            <a:off x="7189992" y="5531906"/>
            <a:ext cx="214314" cy="51687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7" idx="0"/>
            <a:endCxn id="14" idx="2"/>
          </p:cNvCxnSpPr>
          <p:nvPr/>
        </p:nvCxnSpPr>
        <p:spPr>
          <a:xfrm rot="5400000" flipH="1" flipV="1">
            <a:off x="6563662" y="5922519"/>
            <a:ext cx="312802" cy="65791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0"/>
            <a:endCxn id="10" idx="2"/>
          </p:cNvCxnSpPr>
          <p:nvPr/>
        </p:nvCxnSpPr>
        <p:spPr>
          <a:xfrm rot="16200000" flipV="1">
            <a:off x="1813036" y="5809714"/>
            <a:ext cx="312802" cy="5647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0"/>
            <a:endCxn id="10" idx="3"/>
          </p:cNvCxnSpPr>
          <p:nvPr/>
        </p:nvCxnSpPr>
        <p:spPr>
          <a:xfrm rot="16200000" flipV="1">
            <a:off x="2430543" y="5348608"/>
            <a:ext cx="292234" cy="219961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0" idx="0"/>
            <a:endCxn id="7" idx="2"/>
          </p:cNvCxnSpPr>
          <p:nvPr/>
        </p:nvCxnSpPr>
        <p:spPr>
          <a:xfrm rot="5400000" flipH="1" flipV="1">
            <a:off x="1924909" y="4777705"/>
            <a:ext cx="232806" cy="149399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4" idx="0"/>
            <a:endCxn id="13" idx="2"/>
          </p:cNvCxnSpPr>
          <p:nvPr/>
        </p:nvCxnSpPr>
        <p:spPr>
          <a:xfrm rot="16200000" flipV="1">
            <a:off x="6568380" y="4927103"/>
            <a:ext cx="304244" cy="64915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" idx="0"/>
            <a:endCxn id="12" idx="2"/>
          </p:cNvCxnSpPr>
          <p:nvPr/>
        </p:nvCxnSpPr>
        <p:spPr>
          <a:xfrm rot="5400000" flipH="1" flipV="1">
            <a:off x="4248347" y="4811722"/>
            <a:ext cx="300840" cy="6522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6" idx="1"/>
          </p:cNvCxnSpPr>
          <p:nvPr/>
        </p:nvCxnSpPr>
        <p:spPr>
          <a:xfrm>
            <a:off x="2466679" y="5183121"/>
            <a:ext cx="1285885" cy="224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3"/>
          </p:cNvCxnSpPr>
          <p:nvPr/>
        </p:nvCxnSpPr>
        <p:spPr>
          <a:xfrm flipV="1">
            <a:off x="5038448" y="5325997"/>
            <a:ext cx="1214445" cy="81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2323803" y="4325865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Oval 38"/>
          <p:cNvSpPr/>
          <p:nvPr/>
        </p:nvSpPr>
        <p:spPr>
          <a:xfrm>
            <a:off x="4609819" y="4325865"/>
            <a:ext cx="142876" cy="14287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Oval 39"/>
          <p:cNvSpPr/>
          <p:nvPr/>
        </p:nvSpPr>
        <p:spPr>
          <a:xfrm>
            <a:off x="6895835" y="4397303"/>
            <a:ext cx="142876" cy="14287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Isosceles Triangle 42"/>
          <p:cNvSpPr/>
          <p:nvPr/>
        </p:nvSpPr>
        <p:spPr>
          <a:xfrm>
            <a:off x="4681257" y="4468741"/>
            <a:ext cx="142876" cy="142876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Isosceles Triangle 43"/>
          <p:cNvSpPr/>
          <p:nvPr/>
        </p:nvSpPr>
        <p:spPr>
          <a:xfrm>
            <a:off x="6967273" y="4540179"/>
            <a:ext cx="142876" cy="142876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Multiplication 44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0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Défis techniques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sz="2800" b="1" dirty="0" smtClean="0">
                <a:solidFill>
                  <a:srgbClr val="1F497D"/>
                </a:solidFill>
              </a:rPr>
              <a:t>Accès concurrents</a:t>
            </a:r>
          </a:p>
          <a:p>
            <a:pPr lvl="2"/>
            <a:r>
              <a:rPr lang="fr-FR" sz="2400" dirty="0" smtClean="0"/>
              <a:t>Plusieurs utilisateurs accèdent aux mêmes données</a:t>
            </a:r>
          </a:p>
          <a:p>
            <a:pPr lvl="2"/>
            <a:r>
              <a:rPr lang="fr-FR" sz="2400" dirty="0" smtClean="0"/>
              <a:t>L’accès peut être concurrent et même simultané</a:t>
            </a:r>
          </a:p>
          <a:p>
            <a:pPr lvl="2"/>
            <a:r>
              <a:rPr lang="fr-FR" sz="2400" dirty="0" smtClean="0"/>
              <a:t>La cohérence des données doit être garantie malgré l’accès concurrent </a:t>
            </a:r>
          </a:p>
          <a:p>
            <a:endParaRPr lang="fr-F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F7FEB-FF8C-A648-857C-673922A83EE5}" type="datetime1">
              <a:rPr lang="fr-FR" smtClean="0"/>
              <a:t>07/02/2014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34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851920" y="4653136"/>
            <a:ext cx="1714512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923358" y="4724574"/>
            <a:ext cx="1285884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637738" y="4938888"/>
            <a:ext cx="776294" cy="7762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137672" y="6081896"/>
            <a:ext cx="128588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4004320" y="5591354"/>
            <a:ext cx="776294" cy="419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034" name="Picture 2" descr="E:\Documents\Memoire\images\stickm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4532" y="4796012"/>
            <a:ext cx="785817" cy="792420"/>
          </a:xfrm>
          <a:prstGeom prst="rect">
            <a:avLst/>
          </a:prstGeom>
          <a:noFill/>
        </p:spPr>
      </p:pic>
      <p:pic>
        <p:nvPicPr>
          <p:cNvPr id="44035" name="Picture 3" descr="E:\Documents\Memoire\images\soutenance\stickman-berna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6498" y="5724706"/>
            <a:ext cx="708419" cy="714372"/>
          </a:xfrm>
          <a:prstGeom prst="rect">
            <a:avLst/>
          </a:prstGeom>
          <a:noFill/>
        </p:spPr>
      </p:pic>
      <p:pic>
        <p:nvPicPr>
          <p:cNvPr id="44036" name="Picture 4" descr="E:\Documents\Memoire\images\soutenance\stickman-car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5060" y="4724574"/>
            <a:ext cx="714380" cy="785111"/>
          </a:xfrm>
          <a:prstGeom prst="rect">
            <a:avLst/>
          </a:prstGeom>
          <a:noFill/>
        </p:spPr>
      </p:pic>
      <p:pic>
        <p:nvPicPr>
          <p:cNvPr id="14" name="Picture 4" descr="E:\Documents\Memoire\images\soutenance\stickman-car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7408" y="5867582"/>
            <a:ext cx="714380" cy="785111"/>
          </a:xfrm>
          <a:prstGeom prst="rect">
            <a:avLst/>
          </a:prstGeom>
          <a:noFill/>
        </p:spPr>
      </p:pic>
      <p:pic>
        <p:nvPicPr>
          <p:cNvPr id="15" name="Picture 3" descr="E:\Documents\Memoire\images\soutenance\stickman-berna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3226" y="5367516"/>
            <a:ext cx="708419" cy="714372"/>
          </a:xfrm>
          <a:prstGeom prst="rect">
            <a:avLst/>
          </a:prstGeom>
          <a:noFill/>
        </p:spPr>
      </p:pic>
      <p:cxnSp>
        <p:nvCxnSpPr>
          <p:cNvPr id="18" name="Curved Connector 17"/>
          <p:cNvCxnSpPr>
            <a:stCxn id="44034" idx="3"/>
            <a:endCxn id="7" idx="1"/>
          </p:cNvCxnSpPr>
          <p:nvPr/>
        </p:nvCxnSpPr>
        <p:spPr>
          <a:xfrm flipV="1">
            <a:off x="2780349" y="4903169"/>
            <a:ext cx="1143009" cy="2890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5" idx="3"/>
            <a:endCxn id="10" idx="1"/>
          </p:cNvCxnSpPr>
          <p:nvPr/>
        </p:nvCxnSpPr>
        <p:spPr>
          <a:xfrm>
            <a:off x="3631645" y="5724702"/>
            <a:ext cx="372675" cy="762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4" idx="3"/>
            <a:endCxn id="9" idx="1"/>
          </p:cNvCxnSpPr>
          <p:nvPr/>
        </p:nvCxnSpPr>
        <p:spPr>
          <a:xfrm>
            <a:off x="2851788" y="6260138"/>
            <a:ext cx="1285884" cy="3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44036" idx="1"/>
            <a:endCxn id="8" idx="3"/>
          </p:cNvCxnSpPr>
          <p:nvPr/>
        </p:nvCxnSpPr>
        <p:spPr>
          <a:xfrm rot="10800000" flipV="1">
            <a:off x="5414032" y="5117129"/>
            <a:ext cx="581028" cy="20990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44035" idx="1"/>
            <a:endCxn id="9" idx="3"/>
          </p:cNvCxnSpPr>
          <p:nvPr/>
        </p:nvCxnSpPr>
        <p:spPr>
          <a:xfrm rot="10800000" flipV="1">
            <a:off x="5423556" y="6081891"/>
            <a:ext cx="642942" cy="17859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3" name="Multiplication 22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3988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Défis techniques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fr-FR" sz="2800" b="1" dirty="0" smtClean="0">
                <a:solidFill>
                  <a:srgbClr val="1F497D"/>
                </a:solidFill>
              </a:rPr>
              <a:t>Gestion des droits d'accès</a:t>
            </a:r>
          </a:p>
          <a:p>
            <a:pPr lvl="2"/>
            <a:r>
              <a:rPr lang="fr-FR" sz="2400" dirty="0" smtClean="0"/>
              <a:t>L’accès aux informations est souvent contrôlé</a:t>
            </a:r>
          </a:p>
          <a:p>
            <a:pPr lvl="2"/>
            <a:r>
              <a:rPr lang="fr-FR" sz="2400" dirty="0" smtClean="0"/>
              <a:t>Tous les utilisateurs n’ont pas les mêmes droits</a:t>
            </a:r>
          </a:p>
          <a:p>
            <a:pPr lvl="2"/>
            <a:r>
              <a:rPr lang="fr-FR" sz="2400" dirty="0" smtClean="0"/>
              <a:t>Sûreté des données : le système doit garantir accès uniquement à ceux qui en ont le droit</a:t>
            </a:r>
          </a:p>
          <a:p>
            <a:endParaRPr lang="fr-FR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FF267-FD10-6A47-B509-2EA9EE61FAFC}" type="datetime1">
              <a:rPr lang="fr-FR" smtClean="0"/>
              <a:t>07/02/2014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737235" y="4381771"/>
            <a:ext cx="1714512" cy="1928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808673" y="4453209"/>
            <a:ext cx="1285884" cy="3571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4523053" y="4667523"/>
            <a:ext cx="776294" cy="77629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022987" y="5810531"/>
            <a:ext cx="1285884" cy="3571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889635" y="5319989"/>
            <a:ext cx="776294" cy="4191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034" name="Picture 2" descr="E:\Documents\Memoire\images\stickm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9847" y="4524647"/>
            <a:ext cx="785817" cy="792420"/>
          </a:xfrm>
          <a:prstGeom prst="rect">
            <a:avLst/>
          </a:prstGeom>
          <a:noFill/>
        </p:spPr>
      </p:pic>
      <p:pic>
        <p:nvPicPr>
          <p:cNvPr id="44035" name="Picture 3" descr="E:\Documents\Memoire\images\soutenance\stickman-berna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1813" y="5453341"/>
            <a:ext cx="708419" cy="714372"/>
          </a:xfrm>
          <a:prstGeom prst="rect">
            <a:avLst/>
          </a:prstGeom>
          <a:noFill/>
        </p:spPr>
      </p:pic>
      <p:pic>
        <p:nvPicPr>
          <p:cNvPr id="44036" name="Picture 4" descr="E:\Documents\Memoire\images\soutenance\stickman-car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0375" y="4453209"/>
            <a:ext cx="714380" cy="785111"/>
          </a:xfrm>
          <a:prstGeom prst="rect">
            <a:avLst/>
          </a:prstGeom>
          <a:noFill/>
        </p:spPr>
      </p:pic>
      <p:pic>
        <p:nvPicPr>
          <p:cNvPr id="14" name="Picture 4" descr="E:\Documents\Memoire\images\soutenance\stickman-car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22723" y="5596217"/>
            <a:ext cx="714380" cy="785111"/>
          </a:xfrm>
          <a:prstGeom prst="rect">
            <a:avLst/>
          </a:prstGeom>
          <a:noFill/>
        </p:spPr>
      </p:pic>
      <p:pic>
        <p:nvPicPr>
          <p:cNvPr id="15" name="Picture 3" descr="E:\Documents\Memoire\images\soutenance\stickman-berna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8541" y="5096151"/>
            <a:ext cx="708419" cy="714372"/>
          </a:xfrm>
          <a:prstGeom prst="rect">
            <a:avLst/>
          </a:prstGeom>
          <a:noFill/>
        </p:spPr>
      </p:pic>
      <p:cxnSp>
        <p:nvCxnSpPr>
          <p:cNvPr id="18" name="Curved Connector 17"/>
          <p:cNvCxnSpPr>
            <a:stCxn id="44034" idx="3"/>
            <a:endCxn id="7" idx="1"/>
          </p:cNvCxnSpPr>
          <p:nvPr/>
        </p:nvCxnSpPr>
        <p:spPr>
          <a:xfrm flipV="1">
            <a:off x="2665664" y="4631804"/>
            <a:ext cx="1143009" cy="2890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Curved Connector 21"/>
          <p:cNvCxnSpPr>
            <a:stCxn id="15" idx="3"/>
            <a:endCxn id="10" idx="1"/>
          </p:cNvCxnSpPr>
          <p:nvPr/>
        </p:nvCxnSpPr>
        <p:spPr>
          <a:xfrm>
            <a:off x="3516960" y="5453337"/>
            <a:ext cx="372675" cy="7620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4" idx="3"/>
            <a:endCxn id="9" idx="1"/>
          </p:cNvCxnSpPr>
          <p:nvPr/>
        </p:nvCxnSpPr>
        <p:spPr>
          <a:xfrm>
            <a:off x="2737103" y="5988773"/>
            <a:ext cx="1285884" cy="353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8" name="Curved Connector 27"/>
          <p:cNvCxnSpPr>
            <a:stCxn id="44036" idx="1"/>
            <a:endCxn id="9" idx="3"/>
          </p:cNvCxnSpPr>
          <p:nvPr/>
        </p:nvCxnSpPr>
        <p:spPr>
          <a:xfrm rot="10800000" flipV="1">
            <a:off x="5308871" y="4845764"/>
            <a:ext cx="571504" cy="114336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1" name="Curved Connector 30"/>
          <p:cNvCxnSpPr>
            <a:stCxn id="44035" idx="1"/>
            <a:endCxn id="8" idx="3"/>
          </p:cNvCxnSpPr>
          <p:nvPr/>
        </p:nvCxnSpPr>
        <p:spPr>
          <a:xfrm rot="10800000">
            <a:off x="5299347" y="5055671"/>
            <a:ext cx="652466" cy="75485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98247" y="5024713"/>
            <a:ext cx="4395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X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23" name="Multiplication 22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533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</a:t>
            </a:r>
            <a:r>
              <a:rPr smtClean="0"/>
              <a:t>éfis techniques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331929"/>
            <a:ext cx="8472518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tx2"/>
                </a:solidFill>
              </a:rPr>
              <a:t>Communication et infrastructure réseau</a:t>
            </a:r>
          </a:p>
          <a:p>
            <a:pPr lvl="1"/>
            <a:r>
              <a:rPr lang="fr-FR" dirty="0" smtClean="0"/>
              <a:t>Gestion de la connexion les différents "sites"</a:t>
            </a:r>
          </a:p>
          <a:p>
            <a:pPr lvl="1"/>
            <a:r>
              <a:rPr lang="fr-FR" dirty="0" smtClean="0"/>
              <a:t>Gestion de l’hétérogénéité des réseaux et de la mobilité des utilisateurs</a:t>
            </a:r>
          </a:p>
          <a:p>
            <a:pPr lvl="1"/>
            <a:r>
              <a:rPr lang="fr-FR" dirty="0" smtClean="0"/>
              <a:t>Transfert des données / informations / événements 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FD52C-F3AC-0640-A335-DA72F82B9A3F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36</a:t>
            </a:fld>
            <a:endParaRPr lang="fr-FR"/>
          </a:p>
        </p:txBody>
      </p:sp>
      <p:pic>
        <p:nvPicPr>
          <p:cNvPr id="6" name="Picture 32" descr="nu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1" y="4711480"/>
            <a:ext cx="1285884" cy="883710"/>
          </a:xfrm>
          <a:prstGeom prst="rect">
            <a:avLst/>
          </a:prstGeom>
          <a:noFill/>
        </p:spPr>
      </p:pic>
      <p:pic>
        <p:nvPicPr>
          <p:cNvPr id="7" name="Picture 46" descr="serv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000232" y="4000504"/>
            <a:ext cx="441674" cy="48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E:\Documents\imagesArchives\lapt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5357826"/>
            <a:ext cx="605123" cy="571504"/>
          </a:xfrm>
          <a:prstGeom prst="rect">
            <a:avLst/>
          </a:prstGeom>
          <a:noFill/>
        </p:spPr>
      </p:pic>
      <p:pic>
        <p:nvPicPr>
          <p:cNvPr id="9" name="Picture 37" descr="PCsimp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715016"/>
            <a:ext cx="725673" cy="4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2" descr="nu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1604" y="4714884"/>
            <a:ext cx="1000132" cy="687330"/>
          </a:xfrm>
          <a:prstGeom prst="rect">
            <a:avLst/>
          </a:prstGeom>
          <a:noFill/>
        </p:spPr>
      </p:pic>
      <p:pic>
        <p:nvPicPr>
          <p:cNvPr id="11" name="Picture 5" descr="C:\Users\kirsch\AppData\Local\Microsoft\Windows\Temporary Internet Files\Content.IE5\FA9542Q1\MPj0433164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4857760"/>
            <a:ext cx="666876" cy="500475"/>
          </a:xfrm>
          <a:prstGeom prst="rect">
            <a:avLst/>
          </a:prstGeom>
          <a:noFill/>
        </p:spPr>
      </p:pic>
      <p:pic>
        <p:nvPicPr>
          <p:cNvPr id="12" name="Picture 46" descr="serv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286248" y="3929066"/>
            <a:ext cx="441674" cy="48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46" descr="serveu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572264" y="4071942"/>
            <a:ext cx="441674" cy="48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2" descr="nuag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857760"/>
            <a:ext cx="1000132" cy="687330"/>
          </a:xfrm>
          <a:prstGeom prst="rect">
            <a:avLst/>
          </a:prstGeom>
          <a:noFill/>
        </p:spPr>
      </p:pic>
      <p:pic>
        <p:nvPicPr>
          <p:cNvPr id="15" name="Picture 37" descr="PCsimp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5350783"/>
            <a:ext cx="725673" cy="4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E:\Documents\imagesArchives\lapt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4265" y="5500702"/>
            <a:ext cx="605123" cy="571504"/>
          </a:xfrm>
          <a:prstGeom prst="rect">
            <a:avLst/>
          </a:prstGeom>
          <a:noFill/>
        </p:spPr>
      </p:pic>
      <p:pic>
        <p:nvPicPr>
          <p:cNvPr id="17" name="Picture 37" descr="PCsimp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5857892"/>
            <a:ext cx="725673" cy="4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E:\Documents\imagesArchives\lapt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5643578"/>
            <a:ext cx="605123" cy="571504"/>
          </a:xfrm>
          <a:prstGeom prst="rect">
            <a:avLst/>
          </a:prstGeom>
          <a:noFill/>
        </p:spPr>
      </p:pic>
      <p:pic>
        <p:nvPicPr>
          <p:cNvPr id="21" name="Picture 2" descr="E:\Documents\imagesArchives\lapto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710" y="5000636"/>
            <a:ext cx="605123" cy="571504"/>
          </a:xfrm>
          <a:prstGeom prst="rect">
            <a:avLst/>
          </a:prstGeom>
          <a:noFill/>
        </p:spPr>
      </p:pic>
      <p:pic>
        <p:nvPicPr>
          <p:cNvPr id="43010" name="Picture 2" descr="E:\Documents\Memoire\images\iPAQrx37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5857892"/>
            <a:ext cx="224520" cy="428628"/>
          </a:xfrm>
          <a:prstGeom prst="rect">
            <a:avLst/>
          </a:prstGeom>
          <a:noFill/>
        </p:spPr>
      </p:pic>
      <p:pic>
        <p:nvPicPr>
          <p:cNvPr id="43011" name="Picture 3" descr="E:\Documents\Memoire\images\treo65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4876" y="5786454"/>
            <a:ext cx="255586" cy="531895"/>
          </a:xfrm>
          <a:prstGeom prst="rect">
            <a:avLst/>
          </a:prstGeom>
          <a:noFill/>
        </p:spPr>
      </p:pic>
      <p:cxnSp>
        <p:nvCxnSpPr>
          <p:cNvPr id="26" name="Straight Connector 25"/>
          <p:cNvCxnSpPr>
            <a:stCxn id="8" idx="0"/>
            <a:endCxn id="10" idx="1"/>
          </p:cNvCxnSpPr>
          <p:nvPr/>
        </p:nvCxnSpPr>
        <p:spPr>
          <a:xfrm rot="5400000" flipH="1" flipV="1">
            <a:off x="1287495" y="5073717"/>
            <a:ext cx="299277" cy="26894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3010" idx="0"/>
          </p:cNvCxnSpPr>
          <p:nvPr/>
        </p:nvCxnSpPr>
        <p:spPr>
          <a:xfrm rot="5400000" flipH="1" flipV="1">
            <a:off x="3806594" y="5592550"/>
            <a:ext cx="357190" cy="173494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3011" idx="0"/>
          </p:cNvCxnSpPr>
          <p:nvPr/>
        </p:nvCxnSpPr>
        <p:spPr>
          <a:xfrm rot="16200000" flipV="1">
            <a:off x="4671616" y="5615400"/>
            <a:ext cx="214314" cy="12779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6" idx="0"/>
            <a:endCxn id="14" idx="1"/>
          </p:cNvCxnSpPr>
          <p:nvPr/>
        </p:nvCxnSpPr>
        <p:spPr>
          <a:xfrm rot="5400000" flipH="1" flipV="1">
            <a:off x="6092750" y="5235503"/>
            <a:ext cx="299277" cy="23112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21" idx="1"/>
            <a:endCxn id="14" idx="3"/>
          </p:cNvCxnSpPr>
          <p:nvPr/>
        </p:nvCxnSpPr>
        <p:spPr>
          <a:xfrm rot="10800000">
            <a:off x="7358082" y="5201426"/>
            <a:ext cx="428628" cy="849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0" idx="0"/>
          </p:cNvCxnSpPr>
          <p:nvPr/>
        </p:nvCxnSpPr>
        <p:spPr>
          <a:xfrm rot="16200000" flipV="1">
            <a:off x="7295049" y="5277983"/>
            <a:ext cx="214314" cy="51687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7" idx="0"/>
            <a:endCxn id="14" idx="2"/>
          </p:cNvCxnSpPr>
          <p:nvPr/>
        </p:nvCxnSpPr>
        <p:spPr>
          <a:xfrm rot="5400000" flipH="1" flipV="1">
            <a:off x="6668719" y="5668596"/>
            <a:ext cx="312802" cy="65791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9" idx="0"/>
            <a:endCxn id="10" idx="2"/>
          </p:cNvCxnSpPr>
          <p:nvPr/>
        </p:nvCxnSpPr>
        <p:spPr>
          <a:xfrm rot="16200000" flipV="1">
            <a:off x="1918093" y="5555791"/>
            <a:ext cx="312802" cy="5647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0"/>
            <a:endCxn id="10" idx="3"/>
          </p:cNvCxnSpPr>
          <p:nvPr/>
        </p:nvCxnSpPr>
        <p:spPr>
          <a:xfrm rot="16200000" flipV="1">
            <a:off x="2535600" y="5094685"/>
            <a:ext cx="292234" cy="219961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0" idx="0"/>
            <a:endCxn id="7" idx="2"/>
          </p:cNvCxnSpPr>
          <p:nvPr/>
        </p:nvCxnSpPr>
        <p:spPr>
          <a:xfrm rot="5400000" flipH="1" flipV="1">
            <a:off x="2029966" y="4523782"/>
            <a:ext cx="232806" cy="149399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4" idx="0"/>
            <a:endCxn id="13" idx="2"/>
          </p:cNvCxnSpPr>
          <p:nvPr/>
        </p:nvCxnSpPr>
        <p:spPr>
          <a:xfrm rot="16200000" flipV="1">
            <a:off x="6673437" y="4673180"/>
            <a:ext cx="304244" cy="64915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6" idx="0"/>
            <a:endCxn id="12" idx="2"/>
          </p:cNvCxnSpPr>
          <p:nvPr/>
        </p:nvCxnSpPr>
        <p:spPr>
          <a:xfrm rot="5400000" flipH="1" flipV="1">
            <a:off x="4353404" y="4557799"/>
            <a:ext cx="300840" cy="6522"/>
          </a:xfrm>
          <a:prstGeom prst="line">
            <a:avLst/>
          </a:prstGeom>
          <a:ln w="190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6" idx="1"/>
          </p:cNvCxnSpPr>
          <p:nvPr/>
        </p:nvCxnSpPr>
        <p:spPr>
          <a:xfrm>
            <a:off x="2571736" y="4929198"/>
            <a:ext cx="1285885" cy="2241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6" idx="3"/>
          </p:cNvCxnSpPr>
          <p:nvPr/>
        </p:nvCxnSpPr>
        <p:spPr>
          <a:xfrm flipV="1">
            <a:off x="5143505" y="5072074"/>
            <a:ext cx="1214445" cy="81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37" name="Multiplication 36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35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Défis techniques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b="1" dirty="0" smtClean="0">
                <a:solidFill>
                  <a:schemeClr val="tx2"/>
                </a:solidFill>
              </a:rPr>
              <a:t>Interface de communication entre les participants</a:t>
            </a:r>
          </a:p>
          <a:p>
            <a:pPr lvl="1"/>
            <a:r>
              <a:rPr lang="fr-FR" dirty="0" smtClean="0"/>
              <a:t>L’interface du collecticiel est souvent le seul lien entre les utilisateurs </a:t>
            </a:r>
          </a:p>
          <a:p>
            <a:pPr lvl="1"/>
            <a:r>
              <a:rPr lang="fr-FR" dirty="0" smtClean="0"/>
              <a:t>La communication et la coopération se font à travers l’interface </a:t>
            </a:r>
          </a:p>
          <a:p>
            <a:pPr lvl="1"/>
            <a:r>
              <a:rPr lang="fr-FR" dirty="0" smtClean="0"/>
              <a:t>La (</a:t>
            </a:r>
            <a:r>
              <a:rPr lang="fr-FR" dirty="0" err="1" smtClean="0"/>
              <a:t>re</a:t>
            </a:r>
            <a:r>
              <a:rPr lang="fr-FR" dirty="0" smtClean="0"/>
              <a:t>)construction d’un espace de travail se fait par cette interface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361DE-BC5A-EC4C-B496-EBF3FD3B80EA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37</a:t>
            </a:fld>
            <a:endParaRPr lang="fr-FR" dirty="0"/>
          </a:p>
        </p:txBody>
      </p:sp>
      <p:pic>
        <p:nvPicPr>
          <p:cNvPr id="6" name="Picture 2" descr="E:\Documents\Memoire\images\stickm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5214950"/>
            <a:ext cx="785817" cy="792420"/>
          </a:xfrm>
          <a:prstGeom prst="rect">
            <a:avLst/>
          </a:prstGeom>
          <a:noFill/>
        </p:spPr>
      </p:pic>
      <p:pic>
        <p:nvPicPr>
          <p:cNvPr id="7" name="Picture 3" descr="E:\Documents\Memoire\images\soutenance\stickman-berna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5143512"/>
            <a:ext cx="708419" cy="714372"/>
          </a:xfrm>
          <a:prstGeom prst="rect">
            <a:avLst/>
          </a:prstGeom>
          <a:noFill/>
        </p:spPr>
      </p:pic>
      <p:pic>
        <p:nvPicPr>
          <p:cNvPr id="45059" name="Picture 3" descr="C:\Users\kirsch\AppData\Local\Microsoft\Windows\Temporary Internet Files\Content.IE5\A64C1UGA\MCj0435241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5643578"/>
            <a:ext cx="840694" cy="360713"/>
          </a:xfrm>
          <a:prstGeom prst="rect">
            <a:avLst/>
          </a:prstGeom>
          <a:noFill/>
        </p:spPr>
      </p:pic>
      <p:pic>
        <p:nvPicPr>
          <p:cNvPr id="45061" name="Picture 5" descr="C:\Users\kirsch\AppData\Local\Microsoft\Windows\Temporary Internet Files\Content.IE5\6LO5UNGC\MPj0390584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5143512"/>
            <a:ext cx="693035" cy="971544"/>
          </a:xfrm>
          <a:prstGeom prst="rect">
            <a:avLst/>
          </a:prstGeom>
          <a:noFill/>
        </p:spPr>
      </p:pic>
      <p:pic>
        <p:nvPicPr>
          <p:cNvPr id="45062" name="Picture 6" descr="C:\Users\kirsch\AppData\Local\Microsoft\Windows\Temporary Internet Files\Content.IE5\A64C1UGA\MPj0382842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 flipH="1">
            <a:off x="3490224" y="5929330"/>
            <a:ext cx="306163" cy="428628"/>
          </a:xfrm>
          <a:prstGeom prst="rect">
            <a:avLst/>
          </a:prstGeom>
          <a:noFill/>
        </p:spPr>
      </p:pic>
      <p:pic>
        <p:nvPicPr>
          <p:cNvPr id="45058" name="Picture 2" descr="C:\Users\kirsch\AppData\Local\Microsoft\Windows\Temporary Internet Files\Content.IE5\30SKJVU7\MPj0424389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5143512"/>
            <a:ext cx="785786" cy="516286"/>
          </a:xfrm>
          <a:prstGeom prst="rect">
            <a:avLst/>
          </a:prstGeom>
          <a:noFill/>
        </p:spPr>
      </p:pic>
      <p:cxnSp>
        <p:nvCxnSpPr>
          <p:cNvPr id="14" name="Curved Connector 13"/>
          <p:cNvCxnSpPr>
            <a:endCxn id="45059" idx="1"/>
          </p:cNvCxnSpPr>
          <p:nvPr/>
        </p:nvCxnSpPr>
        <p:spPr>
          <a:xfrm>
            <a:off x="2571736" y="5643578"/>
            <a:ext cx="571504" cy="18035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7" idx="1"/>
            <a:endCxn id="45061" idx="3"/>
          </p:cNvCxnSpPr>
          <p:nvPr/>
        </p:nvCxnSpPr>
        <p:spPr>
          <a:xfrm rot="10800000" flipV="1">
            <a:off x="4550656" y="5500698"/>
            <a:ext cx="521411" cy="12858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15" name="Multiplication 14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243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Fonctionnalités</a:t>
            </a:r>
            <a:endParaRPr lang="fr-F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Les </a:t>
            </a:r>
            <a:r>
              <a:rPr lang="fr-FR" sz="2800" b="1" dirty="0" smtClean="0">
                <a:solidFill>
                  <a:schemeClr val="tx2"/>
                </a:solidFill>
              </a:rPr>
              <a:t>dimensions de la coopération </a:t>
            </a:r>
            <a:r>
              <a:rPr lang="fr-FR" sz="2800" dirty="0" smtClean="0"/>
              <a:t>: </a:t>
            </a:r>
            <a:r>
              <a:rPr lang="fr-FR" sz="2800" b="1" dirty="0" smtClean="0">
                <a:solidFill>
                  <a:schemeClr val="tx2"/>
                </a:solidFill>
              </a:rPr>
              <a:t>Modèle du trèfle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800" dirty="0" smtClean="0"/>
              <a:t>La mise en place d'une véritable coopération met en relief 3 fonctionnalités, voir 3 </a:t>
            </a:r>
            <a:r>
              <a:rPr lang="fr-FR" sz="2800" b="1" dirty="0" smtClean="0">
                <a:solidFill>
                  <a:schemeClr val="tx2"/>
                </a:solidFill>
              </a:rPr>
              <a:t>dimensions</a:t>
            </a:r>
            <a:r>
              <a:rPr lang="fr-FR" sz="2800" dirty="0" smtClean="0"/>
              <a:t>, majeures :  </a:t>
            </a:r>
          </a:p>
          <a:p>
            <a:pPr lvl="1"/>
            <a:r>
              <a:rPr lang="fr-FR" sz="2400" dirty="0" smtClean="0"/>
              <a:t>Comment </a:t>
            </a:r>
            <a:r>
              <a:rPr lang="fr-FR" sz="2400" dirty="0">
                <a:solidFill>
                  <a:schemeClr val="hlink"/>
                </a:solidFill>
              </a:rPr>
              <a:t>produire</a:t>
            </a:r>
            <a:r>
              <a:rPr lang="fr-FR" sz="2400" dirty="0"/>
              <a:t> ensemble ?</a:t>
            </a:r>
          </a:p>
          <a:p>
            <a:pPr lvl="1"/>
            <a:r>
              <a:rPr lang="fr-FR" sz="2400" dirty="0"/>
              <a:t>Comment se </a:t>
            </a:r>
            <a:r>
              <a:rPr lang="fr-FR" sz="2400" dirty="0">
                <a:solidFill>
                  <a:schemeClr val="hlink"/>
                </a:solidFill>
              </a:rPr>
              <a:t>communiquer</a:t>
            </a:r>
            <a:r>
              <a:rPr lang="fr-FR" sz="2400" dirty="0"/>
              <a:t> ?</a:t>
            </a:r>
          </a:p>
          <a:p>
            <a:pPr lvl="1"/>
            <a:r>
              <a:rPr lang="fr-FR" sz="2400" dirty="0"/>
              <a:t>Comment se </a:t>
            </a:r>
            <a:r>
              <a:rPr lang="fr-FR" sz="2400" dirty="0">
                <a:solidFill>
                  <a:schemeClr val="hlink"/>
                </a:solidFill>
              </a:rPr>
              <a:t>coordonner</a:t>
            </a:r>
            <a:r>
              <a:rPr lang="fr-FR" sz="2400" dirty="0"/>
              <a:t> </a:t>
            </a:r>
            <a:r>
              <a:rPr lang="fr-FR" sz="2400" dirty="0" smtClean="0"/>
              <a:t>?</a:t>
            </a:r>
          </a:p>
          <a:p>
            <a:r>
              <a:rPr lang="fr-FR" sz="2800" dirty="0" smtClean="0"/>
              <a:t>Pas de </a:t>
            </a:r>
            <a:r>
              <a:rPr lang="fr-FR" sz="2800" b="1" dirty="0" smtClean="0">
                <a:solidFill>
                  <a:schemeClr val="tx2"/>
                </a:solidFill>
              </a:rPr>
              <a:t>production</a:t>
            </a:r>
            <a:r>
              <a:rPr lang="fr-FR" sz="2800" dirty="0" smtClean="0"/>
              <a:t> sans </a:t>
            </a:r>
            <a:br>
              <a:rPr lang="fr-FR" sz="2800" dirty="0" smtClean="0"/>
            </a:br>
            <a:r>
              <a:rPr lang="fr-FR" sz="2800" b="1" dirty="0" smtClean="0">
                <a:solidFill>
                  <a:schemeClr val="tx2"/>
                </a:solidFill>
              </a:rPr>
              <a:t>communication</a:t>
            </a:r>
            <a:r>
              <a:rPr lang="fr-FR" sz="2800" dirty="0" smtClean="0"/>
              <a:t> ni </a:t>
            </a:r>
            <a:r>
              <a:rPr lang="fr-FR" sz="2800" b="1" dirty="0" smtClean="0">
                <a:solidFill>
                  <a:schemeClr val="tx2"/>
                </a:solidFill>
              </a:rPr>
              <a:t>coordination</a:t>
            </a:r>
            <a:r>
              <a:rPr lang="fr-FR" sz="2800" dirty="0" smtClean="0"/>
              <a:t> </a:t>
            </a:r>
            <a:br>
              <a:rPr lang="fr-FR" sz="2800" dirty="0" smtClean="0"/>
            </a:br>
            <a:r>
              <a:rPr lang="fr-FR" sz="2800" dirty="0" smtClean="0"/>
              <a:t>entre les membres du groupe 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F202-0EF5-B245-A672-1FCA286B0487}" type="datetime1">
              <a:rPr lang="fr-FR" smtClean="0"/>
              <a:t>07/02/2014</a:t>
            </a:fld>
            <a:endParaRPr lang="fr-FR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F546A-6E25-46AC-B9B3-26CCA8B34409}" type="slidenum">
              <a:rPr lang="fr-FR" altLang="en-US"/>
              <a:pPr/>
              <a:t>38</a:t>
            </a:fld>
            <a:endParaRPr lang="fr-FR" alt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867400" y="3159144"/>
            <a:ext cx="2892425" cy="2913062"/>
            <a:chOff x="4014" y="210"/>
            <a:chExt cx="1640" cy="1655"/>
          </a:xfrm>
        </p:grpSpPr>
        <p:pic>
          <p:nvPicPr>
            <p:cNvPr id="13316" name="Picture 4" descr="modeleTrefl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14" y="210"/>
              <a:ext cx="1640" cy="1482"/>
            </a:xfrm>
            <a:prstGeom prst="rect">
              <a:avLst/>
            </a:prstGeom>
            <a:noFill/>
          </p:spPr>
        </p:pic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4241" y="1657"/>
              <a:ext cx="1105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/>
                <a:t>  Modèle du trèfle</a:t>
              </a:r>
            </a:p>
          </p:txBody>
        </p:sp>
      </p:grp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66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357313" y="71438"/>
            <a:ext cx="7329487" cy="1143000"/>
          </a:xfrm>
        </p:spPr>
        <p:txBody>
          <a:bodyPr/>
          <a:lstStyle/>
          <a:p>
            <a:r>
              <a:rPr lang="fr-FR" dirty="0"/>
              <a:t>Fonctionnalités</a:t>
            </a:r>
            <a:endParaRPr lang="fr-F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945752"/>
          </a:xfrm>
        </p:spPr>
        <p:txBody>
          <a:bodyPr rtlCol="0"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000" b="1" i="1" dirty="0" smtClean="0">
                <a:solidFill>
                  <a:schemeClr val="tx2"/>
                </a:solidFill>
              </a:rPr>
              <a:t>The 5 functions </a:t>
            </a:r>
            <a:r>
              <a:rPr lang="en-US" sz="2600" dirty="0" smtClean="0"/>
              <a:t>[</a:t>
            </a:r>
            <a:r>
              <a:rPr lang="en-US" sz="2600" dirty="0"/>
              <a:t>Andriessen2002</a:t>
            </a:r>
            <a:r>
              <a:rPr lang="en-US" sz="2600" dirty="0" smtClean="0"/>
              <a:t>]</a:t>
            </a:r>
          </a:p>
          <a:p>
            <a:pPr lvl="1">
              <a:defRPr/>
            </a:pPr>
            <a:r>
              <a:rPr lang="en-US" sz="2600" i="1" dirty="0" smtClean="0"/>
              <a:t>Collaboration technologies appears to serve 5 functions that may be parts of complex groupware systems </a:t>
            </a:r>
          </a:p>
          <a:p>
            <a:pPr lvl="2">
              <a:defRPr/>
            </a:pPr>
            <a:r>
              <a:rPr lang="en-US" b="1" dirty="0" smtClean="0">
                <a:solidFill>
                  <a:srgbClr val="1F497D"/>
                </a:solidFill>
              </a:rPr>
              <a:t>Communication tools</a:t>
            </a:r>
            <a:r>
              <a:rPr lang="en-US" dirty="0" smtClean="0"/>
              <a:t>: make communication between geographically distributed people easy</a:t>
            </a:r>
          </a:p>
          <a:p>
            <a:pPr lvl="2">
              <a:defRPr/>
            </a:pPr>
            <a:r>
              <a:rPr lang="en-US" b="1" dirty="0" smtClean="0">
                <a:solidFill>
                  <a:srgbClr val="1F497D"/>
                </a:solidFill>
              </a:rPr>
              <a:t>Information sharing tools and consulting tools</a:t>
            </a:r>
            <a:r>
              <a:rPr lang="en-US" dirty="0" smtClean="0"/>
              <a:t>: make access to remote data sources easy and fast</a:t>
            </a:r>
          </a:p>
          <a:p>
            <a:pPr lvl="2">
              <a:defRPr/>
            </a:pPr>
            <a:r>
              <a:rPr lang="en-US" b="1" dirty="0" smtClean="0">
                <a:solidFill>
                  <a:srgbClr val="1F497D"/>
                </a:solidFill>
              </a:rPr>
              <a:t>Collaboration tools </a:t>
            </a:r>
            <a:r>
              <a:rPr lang="en-US" dirty="0" smtClean="0"/>
              <a:t>: improve teamwork (co-authoring facilities, group decision support…)</a:t>
            </a:r>
          </a:p>
          <a:p>
            <a:pPr lvl="2">
              <a:defRPr/>
            </a:pPr>
            <a:r>
              <a:rPr lang="en-US" b="1" dirty="0" smtClean="0">
                <a:solidFill>
                  <a:srgbClr val="1F497D"/>
                </a:solidFill>
              </a:rPr>
              <a:t>Coordination tools</a:t>
            </a:r>
            <a:r>
              <a:rPr lang="en-US" dirty="0" smtClean="0"/>
              <a:t>: coordination of distributed teams, tools to synchronize the work processes (group calendars, workflow systems…)</a:t>
            </a:r>
          </a:p>
          <a:p>
            <a:pPr lvl="2">
              <a:defRPr/>
            </a:pPr>
            <a:r>
              <a:rPr lang="en-US" b="1" dirty="0" smtClean="0">
                <a:solidFill>
                  <a:srgbClr val="1F497D"/>
                </a:solidFill>
              </a:rPr>
              <a:t>Tools to support social encounters</a:t>
            </a:r>
            <a:r>
              <a:rPr lang="en-US" dirty="0" smtClean="0"/>
              <a:t>: socializing at a distance</a:t>
            </a:r>
          </a:p>
          <a:p>
            <a:pPr lvl="2">
              <a:defRPr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69FA6C-7F0F-2A44-B503-19683A4C1137}" type="datetime1">
              <a:rPr lang="fr-FR" smtClean="0"/>
              <a:t>07/02/2014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Manuele Kirsch Pinheiro - CRI/UP1 - mkirschpin@univ-paris1.fr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FE6F5-D27E-48F0-BA5C-592BC056CF0F}" type="slidenum">
              <a:rPr lang="fr-FR"/>
              <a:pPr>
                <a:defRPr/>
              </a:pPr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516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Évolution technologique</a:t>
            </a:r>
          </a:p>
          <a:p>
            <a:pPr lvl="1"/>
            <a:r>
              <a:rPr lang="fr-FR" dirty="0"/>
              <a:t>Développement des réseaux et de l’Internet</a:t>
            </a:r>
          </a:p>
          <a:p>
            <a:pPr lvl="1"/>
            <a:r>
              <a:rPr lang="fr-FR" dirty="0" smtClean="0"/>
              <a:t>Développement des technologies mobiles </a:t>
            </a:r>
          </a:p>
          <a:p>
            <a:pPr lvl="1"/>
            <a:r>
              <a:rPr lang="fr-FR" dirty="0" smtClean="0"/>
              <a:t>Baisse </a:t>
            </a:r>
            <a:r>
              <a:rPr lang="fr-FR" dirty="0"/>
              <a:t>des </a:t>
            </a:r>
            <a:r>
              <a:rPr lang="fr-FR" dirty="0" smtClean="0"/>
              <a:t>coûts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E8A45-753B-FF45-BBDA-CECC1482BB25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7" name="Picture 5" descr="stick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424" y="4843947"/>
            <a:ext cx="588713" cy="659318"/>
          </a:xfrm>
          <a:prstGeom prst="rect">
            <a:avLst/>
          </a:prstGeom>
          <a:noFill/>
        </p:spPr>
      </p:pic>
      <p:pic>
        <p:nvPicPr>
          <p:cNvPr id="8" name="Picture 6" descr="stickman-bern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994" y="5129699"/>
            <a:ext cx="741343" cy="747573"/>
          </a:xfrm>
          <a:prstGeom prst="rect">
            <a:avLst/>
          </a:prstGeom>
          <a:noFill/>
        </p:spPr>
      </p:pic>
      <p:pic>
        <p:nvPicPr>
          <p:cNvPr id="9" name="Picture 4" descr="stickman-car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8171" y="4272443"/>
            <a:ext cx="557565" cy="612594"/>
          </a:xfrm>
          <a:prstGeom prst="rect">
            <a:avLst/>
          </a:prstGeom>
          <a:noFill/>
        </p:spPr>
      </p:pic>
      <p:pic>
        <p:nvPicPr>
          <p:cNvPr id="11" name="Picture 37" descr="PCsimp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725144"/>
            <a:ext cx="725673" cy="4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6" descr="serveu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427984" y="5733256"/>
            <a:ext cx="441674" cy="48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E:\Documents\imagesArchives\lapto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4365104"/>
            <a:ext cx="687480" cy="649286"/>
          </a:xfrm>
          <a:prstGeom prst="rect">
            <a:avLst/>
          </a:prstGeom>
          <a:noFill/>
        </p:spPr>
      </p:pic>
      <p:pic>
        <p:nvPicPr>
          <p:cNvPr id="14" name="Picture 3" descr="E:\Documents\imagesArchives\treo650-trans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8424" y="4869160"/>
            <a:ext cx="242581" cy="504830"/>
          </a:xfrm>
          <a:prstGeom prst="rect">
            <a:avLst/>
          </a:prstGeom>
          <a:noFill/>
        </p:spPr>
      </p:pic>
      <p:pic>
        <p:nvPicPr>
          <p:cNvPr id="15" name="Picture 37" descr="PCsimp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5733256"/>
            <a:ext cx="725673" cy="43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3"/>
          <p:cNvCxnSpPr>
            <a:stCxn id="11" idx="3"/>
            <a:endCxn id="10" idx="1"/>
          </p:cNvCxnSpPr>
          <p:nvPr/>
        </p:nvCxnSpPr>
        <p:spPr>
          <a:xfrm>
            <a:off x="4433577" y="4942980"/>
            <a:ext cx="282439" cy="2240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5"/>
          <p:cNvCxnSpPr>
            <a:stCxn id="12" idx="1"/>
            <a:endCxn id="10" idx="2"/>
          </p:cNvCxnSpPr>
          <p:nvPr/>
        </p:nvCxnSpPr>
        <p:spPr>
          <a:xfrm flipV="1">
            <a:off x="4869658" y="5608854"/>
            <a:ext cx="489300" cy="3651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9"/>
          <p:cNvCxnSpPr>
            <a:stCxn id="13" idx="1"/>
            <a:endCxn id="16" idx="0"/>
          </p:cNvCxnSpPr>
          <p:nvPr/>
        </p:nvCxnSpPr>
        <p:spPr>
          <a:xfrm flipH="1">
            <a:off x="6979423" y="4689747"/>
            <a:ext cx="616913" cy="611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21"/>
          <p:cNvCxnSpPr>
            <a:stCxn id="14" idx="1"/>
            <a:endCxn id="16" idx="3"/>
          </p:cNvCxnSpPr>
          <p:nvPr/>
        </p:nvCxnSpPr>
        <p:spPr>
          <a:xfrm flipH="1">
            <a:off x="7586646" y="5121575"/>
            <a:ext cx="801778" cy="5969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5"/>
          <p:cNvCxnSpPr>
            <a:stCxn id="15" idx="1"/>
            <a:endCxn id="16" idx="3"/>
          </p:cNvCxnSpPr>
          <p:nvPr/>
        </p:nvCxnSpPr>
        <p:spPr>
          <a:xfrm flipH="1" flipV="1">
            <a:off x="7586646" y="5718516"/>
            <a:ext cx="441738" cy="232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8"/>
          <p:cNvCxnSpPr>
            <a:stCxn id="10" idx="3"/>
            <a:endCxn id="16" idx="1"/>
          </p:cNvCxnSpPr>
          <p:nvPr/>
        </p:nvCxnSpPr>
        <p:spPr>
          <a:xfrm>
            <a:off x="6001900" y="5166999"/>
            <a:ext cx="370300" cy="551517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" name="Grouper 24"/>
          <p:cNvGrpSpPr/>
          <p:nvPr/>
        </p:nvGrpSpPr>
        <p:grpSpPr>
          <a:xfrm>
            <a:off x="6372200" y="5301208"/>
            <a:ext cx="1214446" cy="834615"/>
            <a:chOff x="6470422" y="4798293"/>
            <a:chExt cx="1214446" cy="834615"/>
          </a:xfrm>
        </p:grpSpPr>
        <p:pic>
          <p:nvPicPr>
            <p:cNvPr id="16" name="Picture 32" descr="nuag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470422" y="4798293"/>
              <a:ext cx="1214446" cy="834615"/>
            </a:xfrm>
            <a:prstGeom prst="rect">
              <a:avLst/>
            </a:prstGeom>
            <a:noFill/>
          </p:spPr>
        </p:pic>
        <p:pic>
          <p:nvPicPr>
            <p:cNvPr id="23" name="Picture 5" descr="C:\Users\kirsch\AppData\Local\Microsoft\Windows\Temporary Internet Files\Content.IE5\FA9542Q1\MPj04331640000[1]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732240" y="4941168"/>
              <a:ext cx="666876" cy="500475"/>
            </a:xfrm>
            <a:prstGeom prst="rect">
              <a:avLst/>
            </a:prstGeom>
            <a:noFill/>
          </p:spPr>
        </p:pic>
      </p:grpSp>
      <p:grpSp>
        <p:nvGrpSpPr>
          <p:cNvPr id="26" name="Grouper 25"/>
          <p:cNvGrpSpPr/>
          <p:nvPr/>
        </p:nvGrpSpPr>
        <p:grpSpPr>
          <a:xfrm>
            <a:off x="4716016" y="4725144"/>
            <a:ext cx="1285884" cy="883710"/>
            <a:chOff x="4398721" y="4700401"/>
            <a:chExt cx="1285884" cy="883710"/>
          </a:xfrm>
        </p:grpSpPr>
        <p:pic>
          <p:nvPicPr>
            <p:cNvPr id="10" name="Picture 32" descr="nuag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98721" y="4700401"/>
              <a:ext cx="1285884" cy="883710"/>
            </a:xfrm>
            <a:prstGeom prst="rect">
              <a:avLst/>
            </a:prstGeom>
            <a:noFill/>
          </p:spPr>
        </p:pic>
        <p:pic>
          <p:nvPicPr>
            <p:cNvPr id="24" name="Picture 5" descr="C:\Users\kirsch\AppData\Local\Microsoft\Windows\Temporary Internet Files\Content.IE5\FA9542Q1\MPj04331640000[1]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684472" y="4869731"/>
              <a:ext cx="666876" cy="500475"/>
            </a:xfrm>
            <a:prstGeom prst="rect">
              <a:avLst/>
            </a:prstGeom>
            <a:noFill/>
          </p:spPr>
        </p:pic>
      </p:grpSp>
      <p:pic>
        <p:nvPicPr>
          <p:cNvPr id="37" name="Picture 3" descr="E:\Documents\imagesArchives\treo650-trans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293096"/>
            <a:ext cx="242581" cy="504830"/>
          </a:xfrm>
          <a:prstGeom prst="rect">
            <a:avLst/>
          </a:prstGeom>
          <a:noFill/>
        </p:spPr>
      </p:pic>
      <p:cxnSp>
        <p:nvCxnSpPr>
          <p:cNvPr id="38" name="Straight Connector 21"/>
          <p:cNvCxnSpPr>
            <a:stCxn id="37" idx="1"/>
          </p:cNvCxnSpPr>
          <p:nvPr/>
        </p:nvCxnSpPr>
        <p:spPr>
          <a:xfrm flipH="1">
            <a:off x="5868144" y="4545511"/>
            <a:ext cx="432048" cy="323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3" descr="E:\Documents\imagesArchives\treo650-trans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4048" y="3933056"/>
            <a:ext cx="242581" cy="504830"/>
          </a:xfrm>
          <a:prstGeom prst="rect">
            <a:avLst/>
          </a:prstGeom>
          <a:noFill/>
        </p:spPr>
      </p:pic>
      <p:cxnSp>
        <p:nvCxnSpPr>
          <p:cNvPr id="44" name="Straight Connector 21"/>
          <p:cNvCxnSpPr>
            <a:stCxn id="43" idx="2"/>
            <a:endCxn id="10" idx="0"/>
          </p:cNvCxnSpPr>
          <p:nvPr/>
        </p:nvCxnSpPr>
        <p:spPr>
          <a:xfrm>
            <a:off x="5125339" y="4437886"/>
            <a:ext cx="233619" cy="2872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3" descr="E:\Documents\imagesArchives\treo650-trans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4128427"/>
            <a:ext cx="242581" cy="504830"/>
          </a:xfrm>
          <a:prstGeom prst="rect">
            <a:avLst/>
          </a:prstGeom>
          <a:noFill/>
        </p:spPr>
      </p:pic>
      <p:pic>
        <p:nvPicPr>
          <p:cNvPr id="52" name="Picture 3" descr="E:\Documents\imagesArchives\treo650-trans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4776499"/>
            <a:ext cx="242581" cy="504830"/>
          </a:xfrm>
          <a:prstGeom prst="rect">
            <a:avLst/>
          </a:prstGeom>
          <a:noFill/>
        </p:spPr>
      </p:pic>
      <p:pic>
        <p:nvPicPr>
          <p:cNvPr id="53" name="Picture 3" descr="E:\Documents\imagesArchives\treo650-transp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5064531"/>
            <a:ext cx="242581" cy="504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819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Fonctionnalités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Plusieurs problèmes doivent être traités par les système de </a:t>
            </a:r>
            <a:r>
              <a:rPr lang="fr-FR" dirty="0" err="1" smtClean="0"/>
              <a:t>groupware</a:t>
            </a:r>
            <a:endParaRPr lang="fr-FR" dirty="0" smtClean="0"/>
          </a:p>
          <a:p>
            <a:pPr lvl="1"/>
            <a:r>
              <a:rPr lang="fr-FR" b="1" dirty="0"/>
              <a:t>Partage des ressources</a:t>
            </a:r>
          </a:p>
          <a:p>
            <a:pPr lvl="2">
              <a:buFont typeface="Wingdings" charset="2"/>
              <a:buChar char="ü"/>
            </a:pPr>
            <a:r>
              <a:rPr lang="fr-FR" b="1" dirty="0">
                <a:solidFill>
                  <a:schemeClr val="tx2"/>
                </a:solidFill>
              </a:rPr>
              <a:t>Mise à jour perdue</a:t>
            </a:r>
          </a:p>
          <a:p>
            <a:pPr lvl="1"/>
            <a:r>
              <a:rPr lang="fr-FR" b="1" dirty="0" smtClean="0"/>
              <a:t>Conscience de groupe</a:t>
            </a:r>
          </a:p>
          <a:p>
            <a:pPr lvl="2"/>
            <a:r>
              <a:rPr lang="fr-FR" b="1" dirty="0" smtClean="0">
                <a:solidFill>
                  <a:schemeClr val="tx2"/>
                </a:solidFill>
              </a:rPr>
              <a:t>Mémoire de l’organisation</a:t>
            </a:r>
          </a:p>
          <a:p>
            <a:pPr lvl="2"/>
            <a:r>
              <a:rPr lang="fr-FR" b="1" dirty="0" smtClean="0">
                <a:solidFill>
                  <a:schemeClr val="tx2"/>
                </a:solidFill>
              </a:rPr>
              <a:t>Mécanismes de </a:t>
            </a:r>
            <a:r>
              <a:rPr lang="fr-FR" b="1" i="1" dirty="0" smtClean="0">
                <a:solidFill>
                  <a:schemeClr val="tx2"/>
                </a:solidFill>
              </a:rPr>
              <a:t>group </a:t>
            </a:r>
            <a:r>
              <a:rPr lang="fr-FR" b="1" i="1" dirty="0" err="1" smtClean="0">
                <a:solidFill>
                  <a:schemeClr val="tx2"/>
                </a:solidFill>
              </a:rPr>
              <a:t>awareness</a:t>
            </a:r>
          </a:p>
          <a:p>
            <a:pPr lvl="1"/>
            <a:r>
              <a:rPr lang="fr-FR" b="1" dirty="0" smtClean="0"/>
              <a:t>Sécurité &amp; droits d’accès </a:t>
            </a:r>
          </a:p>
          <a:p>
            <a:pPr lvl="2"/>
            <a:r>
              <a:rPr lang="fr-FR" b="1" dirty="0" smtClean="0">
                <a:solidFill>
                  <a:schemeClr val="tx2"/>
                </a:solidFill>
              </a:rPr>
              <a:t>Authentification &amp; autorisation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F5C1B-53CE-844B-91BB-612251734011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40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5641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Défis techniques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525963"/>
          </a:xfrm>
        </p:spPr>
        <p:txBody>
          <a:bodyPr/>
          <a:lstStyle/>
          <a:p>
            <a:r>
              <a:rPr lang="fr-FR" dirty="0" smtClean="0"/>
              <a:t>L’accès concurrent aux données peut apporter des </a:t>
            </a:r>
            <a:r>
              <a:rPr lang="fr-FR" dirty="0"/>
              <a:t>p</a:t>
            </a:r>
            <a:r>
              <a:rPr lang="fr-FR" dirty="0" smtClean="0"/>
              <a:t>roblèmes particulièrement importants : </a:t>
            </a:r>
          </a:p>
          <a:p>
            <a:pPr lvl="1"/>
            <a:r>
              <a:rPr lang="fr-FR" dirty="0" smtClean="0"/>
              <a:t>Risque de perte des données</a:t>
            </a:r>
          </a:p>
          <a:p>
            <a:pPr lvl="1"/>
            <a:r>
              <a:rPr lang="fr-FR" dirty="0" smtClean="0"/>
              <a:t>Trace des modifications</a:t>
            </a:r>
          </a:p>
          <a:p>
            <a:pPr lvl="1">
              <a:buNone/>
            </a:pPr>
            <a:endParaRPr lang="fr-F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0E22-6364-E543-85B6-0FD321C36D97}" type="datetime1">
              <a:rPr lang="fr-FR" smtClean="0"/>
              <a:t>07/02/2014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6" name="Picture 5" descr="stick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3493059"/>
            <a:ext cx="642942" cy="720604"/>
          </a:xfrm>
          <a:prstGeom prst="rect">
            <a:avLst/>
          </a:prstGeom>
          <a:noFill/>
        </p:spPr>
      </p:pic>
      <p:pic>
        <p:nvPicPr>
          <p:cNvPr id="7" name="Picture 6" descr="stickman-bern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493059"/>
            <a:ext cx="642942" cy="72663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857224" y="4350315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857488" y="4350315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2857488" y="4421753"/>
            <a:ext cx="571504" cy="1785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786314" y="4350315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786314" y="4778943"/>
            <a:ext cx="571504" cy="2143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571472" y="5064695"/>
            <a:ext cx="1218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Document </a:t>
            </a:r>
          </a:p>
          <a:p>
            <a:pPr algn="ctr"/>
            <a:r>
              <a:rPr lang="fr-FR" dirty="0" smtClean="0"/>
              <a:t>originel</a:t>
            </a:r>
            <a:endParaRPr lang="fr-FR" dirty="0"/>
          </a:p>
        </p:txBody>
      </p:sp>
      <p:sp>
        <p:nvSpPr>
          <p:cNvPr id="14" name="TextBox 13"/>
          <p:cNvSpPr txBox="1"/>
          <p:nvPr/>
        </p:nvSpPr>
        <p:spPr>
          <a:xfrm>
            <a:off x="2285984" y="5061306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Document </a:t>
            </a:r>
            <a:br>
              <a:rPr lang="fr-FR" dirty="0" smtClean="0"/>
            </a:br>
            <a:r>
              <a:rPr lang="fr-FR" dirty="0" smtClean="0"/>
              <a:t>modifié par Alice</a:t>
            </a:r>
            <a:endParaRPr lang="fr-FR" dirty="0"/>
          </a:p>
        </p:txBody>
      </p:sp>
      <p:sp>
        <p:nvSpPr>
          <p:cNvPr id="15" name="TextBox 14"/>
          <p:cNvSpPr txBox="1"/>
          <p:nvPr/>
        </p:nvSpPr>
        <p:spPr>
          <a:xfrm>
            <a:off x="4214810" y="5068084"/>
            <a:ext cx="1691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Document </a:t>
            </a:r>
            <a:br>
              <a:rPr lang="fr-FR" dirty="0" smtClean="0"/>
            </a:br>
            <a:r>
              <a:rPr lang="fr-FR" dirty="0" smtClean="0"/>
              <a:t>modifié par Bob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6715140" y="4425142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6715140" y="4853770"/>
            <a:ext cx="571504" cy="2143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extBox 17"/>
          <p:cNvSpPr txBox="1"/>
          <p:nvPr/>
        </p:nvSpPr>
        <p:spPr>
          <a:xfrm>
            <a:off x="6215074" y="5282398"/>
            <a:ext cx="162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Document final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6715140" y="3353572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715140" y="3782200"/>
            <a:ext cx="571504" cy="2143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715140" y="3425010"/>
            <a:ext cx="571504" cy="1785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11560" y="6309320"/>
            <a:ext cx="757242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286776" y="621109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endParaRPr lang="fr-FR" dirty="0"/>
          </a:p>
        </p:txBody>
      </p:sp>
      <p:cxnSp>
        <p:nvCxnSpPr>
          <p:cNvPr id="29" name="Elbow Connector 28"/>
          <p:cNvCxnSpPr>
            <a:stCxn id="13" idx="2"/>
            <a:endCxn id="14" idx="2"/>
          </p:cNvCxnSpPr>
          <p:nvPr/>
        </p:nvCxnSpPr>
        <p:spPr>
          <a:xfrm rot="5400000" flipH="1" flipV="1">
            <a:off x="2175267" y="4712887"/>
            <a:ext cx="3389" cy="1992890"/>
          </a:xfrm>
          <a:prstGeom prst="bentConnector3">
            <a:avLst>
              <a:gd name="adj1" fmla="val -10772473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13" idx="2"/>
            <a:endCxn id="15" idx="2"/>
          </p:cNvCxnSpPr>
          <p:nvPr/>
        </p:nvCxnSpPr>
        <p:spPr>
          <a:xfrm rot="16200000" flipH="1">
            <a:off x="3118842" y="3772701"/>
            <a:ext cx="3389" cy="3880038"/>
          </a:xfrm>
          <a:prstGeom prst="bentConnector3">
            <a:avLst>
              <a:gd name="adj1" fmla="val 6845353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Summing Junction 37"/>
          <p:cNvSpPr/>
          <p:nvPr/>
        </p:nvSpPr>
        <p:spPr>
          <a:xfrm>
            <a:off x="6500826" y="4353704"/>
            <a:ext cx="1000132" cy="928694"/>
          </a:xfrm>
          <a:prstGeom prst="flowChartSummingJunction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TextBox 38"/>
          <p:cNvSpPr txBox="1"/>
          <p:nvPr/>
        </p:nvSpPr>
        <p:spPr>
          <a:xfrm>
            <a:off x="7660020" y="4353704"/>
            <a:ext cx="141257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dirty="0" err="1" smtClean="0"/>
              <a:t>modifs</a:t>
            </a:r>
            <a:r>
              <a:rPr lang="fr-FR" dirty="0" smtClean="0"/>
              <a:t> d’Alice sont perdues</a:t>
            </a:r>
            <a:endParaRPr lang="fr-FR" dirty="0"/>
          </a:p>
        </p:txBody>
      </p:sp>
      <p:sp>
        <p:nvSpPr>
          <p:cNvPr id="40" name="TextBox 39"/>
          <p:cNvSpPr txBox="1"/>
          <p:nvPr/>
        </p:nvSpPr>
        <p:spPr>
          <a:xfrm>
            <a:off x="7643834" y="2924944"/>
            <a:ext cx="1412574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Les </a:t>
            </a:r>
            <a:r>
              <a:rPr lang="fr-FR" dirty="0" err="1" smtClean="0"/>
              <a:t>modifs</a:t>
            </a:r>
            <a:r>
              <a:rPr lang="fr-FR" dirty="0" smtClean="0"/>
              <a:t> d’Alice et de Bob sont intégrés </a:t>
            </a:r>
            <a:endParaRPr lang="fr-FR" dirty="0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610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smtClean="0"/>
              <a:t>Répertoire partagé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EAF1F-E3C3-FD4F-8781-62513875E79B}" type="datetime1">
              <a:rPr lang="fr-FR" smtClean="0"/>
              <a:t>07/02/2014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FC079-51DB-45A4-91D7-2BA7B68B4A0B}" type="slidenum">
              <a:rPr lang="en-GB"/>
              <a:pPr/>
              <a:t>42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7647" y="2071678"/>
            <a:ext cx="3328997" cy="39607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85720" y="2012098"/>
            <a:ext cx="350046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Ces problèmes sont propres à tout partage des ressources. </a:t>
            </a:r>
            <a:endParaRPr lang="fr-FR" sz="2000" dirty="0"/>
          </a:p>
          <a:p>
            <a:pPr algn="ctr"/>
            <a:endParaRPr lang="fr-FR" sz="2000" dirty="0" smtClean="0"/>
          </a:p>
          <a:p>
            <a:pPr algn="ctr"/>
            <a:r>
              <a:rPr lang="fr-FR" sz="2000" dirty="0" smtClean="0"/>
              <a:t>Problème particulièrement important pour les outils d’édition </a:t>
            </a:r>
            <a:r>
              <a:rPr lang="fr-FR" sz="2000" dirty="0"/>
              <a:t>coopérative.</a:t>
            </a:r>
          </a:p>
          <a:p>
            <a:pPr algn="ctr"/>
            <a:endParaRPr lang="fr-FR" sz="20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4857752" y="6273225"/>
            <a:ext cx="3357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4"/>
              </a:rPr>
              <a:t>http://svnbook.red-bean.com/en/1.5/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9" name="Multiplication 8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904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Mise à jour perdue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0A8A-1E4C-1741-A44F-4191644C7977}" type="datetime1">
              <a:rPr lang="fr-FR" smtClean="0"/>
              <a:t>07/02/2014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12246-3C7E-42F6-9D96-429A8179346D}" type="slidenum">
              <a:rPr lang="en-GB"/>
              <a:pPr/>
              <a:t>43</a:t>
            </a:fld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1196975"/>
            <a:ext cx="5365750" cy="4940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4857752" y="6273225"/>
            <a:ext cx="3357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4"/>
              </a:rPr>
              <a:t>http://svnbook.red-bean.com/en/1.5/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8" name="Multiplication 7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16710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Mise à jour perdue sur </a:t>
            </a:r>
            <a:r>
              <a:rPr lang="fr-FR" dirty="0" smtClean="0"/>
              <a:t>le Web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F456A-1802-084C-B6CF-744B1BCB21C5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44</a:t>
            </a:fld>
            <a:endParaRPr lang="fr-F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910005" y="2348880"/>
            <a:ext cx="492443" cy="3937640"/>
          </a:xfrm>
          <a:prstGeom prst="rect">
            <a:avLst/>
          </a:prstGeom>
          <a:ln>
            <a:prstDash val="sysDash"/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eaVert" wrap="square" anchor="ctr">
            <a:spAutoFit/>
          </a:bodyPr>
          <a:lstStyle/>
          <a:p>
            <a:pPr algn="ctr"/>
            <a:r>
              <a:rPr lang="fr-FR" sz="2000"/>
              <a:t>Serveur Web</a:t>
            </a:r>
          </a:p>
        </p:txBody>
      </p:sp>
      <p:pic>
        <p:nvPicPr>
          <p:cNvPr id="7" name="Picture 11" descr="pcsimp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86058"/>
            <a:ext cx="720725" cy="528638"/>
          </a:xfrm>
          <a:prstGeom prst="rect">
            <a:avLst/>
          </a:prstGeom>
          <a:noFill/>
        </p:spPr>
      </p:pic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133626" y="2757507"/>
            <a:ext cx="2665413" cy="366713"/>
            <a:chOff x="884" y="2266"/>
            <a:chExt cx="1679" cy="231"/>
          </a:xfrm>
        </p:grpSpPr>
        <p:sp>
          <p:nvSpPr>
            <p:cNvPr id="9" name="Line 26"/>
            <p:cNvSpPr>
              <a:spLocks noChangeShapeType="1"/>
            </p:cNvSpPr>
            <p:nvPr/>
          </p:nvSpPr>
          <p:spPr bwMode="auto">
            <a:xfrm>
              <a:off x="884" y="2468"/>
              <a:ext cx="167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Text Box 27"/>
            <p:cNvSpPr txBox="1">
              <a:spLocks noChangeArrowheads="1"/>
            </p:cNvSpPr>
            <p:nvPr/>
          </p:nvSpPr>
          <p:spPr bwMode="auto">
            <a:xfrm>
              <a:off x="1073" y="2266"/>
              <a:ext cx="1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Courier New" pitchFamily="49" charset="0"/>
                  <a:cs typeface="Courier New" pitchFamily="49" charset="0"/>
                </a:rPr>
                <a:t>GET</a:t>
              </a:r>
              <a:r>
                <a:rPr lang="fr-FR" dirty="0">
                  <a:latin typeface="Courier New" pitchFamily="49" charset="0"/>
                  <a:cs typeface="Courier New" pitchFamily="49" charset="0"/>
                </a:rPr>
                <a:t> page.html</a:t>
              </a:r>
            </a:p>
          </p:txBody>
        </p:sp>
      </p:grpSp>
      <p:grpSp>
        <p:nvGrpSpPr>
          <p:cNvPr id="8" name="Group 49"/>
          <p:cNvGrpSpPr>
            <a:grpSpLocks/>
          </p:cNvGrpSpPr>
          <p:nvPr/>
        </p:nvGrpSpPr>
        <p:grpSpPr bwMode="auto">
          <a:xfrm>
            <a:off x="2133626" y="4341832"/>
            <a:ext cx="2665413" cy="641350"/>
            <a:chOff x="884" y="2840"/>
            <a:chExt cx="1679" cy="404"/>
          </a:xfrm>
        </p:grpSpPr>
        <p:sp>
          <p:nvSpPr>
            <p:cNvPr id="12" name="Line 30"/>
            <p:cNvSpPr>
              <a:spLocks noChangeShapeType="1"/>
            </p:cNvSpPr>
            <p:nvPr/>
          </p:nvSpPr>
          <p:spPr bwMode="auto">
            <a:xfrm>
              <a:off x="884" y="3042"/>
              <a:ext cx="167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 Box 31"/>
            <p:cNvSpPr txBox="1">
              <a:spLocks noChangeArrowheads="1"/>
            </p:cNvSpPr>
            <p:nvPr/>
          </p:nvSpPr>
          <p:spPr bwMode="auto">
            <a:xfrm>
              <a:off x="1073" y="2840"/>
              <a:ext cx="12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Courier New" pitchFamily="49" charset="0"/>
                  <a:cs typeface="Courier New" pitchFamily="49" charset="0"/>
                </a:rPr>
                <a:t>PUT</a:t>
              </a:r>
              <a:r>
                <a:rPr lang="fr-FR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fr-FR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page.html</a:t>
              </a:r>
            </a:p>
            <a:p>
              <a:pPr algn="ctr"/>
              <a:r>
                <a:rPr lang="fr-FR" dirty="0">
                  <a:solidFill>
                    <a:srgbClr val="0000FF"/>
                  </a:solidFill>
                  <a:cs typeface="Arial" pitchFamily="34" charset="0"/>
                </a:rPr>
                <a:t>(</a:t>
              </a:r>
              <a:r>
                <a:rPr lang="fr-FR" dirty="0" smtClean="0">
                  <a:solidFill>
                    <a:srgbClr val="0000FF"/>
                  </a:solidFill>
                  <a:cs typeface="Arial" pitchFamily="34" charset="0"/>
                </a:rPr>
                <a:t>modifiée)</a:t>
              </a:r>
              <a:endParaRPr lang="fr-FR" dirty="0">
                <a:solidFill>
                  <a:srgbClr val="0000FF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5446739" y="2901970"/>
            <a:ext cx="2565400" cy="641350"/>
            <a:chOff x="2971" y="2296"/>
            <a:chExt cx="1616" cy="404"/>
          </a:xfrm>
        </p:grpSpPr>
        <p:sp>
          <p:nvSpPr>
            <p:cNvPr id="15" name="AutoShape 33"/>
            <p:cNvSpPr>
              <a:spLocks noChangeArrowheads="1"/>
            </p:cNvSpPr>
            <p:nvPr/>
          </p:nvSpPr>
          <p:spPr bwMode="auto">
            <a:xfrm>
              <a:off x="3425" y="2346"/>
              <a:ext cx="272" cy="272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Text Box 34"/>
            <p:cNvSpPr txBox="1">
              <a:spLocks noChangeArrowheads="1"/>
            </p:cNvSpPr>
            <p:nvPr/>
          </p:nvSpPr>
          <p:spPr bwMode="auto">
            <a:xfrm>
              <a:off x="3697" y="2296"/>
              <a:ext cx="89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urier New" pitchFamily="49" charset="0"/>
                  <a:cs typeface="Courier New" pitchFamily="49" charset="0"/>
                </a:rPr>
                <a:t>page.html</a:t>
              </a:r>
            </a:p>
            <a:p>
              <a:r>
                <a:rPr lang="fr-FR">
                  <a:cs typeface="Arial" pitchFamily="34" charset="0"/>
                </a:rPr>
                <a:t>original</a:t>
              </a:r>
            </a:p>
          </p:txBody>
        </p:sp>
        <p:sp>
          <p:nvSpPr>
            <p:cNvPr id="17" name="Line 35"/>
            <p:cNvSpPr>
              <a:spLocks noChangeShapeType="1"/>
            </p:cNvSpPr>
            <p:nvPr/>
          </p:nvSpPr>
          <p:spPr bwMode="auto">
            <a:xfrm flipH="1">
              <a:off x="2971" y="2527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446739" y="4341832"/>
            <a:ext cx="2911475" cy="647700"/>
            <a:chOff x="2971" y="2886"/>
            <a:chExt cx="1834" cy="408"/>
          </a:xfrm>
        </p:grpSpPr>
        <p:sp>
          <p:nvSpPr>
            <p:cNvPr id="19" name="AutoShape 36"/>
            <p:cNvSpPr>
              <a:spLocks noChangeArrowheads="1"/>
            </p:cNvSpPr>
            <p:nvPr/>
          </p:nvSpPr>
          <p:spPr bwMode="auto">
            <a:xfrm>
              <a:off x="3425" y="2886"/>
              <a:ext cx="272" cy="272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20" name="Text Box 37"/>
            <p:cNvSpPr txBox="1">
              <a:spLocks noChangeArrowheads="1"/>
            </p:cNvSpPr>
            <p:nvPr/>
          </p:nvSpPr>
          <p:spPr bwMode="auto">
            <a:xfrm>
              <a:off x="3697" y="2890"/>
              <a:ext cx="11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page.html</a:t>
              </a:r>
            </a:p>
            <a:p>
              <a:r>
                <a:rPr lang="fr-FR" b="1">
                  <a:solidFill>
                    <a:srgbClr val="0000FF"/>
                  </a:solidFill>
                  <a:cs typeface="Arial" pitchFamily="34" charset="0"/>
                </a:rPr>
                <a:t>Modifiée par B</a:t>
              </a:r>
            </a:p>
          </p:txBody>
        </p:sp>
        <p:sp>
          <p:nvSpPr>
            <p:cNvPr id="21" name="Line 38"/>
            <p:cNvSpPr>
              <a:spLocks noChangeShapeType="1"/>
            </p:cNvSpPr>
            <p:nvPr/>
          </p:nvSpPr>
          <p:spPr bwMode="auto">
            <a:xfrm flipH="1">
              <a:off x="2971" y="3067"/>
              <a:ext cx="45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85720" y="1428736"/>
            <a:ext cx="5150376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Les bases du protocole HTTP</a:t>
            </a:r>
            <a:endParaRPr lang="fr-FR" sz="2800" dirty="0"/>
          </a:p>
        </p:txBody>
      </p:sp>
      <p:pic>
        <p:nvPicPr>
          <p:cNvPr id="23" name="Picture 11" descr="pcsimpl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429132"/>
            <a:ext cx="720725" cy="528638"/>
          </a:xfrm>
          <a:prstGeom prst="rect">
            <a:avLst/>
          </a:prstGeom>
          <a:noFill/>
        </p:spPr>
      </p:pic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214414" y="3357562"/>
            <a:ext cx="725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Client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1214414" y="5000636"/>
            <a:ext cx="7259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00FF"/>
                </a:solidFill>
              </a:rPr>
              <a:t>Client</a:t>
            </a:r>
            <a:endParaRPr lang="fr-FR" dirty="0">
              <a:solidFill>
                <a:srgbClr val="0000FF"/>
              </a:solidFill>
            </a:endParaRPr>
          </a:p>
        </p:txBody>
      </p:sp>
      <p:grpSp>
        <p:nvGrpSpPr>
          <p:cNvPr id="18" name="Group 47"/>
          <p:cNvGrpSpPr>
            <a:grpSpLocks/>
          </p:cNvGrpSpPr>
          <p:nvPr/>
        </p:nvGrpSpPr>
        <p:grpSpPr bwMode="auto">
          <a:xfrm>
            <a:off x="2071670" y="3492496"/>
            <a:ext cx="2665413" cy="377824"/>
            <a:chOff x="884" y="1908"/>
            <a:chExt cx="1679" cy="238"/>
          </a:xfrm>
        </p:grpSpPr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H="1">
              <a:off x="884" y="1908"/>
              <a:ext cx="16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1244" y="1913"/>
              <a:ext cx="93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dirty="0">
                  <a:latin typeface="Courier New" pitchFamily="49" charset="0"/>
                  <a:cs typeface="Courier New" pitchFamily="49" charset="0"/>
                </a:rPr>
                <a:t>page.html</a:t>
              </a:r>
              <a:r>
                <a:rPr lang="fr-FR" dirty="0"/>
                <a:t> </a:t>
              </a:r>
            </a:p>
          </p:txBody>
        </p:sp>
      </p:grpSp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29" name="Multiplication 28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243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/>
              <a:t>Mise à jour </a:t>
            </a:r>
            <a:r>
              <a:rPr lang="fr-FR" sz="4000" dirty="0" smtClean="0"/>
              <a:t>perdue sur le Web</a:t>
            </a:r>
            <a:endParaRPr lang="fr-FR" sz="4000" dirty="0"/>
          </a:p>
        </p:txBody>
      </p:sp>
      <p:sp>
        <p:nvSpPr>
          <p:cNvPr id="4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18F2E-D2FA-1F4A-A30F-149F7019BC45}" type="datetime1">
              <a:rPr lang="fr-FR" smtClean="0"/>
              <a:t>07/02/2014</a:t>
            </a:fld>
            <a:endParaRPr lang="fr-FR" altLang="en-US" dirty="0"/>
          </a:p>
        </p:txBody>
      </p:sp>
      <p:sp>
        <p:nvSpPr>
          <p:cNvPr id="4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B05D4-F1B2-4A72-B437-E2A6B1D325E2}" type="slidenum">
              <a:rPr lang="fr-FR" altLang="en-US"/>
              <a:pPr/>
              <a:t>45</a:t>
            </a:fld>
            <a:endParaRPr lang="fr-FR" alt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167188" y="1341438"/>
            <a:ext cx="517525" cy="4679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eaVert" anchor="ctr">
            <a:spAutoFit/>
          </a:bodyPr>
          <a:lstStyle/>
          <a:p>
            <a:pPr algn="ctr"/>
            <a:r>
              <a:rPr lang="fr-FR" sz="2000"/>
              <a:t>Serveur Web</a:t>
            </a:r>
          </a:p>
        </p:txBody>
      </p:sp>
      <p:pic>
        <p:nvPicPr>
          <p:cNvPr id="14343" name="Picture 7" descr="lap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938" y="1382713"/>
            <a:ext cx="503237" cy="474662"/>
          </a:xfrm>
          <a:prstGeom prst="rect">
            <a:avLst/>
          </a:prstGeom>
          <a:noFill/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76225" y="1838325"/>
            <a:ext cx="98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FF0000"/>
                </a:solidFill>
              </a:rPr>
              <a:t>Client A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276225" y="5202238"/>
            <a:ext cx="984250" cy="890587"/>
            <a:chOff x="174" y="3323"/>
            <a:chExt cx="620" cy="561"/>
          </a:xfrm>
        </p:grpSpPr>
        <p:pic>
          <p:nvPicPr>
            <p:cNvPr id="14345" name="Picture 9" descr="lapto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3" y="3323"/>
              <a:ext cx="363" cy="342"/>
            </a:xfrm>
            <a:prstGeom prst="rect">
              <a:avLst/>
            </a:prstGeom>
            <a:noFill/>
          </p:spPr>
        </p:pic>
        <p:sp>
          <p:nvSpPr>
            <p:cNvPr id="14346" name="Text Box 10"/>
            <p:cNvSpPr txBox="1">
              <a:spLocks noChangeArrowheads="1"/>
            </p:cNvSpPr>
            <p:nvPr/>
          </p:nvSpPr>
          <p:spPr bwMode="auto">
            <a:xfrm>
              <a:off x="174" y="3653"/>
              <a:ext cx="6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</a:rPr>
                <a:t>Client A</a:t>
              </a:r>
            </a:p>
          </p:txBody>
        </p:sp>
      </p:grpSp>
      <p:pic>
        <p:nvPicPr>
          <p:cNvPr id="14347" name="Picture 11" descr="pcsimp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286125"/>
            <a:ext cx="720725" cy="528638"/>
          </a:xfrm>
          <a:prstGeom prst="rect">
            <a:avLst/>
          </a:prstGeom>
          <a:noFill/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107950" y="3862388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FF"/>
                </a:solidFill>
              </a:rPr>
              <a:t>Client B</a:t>
            </a: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1403350" y="1268413"/>
            <a:ext cx="2665413" cy="366712"/>
            <a:chOff x="884" y="1570"/>
            <a:chExt cx="1679" cy="231"/>
          </a:xfrm>
        </p:grpSpPr>
        <p:sp>
          <p:nvSpPr>
            <p:cNvPr id="14349" name="Line 13"/>
            <p:cNvSpPr>
              <a:spLocks noChangeShapeType="1"/>
            </p:cNvSpPr>
            <p:nvPr/>
          </p:nvSpPr>
          <p:spPr bwMode="auto">
            <a:xfrm>
              <a:off x="884" y="1772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1073" y="1570"/>
              <a:ext cx="1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Courier New" pitchFamily="49" charset="0"/>
                  <a:cs typeface="Courier New" pitchFamily="49" charset="0"/>
                </a:rPr>
                <a:t>GET</a:t>
              </a:r>
              <a:r>
                <a:rPr lang="fr-FR" dirty="0">
                  <a:latin typeface="Courier New" pitchFamily="49" charset="0"/>
                  <a:cs typeface="Courier New" pitchFamily="49" charset="0"/>
                </a:rPr>
                <a:t> page.html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716463" y="1419225"/>
            <a:ext cx="2565400" cy="641350"/>
            <a:chOff x="2971" y="1570"/>
            <a:chExt cx="1616" cy="404"/>
          </a:xfrm>
        </p:grpSpPr>
        <p:sp>
          <p:nvSpPr>
            <p:cNvPr id="14351" name="AutoShape 15"/>
            <p:cNvSpPr>
              <a:spLocks noChangeArrowheads="1"/>
            </p:cNvSpPr>
            <p:nvPr/>
          </p:nvSpPr>
          <p:spPr bwMode="auto">
            <a:xfrm>
              <a:off x="3425" y="1620"/>
              <a:ext cx="272" cy="272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3697" y="1570"/>
              <a:ext cx="89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urier New" pitchFamily="49" charset="0"/>
                  <a:cs typeface="Courier New" pitchFamily="49" charset="0"/>
                </a:rPr>
                <a:t>page.html</a:t>
              </a:r>
            </a:p>
            <a:p>
              <a:r>
                <a:rPr lang="fr-FR">
                  <a:cs typeface="Arial" pitchFamily="34" charset="0"/>
                </a:rPr>
                <a:t>original</a:t>
              </a:r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H="1">
              <a:off x="2971" y="1801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1403350" y="1909763"/>
            <a:ext cx="2665413" cy="366712"/>
            <a:chOff x="884" y="1868"/>
            <a:chExt cx="1679" cy="231"/>
          </a:xfrm>
        </p:grpSpPr>
        <p:sp>
          <p:nvSpPr>
            <p:cNvPr id="14354" name="Line 18"/>
            <p:cNvSpPr>
              <a:spLocks noChangeShapeType="1"/>
            </p:cNvSpPr>
            <p:nvPr/>
          </p:nvSpPr>
          <p:spPr bwMode="auto">
            <a:xfrm flipH="1">
              <a:off x="884" y="1908"/>
              <a:ext cx="16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>
              <a:off x="946" y="1868"/>
              <a:ext cx="14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urier New" pitchFamily="49" charset="0"/>
                  <a:cs typeface="Courier New" pitchFamily="49" charset="0"/>
                </a:rPr>
                <a:t>page.html</a:t>
              </a:r>
              <a:r>
                <a:rPr lang="fr-FR"/>
                <a:t> (original)</a:t>
              </a:r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1403350" y="5380038"/>
            <a:ext cx="2665413" cy="641350"/>
            <a:chOff x="884" y="3430"/>
            <a:chExt cx="1679" cy="404"/>
          </a:xfrm>
        </p:grpSpPr>
        <p:sp>
          <p:nvSpPr>
            <p:cNvPr id="14357" name="Line 21"/>
            <p:cNvSpPr>
              <a:spLocks noChangeShapeType="1"/>
            </p:cNvSpPr>
            <p:nvPr/>
          </p:nvSpPr>
          <p:spPr bwMode="auto">
            <a:xfrm>
              <a:off x="884" y="3632"/>
              <a:ext cx="1679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358" name="Text Box 22"/>
            <p:cNvSpPr txBox="1">
              <a:spLocks noChangeArrowheads="1"/>
            </p:cNvSpPr>
            <p:nvPr/>
          </p:nvSpPr>
          <p:spPr bwMode="auto">
            <a:xfrm>
              <a:off x="1073" y="3430"/>
              <a:ext cx="12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Courier New" pitchFamily="49" charset="0"/>
                  <a:cs typeface="Courier New" pitchFamily="49" charset="0"/>
                </a:rPr>
                <a:t>PUT</a:t>
              </a:r>
              <a:r>
                <a:rPr lang="fr-FR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fr-FR" dirty="0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page.html</a:t>
              </a:r>
            </a:p>
            <a:p>
              <a:r>
                <a:rPr lang="fr-FR" dirty="0">
                  <a:solidFill>
                    <a:srgbClr val="FF0000"/>
                  </a:solidFill>
                  <a:cs typeface="Arial" pitchFamily="34" charset="0"/>
                </a:rPr>
                <a:t>(modifiée par A)</a:t>
              </a:r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>
            <a:off x="4716463" y="5446713"/>
            <a:ext cx="2909887" cy="719137"/>
            <a:chOff x="2971" y="3476"/>
            <a:chExt cx="1833" cy="453"/>
          </a:xfrm>
        </p:grpSpPr>
        <p:sp>
          <p:nvSpPr>
            <p:cNvPr id="14359" name="AutoShape 23"/>
            <p:cNvSpPr>
              <a:spLocks noChangeArrowheads="1"/>
            </p:cNvSpPr>
            <p:nvPr/>
          </p:nvSpPr>
          <p:spPr bwMode="auto">
            <a:xfrm>
              <a:off x="3424" y="3476"/>
              <a:ext cx="272" cy="272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60" name="Text Box 24"/>
            <p:cNvSpPr txBox="1">
              <a:spLocks noChangeArrowheads="1"/>
            </p:cNvSpPr>
            <p:nvPr/>
          </p:nvSpPr>
          <p:spPr bwMode="auto">
            <a:xfrm>
              <a:off x="3696" y="3525"/>
              <a:ext cx="11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FF0000"/>
                  </a:solidFill>
                  <a:latin typeface="Courier New" pitchFamily="49" charset="0"/>
                  <a:cs typeface="Courier New" pitchFamily="49" charset="0"/>
                </a:rPr>
                <a:t>page.html</a:t>
              </a:r>
            </a:p>
            <a:p>
              <a:r>
                <a:rPr lang="fr-FR" b="1">
                  <a:solidFill>
                    <a:srgbClr val="FF0000"/>
                  </a:solidFill>
                  <a:cs typeface="Arial" pitchFamily="34" charset="0"/>
                </a:rPr>
                <a:t>Modifiée par A</a:t>
              </a:r>
            </a:p>
          </p:txBody>
        </p:sp>
        <p:sp>
          <p:nvSpPr>
            <p:cNvPr id="14361" name="Line 25"/>
            <p:cNvSpPr>
              <a:spLocks noChangeShapeType="1"/>
            </p:cNvSpPr>
            <p:nvPr/>
          </p:nvSpPr>
          <p:spPr bwMode="auto">
            <a:xfrm flipH="1">
              <a:off x="2971" y="3616"/>
              <a:ext cx="45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1403350" y="2492375"/>
            <a:ext cx="2665413" cy="366713"/>
            <a:chOff x="884" y="2266"/>
            <a:chExt cx="1679" cy="231"/>
          </a:xfrm>
        </p:grpSpPr>
        <p:sp>
          <p:nvSpPr>
            <p:cNvPr id="14362" name="Line 26"/>
            <p:cNvSpPr>
              <a:spLocks noChangeShapeType="1"/>
            </p:cNvSpPr>
            <p:nvPr/>
          </p:nvSpPr>
          <p:spPr bwMode="auto">
            <a:xfrm>
              <a:off x="884" y="2468"/>
              <a:ext cx="167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363" name="Text Box 27"/>
            <p:cNvSpPr txBox="1">
              <a:spLocks noChangeArrowheads="1"/>
            </p:cNvSpPr>
            <p:nvPr/>
          </p:nvSpPr>
          <p:spPr bwMode="auto">
            <a:xfrm>
              <a:off x="1073" y="2266"/>
              <a:ext cx="12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Courier New" pitchFamily="49" charset="0"/>
                  <a:cs typeface="Courier New" pitchFamily="49" charset="0"/>
                </a:rPr>
                <a:t>GET</a:t>
              </a:r>
              <a:r>
                <a:rPr lang="fr-FR" dirty="0">
                  <a:latin typeface="Courier New" pitchFamily="49" charset="0"/>
                  <a:cs typeface="Courier New" pitchFamily="49" charset="0"/>
                </a:rPr>
                <a:t> page.html</a:t>
              </a:r>
            </a:p>
          </p:txBody>
        </p:sp>
      </p:grpSp>
      <p:grpSp>
        <p:nvGrpSpPr>
          <p:cNvPr id="9" name="Group 51"/>
          <p:cNvGrpSpPr>
            <a:grpSpLocks/>
          </p:cNvGrpSpPr>
          <p:nvPr/>
        </p:nvGrpSpPr>
        <p:grpSpPr bwMode="auto">
          <a:xfrm>
            <a:off x="1403350" y="3133725"/>
            <a:ext cx="2665413" cy="366713"/>
            <a:chOff x="884" y="2564"/>
            <a:chExt cx="1679" cy="231"/>
          </a:xfrm>
        </p:grpSpPr>
        <p:sp>
          <p:nvSpPr>
            <p:cNvPr id="14364" name="Line 28"/>
            <p:cNvSpPr>
              <a:spLocks noChangeShapeType="1"/>
            </p:cNvSpPr>
            <p:nvPr/>
          </p:nvSpPr>
          <p:spPr bwMode="auto">
            <a:xfrm flipH="1">
              <a:off x="884" y="2604"/>
              <a:ext cx="167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>
              <a:off x="945" y="2564"/>
              <a:ext cx="14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urier New" pitchFamily="49" charset="0"/>
                  <a:cs typeface="Courier New" pitchFamily="49" charset="0"/>
                </a:rPr>
                <a:t>page.html</a:t>
              </a:r>
              <a:r>
                <a:rPr lang="fr-FR"/>
                <a:t> (original)</a:t>
              </a:r>
            </a:p>
          </p:txBody>
        </p:sp>
      </p:grpSp>
      <p:grpSp>
        <p:nvGrpSpPr>
          <p:cNvPr id="10" name="Group 49"/>
          <p:cNvGrpSpPr>
            <a:grpSpLocks/>
          </p:cNvGrpSpPr>
          <p:nvPr/>
        </p:nvGrpSpPr>
        <p:grpSpPr bwMode="auto">
          <a:xfrm>
            <a:off x="1403350" y="4076700"/>
            <a:ext cx="2665413" cy="641350"/>
            <a:chOff x="884" y="2840"/>
            <a:chExt cx="1679" cy="404"/>
          </a:xfrm>
        </p:grpSpPr>
        <p:sp>
          <p:nvSpPr>
            <p:cNvPr id="14366" name="Line 30"/>
            <p:cNvSpPr>
              <a:spLocks noChangeShapeType="1"/>
            </p:cNvSpPr>
            <p:nvPr/>
          </p:nvSpPr>
          <p:spPr bwMode="auto">
            <a:xfrm>
              <a:off x="884" y="3042"/>
              <a:ext cx="1679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4367" name="Text Box 31"/>
            <p:cNvSpPr txBox="1">
              <a:spLocks noChangeArrowheads="1"/>
            </p:cNvSpPr>
            <p:nvPr/>
          </p:nvSpPr>
          <p:spPr bwMode="auto">
            <a:xfrm>
              <a:off x="1073" y="2840"/>
              <a:ext cx="123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 dirty="0">
                  <a:latin typeface="Courier New" pitchFamily="49" charset="0"/>
                  <a:cs typeface="Courier New" pitchFamily="49" charset="0"/>
                </a:rPr>
                <a:t>PUT</a:t>
              </a:r>
              <a:r>
                <a:rPr lang="fr-FR" dirty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fr-FR" dirty="0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page.html</a:t>
              </a:r>
            </a:p>
            <a:p>
              <a:r>
                <a:rPr lang="fr-FR" dirty="0">
                  <a:solidFill>
                    <a:srgbClr val="0000FF"/>
                  </a:solidFill>
                  <a:cs typeface="Arial" pitchFamily="34" charset="0"/>
                </a:rPr>
                <a:t>(modifiée par B)</a:t>
              </a:r>
            </a:p>
          </p:txBody>
        </p:sp>
      </p:grpSp>
      <p:sp>
        <p:nvSpPr>
          <p:cNvPr id="14368" name="AutoShape 32"/>
          <p:cNvSpPr>
            <a:spLocks/>
          </p:cNvSpPr>
          <p:nvPr/>
        </p:nvSpPr>
        <p:spPr bwMode="auto">
          <a:xfrm>
            <a:off x="1116013" y="2636838"/>
            <a:ext cx="215900" cy="2160587"/>
          </a:xfrm>
          <a:prstGeom prst="leftBrace">
            <a:avLst>
              <a:gd name="adj1" fmla="val 83395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4716463" y="2636838"/>
            <a:ext cx="2565400" cy="641350"/>
            <a:chOff x="2971" y="2296"/>
            <a:chExt cx="1616" cy="404"/>
          </a:xfrm>
        </p:grpSpPr>
        <p:sp>
          <p:nvSpPr>
            <p:cNvPr id="14369" name="AutoShape 33"/>
            <p:cNvSpPr>
              <a:spLocks noChangeArrowheads="1"/>
            </p:cNvSpPr>
            <p:nvPr/>
          </p:nvSpPr>
          <p:spPr bwMode="auto">
            <a:xfrm>
              <a:off x="3425" y="2346"/>
              <a:ext cx="272" cy="272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70" name="Text Box 34"/>
            <p:cNvSpPr txBox="1">
              <a:spLocks noChangeArrowheads="1"/>
            </p:cNvSpPr>
            <p:nvPr/>
          </p:nvSpPr>
          <p:spPr bwMode="auto">
            <a:xfrm>
              <a:off x="3697" y="2296"/>
              <a:ext cx="89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>
                  <a:latin typeface="Courier New" pitchFamily="49" charset="0"/>
                  <a:cs typeface="Courier New" pitchFamily="49" charset="0"/>
                </a:rPr>
                <a:t>page.html</a:t>
              </a:r>
            </a:p>
            <a:p>
              <a:r>
                <a:rPr lang="fr-FR">
                  <a:cs typeface="Arial" pitchFamily="34" charset="0"/>
                </a:rPr>
                <a:t>original</a:t>
              </a:r>
            </a:p>
          </p:txBody>
        </p:sp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 flipH="1">
              <a:off x="2971" y="2527"/>
              <a:ext cx="45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2" name="Group 53"/>
          <p:cNvGrpSpPr>
            <a:grpSpLocks/>
          </p:cNvGrpSpPr>
          <p:nvPr/>
        </p:nvGrpSpPr>
        <p:grpSpPr bwMode="auto">
          <a:xfrm>
            <a:off x="4716463" y="4076700"/>
            <a:ext cx="2911475" cy="647700"/>
            <a:chOff x="2971" y="2886"/>
            <a:chExt cx="1834" cy="408"/>
          </a:xfrm>
        </p:grpSpPr>
        <p:sp>
          <p:nvSpPr>
            <p:cNvPr id="14372" name="AutoShape 36"/>
            <p:cNvSpPr>
              <a:spLocks noChangeArrowheads="1"/>
            </p:cNvSpPr>
            <p:nvPr/>
          </p:nvSpPr>
          <p:spPr bwMode="auto">
            <a:xfrm>
              <a:off x="3425" y="2886"/>
              <a:ext cx="272" cy="272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fr-FR"/>
            </a:p>
          </p:txBody>
        </p: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3697" y="2890"/>
              <a:ext cx="11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b="1">
                  <a:solidFill>
                    <a:srgbClr val="0000FF"/>
                  </a:solidFill>
                  <a:latin typeface="Courier New" pitchFamily="49" charset="0"/>
                  <a:cs typeface="Courier New" pitchFamily="49" charset="0"/>
                </a:rPr>
                <a:t>page.html</a:t>
              </a:r>
            </a:p>
            <a:p>
              <a:r>
                <a:rPr lang="fr-FR" b="1">
                  <a:solidFill>
                    <a:srgbClr val="0000FF"/>
                  </a:solidFill>
                  <a:cs typeface="Arial" pitchFamily="34" charset="0"/>
                </a:rPr>
                <a:t>Modifiée par B</a:t>
              </a:r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 flipH="1">
              <a:off x="2971" y="3067"/>
              <a:ext cx="454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sysDot"/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380" name="AutoShape 44"/>
          <p:cNvSpPr>
            <a:spLocks noChangeArrowheads="1"/>
          </p:cNvSpPr>
          <p:nvPr/>
        </p:nvSpPr>
        <p:spPr bwMode="auto">
          <a:xfrm>
            <a:off x="6551613" y="4071942"/>
            <a:ext cx="2592387" cy="2089149"/>
          </a:xfrm>
          <a:prstGeom prst="irregularSeal1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Modifications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de B sont </a:t>
            </a:r>
            <a:br>
              <a:rPr lang="fr-FR" b="1" dirty="0">
                <a:solidFill>
                  <a:schemeClr val="bg1"/>
                </a:solidFill>
              </a:rPr>
            </a:br>
            <a:r>
              <a:rPr lang="fr-FR" b="1" dirty="0">
                <a:solidFill>
                  <a:schemeClr val="bg1"/>
                </a:solidFill>
              </a:rPr>
              <a:t>perdues !!</a:t>
            </a: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52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8" grpId="0" animBg="1"/>
      <p:bldP spid="1438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Mise à jour perdue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fr-FR" dirty="0" smtClean="0"/>
              <a:t>Comment éviter les pertes des données 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94DFC-1B93-1A41-BB1E-1FCD3E3497DB}" type="datetime1">
              <a:rPr lang="fr-FR" smtClean="0"/>
              <a:t>07/02/2014</a:t>
            </a:fld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46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60457" y="2348880"/>
            <a:ext cx="984885" cy="41044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vert270" wrap="square" lIns="0" tIns="0" rIns="0" bIns="0" rtlCol="0" anchor="ctr" anchorCtr="1">
            <a:noAutofit/>
          </a:bodyPr>
          <a:lstStyle/>
          <a:p>
            <a:pPr marL="0" lvl="1" algn="ctr"/>
            <a:endParaRPr lang="fr-FR" sz="3200" dirty="0" smtClean="0"/>
          </a:p>
          <a:p>
            <a:pPr marL="0" lvl="1" algn="ctr"/>
            <a:r>
              <a:rPr lang="fr-FR" sz="3200" dirty="0" smtClean="0"/>
              <a:t>Usage </a:t>
            </a:r>
            <a:r>
              <a:rPr lang="fr-FR" sz="3200" dirty="0"/>
              <a:t>des versions</a:t>
            </a:r>
          </a:p>
          <a:p>
            <a:pPr algn="ctr"/>
            <a:endParaRPr lang="fr-FR" sz="3200" dirty="0"/>
          </a:p>
        </p:txBody>
      </p:sp>
      <p:sp>
        <p:nvSpPr>
          <p:cNvPr id="7" name="Rectangle 6"/>
          <p:cNvSpPr/>
          <p:nvPr/>
        </p:nvSpPr>
        <p:spPr>
          <a:xfrm>
            <a:off x="1691680" y="4653136"/>
            <a:ext cx="6552728" cy="11521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fr-FR" sz="3200" dirty="0"/>
              <a:t>Principe des verrous 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1680" y="2708920"/>
            <a:ext cx="6912768" cy="12647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fr-FR" sz="3200" dirty="0"/>
              <a:t>Principe copier-modifier-fusionner</a:t>
            </a: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40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Versions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>
          <a:xfrm>
            <a:off x="142844" y="4071942"/>
            <a:ext cx="4038600" cy="2197097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dirty="0" smtClean="0"/>
              <a:t>Objectif : </a:t>
            </a:r>
          </a:p>
          <a:p>
            <a:pPr lvl="1"/>
            <a:r>
              <a:rPr lang="fr-FR" dirty="0" smtClean="0"/>
              <a:t>Suivre l’évolution de la ressource</a:t>
            </a:r>
          </a:p>
          <a:p>
            <a:pPr lvl="1"/>
            <a:r>
              <a:rPr lang="fr-FR" dirty="0" smtClean="0"/>
              <a:t>Pouvoir revenir en arrière  </a:t>
            </a:r>
          </a:p>
        </p:txBody>
      </p:sp>
      <p:sp>
        <p:nvSpPr>
          <p:cNvPr id="20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A3FB-8D53-1D4C-BA91-E25B49426D9D}" type="datetime1">
              <a:rPr lang="fr-FR" smtClean="0"/>
              <a:t>07/02/2014</a:t>
            </a:fld>
            <a:endParaRPr lang="fr-FR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47</a:t>
            </a:fld>
            <a:endParaRPr lang="fr-FR"/>
          </a:p>
        </p:txBody>
      </p:sp>
      <p:pic>
        <p:nvPicPr>
          <p:cNvPr id="51204" name="Picture 4" descr="icone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9313" y="2628900"/>
            <a:ext cx="488950" cy="488950"/>
          </a:xfrm>
          <a:prstGeom prst="rect">
            <a:avLst/>
          </a:prstGeom>
          <a:noFill/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116013" y="242093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mangue.doc 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4173538" y="3062288"/>
            <a:ext cx="1462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dirty="0"/>
              <a:t>mangue.doc 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7019925" y="4292600"/>
            <a:ext cx="1462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mangue.doc 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5925" y="3068638"/>
            <a:ext cx="2860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La mangue est délicieuse.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357685" y="3643314"/>
            <a:ext cx="27146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hlink"/>
                </a:solidFill>
              </a:rPr>
              <a:t>La mangue est délicieuse. La mangue est exotique. </a:t>
            </a:r>
          </a:p>
        </p:txBody>
      </p:sp>
      <p:pic>
        <p:nvPicPr>
          <p:cNvPr id="51212" name="Picture 12" descr="icone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8" y="1989138"/>
            <a:ext cx="488950" cy="488950"/>
          </a:xfrm>
          <a:prstGeom prst="rect">
            <a:avLst/>
          </a:prstGeom>
          <a:noFill/>
        </p:spPr>
      </p:pic>
      <p:pic>
        <p:nvPicPr>
          <p:cNvPr id="51213" name="Picture 13" descr="iconeWor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7288" y="3860800"/>
            <a:ext cx="488950" cy="488950"/>
          </a:xfrm>
          <a:prstGeom prst="rect">
            <a:avLst/>
          </a:prstGeom>
          <a:noFill/>
        </p:spPr>
      </p:pic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5786446" y="5214950"/>
            <a:ext cx="32226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7030A0"/>
                </a:solidFill>
              </a:rPr>
              <a:t>La mangue est délicieuse. La mangue est exotique. Elle est donc </a:t>
            </a:r>
            <a:r>
              <a:rPr lang="fr-FR" dirty="0" smtClean="0">
                <a:solidFill>
                  <a:srgbClr val="7030A0"/>
                </a:solidFill>
              </a:rPr>
              <a:t>chère.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51215" name="AutoShape 15"/>
          <p:cNvCxnSpPr>
            <a:cxnSpLocks noChangeShapeType="1"/>
            <a:stCxn id="51205" idx="2"/>
            <a:endCxn id="51208" idx="0"/>
          </p:cNvCxnSpPr>
          <p:nvPr/>
        </p:nvCxnSpPr>
        <p:spPr bwMode="auto">
          <a:xfrm flipH="1">
            <a:off x="1846263" y="2787650"/>
            <a:ext cx="1587" cy="280988"/>
          </a:xfrm>
          <a:prstGeom prst="straightConnector1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17" name="AutoShape 17"/>
          <p:cNvCxnSpPr>
            <a:cxnSpLocks noChangeShapeType="1"/>
            <a:stCxn id="51206" idx="2"/>
            <a:endCxn id="51211" idx="0"/>
          </p:cNvCxnSpPr>
          <p:nvPr/>
        </p:nvCxnSpPr>
        <p:spPr bwMode="auto">
          <a:xfrm rot="16200000" flipH="1">
            <a:off x="5202638" y="3130944"/>
            <a:ext cx="214314" cy="810426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18" name="AutoShape 18"/>
          <p:cNvCxnSpPr>
            <a:cxnSpLocks noChangeShapeType="1"/>
            <a:stCxn id="51207" idx="2"/>
            <a:endCxn id="51214" idx="0"/>
          </p:cNvCxnSpPr>
          <p:nvPr/>
        </p:nvCxnSpPr>
        <p:spPr bwMode="auto">
          <a:xfrm rot="5400000">
            <a:off x="7296550" y="4760530"/>
            <a:ext cx="555637" cy="353203"/>
          </a:xfrm>
          <a:prstGeom prst="straightConnector1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</p:cxnSp>
      <p:sp>
        <p:nvSpPr>
          <p:cNvPr id="51219" name="AutoShape 19"/>
          <p:cNvSpPr>
            <a:spLocks noChangeArrowheads="1"/>
          </p:cNvSpPr>
          <p:nvPr/>
        </p:nvSpPr>
        <p:spPr bwMode="auto">
          <a:xfrm rot="363254">
            <a:off x="2700338" y="2133600"/>
            <a:ext cx="1728787" cy="503238"/>
          </a:xfrm>
          <a:prstGeom prst="curvedDownArrow">
            <a:avLst>
              <a:gd name="adj1" fmla="val 68707"/>
              <a:gd name="adj2" fmla="val 13741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1258888" y="1412875"/>
            <a:ext cx="1154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Version 1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4356100" y="2060575"/>
            <a:ext cx="1190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Version 2</a:t>
            </a: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7596188" y="3349625"/>
            <a:ext cx="1190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/>
              <a:t>Version 3</a:t>
            </a:r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auto">
          <a:xfrm rot="1080406">
            <a:off x="5795963" y="2925763"/>
            <a:ext cx="1728787" cy="503237"/>
          </a:xfrm>
          <a:prstGeom prst="curvedDownArrow">
            <a:avLst>
              <a:gd name="adj1" fmla="val 68707"/>
              <a:gd name="adj2" fmla="val 13741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25" name="Multiplication 24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81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Versions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78AC9-3765-9244-8305-AEF8559DE89E}" type="datetime1">
              <a:rPr lang="fr-FR" smtClean="0"/>
              <a:t>07/02/2014</a:t>
            </a:fld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CD46C-46F1-493A-9820-A060BA9212B0}" type="slidenum">
              <a:rPr lang="en-GB"/>
              <a:pPr/>
              <a:t>48</a:t>
            </a:fld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4350" y="1747838"/>
            <a:ext cx="5451475" cy="3986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96900" y="4818843"/>
            <a:ext cx="3831084" cy="9144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/>
          <a:lstStyle/>
          <a:p>
            <a:pPr marL="176213" indent="-176213">
              <a:buSzPct val="80000"/>
              <a:buFont typeface="Wingdings" pitchFamily="2" charset="2"/>
              <a:buChar char="Ø"/>
              <a:tabLst>
                <a:tab pos="361950" algn="l"/>
                <a:tab pos="1090613" algn="l"/>
                <a:tab pos="2005013" algn="l"/>
                <a:tab pos="2919413" algn="l"/>
                <a:tab pos="3833813" algn="l"/>
                <a:tab pos="4748213" algn="l"/>
                <a:tab pos="5662613" algn="l"/>
                <a:tab pos="6577013" algn="l"/>
                <a:tab pos="7491413" algn="l"/>
                <a:tab pos="8405813" algn="l"/>
                <a:tab pos="9320213" algn="l"/>
                <a:tab pos="10234613" algn="l"/>
              </a:tabLst>
            </a:pPr>
            <a:r>
              <a:rPr lang="fr-FR" sz="2400" dirty="0" smtClean="0">
                <a:solidFill>
                  <a:schemeClr val="bg1"/>
                </a:solidFill>
              </a:rPr>
              <a:t> Suivre et contrôler </a:t>
            </a:r>
            <a:br>
              <a:rPr lang="fr-FR" sz="2400" dirty="0" smtClean="0">
                <a:solidFill>
                  <a:schemeClr val="bg1"/>
                </a:solidFill>
              </a:rPr>
            </a:br>
            <a:r>
              <a:rPr lang="fr-FR" sz="2400" dirty="0" smtClean="0">
                <a:solidFill>
                  <a:schemeClr val="bg1"/>
                </a:solidFill>
              </a:rPr>
              <a:t>l'évolution du "produit"</a:t>
            </a:r>
            <a:endParaRPr lang="fr-FR" sz="2400" dirty="0">
              <a:solidFill>
                <a:schemeClr val="bg1"/>
              </a:solidFill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V="1">
            <a:off x="2339752" y="4307917"/>
            <a:ext cx="1143000" cy="460375"/>
          </a:xfrm>
          <a:prstGeom prst="line">
            <a:avLst/>
          </a:prstGeom>
          <a:noFill/>
          <a:ln w="7308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857752" y="6273225"/>
            <a:ext cx="3357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4"/>
              </a:rPr>
              <a:t>http://svnbook.red-bean.com/en/1.5/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842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 des </a:t>
            </a:r>
            <a:r>
              <a:rPr smtClean="0"/>
              <a:t>v</a:t>
            </a:r>
            <a:r>
              <a:rPr lang="fr-FR" dirty="0" smtClean="0"/>
              <a:t>e</a:t>
            </a:r>
            <a:r>
              <a:rPr smtClean="0"/>
              <a:t>rrous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Objectif </a:t>
            </a:r>
          </a:p>
          <a:p>
            <a:pPr lvl="1"/>
            <a:r>
              <a:rPr lang="fr-FR" dirty="0" smtClean="0"/>
              <a:t>Contrôler l’accès simultané à une ressource 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Principe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Un utilisateur voulant modifier une ressource bloque celle-ci</a:t>
            </a:r>
          </a:p>
          <a:p>
            <a:pPr lvl="1"/>
            <a:r>
              <a:rPr lang="fr-FR" dirty="0" smtClean="0"/>
              <a:t>Personne d’autre peut modifier la ressource tant que celle-ci reste bloquée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Problème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/>
              <a:t>Sérialisation </a:t>
            </a:r>
            <a:r>
              <a:rPr lang="fr-FR" dirty="0"/>
              <a:t>d</a:t>
            </a:r>
            <a:r>
              <a:rPr lang="fr-FR" dirty="0" smtClean="0"/>
              <a:t>es interactions</a:t>
            </a:r>
          </a:p>
          <a:p>
            <a:pPr lvl="1"/>
            <a:r>
              <a:rPr lang="fr-FR" dirty="0" smtClean="0"/>
              <a:t>Limite à la coopération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C959F-996B-944C-BE9D-842A9AF35570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49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641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340768"/>
            <a:ext cx="8676456" cy="4104455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L’évolution des entreprises pousse à la coopération </a:t>
            </a:r>
          </a:p>
          <a:p>
            <a:pPr lvl="1"/>
            <a:r>
              <a:rPr lang="fr-FR" dirty="0" smtClean="0"/>
              <a:t>Impossible de faire face aux exigences seul</a:t>
            </a:r>
          </a:p>
          <a:p>
            <a:pPr lvl="1"/>
            <a:r>
              <a:rPr lang="fr-FR" dirty="0" smtClean="0"/>
              <a:t>Coopération intra et inter-organisation </a:t>
            </a:r>
          </a:p>
          <a:p>
            <a:pPr>
              <a:spcBef>
                <a:spcPts val="2424"/>
              </a:spcBef>
            </a:pPr>
            <a:r>
              <a:rPr lang="fr-FR" dirty="0" smtClean="0"/>
              <a:t>Les nouvelles technologies permettent aux acteurs de rester mobiles tout en restant connectés</a:t>
            </a:r>
          </a:p>
          <a:p>
            <a:pPr lvl="1"/>
            <a:r>
              <a:rPr lang="fr-FR" dirty="0" smtClean="0"/>
              <a:t>Travailler </a:t>
            </a:r>
            <a:r>
              <a:rPr lang="fr-FR" i="1" dirty="0" err="1" smtClean="0"/>
              <a:t>anytime</a:t>
            </a:r>
            <a:r>
              <a:rPr lang="fr-FR" dirty="0" smtClean="0"/>
              <a:t>, </a:t>
            </a:r>
            <a:r>
              <a:rPr lang="fr-FR" i="1" dirty="0" err="1" smtClean="0"/>
              <a:t>anywhere</a:t>
            </a:r>
            <a:r>
              <a:rPr lang="fr-FR" dirty="0" smtClean="0"/>
              <a:t>… </a:t>
            </a:r>
          </a:p>
          <a:p>
            <a:pPr lvl="1"/>
            <a:r>
              <a:rPr lang="fr-FR" b="1" dirty="0">
                <a:solidFill>
                  <a:schemeClr val="tx2"/>
                </a:solidFill>
                <a:latin typeface="Calibri" charset="0"/>
              </a:rPr>
              <a:t>Collaboration</a:t>
            </a:r>
            <a:r>
              <a:rPr lang="fr-FR" dirty="0">
                <a:latin typeface="Calibri" charset="0"/>
              </a:rPr>
              <a:t> affranchie </a:t>
            </a:r>
            <a:r>
              <a:rPr lang="fr-FR" dirty="0" smtClean="0">
                <a:latin typeface="Calibri" charset="0"/>
              </a:rPr>
              <a:t>les barrières du </a:t>
            </a:r>
            <a:r>
              <a:rPr lang="fr-FR" b="1" dirty="0">
                <a:solidFill>
                  <a:schemeClr val="tx2"/>
                </a:solidFill>
                <a:latin typeface="Calibri" charset="0"/>
              </a:rPr>
              <a:t>temps</a:t>
            </a:r>
            <a:r>
              <a:rPr lang="fr-FR" dirty="0">
                <a:latin typeface="Calibri" charset="0"/>
              </a:rPr>
              <a:t> et de </a:t>
            </a:r>
            <a:r>
              <a:rPr lang="fr-FR" b="1" dirty="0">
                <a:solidFill>
                  <a:schemeClr val="tx2"/>
                </a:solidFill>
                <a:latin typeface="Calibri" charset="0"/>
              </a:rPr>
              <a:t>l’espace  </a:t>
            </a:r>
          </a:p>
          <a:p>
            <a:pPr lvl="1"/>
            <a:endParaRPr lang="fr-FR" b="1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AA6B6-793B-6249-9620-ACE4B4B39EBF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331640" y="5571237"/>
            <a:ext cx="6552728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Coopération + mobilité </a:t>
            </a:r>
            <a:r>
              <a:rPr lang="fr-FR" sz="2800" dirty="0" smtClean="0"/>
              <a:t>= </a:t>
            </a:r>
            <a:br>
              <a:rPr lang="fr-FR" sz="2800" dirty="0" smtClean="0"/>
            </a:br>
            <a:r>
              <a:rPr lang="fr-FR" sz="2800" dirty="0" smtClean="0"/>
              <a:t>monde du travail aujourd’hui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98349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</a:t>
            </a:r>
            <a:r>
              <a:rPr smtClean="0"/>
              <a:t>rincipe des verrous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978DB-5CA5-AF4A-9995-CDAB56EFE92A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6" name="Picture 5" descr="stick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071810"/>
            <a:ext cx="642942" cy="720604"/>
          </a:xfrm>
          <a:prstGeom prst="rect">
            <a:avLst/>
          </a:prstGeom>
          <a:noFill/>
        </p:spPr>
      </p:pic>
      <p:pic>
        <p:nvPicPr>
          <p:cNvPr id="7" name="Picture 6" descr="stickman-bern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928934"/>
            <a:ext cx="642942" cy="72663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14282" y="1643050"/>
            <a:ext cx="571504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" name="Group 29"/>
          <p:cNvGrpSpPr/>
          <p:nvPr/>
        </p:nvGrpSpPr>
        <p:grpSpPr>
          <a:xfrm>
            <a:off x="8358214" y="1643050"/>
            <a:ext cx="571504" cy="714380"/>
            <a:chOff x="6715140" y="2928934"/>
            <a:chExt cx="571504" cy="714380"/>
          </a:xfrm>
        </p:grpSpPr>
        <p:sp>
          <p:nvSpPr>
            <p:cNvPr id="13" name="Rectangle 12"/>
            <p:cNvSpPr/>
            <p:nvPr/>
          </p:nvSpPr>
          <p:spPr>
            <a:xfrm>
              <a:off x="6715140" y="2928934"/>
              <a:ext cx="571504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15140" y="3357562"/>
              <a:ext cx="571504" cy="21431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15140" y="3000372"/>
              <a:ext cx="571504" cy="17859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643966" y="5917188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</a:t>
            </a:r>
            <a:endParaRPr lang="fr-FR" dirty="0"/>
          </a:p>
        </p:txBody>
      </p:sp>
      <p:sp>
        <p:nvSpPr>
          <p:cNvPr id="18" name="TextBox 17"/>
          <p:cNvSpPr txBox="1"/>
          <p:nvPr/>
        </p:nvSpPr>
        <p:spPr>
          <a:xfrm>
            <a:off x="500034" y="2143116"/>
            <a:ext cx="6126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tx1"/>
                </a:solidFill>
              </a:rPr>
              <a:t>Lock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>
            <a:stCxn id="6" idx="0"/>
            <a:endCxn id="18" idx="2"/>
          </p:cNvCxnSpPr>
          <p:nvPr/>
        </p:nvCxnSpPr>
        <p:spPr>
          <a:xfrm rot="16200000" flipV="1">
            <a:off x="534256" y="2784560"/>
            <a:ext cx="559362" cy="15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407" y="5092594"/>
            <a:ext cx="14287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 smtClean="0"/>
              <a:t>Alice bloque le document</a:t>
            </a:r>
          </a:p>
          <a:p>
            <a:pPr algn="ctr">
              <a:spcAft>
                <a:spcPts val="600"/>
              </a:spcAft>
            </a:pPr>
            <a:r>
              <a:rPr lang="fr-FR" dirty="0" smtClean="0"/>
              <a:t>t</a:t>
            </a:r>
            <a:r>
              <a:rPr lang="fr-FR" baseline="-25000" dirty="0" smtClean="0"/>
              <a:t>0</a:t>
            </a:r>
            <a:endParaRPr lang="fr-FR" baseline="-25000" dirty="0"/>
          </a:p>
        </p:txBody>
      </p:sp>
      <p:pic>
        <p:nvPicPr>
          <p:cNvPr id="25" name="Picture 24" descr="stick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714752"/>
            <a:ext cx="642942" cy="720604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25" idx="0"/>
            <a:endCxn id="48" idx="2"/>
          </p:cNvCxnSpPr>
          <p:nvPr/>
        </p:nvCxnSpPr>
        <p:spPr>
          <a:xfrm rot="5400000" flipH="1" flipV="1">
            <a:off x="1714480" y="339328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357291" y="5092594"/>
            <a:ext cx="14287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 smtClean="0"/>
              <a:t>Alice travail sur sa copie</a:t>
            </a:r>
          </a:p>
          <a:p>
            <a:pPr algn="ctr">
              <a:spcAft>
                <a:spcPts val="600"/>
              </a:spcAft>
            </a:pPr>
            <a:r>
              <a:rPr lang="fr-FR" dirty="0" smtClean="0"/>
              <a:t>t</a:t>
            </a:r>
            <a:r>
              <a:rPr lang="fr-FR" baseline="-25000" dirty="0" smtClean="0"/>
              <a:t>1</a:t>
            </a:r>
            <a:endParaRPr lang="fr-FR" baseline="-25000" dirty="0"/>
          </a:p>
        </p:txBody>
      </p:sp>
      <p:cxnSp>
        <p:nvCxnSpPr>
          <p:cNvPr id="33" name="Straight Arrow Connector 32"/>
          <p:cNvCxnSpPr>
            <a:stCxn id="8" idx="3"/>
            <a:endCxn id="13" idx="1"/>
          </p:cNvCxnSpPr>
          <p:nvPr/>
        </p:nvCxnSpPr>
        <p:spPr>
          <a:xfrm>
            <a:off x="785786" y="2000240"/>
            <a:ext cx="7572428" cy="1588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28926" y="1857364"/>
            <a:ext cx="6126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tx1"/>
                </a:solidFill>
              </a:rPr>
              <a:t>Lock</a:t>
            </a:r>
            <a:endParaRPr lang="fr-FR" b="1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>
            <a:stCxn id="7" idx="0"/>
            <a:endCxn id="34" idx="2"/>
          </p:cNvCxnSpPr>
          <p:nvPr/>
        </p:nvCxnSpPr>
        <p:spPr>
          <a:xfrm rot="16200000" flipV="1">
            <a:off x="2891710" y="2570246"/>
            <a:ext cx="702238" cy="15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714612" y="5092594"/>
            <a:ext cx="1357322" cy="12772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 smtClean="0"/>
              <a:t>Bob attend son tour</a:t>
            </a:r>
          </a:p>
          <a:p>
            <a:pPr algn="ctr">
              <a:spcAft>
                <a:spcPts val="600"/>
              </a:spcAft>
            </a:pPr>
            <a:r>
              <a:rPr lang="fr-FR" dirty="0" smtClean="0"/>
              <a:t>t</a:t>
            </a:r>
            <a:r>
              <a:rPr lang="fr-FR" baseline="-25000" dirty="0" smtClean="0"/>
              <a:t>2</a:t>
            </a:r>
            <a:endParaRPr lang="fr-FR" baseline="-25000" dirty="0"/>
          </a:p>
        </p:txBody>
      </p:sp>
      <p:grpSp>
        <p:nvGrpSpPr>
          <p:cNvPr id="11" name="Group 38"/>
          <p:cNvGrpSpPr/>
          <p:nvPr/>
        </p:nvGrpSpPr>
        <p:grpSpPr>
          <a:xfrm>
            <a:off x="4155525" y="1643050"/>
            <a:ext cx="571504" cy="714380"/>
            <a:chOff x="2857488" y="3925677"/>
            <a:chExt cx="571504" cy="714380"/>
          </a:xfrm>
        </p:grpSpPr>
        <p:sp>
          <p:nvSpPr>
            <p:cNvPr id="40" name="Rectangle 39"/>
            <p:cNvSpPr/>
            <p:nvPr/>
          </p:nvSpPr>
          <p:spPr>
            <a:xfrm>
              <a:off x="2857488" y="3925677"/>
              <a:ext cx="571504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857488" y="3997115"/>
              <a:ext cx="571504" cy="17859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441277" y="2143116"/>
            <a:ext cx="84510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tx1"/>
                </a:solidFill>
              </a:rPr>
              <a:t>Unlock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43" name="Picture 42" descr="stick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2357" y="3071810"/>
            <a:ext cx="642942" cy="720604"/>
          </a:xfrm>
          <a:prstGeom prst="rect">
            <a:avLst/>
          </a:prstGeom>
          <a:noFill/>
        </p:spPr>
      </p:pic>
      <p:cxnSp>
        <p:nvCxnSpPr>
          <p:cNvPr id="44" name="Straight Arrow Connector 43"/>
          <p:cNvCxnSpPr>
            <a:stCxn id="43" idx="0"/>
            <a:endCxn id="42" idx="2"/>
          </p:cNvCxnSpPr>
          <p:nvPr/>
        </p:nvCxnSpPr>
        <p:spPr>
          <a:xfrm rot="5400000" flipH="1" flipV="1">
            <a:off x="4584147" y="2792129"/>
            <a:ext cx="559362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143372" y="5097958"/>
            <a:ext cx="142875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 smtClean="0"/>
              <a:t>Alice termine de travailler</a:t>
            </a:r>
          </a:p>
          <a:p>
            <a:pPr algn="ctr">
              <a:spcAft>
                <a:spcPts val="600"/>
              </a:spcAft>
            </a:pPr>
            <a:r>
              <a:rPr lang="fr-FR" dirty="0" smtClean="0"/>
              <a:t>t</a:t>
            </a:r>
            <a:r>
              <a:rPr lang="fr-FR" baseline="-25000" dirty="0" smtClean="0"/>
              <a:t>3</a:t>
            </a:r>
            <a:endParaRPr lang="fr-FR" baseline="-25000" dirty="0"/>
          </a:p>
        </p:txBody>
      </p:sp>
      <p:grpSp>
        <p:nvGrpSpPr>
          <p:cNvPr id="12" name="Group 46"/>
          <p:cNvGrpSpPr/>
          <p:nvPr/>
        </p:nvGrpSpPr>
        <p:grpSpPr>
          <a:xfrm>
            <a:off x="1750199" y="2357430"/>
            <a:ext cx="571504" cy="714380"/>
            <a:chOff x="2857488" y="3925677"/>
            <a:chExt cx="571504" cy="714380"/>
          </a:xfrm>
        </p:grpSpPr>
        <p:sp>
          <p:nvSpPr>
            <p:cNvPr id="48" name="Rectangle 47"/>
            <p:cNvSpPr/>
            <p:nvPr/>
          </p:nvSpPr>
          <p:spPr>
            <a:xfrm>
              <a:off x="2857488" y="3925677"/>
              <a:ext cx="571504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857488" y="3997115"/>
              <a:ext cx="571504" cy="17859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 22"/>
          <p:cNvGrpSpPr/>
          <p:nvPr/>
        </p:nvGrpSpPr>
        <p:grpSpPr>
          <a:xfrm>
            <a:off x="6072198" y="1643050"/>
            <a:ext cx="571504" cy="714380"/>
            <a:chOff x="2857488" y="3925677"/>
            <a:chExt cx="571504" cy="714380"/>
          </a:xfrm>
        </p:grpSpPr>
        <p:sp>
          <p:nvSpPr>
            <p:cNvPr id="9" name="Rectangle 8"/>
            <p:cNvSpPr/>
            <p:nvPr/>
          </p:nvSpPr>
          <p:spPr>
            <a:xfrm>
              <a:off x="2857488" y="3925677"/>
              <a:ext cx="571504" cy="714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857488" y="3997115"/>
              <a:ext cx="571504" cy="17859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6357950" y="2143116"/>
            <a:ext cx="61266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chemeClr val="tx1"/>
                </a:solidFill>
              </a:rPr>
              <a:t>Lock</a:t>
            </a:r>
            <a:endParaRPr lang="fr-FR" b="1" dirty="0">
              <a:solidFill>
                <a:schemeClr val="tx1"/>
              </a:solidFill>
            </a:endParaRPr>
          </a:p>
        </p:txBody>
      </p:sp>
      <p:pic>
        <p:nvPicPr>
          <p:cNvPr id="55" name="Picture 54" descr="stickman-bern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286124"/>
            <a:ext cx="642942" cy="726631"/>
          </a:xfrm>
          <a:prstGeom prst="rect">
            <a:avLst/>
          </a:prstGeom>
          <a:noFill/>
        </p:spPr>
      </p:pic>
      <p:cxnSp>
        <p:nvCxnSpPr>
          <p:cNvPr id="56" name="Straight Arrow Connector 55"/>
          <p:cNvCxnSpPr>
            <a:stCxn id="55" idx="0"/>
            <a:endCxn id="54" idx="2"/>
          </p:cNvCxnSpPr>
          <p:nvPr/>
        </p:nvCxnSpPr>
        <p:spPr>
          <a:xfrm rot="16200000" flipV="1">
            <a:off x="6285015" y="2891717"/>
            <a:ext cx="773676" cy="151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715008" y="5092594"/>
            <a:ext cx="171451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dirty="0" smtClean="0"/>
              <a:t>Bob peut enfin travailler</a:t>
            </a:r>
          </a:p>
          <a:p>
            <a:pPr algn="ctr">
              <a:spcAft>
                <a:spcPts val="600"/>
              </a:spcAft>
            </a:pPr>
            <a:r>
              <a:rPr lang="fr-FR" dirty="0" smtClean="0"/>
              <a:t>t</a:t>
            </a:r>
            <a:r>
              <a:rPr lang="fr-FR" baseline="-25000" dirty="0" smtClean="0"/>
              <a:t>4</a:t>
            </a:r>
            <a:endParaRPr lang="fr-FR" baseline="-25000" dirty="0"/>
          </a:p>
        </p:txBody>
      </p:sp>
      <p:cxnSp>
        <p:nvCxnSpPr>
          <p:cNvPr id="71" name="Elbow Connector 70"/>
          <p:cNvCxnSpPr>
            <a:stCxn id="6" idx="2"/>
            <a:endCxn id="43" idx="2"/>
          </p:cNvCxnSpPr>
          <p:nvPr/>
        </p:nvCxnSpPr>
        <p:spPr>
          <a:xfrm rot="16200000" flipH="1">
            <a:off x="2842666" y="1771252"/>
            <a:ext cx="1588" cy="4042323"/>
          </a:xfrm>
          <a:prstGeom prst="bentConnector3">
            <a:avLst>
              <a:gd name="adj1" fmla="val 60804742"/>
            </a:avLst>
          </a:prstGeom>
          <a:ln>
            <a:prstDash val="sysDash"/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1472" y="6019700"/>
            <a:ext cx="78581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32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/>
              <a:t>P</a:t>
            </a:r>
            <a:r>
              <a:rPr dirty="0" smtClean="0"/>
              <a:t>rotocole WebDAV</a:t>
            </a:r>
            <a:endParaRPr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>
            <a:normAutofit lnSpcReduction="10000"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Extension du protocole HTTP/1.1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Ajout des nouvelles méthodes, </a:t>
            </a:r>
            <a:r>
              <a:rPr lang="fr-FR" b="1" dirty="0" smtClean="0">
                <a:solidFill>
                  <a:srgbClr val="1F497D"/>
                </a:solidFill>
              </a:rPr>
              <a:t>propriétés</a:t>
            </a:r>
            <a:r>
              <a:rPr lang="fr-FR" dirty="0" smtClean="0"/>
              <a:t>, en-têtes... 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/>
              <a:t>But</a:t>
            </a:r>
            <a:r>
              <a:rPr lang="fr-FR" dirty="0" smtClean="0"/>
              <a:t> : </a:t>
            </a:r>
            <a:r>
              <a:rPr lang="fr-FR" b="1" dirty="0" smtClean="0">
                <a:solidFill>
                  <a:schemeClr val="tx2"/>
                </a:solidFill>
              </a:rPr>
              <a:t>rédaction</a:t>
            </a:r>
            <a:r>
              <a:rPr lang="fr-FR" dirty="0" smtClean="0"/>
              <a:t> des documents sur le Web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/>
              <a:t>Usage</a:t>
            </a:r>
            <a:r>
              <a:rPr lang="fr-FR" dirty="0" smtClean="0"/>
              <a:t> : </a:t>
            </a:r>
            <a:r>
              <a:rPr lang="fr-FR" b="1" i="1" dirty="0" err="1" smtClean="0">
                <a:solidFill>
                  <a:srgbClr val="1F497D"/>
                </a:solidFill>
              </a:rPr>
              <a:t>filesystem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sur le Web</a:t>
            </a:r>
            <a:endParaRPr lang="fr-FR" i="1" dirty="0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>
                <a:solidFill>
                  <a:srgbClr val="1F497D"/>
                </a:solidFill>
              </a:rPr>
              <a:t>Verrouillage</a:t>
            </a:r>
            <a:r>
              <a:rPr lang="fr-FR" dirty="0" smtClean="0"/>
              <a:t> par les méthodes LOCK / UNLOCK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LOCK : un verrou est associé à une ressource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UNLOCK : le verrou est levé 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Famille des protocoles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err="1" smtClean="0"/>
              <a:t>WebDav</a:t>
            </a:r>
            <a:r>
              <a:rPr lang="fr-FR" dirty="0" smtClean="0"/>
              <a:t> : rédaction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err="1" smtClean="0"/>
              <a:t>DeltaV</a:t>
            </a:r>
            <a:r>
              <a:rPr lang="fr-FR" dirty="0" smtClean="0"/>
              <a:t> : versions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0FDA-7F98-4B40-980C-5A9E84164B89}" type="datetime1">
              <a:rPr lang="fr-FR" smtClean="0"/>
              <a:t>07/02/2014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05631-71EC-4A77-A974-F27E993696A7}" type="slidenum">
              <a:rPr lang="en-GB"/>
              <a:pPr/>
              <a:t>51</a:t>
            </a:fld>
            <a:endParaRPr lang="en-GB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4682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476375" y="87313"/>
            <a:ext cx="7210425" cy="1284287"/>
          </a:xfrm>
          <a:ln/>
        </p:spPr>
        <p:txBody>
          <a:bodyPr lIns="0" tIns="0" rIns="0" bIns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/>
              <a:t>Protocole</a:t>
            </a:r>
            <a:r>
              <a:rPr lang="en-GB" dirty="0"/>
              <a:t> </a:t>
            </a:r>
            <a:r>
              <a:rPr lang="en-GB" dirty="0" err="1"/>
              <a:t>WebDAV</a:t>
            </a:r>
            <a:endParaRPr lang="en-GB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19225"/>
            <a:ext cx="8229600" cy="4532313"/>
          </a:xfrm>
          <a:ln/>
        </p:spPr>
        <p:txBody>
          <a:bodyPr lIns="0" tIns="0" rIns="0" bIns="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mtClean="0"/>
              <a:t>Prévention MàJ perdue : séquence </a:t>
            </a:r>
            <a:br>
              <a:rPr lang="fr-FR" smtClean="0"/>
            </a:br>
            <a:r>
              <a:rPr lang="fr-FR" smtClean="0"/>
              <a:t>LOCK / GET / PUT / UNLOCK</a:t>
            </a:r>
            <a:endParaRPr lang="fr-FR"/>
          </a:p>
        </p:txBody>
      </p:sp>
      <p:sp>
        <p:nvSpPr>
          <p:cNvPr id="3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D9AB-4E80-0F43-AF0C-757296CC9DDA}" type="datetime1">
              <a:rPr lang="fr-FR" smtClean="0"/>
              <a:t>07/02/2014</a:t>
            </a:fld>
            <a:endParaRPr lang="en-GB"/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32F65-6B76-46EE-8FCF-549B5C65D621}" type="slidenum">
              <a:rPr lang="en-GB"/>
              <a:pPr/>
              <a:t>52</a:t>
            </a:fld>
            <a:endParaRPr lang="en-GB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 rot="16200000" flipV="1">
            <a:off x="3459163" y="4110038"/>
            <a:ext cx="32004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73080" tIns="27360" rIns="73080" bIns="2736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>
                <a:solidFill>
                  <a:srgbClr val="FFFF00"/>
                </a:solidFill>
              </a:rPr>
              <a:t>Serveur Web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311400" y="2996952"/>
            <a:ext cx="2284413" cy="0"/>
            <a:chOff x="1456" y="2016"/>
            <a:chExt cx="1439" cy="0"/>
          </a:xfrm>
        </p:grpSpPr>
        <p:sp>
          <p:nvSpPr>
            <p:cNvPr id="10245" name="Line 5"/>
            <p:cNvSpPr>
              <a:spLocks noChangeShapeType="1"/>
            </p:cNvSpPr>
            <p:nvPr/>
          </p:nvSpPr>
          <p:spPr bwMode="auto">
            <a:xfrm>
              <a:off x="1456" y="2016"/>
              <a:ext cx="1440" cy="1"/>
            </a:xfrm>
            <a:prstGeom prst="line">
              <a:avLst/>
            </a:prstGeom>
            <a:noFill/>
            <a:ln w="3672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1456" y="2016"/>
              <a:ext cx="144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8000" tIns="63000" rIns="108000" bIns="63000" anchor="ctr" anchorCtr="1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946150" y="2743200"/>
            <a:ext cx="3986213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</a:rPr>
              <a:t>LOCK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  <a:hlinkClick r:id="rId3"/>
              </a:rPr>
              <a:t>http://serveurweb/ressource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076954" y="2971801"/>
            <a:ext cx="1519239" cy="1046163"/>
            <a:chOff x="3828" y="1872"/>
            <a:chExt cx="957" cy="659"/>
          </a:xfrm>
        </p:grpSpPr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>
              <a:off x="3951" y="1922"/>
              <a:ext cx="432" cy="432"/>
            </a:xfrm>
            <a:prstGeom prst="flowChartInternalStorage">
              <a:avLst/>
            </a:prstGeom>
            <a:solidFill>
              <a:srgbClr val="999999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3828" y="2331"/>
              <a:ext cx="676" cy="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err="1">
                  <a:solidFill>
                    <a:srgbClr val="000000"/>
                  </a:solidFill>
                </a:rPr>
                <a:t>ressource</a:t>
              </a:r>
              <a:endParaRPr lang="en-GB" sz="1600" dirty="0">
                <a:solidFill>
                  <a:srgbClr val="000000"/>
                </a:solidFill>
              </a:endParaRPr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4148" y="1872"/>
              <a:ext cx="637" cy="19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81000" tIns="36000" rIns="81000" bIns="360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7030A0"/>
                  </a:solidFill>
                </a:rPr>
                <a:t>lock info</a:t>
              </a:r>
            </a:p>
          </p:txBody>
        </p:sp>
      </p:grp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5475288" y="3249613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311400" y="3717032"/>
            <a:ext cx="2284413" cy="0"/>
            <a:chOff x="1456" y="2448"/>
            <a:chExt cx="1439" cy="0"/>
          </a:xfrm>
        </p:grpSpPr>
        <p:sp>
          <p:nvSpPr>
            <p:cNvPr id="10254" name="Line 14"/>
            <p:cNvSpPr>
              <a:spLocks noChangeShapeType="1"/>
            </p:cNvSpPr>
            <p:nvPr/>
          </p:nvSpPr>
          <p:spPr bwMode="auto">
            <a:xfrm>
              <a:off x="1456" y="2448"/>
              <a:ext cx="1440" cy="1"/>
            </a:xfrm>
            <a:prstGeom prst="line">
              <a:avLst/>
            </a:prstGeom>
            <a:noFill/>
            <a:ln w="3672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1456" y="2448"/>
              <a:ext cx="144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8000" tIns="63000" rIns="108000" bIns="63000" anchor="ctr" anchorCtr="1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939800" y="3429000"/>
            <a:ext cx="3683000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</a:rPr>
              <a:t>GET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  <a:hlinkClick r:id="rId3"/>
              </a:rPr>
              <a:t>http://serveurweb/ressource</a:t>
            </a:r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 flipH="1">
            <a:off x="5510213" y="3657600"/>
            <a:ext cx="688975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336800" y="4869160"/>
            <a:ext cx="2284413" cy="0"/>
            <a:chOff x="1472" y="3168"/>
            <a:chExt cx="1439" cy="0"/>
          </a:xfrm>
        </p:grpSpPr>
        <p:sp>
          <p:nvSpPr>
            <p:cNvPr id="10259" name="Line 19"/>
            <p:cNvSpPr>
              <a:spLocks noChangeShapeType="1"/>
            </p:cNvSpPr>
            <p:nvPr/>
          </p:nvSpPr>
          <p:spPr bwMode="auto">
            <a:xfrm>
              <a:off x="1472" y="3168"/>
              <a:ext cx="1440" cy="1"/>
            </a:xfrm>
            <a:prstGeom prst="line">
              <a:avLst/>
            </a:prstGeom>
            <a:noFill/>
            <a:ln w="3672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60" name="Text Box 20"/>
            <p:cNvSpPr txBox="1">
              <a:spLocks noChangeArrowheads="1"/>
            </p:cNvSpPr>
            <p:nvPr/>
          </p:nvSpPr>
          <p:spPr bwMode="auto">
            <a:xfrm>
              <a:off x="1472" y="3168"/>
              <a:ext cx="144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8000" tIns="63000" rIns="108000" bIns="63000" anchor="ctr" anchorCtr="1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939800" y="4572000"/>
            <a:ext cx="3683000" cy="374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</a:rPr>
              <a:t>PUT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  <a:hlinkClick r:id="rId3"/>
              </a:rPr>
              <a:t>http://serveurweb/ressource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2339752" y="5517232"/>
            <a:ext cx="2284413" cy="0"/>
            <a:chOff x="1472" y="3744"/>
            <a:chExt cx="1439" cy="0"/>
          </a:xfrm>
        </p:grpSpPr>
        <p:sp>
          <p:nvSpPr>
            <p:cNvPr id="10263" name="Line 23"/>
            <p:cNvSpPr>
              <a:spLocks noChangeShapeType="1"/>
            </p:cNvSpPr>
            <p:nvPr/>
          </p:nvSpPr>
          <p:spPr bwMode="auto">
            <a:xfrm>
              <a:off x="1472" y="3744"/>
              <a:ext cx="1440" cy="1"/>
            </a:xfrm>
            <a:prstGeom prst="line">
              <a:avLst/>
            </a:prstGeom>
            <a:noFill/>
            <a:ln w="36720">
              <a:solidFill>
                <a:srgbClr val="8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fr-FR"/>
            </a:p>
          </p:txBody>
        </p:sp>
        <p:sp>
          <p:nvSpPr>
            <p:cNvPr id="10264" name="Text Box 24"/>
            <p:cNvSpPr txBox="1">
              <a:spLocks noChangeArrowheads="1"/>
            </p:cNvSpPr>
            <p:nvPr/>
          </p:nvSpPr>
          <p:spPr bwMode="auto">
            <a:xfrm>
              <a:off x="1472" y="3744"/>
              <a:ext cx="144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8000" tIns="63000" rIns="108000" bIns="63000" anchor="ctr" anchorCtr="1">
              <a:spAutoFit/>
            </a:bodyPr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</a:endParaRP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GB">
                <a:solidFill>
                  <a:srgbClr val="000000"/>
                </a:solidFill>
              </a:endParaRPr>
            </a:p>
          </p:txBody>
        </p:sp>
      </p:grp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939800" y="5307013"/>
            <a:ext cx="3683000" cy="603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solidFill>
                  <a:srgbClr val="000000"/>
                </a:solidFill>
              </a:rPr>
              <a:t>UNLOCK</a:t>
            </a:r>
            <a:r>
              <a:rPr lang="en-GB" dirty="0">
                <a:solidFill>
                  <a:srgbClr val="000000"/>
                </a:solidFill>
              </a:rPr>
              <a:t> </a:t>
            </a:r>
            <a:r>
              <a:rPr lang="en-GB" dirty="0">
                <a:solidFill>
                  <a:srgbClr val="000000"/>
                </a:solidFill>
                <a:hlinkClick r:id="rId3"/>
              </a:rPr>
              <a:t>http://serveurweb/ressource</a:t>
            </a:r>
          </a:p>
        </p:txBody>
      </p: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076951" y="4894263"/>
            <a:ext cx="2030413" cy="1146175"/>
            <a:chOff x="3828" y="3083"/>
            <a:chExt cx="1279" cy="722"/>
          </a:xfrm>
        </p:grpSpPr>
        <p:sp>
          <p:nvSpPr>
            <p:cNvPr id="10267" name="AutoShape 27"/>
            <p:cNvSpPr>
              <a:spLocks noChangeArrowheads="1"/>
            </p:cNvSpPr>
            <p:nvPr/>
          </p:nvSpPr>
          <p:spPr bwMode="auto">
            <a:xfrm>
              <a:off x="3951" y="3195"/>
              <a:ext cx="432" cy="432"/>
            </a:xfrm>
            <a:prstGeom prst="flowChartInternalStorage">
              <a:avLst/>
            </a:prstGeom>
            <a:solidFill>
              <a:srgbClr val="E6E6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0268" name="Text Box 28"/>
            <p:cNvSpPr txBox="1">
              <a:spLocks noChangeArrowheads="1"/>
            </p:cNvSpPr>
            <p:nvPr/>
          </p:nvSpPr>
          <p:spPr bwMode="auto">
            <a:xfrm>
              <a:off x="3828" y="3605"/>
              <a:ext cx="1279" cy="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 err="1">
                  <a:solidFill>
                    <a:srgbClr val="000000"/>
                  </a:solidFill>
                </a:rPr>
                <a:t>ressource</a:t>
              </a:r>
              <a:r>
                <a:rPr lang="en-GB" dirty="0">
                  <a:solidFill>
                    <a:srgbClr val="000000"/>
                  </a:solidFill>
                </a:rPr>
                <a:t> (</a:t>
              </a:r>
              <a:r>
                <a:rPr lang="en-GB" dirty="0" err="1">
                  <a:solidFill>
                    <a:srgbClr val="000000"/>
                  </a:solidFill>
                </a:rPr>
                <a:t>modifiée</a:t>
              </a:r>
              <a:r>
                <a:rPr lang="en-GB" dirty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0269" name="Text Box 29"/>
            <p:cNvSpPr txBox="1">
              <a:spLocks noChangeArrowheads="1"/>
            </p:cNvSpPr>
            <p:nvPr/>
          </p:nvSpPr>
          <p:spPr bwMode="auto">
            <a:xfrm>
              <a:off x="4148" y="3145"/>
              <a:ext cx="637" cy="1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</p:spPr>
          <p:txBody>
            <a:bodyPr wrap="none" lIns="81000" tIns="36000" rIns="81000" bIns="360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dirty="0">
                  <a:solidFill>
                    <a:srgbClr val="7030A0"/>
                  </a:solidFill>
                </a:rPr>
                <a:t>lock info</a:t>
              </a:r>
            </a:p>
          </p:txBody>
        </p:sp>
        <p:sp>
          <p:nvSpPr>
            <p:cNvPr id="10270" name="AutoShape 30"/>
            <p:cNvSpPr>
              <a:spLocks noChangeArrowheads="1"/>
            </p:cNvSpPr>
            <p:nvPr/>
          </p:nvSpPr>
          <p:spPr bwMode="auto">
            <a:xfrm rot="2580000">
              <a:off x="4251" y="3083"/>
              <a:ext cx="288" cy="288"/>
            </a:xfrm>
            <a:prstGeom prst="star4">
              <a:avLst>
                <a:gd name="adj" fmla="val 12500"/>
              </a:avLst>
            </a:prstGeom>
            <a:solidFill>
              <a:srgbClr val="C9001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10271" name="Line 31"/>
          <p:cNvSpPr>
            <a:spLocks noChangeShapeType="1"/>
          </p:cNvSpPr>
          <p:nvPr/>
        </p:nvSpPr>
        <p:spPr bwMode="auto">
          <a:xfrm>
            <a:off x="5511800" y="5029200"/>
            <a:ext cx="6858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V="1">
            <a:off x="5511800" y="5713413"/>
            <a:ext cx="685800" cy="231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7500958" y="3814762"/>
            <a:ext cx="1463530" cy="33431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 err="1">
                <a:solidFill>
                  <a:srgbClr val="7030A0"/>
                </a:solidFill>
              </a:rPr>
              <a:t>propriétés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H="1" flipV="1">
            <a:off x="7429519" y="3357561"/>
            <a:ext cx="573068" cy="530226"/>
          </a:xfrm>
          <a:prstGeom prst="line">
            <a:avLst/>
          </a:prstGeom>
          <a:ln>
            <a:prstDash val="sysDash"/>
            <a:headEnd/>
            <a:tailEnd type="triangl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1961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27359-C996-FC4E-8F32-8D67FF3A58C3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53</a:t>
            </a:fld>
            <a:endParaRPr lang="fr-FR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</p:nvPr>
        </p:nvGraphicFramePr>
        <p:xfrm>
          <a:off x="214313" y="395288"/>
          <a:ext cx="8929750" cy="6248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891"/>
                <a:gridCol w="4464859"/>
              </a:tblGrid>
              <a:tr h="3931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Request </a:t>
                      </a:r>
                      <a:endParaRPr lang="fr-FR" sz="2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Response</a:t>
                      </a:r>
                      <a:endParaRPr lang="fr-FR" sz="2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/>
                      <a:endParaRPr lang="fr-FR" sz="1600" dirty="0"/>
                    </a:p>
                  </a:txBody>
                  <a:tcPr/>
                </a:tc>
              </a:tr>
              <a:tr h="487511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LOCK </a:t>
                      </a:r>
                      <a:r>
                        <a:rPr lang="pt-BR" sz="16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/upload/Manu/awareness.dtd HTTP/1.1</a:t>
                      </a:r>
                      <a:endParaRPr lang="fr-FR" sz="16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Accept: text/xml</a:t>
                      </a:r>
                      <a:endParaRPr lang="fr-FR" sz="16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TE: trailers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Authorization: Basic a2lyc2NoOnBhc3N3b3Jk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Host: gnome.inrialpes.fr:1959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User-Agent: MyDAV/2.0 libwww/5.3.2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lang="fr-FR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. .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Content-Length</a:t>
                      </a: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: 272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Content-Type: text/xml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&lt;?xml version="1.0" encoding="utf-8" ?&gt;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&lt;D:lockinfo xmlns:D="DAV:"&gt;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&lt;D:lockscope&gt;&lt;D:exclusive/&gt;&lt;/D:lockscope&gt;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&lt;D:locktype&gt;&lt;D:write/&gt;&lt;/D:locktype&gt;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&lt;D:owner&gt;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&lt;D:href&gt;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mailto:Manuele.Kirsch_Pinheiro@inrialpes.fr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&lt;/D:href&gt;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&lt;/D:owner&gt;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&lt;/D:lockinfo&gt;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2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HTTP/1.1 200 OK</a:t>
                      </a:r>
                      <a:endParaRPr lang="fr-FR" sz="1800" b="1" dirty="0">
                        <a:solidFill>
                          <a:schemeClr val="tx2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Date: Wed, 27 Feb 2002 16:53:31 GMT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Server: Apache/1.3.22 (Unix) DAV/1.0.2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Lock-Token: &lt;opaquelocktoken:890b21ae-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1dd2-11b2-a9e1-9a092fd83156&gt;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 . .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Times New Roman"/>
                          <a:ea typeface="Times New Roman"/>
                          <a:cs typeface="Times New Roman"/>
                        </a:rPr>
                        <a:t>Content-Type: text/xml; charset="utf-8"</a:t>
                      </a:r>
                      <a:endParaRPr lang="fr-FR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&lt;?xml version="1.0" encoding="utf-8"?&gt;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&lt;D:prop xmlns:D="DAV:"&gt;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&lt;D:lockdiscovery&gt;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&lt;D:activelock&gt;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&lt;D:locktype&gt;&lt;D:write/&gt;&lt;/D:locktype&gt;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&lt;D:lockscope&gt; &lt;D:exclusive/&gt;&lt;/D:lockscope&gt;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&lt;D:depth&gt;infinity&lt;/D:depth&gt;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&lt;ns0:owner xmlns:ns0="DAV:"&gt;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&lt;ns0:href</a:t>
                      </a:r>
                      <a:r>
                        <a:rPr lang="pt-BR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&gt;                    </a:t>
                      </a: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mailto:Manuele.Kirsch_Pinheiro@inrialpes.fr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    &lt;/ns0:href&gt;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&lt;/ns0:owner&gt;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&lt;D:timeout&gt;Second-7200&lt;/D:timeout&gt;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            </a:t>
                      </a:r>
                      <a:r>
                        <a:rPr lang="fr-FR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. . .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pt-BR" sz="1600" b="1" dirty="0">
                          <a:latin typeface="Times New Roman"/>
                          <a:ea typeface="Times New Roman"/>
                          <a:cs typeface="Times New Roman"/>
                        </a:rPr>
                        <a:t>&lt;/D:prop&gt;</a:t>
                      </a:r>
                      <a:endParaRPr lang="fr-FR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72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smtClean="0"/>
              <a:t>WebDAV : problèmes</a:t>
            </a:r>
            <a:endParaRPr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 lIns="0" tIns="0" rIns="0" bIns="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La </a:t>
            </a:r>
            <a:r>
              <a:rPr lang="fr-FR" dirty="0" smtClean="0">
                <a:solidFill>
                  <a:schemeClr val="tx2"/>
                </a:solidFill>
              </a:rPr>
              <a:t>séquence</a:t>
            </a:r>
            <a:r>
              <a:rPr lang="fr-FR" dirty="0" smtClean="0"/>
              <a:t> LOCK/GET/PUT/UNLOCK n'est </a:t>
            </a:r>
            <a:r>
              <a:rPr lang="fr-FR" dirty="0" smtClean="0">
                <a:solidFill>
                  <a:schemeClr val="tx2"/>
                </a:solidFill>
              </a:rPr>
              <a:t>pas obligatoire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Mise à jour perdue peut toujours se produire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7149-2D8B-BA4A-8A9D-3D0385D3BF19}" type="datetime1">
              <a:rPr lang="fr-FR" smtClean="0"/>
              <a:t>07/02/2014</a:t>
            </a:fld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AA6FA-DF31-46AC-A10B-8DB24312EC3F}" type="slidenum">
              <a:rPr lang="en-GB"/>
              <a:pPr/>
              <a:t>54</a:t>
            </a:fld>
            <a:endParaRPr lang="en-GB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5326" y="3212976"/>
            <a:ext cx="5839002" cy="3452936"/>
          </a:xfrm>
          <a:prstGeom prst="rect">
            <a:avLst/>
          </a:prstGeom>
          <a:noFill/>
          <a:ln w="18360">
            <a:solidFill>
              <a:srgbClr val="996633"/>
            </a:solidFill>
            <a:round/>
            <a:headEnd/>
            <a:tailEnd/>
          </a:ln>
          <a:effectLst/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8955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WebDAV : problèmes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Le protocole gère uniquement la communication client – serveur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/>
              <a:t>L'</a:t>
            </a:r>
            <a:r>
              <a:rPr lang="fr-FR" b="1" dirty="0" smtClean="0">
                <a:solidFill>
                  <a:schemeClr val="tx2"/>
                </a:solidFill>
              </a:rPr>
              <a:t>accès</a:t>
            </a:r>
            <a:r>
              <a:rPr lang="fr-FR" dirty="0" smtClean="0"/>
              <a:t> aux ressources et aux propriétés n'est pas défini par le protocole </a:t>
            </a:r>
            <a:r>
              <a:rPr lang="fr-FR" dirty="0" err="1" smtClean="0"/>
              <a:t>WebDAV</a:t>
            </a:r>
            <a:endParaRPr lang="fr-FR" dirty="0" smtClean="0"/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dirty="0" smtClean="0">
                <a:solidFill>
                  <a:schemeClr val="tx2"/>
                </a:solidFill>
              </a:rPr>
              <a:t>Contrôle d'accès </a:t>
            </a:r>
            <a:r>
              <a:rPr lang="fr-FR" dirty="0" smtClean="0"/>
              <a:t>extérieur au protocole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L'identification d'un verrou accessible aux autres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Propriétés publiques </a:t>
            </a:r>
          </a:p>
          <a:p>
            <a:r>
              <a:rPr lang="fr-FR" dirty="0" smtClean="0"/>
              <a:t>Chaque application est libre pour gérer l’interface utilisateur et l’usage du protocole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EB65-FB14-564F-BA10-90CCD350C162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55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1928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Protocole WebDAV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25E2-3F95-2148-92EC-A746CE3361F3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56</a:t>
            </a:fld>
            <a:endParaRPr lang="fr-FR"/>
          </a:p>
        </p:txBody>
      </p:sp>
      <p:pic>
        <p:nvPicPr>
          <p:cNvPr id="53250" name="Picture 2" descr="CooperationMen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59"/>
            <a:ext cx="4500594" cy="49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E:\Documents\Projetos\CEMT\PropertiesDialo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928670"/>
            <a:ext cx="4643470" cy="3533074"/>
          </a:xfrm>
          <a:prstGeom prst="rect">
            <a:avLst/>
          </a:prstGeom>
          <a:noFill/>
        </p:spPr>
      </p:pic>
      <p:pic>
        <p:nvPicPr>
          <p:cNvPr id="53253" name="Picture 5" descr="E:\Documents\Projetos\CEMT\PropertiesUnlockDialog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4500570"/>
            <a:ext cx="4683045" cy="2285992"/>
          </a:xfrm>
          <a:prstGeom prst="rect">
            <a:avLst/>
          </a:prstGeom>
          <a:noFill/>
        </p:spPr>
      </p:pic>
      <p:pic>
        <p:nvPicPr>
          <p:cNvPr id="53251" name="Picture 3" descr="ConfirmDialo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286256"/>
            <a:ext cx="6292195" cy="174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397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dirty="0" smtClean="0"/>
              <a:t>Copier-modifier-fusionner</a:t>
            </a:r>
            <a:endParaRPr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363272" cy="4752528"/>
          </a:xfrm>
          <a:ln/>
        </p:spPr>
        <p:txBody>
          <a:bodyPr lIns="0" tIns="0" rIns="0" bIns="0">
            <a:norm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 smtClean="0">
                <a:solidFill>
                  <a:schemeClr val="tx2"/>
                </a:solidFill>
              </a:rPr>
              <a:t>Principe</a:t>
            </a:r>
            <a:r>
              <a:rPr lang="fr-FR" sz="2400" dirty="0" smtClean="0"/>
              <a:t> 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/>
              <a:t>Chaque auteur fait une </a:t>
            </a:r>
            <a:r>
              <a:rPr lang="fr-FR" sz="2400" b="1" dirty="0" smtClean="0">
                <a:solidFill>
                  <a:schemeClr val="tx2"/>
                </a:solidFill>
              </a:rPr>
              <a:t>copie local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/>
              <a:t>Chaque auteur </a:t>
            </a:r>
            <a:r>
              <a:rPr lang="fr-FR" sz="2400" b="1" dirty="0" smtClean="0">
                <a:solidFill>
                  <a:schemeClr val="tx2"/>
                </a:solidFill>
              </a:rPr>
              <a:t>modifie</a:t>
            </a:r>
            <a:r>
              <a:rPr lang="fr-FR" sz="2400" dirty="0" smtClean="0"/>
              <a:t> sa copie local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/>
              <a:t>La copie au serveur est mise à jour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/>
              <a:t>Les modifications sont </a:t>
            </a:r>
            <a:r>
              <a:rPr lang="fr-FR" sz="2400" b="1" dirty="0" smtClean="0">
                <a:solidFill>
                  <a:schemeClr val="tx2"/>
                </a:solidFill>
              </a:rPr>
              <a:t>fusionnées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 smtClean="0">
                <a:solidFill>
                  <a:schemeClr val="tx2"/>
                </a:solidFill>
              </a:rPr>
              <a:t>Avantages</a:t>
            </a:r>
            <a:r>
              <a:rPr lang="fr-FR" sz="2400" dirty="0" smtClean="0"/>
              <a:t> 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/>
              <a:t>Permet la modification de la ressource par plusieurs utilisateurs dans un même intervalle de temps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/>
              <a:t>Possibilité de travail « </a:t>
            </a:r>
            <a:r>
              <a:rPr lang="fr-FR" sz="2400" dirty="0" err="1" smtClean="0"/>
              <a:t>off-line</a:t>
            </a:r>
            <a:r>
              <a:rPr lang="fr-FR" sz="2400" dirty="0" smtClean="0"/>
              <a:t> »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b="1" dirty="0" smtClean="0">
                <a:solidFill>
                  <a:schemeClr val="tx2"/>
                </a:solidFill>
              </a:rPr>
              <a:t>Problème</a:t>
            </a:r>
            <a:r>
              <a:rPr lang="fr-FR" sz="2400" dirty="0" smtClean="0"/>
              <a:t> 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sz="2400" dirty="0" smtClean="0"/>
              <a:t>Possibilité des conflits lors de la fusion  </a:t>
            </a:r>
            <a:endParaRPr lang="fr-F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EBC7-7CE9-0D4A-BE00-862CB9C4E24F}" type="datetime1">
              <a:rPr lang="fr-FR" smtClean="0"/>
              <a:t>07/02/2014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2A3A-471D-4903-838F-628BA802B07C}" type="slidenum">
              <a:rPr lang="en-GB"/>
              <a:pPr/>
              <a:t>57</a:t>
            </a:fld>
            <a:endParaRPr lang="en-GB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38455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0" tIns="0" rIns="0" bIns="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/>
              <a:t>Copier-modifier-fusionner</a:t>
            </a:r>
            <a:endParaRPr lang="en-GB" dirty="0"/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03A-63A0-D94E-A56B-69B20B7726A1}" type="datetime1">
              <a:rPr lang="fr-FR" smtClean="0"/>
              <a:t>07/02/2014</a:t>
            </a:fld>
            <a:endParaRPr lang="en-GB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9AC25-F444-4CB8-AF04-B4744EB9CCF2}" type="slidenum">
              <a:rPr lang="en-GB"/>
              <a:pPr/>
              <a:t>58</a:t>
            </a:fld>
            <a:endParaRPr lang="en-GB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7063744" y="2354532"/>
            <a:ext cx="685800" cy="685800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mtClean="0">
                <a:solidFill>
                  <a:srgbClr val="FFFF00"/>
                </a:solidFill>
              </a:rPr>
              <a:t>projet</a:t>
            </a:r>
            <a:endParaRPr lang="fr-FR">
              <a:solidFill>
                <a:srgbClr val="FFFF00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 rot="16200000">
            <a:off x="4263380" y="3089548"/>
            <a:ext cx="2743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2000" smtClean="0">
                <a:solidFill>
                  <a:srgbClr val="FFFFFF"/>
                </a:solidFill>
              </a:rPr>
              <a:t>Serveur</a:t>
            </a:r>
            <a:endParaRPr lang="fr-FR" sz="2000">
              <a:solidFill>
                <a:srgbClr val="FFFFFF"/>
              </a:solidFill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1634480" y="2354532"/>
            <a:ext cx="685800" cy="685800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mtClean="0">
                <a:solidFill>
                  <a:srgbClr val="FFFF00"/>
                </a:solidFill>
              </a:rPr>
              <a:t>projet</a:t>
            </a:r>
            <a:endParaRPr lang="fr-FR">
              <a:solidFill>
                <a:srgbClr val="FFFF00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348704" y="3068912"/>
            <a:ext cx="1162050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mtClean="0">
                <a:solidFill>
                  <a:srgbClr val="000000"/>
                </a:solidFill>
              </a:rPr>
              <a:t>Copie locale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2777480" y="2518048"/>
            <a:ext cx="2514600" cy="1588"/>
          </a:xfrm>
          <a:custGeom>
            <a:avLst/>
            <a:gdLst/>
            <a:ahLst/>
            <a:cxnLst>
              <a:cxn ang="0">
                <a:pos x="6985" y="0"/>
              </a:cxn>
              <a:cxn ang="0">
                <a:pos x="0" y="0"/>
              </a:cxn>
            </a:cxnLst>
            <a:rect l="0" t="0" r="r" b="b"/>
            <a:pathLst>
              <a:path w="6986" h="1">
                <a:moveTo>
                  <a:pt x="6985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3463280" y="2144986"/>
            <a:ext cx="1093788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solidFill>
                  <a:srgbClr val="000000"/>
                </a:solidFill>
              </a:rPr>
              <a:t>checkout</a:t>
            </a: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2777480" y="3119711"/>
            <a:ext cx="2514600" cy="1587"/>
          </a:xfrm>
          <a:custGeom>
            <a:avLst/>
            <a:gdLst/>
            <a:ahLst/>
            <a:cxnLst>
              <a:cxn ang="0">
                <a:pos x="6985" y="0"/>
              </a:cxn>
              <a:cxn ang="0">
                <a:pos x="0" y="0"/>
              </a:cxn>
            </a:cxnLst>
            <a:rect l="0" t="0" r="r" b="b"/>
            <a:pathLst>
              <a:path w="6986" h="1">
                <a:moveTo>
                  <a:pt x="6985" y="0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463280" y="2746648"/>
            <a:ext cx="877888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solidFill>
                  <a:srgbClr val="000000"/>
                </a:solidFill>
              </a:rPr>
              <a:t>update</a:t>
            </a:r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1634480" y="4081736"/>
            <a:ext cx="685800" cy="685800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 smtClean="0">
                <a:solidFill>
                  <a:srgbClr val="000000"/>
                </a:solidFill>
              </a:rPr>
              <a:t>projet</a:t>
            </a: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1405880" y="4719911"/>
            <a:ext cx="1162050" cy="7064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mtClean="0">
                <a:solidFill>
                  <a:srgbClr val="000000"/>
                </a:solidFill>
              </a:rPr>
              <a:t>Copie locale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mtClean="0">
                <a:solidFill>
                  <a:srgbClr val="000000"/>
                </a:solidFill>
              </a:rPr>
              <a:t>modifiée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1863080" y="3432448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66666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2777480" y="4346848"/>
            <a:ext cx="25146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985" y="0"/>
              </a:cxn>
            </a:cxnLst>
            <a:rect l="0" t="0" r="r" b="b"/>
            <a:pathLst>
              <a:path w="6986" h="1">
                <a:moveTo>
                  <a:pt x="0" y="0"/>
                </a:moveTo>
                <a:lnTo>
                  <a:pt x="6985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3463280" y="3895998"/>
            <a:ext cx="914400" cy="450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i="1">
                <a:solidFill>
                  <a:srgbClr val="000000"/>
                </a:solidFill>
              </a:rPr>
              <a:t>commit</a:t>
            </a:r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>
            <a:off x="6096943" y="2746648"/>
            <a:ext cx="688975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ashDot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>
            <a:off x="7049443" y="4111898"/>
            <a:ext cx="685800" cy="685800"/>
          </a:xfrm>
          <a:prstGeom prst="can">
            <a:avLst>
              <a:gd name="adj" fmla="val 25000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mtClean="0">
                <a:solidFill>
                  <a:srgbClr val="000000"/>
                </a:solidFill>
              </a:rPr>
              <a:t>projet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892280" y="4827861"/>
            <a:ext cx="955675" cy="290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mtClean="0">
                <a:solidFill>
                  <a:srgbClr val="000000"/>
                </a:solidFill>
              </a:rPr>
              <a:t>Mis à jour</a:t>
            </a:r>
            <a:endParaRPr lang="fr-FR">
              <a:solidFill>
                <a:srgbClr val="000000"/>
              </a:solidFill>
            </a:endParaRPr>
          </a:p>
        </p:txBody>
      </p:sp>
      <p:sp>
        <p:nvSpPr>
          <p:cNvPr id="18451" name="Freeform 19"/>
          <p:cNvSpPr>
            <a:spLocks/>
          </p:cNvSpPr>
          <p:nvPr/>
        </p:nvSpPr>
        <p:spPr bwMode="auto">
          <a:xfrm>
            <a:off x="5977880" y="4454798"/>
            <a:ext cx="914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40" y="0"/>
              </a:cxn>
            </a:cxnLst>
            <a:rect l="0" t="0" r="r" b="b"/>
            <a:pathLst>
              <a:path w="2541" h="1">
                <a:moveTo>
                  <a:pt x="0" y="0"/>
                </a:moveTo>
                <a:lnTo>
                  <a:pt x="254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sysDashDot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>
            <a:off x="7278058" y="3283226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666666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 rot="780000">
            <a:off x="3165094" y="3057119"/>
            <a:ext cx="1928812" cy="1125538"/>
          </a:xfrm>
          <a:prstGeom prst="irregularSeal2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>
                <a:solidFill>
                  <a:srgbClr val="000000"/>
                </a:solidFill>
              </a:rPr>
              <a:t>conflits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3241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/>
      <p:bldP spid="18441" grpId="0" animBg="1"/>
      <p:bldP spid="18445" grpId="0" animBg="1"/>
      <p:bldP spid="18446" grpId="0" animBg="1"/>
      <p:bldP spid="18451" grpId="0" animBg="1"/>
      <p:bldP spid="1845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7210425" cy="1284287"/>
          </a:xfrm>
          <a:ln/>
        </p:spPr>
        <p:txBody>
          <a:bodyPr lIns="0" tIns="0" rIns="0" bIns="0"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/>
              <a:t>Conflits</a:t>
            </a:r>
            <a:endParaRPr lang="en-GB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441825"/>
          </a:xfrm>
          <a:ln/>
        </p:spPr>
        <p:txBody>
          <a:bodyPr lIns="0" tIns="0" rIns="0" bIns="0"/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Un conflit se produit lors que la fusion de deux versions n'est pas possible (sûre)</a:t>
            </a:r>
            <a:endParaRPr lang="fr-FR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FF2F-45B0-6046-80CA-DBB1FE886ED2}" type="datetime1">
              <a:rPr lang="fr-FR" smtClean="0"/>
              <a:t>07/02/2014</a:t>
            </a:fld>
            <a:endParaRPr lang="en-GB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AC1BD-7978-4207-978B-F1FE08E186B5}" type="slidenum">
              <a:rPr lang="en-GB"/>
              <a:pPr/>
              <a:t>59</a:t>
            </a:fld>
            <a:endParaRPr lang="en-GB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598862" y="2935288"/>
            <a:ext cx="1473203" cy="1371600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solidFill>
                  <a:srgbClr val="000000"/>
                </a:solidFill>
              </a:rPr>
              <a:t>L'informatique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 smtClean="0">
                <a:solidFill>
                  <a:srgbClr val="000000"/>
                </a:solidFill>
              </a:rPr>
              <a:t>est</a:t>
            </a:r>
            <a:r>
              <a:rPr lang="en-GB" sz="1600" dirty="0" smtClean="0">
                <a:solidFill>
                  <a:srgbClr val="000000"/>
                </a:solidFill>
              </a:rPr>
              <a:t>  </a:t>
            </a:r>
            <a:r>
              <a:rPr lang="en-GB" sz="1600" dirty="0">
                <a:solidFill>
                  <a:srgbClr val="000000"/>
                </a:solidFill>
              </a:rPr>
              <a:t>...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Il </a:t>
            </a:r>
            <a:r>
              <a:rPr lang="en-GB" sz="1600" dirty="0" err="1">
                <a:solidFill>
                  <a:srgbClr val="000000"/>
                </a:solidFill>
              </a:rPr>
              <a:t>faut</a:t>
            </a:r>
            <a:r>
              <a:rPr lang="en-GB" sz="1600" dirty="0">
                <a:solidFill>
                  <a:srgbClr val="000000"/>
                </a:solidFill>
              </a:rPr>
              <a:t> </a:t>
            </a:r>
            <a:r>
              <a:rPr lang="en-GB" sz="1600" dirty="0" err="1">
                <a:solidFill>
                  <a:srgbClr val="000000"/>
                </a:solidFill>
              </a:rPr>
              <a:t>donc</a:t>
            </a:r>
            <a:r>
              <a:rPr lang="en-GB" sz="1600" dirty="0">
                <a:solidFill>
                  <a:srgbClr val="000000"/>
                </a:solidFill>
              </a:rPr>
              <a:t> ...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614738" y="2562225"/>
            <a:ext cx="13620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>
                <a:solidFill>
                  <a:srgbClr val="996633"/>
                </a:solidFill>
              </a:rPr>
              <a:t>Document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3098" y="3235325"/>
            <a:ext cx="1929281" cy="1985963"/>
            <a:chOff x="443" y="2038"/>
            <a:chExt cx="1104" cy="1251"/>
          </a:xfrm>
        </p:grpSpPr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569" y="2425"/>
              <a:ext cx="864" cy="864"/>
            </a:xfrm>
            <a:prstGeom prst="rect">
              <a:avLst/>
            </a:prstGeom>
            <a:solidFill>
              <a:srgbClr val="FFB515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dirty="0" smtClean="0">
                  <a:solidFill>
                    <a:srgbClr val="000000"/>
                  </a:solidFill>
                </a:rPr>
                <a:t>L'informatique est </a:t>
              </a:r>
              <a:r>
                <a:rPr lang="fr-FR" sz="1600" b="1" dirty="0" smtClean="0">
                  <a:solidFill>
                    <a:srgbClr val="000000"/>
                  </a:solidFill>
                </a:rPr>
                <a:t>COOL</a:t>
              </a:r>
              <a:r>
                <a:rPr lang="fr-FR" sz="1600" dirty="0" smtClean="0">
                  <a:solidFill>
                    <a:srgbClr val="000000"/>
                  </a:solidFill>
                </a:rPr>
                <a:t> ...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dirty="0" smtClean="0">
                  <a:solidFill>
                    <a:srgbClr val="000000"/>
                  </a:solidFill>
                </a:rPr>
                <a:t>Il faut </a:t>
              </a:r>
              <a:r>
                <a:rPr lang="fr-FR" sz="1600" b="1" strike="sngStrike" dirty="0" smtClean="0">
                  <a:solidFill>
                    <a:srgbClr val="000000"/>
                  </a:solidFill>
                </a:rPr>
                <a:t>donc</a:t>
              </a:r>
              <a:r>
                <a:rPr lang="fr-FR" sz="1600" b="1" dirty="0" smtClean="0">
                  <a:solidFill>
                    <a:srgbClr val="000000"/>
                  </a:solidFill>
                </a:rPr>
                <a:t> </a:t>
              </a:r>
              <a:r>
                <a:rPr lang="fr-FR" sz="1600" dirty="0" smtClean="0">
                  <a:solidFill>
                    <a:srgbClr val="000000"/>
                  </a:solidFill>
                </a:rPr>
                <a:t>...</a:t>
              </a:r>
              <a:endParaRPr lang="fr-FR" sz="1600" dirty="0">
                <a:solidFill>
                  <a:srgbClr val="000000"/>
                </a:solidFill>
              </a:endParaRP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443" y="2038"/>
              <a:ext cx="1104" cy="3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b="1" dirty="0" smtClean="0">
                  <a:solidFill>
                    <a:srgbClr val="996633"/>
                  </a:solidFill>
                </a:rPr>
                <a:t>Document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b="1" dirty="0" smtClean="0">
                  <a:solidFill>
                    <a:srgbClr val="996633"/>
                  </a:solidFill>
                </a:rPr>
                <a:t>copie locale</a:t>
              </a:r>
              <a:endParaRPr lang="fr-FR" b="1" dirty="0">
                <a:solidFill>
                  <a:srgbClr val="996633"/>
                </a:solidFill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400800" y="3235325"/>
            <a:ext cx="1370013" cy="1985963"/>
            <a:chOff x="4032" y="2038"/>
            <a:chExt cx="863" cy="1251"/>
          </a:xfrm>
        </p:grpSpPr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4032" y="2425"/>
              <a:ext cx="864" cy="864"/>
            </a:xfrm>
            <a:prstGeom prst="rect">
              <a:avLst/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dirty="0" smtClean="0"/>
                <a:t>L'informatique </a:t>
              </a:r>
              <a:r>
                <a:rPr lang="fr-FR" sz="1600" dirty="0" smtClean="0"/>
                <a:t>est</a:t>
              </a:r>
              <a:r>
                <a:rPr lang="fr-FR" sz="1400" dirty="0" smtClean="0"/>
                <a:t> .. </a:t>
              </a:r>
            </a:p>
            <a:p>
              <a: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400" dirty="0" smtClean="0"/>
                <a:t>Il faut donc </a:t>
              </a:r>
              <a:r>
                <a:rPr lang="fr-FR" sz="1400" dirty="0" smtClean="0">
                  <a:solidFill>
                    <a:schemeClr val="bg1"/>
                  </a:solidFill>
                </a:rPr>
                <a:t>étudier</a:t>
              </a:r>
              <a:r>
                <a:rPr lang="fr-FR" sz="1400" dirty="0" smtClean="0"/>
                <a:t> ...</a:t>
              </a:r>
              <a:endParaRPr lang="fr-FR" sz="1400" dirty="0"/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4032" y="2038"/>
              <a:ext cx="845" cy="3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/>
            <a:lstStyle/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 smtClean="0">
                  <a:solidFill>
                    <a:srgbClr val="996633"/>
                  </a:solidFill>
                </a:rPr>
                <a:t>Document </a:t>
              </a:r>
            </a:p>
            <a:p>
              <a:pPr algn="ct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fr-FR" sz="1600" b="1" smtClean="0">
                  <a:solidFill>
                    <a:srgbClr val="996633"/>
                  </a:solidFill>
                </a:rPr>
                <a:t>copie locale</a:t>
              </a:r>
              <a:endParaRPr lang="fr-FR" sz="1600" b="1">
                <a:solidFill>
                  <a:srgbClr val="996633"/>
                </a:solidFill>
              </a:endParaRPr>
            </a:p>
          </p:txBody>
        </p:sp>
      </p:grp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2513013" y="3573463"/>
            <a:ext cx="917575" cy="685800"/>
          </a:xfrm>
          <a:prstGeom prst="line">
            <a:avLst/>
          </a:prstGeom>
          <a:noFill/>
          <a:ln w="91440">
            <a:solidFill>
              <a:srgbClr val="9966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>
            <a:off x="5100638" y="3573463"/>
            <a:ext cx="914400" cy="685800"/>
          </a:xfrm>
          <a:prstGeom prst="line">
            <a:avLst/>
          </a:prstGeom>
          <a:noFill/>
          <a:ln w="91440">
            <a:solidFill>
              <a:srgbClr val="9966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3621088" y="5016500"/>
            <a:ext cx="1598984" cy="1508844"/>
          </a:xfrm>
          <a:prstGeom prst="rect">
            <a:avLst/>
          </a:prstGeom>
          <a:solidFill>
            <a:srgbClr val="FFCC99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 smtClean="0">
                <a:solidFill>
                  <a:srgbClr val="000000"/>
                </a:solidFill>
              </a:rPr>
              <a:t>L'informatique est COOL ... 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 smtClean="0">
                <a:solidFill>
                  <a:srgbClr val="000000"/>
                </a:solidFill>
              </a:rPr>
              <a:t>Il faut étudier ...</a:t>
            </a:r>
            <a:endParaRPr lang="fr-FR" sz="1600" dirty="0">
              <a:solidFill>
                <a:srgbClr val="000000"/>
              </a:solidFill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5135563" y="4687888"/>
            <a:ext cx="917575" cy="685800"/>
          </a:xfrm>
          <a:prstGeom prst="line">
            <a:avLst/>
          </a:prstGeom>
          <a:noFill/>
          <a:ln w="91440">
            <a:solidFill>
              <a:srgbClr val="9966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2551113" y="4687888"/>
            <a:ext cx="914400" cy="685800"/>
          </a:xfrm>
          <a:prstGeom prst="line">
            <a:avLst/>
          </a:prstGeom>
          <a:noFill/>
          <a:ln w="91440">
            <a:solidFill>
              <a:srgbClr val="9966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614738" y="4686300"/>
            <a:ext cx="12731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000" b="1" dirty="0">
                <a:solidFill>
                  <a:srgbClr val="FF0000"/>
                </a:solidFill>
              </a:rPr>
              <a:t>Fusion ?!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21" name="Multiplication 20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6079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623364_460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132856"/>
            <a:ext cx="3275340" cy="467804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Coopération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40768"/>
            <a:ext cx="8640960" cy="5256584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Travailler en groupe n’est pas si simple… </a:t>
            </a:r>
          </a:p>
          <a:p>
            <a:r>
              <a:rPr lang="fr-FR" dirty="0" smtClean="0"/>
              <a:t>Travailler en groupe en situation de mobilité encore moins… </a:t>
            </a:r>
          </a:p>
          <a:p>
            <a:pPr>
              <a:spcBef>
                <a:spcPts val="1224"/>
              </a:spcBef>
            </a:pPr>
            <a:r>
              <a:rPr lang="fr-FR" dirty="0" smtClean="0"/>
              <a:t>Il faut comprendre </a:t>
            </a:r>
            <a:r>
              <a:rPr lang="fr-FR" dirty="0"/>
              <a:t>la </a:t>
            </a:r>
            <a:r>
              <a:rPr lang="fr-FR" b="1" dirty="0">
                <a:solidFill>
                  <a:schemeClr val="tx2"/>
                </a:solidFill>
              </a:rPr>
              <a:t>nature</a:t>
            </a:r>
            <a:r>
              <a:rPr lang="fr-FR" dirty="0"/>
              <a:t> et les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chemeClr val="tx2"/>
                </a:solidFill>
              </a:rPr>
              <a:t>caractéristiques</a:t>
            </a:r>
            <a:r>
              <a:rPr lang="fr-FR" dirty="0" smtClean="0"/>
              <a:t> </a:t>
            </a:r>
            <a:r>
              <a:rPr lang="fr-FR" dirty="0"/>
              <a:t>du </a:t>
            </a:r>
            <a:r>
              <a:rPr lang="fr-FR" b="1" dirty="0">
                <a:solidFill>
                  <a:schemeClr val="tx2"/>
                </a:solidFill>
              </a:rPr>
              <a:t>travail coopératif </a:t>
            </a:r>
            <a:r>
              <a:rPr lang="fr-FR" b="1" dirty="0" smtClean="0">
                <a:solidFill>
                  <a:schemeClr val="tx2"/>
                </a:solidFill>
              </a:rPr>
              <a:t/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dirty="0" smtClean="0"/>
              <a:t>afin </a:t>
            </a:r>
            <a:r>
              <a:rPr lang="fr-FR" dirty="0"/>
              <a:t>de concevoir des applications et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des </a:t>
            </a:r>
            <a:r>
              <a:rPr lang="fr-FR" dirty="0"/>
              <a:t>technologies </a:t>
            </a:r>
            <a:r>
              <a:rPr lang="fr-FR" dirty="0" smtClean="0"/>
              <a:t>adéquates</a:t>
            </a:r>
          </a:p>
          <a:p>
            <a:pPr>
              <a:spcBef>
                <a:spcPts val="1224"/>
              </a:spcBef>
            </a:pPr>
            <a:r>
              <a:rPr lang="fr-FR" dirty="0" smtClean="0"/>
              <a:t>Questions : 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solidFill>
                  <a:srgbClr val="000000"/>
                </a:solidFill>
              </a:rPr>
              <a:t>Quelles sont les </a:t>
            </a:r>
            <a:r>
              <a:rPr lang="fr-FR" b="1" dirty="0" smtClean="0">
                <a:solidFill>
                  <a:schemeClr val="tx2"/>
                </a:solidFill>
              </a:rPr>
              <a:t>caractéristiques </a:t>
            </a:r>
            <a:r>
              <a:rPr lang="fr-FR" dirty="0" smtClean="0">
                <a:solidFill>
                  <a:srgbClr val="000000"/>
                </a:solidFill>
              </a:rPr>
              <a:t>propres </a:t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dirty="0" smtClean="0">
                <a:solidFill>
                  <a:srgbClr val="000000"/>
                </a:solidFill>
              </a:rPr>
              <a:t>au </a:t>
            </a:r>
            <a:r>
              <a:rPr lang="fr-FR" b="1" dirty="0">
                <a:solidFill>
                  <a:schemeClr val="tx2"/>
                </a:solidFill>
              </a:rPr>
              <a:t>travail coopératif </a:t>
            </a:r>
            <a:r>
              <a:rPr lang="fr-FR" dirty="0" smtClean="0">
                <a:solidFill>
                  <a:srgbClr val="000000"/>
                </a:solidFill>
              </a:rPr>
              <a:t>?</a:t>
            </a:r>
            <a:endParaRPr lang="fr-FR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fr-FR" dirty="0" smtClean="0">
                <a:solidFill>
                  <a:srgbClr val="000000"/>
                </a:solidFill>
              </a:rPr>
              <a:t>Quel est l’</a:t>
            </a:r>
            <a:r>
              <a:rPr lang="fr-FR" b="1" dirty="0" smtClean="0">
                <a:solidFill>
                  <a:schemeClr val="tx2"/>
                </a:solidFill>
              </a:rPr>
              <a:t>impact</a:t>
            </a:r>
            <a:r>
              <a:rPr lang="fr-FR" dirty="0" smtClean="0">
                <a:solidFill>
                  <a:srgbClr val="000000"/>
                </a:solidFill>
              </a:rPr>
              <a:t> </a:t>
            </a:r>
            <a:r>
              <a:rPr lang="fr-FR" dirty="0">
                <a:solidFill>
                  <a:srgbClr val="000000"/>
                </a:solidFill>
              </a:rPr>
              <a:t>de ces technologies </a:t>
            </a:r>
            <a:r>
              <a:rPr lang="fr-FR" dirty="0" smtClean="0">
                <a:solidFill>
                  <a:srgbClr val="000000"/>
                </a:solidFill>
              </a:rPr>
              <a:t/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dirty="0" smtClean="0">
                <a:solidFill>
                  <a:srgbClr val="000000"/>
                </a:solidFill>
              </a:rPr>
              <a:t>pour les relations </a:t>
            </a:r>
            <a:r>
              <a:rPr lang="fr-FR" dirty="0">
                <a:solidFill>
                  <a:srgbClr val="000000"/>
                </a:solidFill>
              </a:rPr>
              <a:t>sociales </a:t>
            </a:r>
            <a:r>
              <a:rPr lang="fr-FR" dirty="0" smtClean="0">
                <a:solidFill>
                  <a:srgbClr val="000000"/>
                </a:solidFill>
              </a:rPr>
              <a:t>?</a:t>
            </a:r>
          </a:p>
          <a:p>
            <a:pPr lvl="1">
              <a:lnSpc>
                <a:spcPct val="120000"/>
              </a:lnSpc>
            </a:pPr>
            <a:r>
              <a:rPr lang="fr-FR" dirty="0" smtClean="0">
                <a:solidFill>
                  <a:srgbClr val="000000"/>
                </a:solidFill>
              </a:rPr>
              <a:t>Quel est l’</a:t>
            </a:r>
            <a:r>
              <a:rPr lang="fr-FR" b="1" dirty="0" smtClean="0">
                <a:solidFill>
                  <a:srgbClr val="1F497D"/>
                </a:solidFill>
              </a:rPr>
              <a:t>impact</a:t>
            </a:r>
            <a:r>
              <a:rPr lang="fr-FR" dirty="0" smtClean="0">
                <a:solidFill>
                  <a:srgbClr val="000000"/>
                </a:solidFill>
              </a:rPr>
              <a:t> des </a:t>
            </a:r>
            <a:r>
              <a:rPr lang="fr-FR" b="1" dirty="0" smtClean="0">
                <a:solidFill>
                  <a:srgbClr val="1F497D"/>
                </a:solidFill>
              </a:rPr>
              <a:t>nouvelles </a:t>
            </a:r>
            <a:br>
              <a:rPr lang="fr-FR" b="1" dirty="0" smtClean="0">
                <a:solidFill>
                  <a:srgbClr val="1F497D"/>
                </a:solidFill>
              </a:rPr>
            </a:br>
            <a:r>
              <a:rPr lang="fr-FR" b="1" dirty="0" smtClean="0">
                <a:solidFill>
                  <a:srgbClr val="1F497D"/>
                </a:solidFill>
              </a:rPr>
              <a:t>technologies </a:t>
            </a:r>
            <a:r>
              <a:rPr lang="fr-FR" dirty="0" smtClean="0">
                <a:solidFill>
                  <a:srgbClr val="000000"/>
                </a:solidFill>
              </a:rPr>
              <a:t>sur le travail coopératif et </a:t>
            </a:r>
            <a:br>
              <a:rPr lang="fr-FR" dirty="0" smtClean="0">
                <a:solidFill>
                  <a:srgbClr val="000000"/>
                </a:solidFill>
              </a:rPr>
            </a:br>
            <a:r>
              <a:rPr lang="fr-FR" dirty="0" smtClean="0">
                <a:solidFill>
                  <a:srgbClr val="000000"/>
                </a:solidFill>
              </a:rPr>
              <a:t>sur les technologies qui le supportent ? </a:t>
            </a:r>
            <a:endParaRPr lang="fr-FR" dirty="0">
              <a:solidFill>
                <a:srgbClr val="000000"/>
              </a:solidFill>
            </a:endParaRPr>
          </a:p>
          <a:p>
            <a:pPr lvl="1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8786E-35D2-C94F-9CC2-906621FFDD0B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911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</a:t>
            </a:r>
            <a:r>
              <a:rPr dirty="0" smtClean="0"/>
              <a:t>onflits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7"/>
            <a:ext cx="8229600" cy="2000264"/>
          </a:xfrm>
        </p:spPr>
        <p:txBody>
          <a:bodyPr>
            <a:normAutofit/>
          </a:bodyPr>
          <a:lstStyle/>
          <a:p>
            <a:r>
              <a:rPr lang="fr-FR" dirty="0" smtClean="0"/>
              <a:t>Lorsque la fusion automatique entre deux versions devient impossible</a:t>
            </a:r>
          </a:p>
          <a:p>
            <a:pPr lvl="1"/>
            <a:r>
              <a:rPr lang="fr-FR" dirty="0" smtClean="0"/>
              <a:t>Deux modifications différentes sur la même partie 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7B5B-7240-154E-B8C2-7B8D1222C6B8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60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429000"/>
            <a:ext cx="85350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4857752" y="6335933"/>
            <a:ext cx="3357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3"/>
              </a:rPr>
              <a:t>http://svnbook.red-bean.com/en/1.5/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10" name="Multiplication 9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055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smtClean="0"/>
              <a:t>Copier-modifier-fusionner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327E-C4C1-F540-A0C0-88EF52A1CDAB}" type="datetime1">
              <a:rPr lang="fr-FR" smtClean="0"/>
              <a:t>07/02/2014</a:t>
            </a:fld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056F1-380F-4F9E-BFB2-6F2150B86B8E}" type="slidenum">
              <a:rPr lang="en-GB"/>
              <a:pPr/>
              <a:t>61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492254"/>
            <a:ext cx="4460338" cy="450851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398" y="1500173"/>
            <a:ext cx="4210758" cy="45212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857752" y="6273225"/>
            <a:ext cx="33575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hlinkClick r:id="rId5"/>
              </a:rPr>
              <a:t>http://svnbook.red-bean.com/en/1.5/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178827" y="3750471"/>
            <a:ext cx="4929222" cy="1588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80249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dirty="0"/>
              <a:t>O</a:t>
            </a:r>
            <a:r>
              <a:rPr dirty="0" smtClean="0"/>
              <a:t>utils de gestion de versions</a:t>
            </a:r>
            <a:endParaRPr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1340769"/>
            <a:ext cx="8686800" cy="4968552"/>
          </a:xfrm>
          <a:ln/>
        </p:spPr>
        <p:txBody>
          <a:bodyPr>
            <a:normAutofit fontScale="92500" lnSpcReduction="10000"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Plusieurs outils proposent l’usage de versions et l’application du principe de copier-modifier-fusionner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L’usage des verrous reste optionnel 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L'ancêtre : </a:t>
            </a:r>
            <a:r>
              <a:rPr lang="fr-FR" b="1" dirty="0" smtClean="0">
                <a:solidFill>
                  <a:schemeClr val="tx2"/>
                </a:solidFill>
              </a:rPr>
              <a:t>CVS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b="1" i="1" dirty="0" smtClean="0"/>
              <a:t>Concurrent Versions System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Le jeune : </a:t>
            </a:r>
            <a:r>
              <a:rPr lang="fr-FR" b="1" dirty="0" smtClean="0">
                <a:solidFill>
                  <a:schemeClr val="tx2"/>
                </a:solidFill>
              </a:rPr>
              <a:t>Subversion (SVN)</a:t>
            </a:r>
          </a:p>
          <a:p>
            <a:pPr lvl="1"/>
            <a:r>
              <a:rPr lang="fr-FR" dirty="0" smtClean="0"/>
              <a:t>La publication des modifications est atomique</a:t>
            </a:r>
          </a:p>
          <a:p>
            <a:pPr lvl="1"/>
            <a:r>
              <a:rPr lang="fr-FR" dirty="0" smtClean="0"/>
              <a:t>Les métadonnées sont </a:t>
            </a:r>
            <a:r>
              <a:rPr lang="fr-FR" dirty="0" err="1" smtClean="0"/>
              <a:t>versionnées</a:t>
            </a:r>
            <a:endParaRPr lang="fr-FR" dirty="0" smtClean="0"/>
          </a:p>
          <a:p>
            <a:r>
              <a:rPr lang="fr-FR" dirty="0" smtClean="0"/>
              <a:t>Le dernier : </a:t>
            </a:r>
            <a:r>
              <a:rPr lang="fr-FR" b="1" dirty="0" smtClean="0">
                <a:solidFill>
                  <a:srgbClr val="1F497D"/>
                </a:solidFill>
              </a:rPr>
              <a:t>GIT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ystème de dépôts répartis 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Proposé pour supporté le développement du </a:t>
            </a:r>
            <a:r>
              <a:rPr lang="fr-FR" dirty="0" err="1" smtClean="0"/>
              <a:t>kernel</a:t>
            </a:r>
            <a:r>
              <a:rPr lang="fr-FR" dirty="0" smtClean="0"/>
              <a:t> Linux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CFC00-B4CC-0642-91C9-AB07045A8A54}" type="datetime1">
              <a:rPr lang="fr-FR" smtClean="0"/>
              <a:t>07/02/2014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A24C2-9690-440F-B392-442201F16FBC}" type="slidenum">
              <a:rPr lang="en-GB"/>
              <a:pPr/>
              <a:t>62</a:t>
            </a:fld>
            <a:endParaRPr lang="en-GB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517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Outils de gestion de versions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solidFill>
                  <a:srgbClr val="1F497D"/>
                </a:solidFill>
              </a:rPr>
              <a:t>CVS &amp; </a:t>
            </a:r>
            <a:r>
              <a:rPr lang="fr-FR" b="1" dirty="0" smtClean="0">
                <a:solidFill>
                  <a:srgbClr val="1F497D"/>
                </a:solidFill>
              </a:rPr>
              <a:t>SVN : caractéristiques et limitations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Système centralisé </a:t>
            </a:r>
          </a:p>
          <a:p>
            <a:pPr lvl="2"/>
            <a:r>
              <a:rPr lang="fr-FR" dirty="0"/>
              <a:t>T</a:t>
            </a:r>
            <a:r>
              <a:rPr lang="fr-FR" dirty="0" smtClean="0"/>
              <a:t>out l’historique est enregistré uniquement sur le serveur</a:t>
            </a:r>
          </a:p>
          <a:p>
            <a:pPr lvl="2"/>
            <a:r>
              <a:rPr lang="fr-FR" dirty="0" smtClean="0"/>
              <a:t>Impossible de connaître l’historique sans être connecté</a:t>
            </a:r>
          </a:p>
          <a:p>
            <a:pPr lvl="2"/>
            <a:r>
              <a:rPr lang="fr-FR" dirty="0" smtClean="0"/>
              <a:t>La perte du serveur implique la perte de l’historique et des versions précédentes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Historisation des </a:t>
            </a:r>
            <a:r>
              <a:rPr lang="fr-FR" b="1" dirty="0" err="1" smtClean="0">
                <a:solidFill>
                  <a:srgbClr val="1F497D"/>
                </a:solidFill>
              </a:rPr>
              <a:t>méta-données</a:t>
            </a:r>
            <a:endParaRPr lang="fr-FR" b="1" dirty="0" smtClean="0">
              <a:solidFill>
                <a:srgbClr val="1F497D"/>
              </a:solidFill>
            </a:endParaRPr>
          </a:p>
          <a:p>
            <a:pPr lvl="2"/>
            <a:r>
              <a:rPr lang="fr-FR" dirty="0" smtClean="0"/>
              <a:t>Uniquement sur SVN </a:t>
            </a:r>
          </a:p>
          <a:p>
            <a:pPr lvl="2"/>
            <a:r>
              <a:rPr lang="fr-FR" dirty="0"/>
              <a:t>Le ré-nommage et le déplacement </a:t>
            </a:r>
            <a:r>
              <a:rPr lang="fr-FR" dirty="0" smtClean="0"/>
              <a:t>des ressources </a:t>
            </a:r>
            <a:r>
              <a:rPr lang="fr-FR" dirty="0"/>
              <a:t>sans perdre </a:t>
            </a:r>
            <a:r>
              <a:rPr lang="fr-FR" dirty="0" smtClean="0"/>
              <a:t>l'historique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9B9E3-62A9-D542-B041-1EA0808124DE}" type="datetime1">
              <a:rPr lang="fr-FR" smtClean="0"/>
              <a:t>07/02/2014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63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4056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Outils de gestion de versions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rgbClr val="1F497D"/>
                </a:solidFill>
              </a:rPr>
              <a:t>GIT : caractéristiques &amp; limitations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Système réparti </a:t>
            </a:r>
          </a:p>
          <a:p>
            <a:pPr lvl="2"/>
            <a:r>
              <a:rPr lang="fr-FR" dirty="0" smtClean="0"/>
              <a:t>L’historique est garder localement</a:t>
            </a:r>
          </a:p>
          <a:p>
            <a:pPr lvl="2"/>
            <a:r>
              <a:rPr lang="fr-FR" dirty="0" smtClean="0"/>
              <a:t>Commit local 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Synchronisation avec un serveur pas obligatoire</a:t>
            </a:r>
          </a:p>
          <a:p>
            <a:pPr lvl="2"/>
            <a:r>
              <a:rPr lang="fr-FR" dirty="0" smtClean="0"/>
              <a:t>Git pull / push</a:t>
            </a:r>
          </a:p>
          <a:p>
            <a:pPr lvl="2"/>
            <a:r>
              <a:rPr lang="fr-FR" dirty="0" smtClean="0"/>
              <a:t>Un utilisateur peut oublier de partager ses modifications avec les autres</a:t>
            </a:r>
          </a:p>
          <a:p>
            <a:pPr lvl="1"/>
            <a:r>
              <a:rPr lang="fr-FR" dirty="0" smtClean="0"/>
              <a:t>Différentes configurations de serveurs possibles</a:t>
            </a:r>
          </a:p>
          <a:p>
            <a:pPr lvl="1"/>
            <a:r>
              <a:rPr lang="fr-FR" dirty="0" smtClean="0"/>
              <a:t>Gestion des branches facilitée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64E58-51EB-3C48-801E-A270594437A8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64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902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Outils de gestion de versions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fr-FR" b="1" dirty="0">
                <a:solidFill>
                  <a:srgbClr val="1F497D"/>
                </a:solidFill>
              </a:rPr>
              <a:t>GIT : caractéristiques &amp; limitations</a:t>
            </a:r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814B-CA16-3042-BBB1-71E8900130E6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65</a:t>
            </a:fld>
            <a:endParaRPr lang="fr-FR"/>
          </a:p>
        </p:txBody>
      </p:sp>
      <p:grpSp>
        <p:nvGrpSpPr>
          <p:cNvPr id="8" name="Grouper 7"/>
          <p:cNvGrpSpPr/>
          <p:nvPr/>
        </p:nvGrpSpPr>
        <p:grpSpPr>
          <a:xfrm>
            <a:off x="179512" y="3573016"/>
            <a:ext cx="4824536" cy="2448272"/>
            <a:chOff x="179512" y="2636912"/>
            <a:chExt cx="5270500" cy="26543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512" y="2636912"/>
              <a:ext cx="5270500" cy="2654300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395536" y="2812866"/>
              <a:ext cx="125128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Centralisé </a:t>
              </a:r>
              <a:endParaRPr lang="fr-FR" sz="2000" b="1" dirty="0"/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3851920" y="2204864"/>
            <a:ext cx="5168900" cy="2952328"/>
            <a:chOff x="3984228" y="2204864"/>
            <a:chExt cx="5168900" cy="2952328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4228" y="2420888"/>
              <a:ext cx="5168900" cy="2082800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5868144" y="2204864"/>
              <a:ext cx="23903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 smtClean="0"/>
                <a:t>Integration</a:t>
              </a:r>
              <a:r>
                <a:rPr lang="fr-FR" sz="2000" b="1" dirty="0" smtClean="0"/>
                <a:t> Manager</a:t>
              </a:r>
              <a:endParaRPr lang="fr-FR" sz="2000" b="1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5796136" y="4509120"/>
              <a:ext cx="3096344" cy="648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Un seul dépôt intègre et met à jour le dépôt principal</a:t>
              </a:r>
              <a:endParaRPr lang="fr-FR" dirty="0"/>
            </a:p>
          </p:txBody>
        </p:sp>
      </p:grpSp>
      <p:grpSp>
        <p:nvGrpSpPr>
          <p:cNvPr id="16" name="Grouper 15"/>
          <p:cNvGrpSpPr/>
          <p:nvPr/>
        </p:nvGrpSpPr>
        <p:grpSpPr>
          <a:xfrm>
            <a:off x="96096" y="2492896"/>
            <a:ext cx="8940400" cy="3733141"/>
            <a:chOff x="6300192" y="404664"/>
            <a:chExt cx="8940400" cy="3733141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16416" y="404664"/>
              <a:ext cx="6924176" cy="3733141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4" name="ZoneTexte 13"/>
            <p:cNvSpPr txBox="1"/>
            <p:nvPr/>
          </p:nvSpPr>
          <p:spPr>
            <a:xfrm>
              <a:off x="6300193" y="465398"/>
              <a:ext cx="1872208" cy="70788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Hiérarchique</a:t>
              </a:r>
            </a:p>
            <a:p>
              <a:endParaRPr lang="fr-FR" sz="2000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300192" y="897446"/>
              <a:ext cx="1872208" cy="276999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fr-FR" dirty="0" smtClean="0"/>
                <a:t>Le dépôt se partagent le développement </a:t>
              </a:r>
              <a:br>
                <a:rPr lang="fr-FR" dirty="0" smtClean="0"/>
              </a:br>
              <a:r>
                <a:rPr lang="fr-FR" dirty="0" smtClean="0"/>
                <a:t>par sous-système</a:t>
              </a:r>
            </a:p>
            <a:p>
              <a:endParaRPr lang="fr-FR" dirty="0"/>
            </a:p>
            <a:p>
              <a:r>
                <a:rPr lang="fr-FR" dirty="0" smtClean="0"/>
                <a:t>Chaque lieutenant est responsable d’un sous-système </a:t>
              </a:r>
              <a:endParaRPr lang="fr-FR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691680" y="6381328"/>
            <a:ext cx="58326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Source : http</a:t>
            </a:r>
            <a:r>
              <a:rPr lang="fr-FR" sz="1600" dirty="0"/>
              <a:t>://</a:t>
            </a:r>
            <a:r>
              <a:rPr lang="fr-FR" sz="1600" dirty="0" err="1"/>
              <a:t>fr.whygitisbetterthanx.com</a:t>
            </a:r>
            <a:r>
              <a:rPr lang="fr-FR" sz="1600" dirty="0"/>
              <a:t>/#</a:t>
            </a:r>
            <a:r>
              <a:rPr lang="fr-FR" sz="1600" dirty="0" err="1"/>
              <a:t>any-workflow</a:t>
            </a:r>
            <a:endParaRPr lang="fr-FR" sz="1600" dirty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902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</a:t>
            </a:r>
            <a:r>
              <a:rPr smtClean="0"/>
              <a:t>a notion de rôle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rôles dénotent la structure interne du groupe (hiérarchie)</a:t>
            </a:r>
          </a:p>
          <a:p>
            <a:endParaRPr lang="fr-FR" dirty="0" smtClean="0"/>
          </a:p>
          <a:p>
            <a:r>
              <a:rPr lang="fr-FR" b="1" dirty="0" smtClean="0">
                <a:solidFill>
                  <a:schemeClr val="tx2"/>
                </a:solidFill>
              </a:rPr>
              <a:t>Sociologie des organisations</a:t>
            </a:r>
          </a:p>
          <a:p>
            <a:pPr lvl="1"/>
            <a:r>
              <a:rPr lang="fr-FR" dirty="0" smtClean="0"/>
              <a:t>Un groupe est une forme d'organisation</a:t>
            </a:r>
          </a:p>
          <a:p>
            <a:pPr lvl="1"/>
            <a:r>
              <a:rPr lang="fr-FR" dirty="0" smtClean="0"/>
              <a:t>Un groupe existe dans le cadre d'organisations</a:t>
            </a:r>
          </a:p>
          <a:p>
            <a:pPr lvl="1"/>
            <a:r>
              <a:rPr lang="fr-FR" dirty="0" smtClean="0"/>
              <a:t>Le fonctionnement d'un groupe ne lui est pas inhérent mais découle de contraintes internes et externes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6456-EF6A-0B4E-80D1-CFF18CAA1916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66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26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</a:t>
            </a:r>
            <a:r>
              <a:rPr smtClean="0"/>
              <a:t>ertical ou horizontal ?</a:t>
            </a:r>
            <a:endParaRPr lang="fr-F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639762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Organisation vertical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925622"/>
            <a:ext cx="4040188" cy="3951288"/>
          </a:xfrm>
        </p:spPr>
        <p:txBody>
          <a:bodyPr>
            <a:normAutofit/>
          </a:bodyPr>
          <a:lstStyle/>
          <a:p>
            <a:r>
              <a:rPr lang="fr-FR" dirty="0" smtClean="0"/>
              <a:t>Plusieurs de niveaux hiérarchiques </a:t>
            </a:r>
          </a:p>
          <a:p>
            <a:r>
              <a:rPr lang="fr-FR" dirty="0" smtClean="0"/>
              <a:t>Flexibilité réduite </a:t>
            </a:r>
          </a:p>
          <a:p>
            <a:r>
              <a:rPr lang="fr-FR" dirty="0" smtClean="0">
                <a:sym typeface="Symbol"/>
              </a:rPr>
              <a:t>Plus de r</a:t>
            </a:r>
            <a:r>
              <a:rPr lang="fr-FR" dirty="0" smtClean="0"/>
              <a:t>igidité </a:t>
            </a:r>
          </a:p>
          <a:p>
            <a:r>
              <a:rPr lang="fr-FR" dirty="0" smtClean="0">
                <a:solidFill>
                  <a:schemeClr val="tx2"/>
                </a:solidFill>
              </a:rPr>
              <a:t>Rôles prédéfinis bien établis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4041775" cy="639762"/>
          </a:xfrm>
        </p:spPr>
        <p:txBody>
          <a:bodyPr/>
          <a:lstStyle/>
          <a:p>
            <a:r>
              <a:rPr lang="fr-FR" dirty="0" smtClean="0">
                <a:solidFill>
                  <a:schemeClr val="tx2"/>
                </a:solidFill>
              </a:rPr>
              <a:t>Organisation horizontal 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25" y="1925622"/>
            <a:ext cx="4041775" cy="3951288"/>
          </a:xfrm>
        </p:spPr>
        <p:txBody>
          <a:bodyPr/>
          <a:lstStyle/>
          <a:p>
            <a:r>
              <a:rPr lang="fr-FR" dirty="0" smtClean="0"/>
              <a:t>Moins de  niveaux hiérarchiques </a:t>
            </a:r>
          </a:p>
          <a:p>
            <a:r>
              <a:rPr lang="fr-FR" dirty="0" smtClean="0"/>
              <a:t>Plus de flexibilité dans les interactions </a:t>
            </a:r>
          </a:p>
          <a:p>
            <a:r>
              <a:rPr lang="fr-FR" dirty="0" smtClean="0"/>
              <a:t>Organisations aplaties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5A1D-4F20-A74B-8170-93340B385A1F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67</a:t>
            </a:fld>
            <a:endParaRPr lang="fr-FR"/>
          </a:p>
        </p:txBody>
      </p:sp>
      <p:pic>
        <p:nvPicPr>
          <p:cNvPr id="15" name="Picture 14" descr="stickm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4071942"/>
            <a:ext cx="425056" cy="428628"/>
          </a:xfrm>
          <a:prstGeom prst="rect">
            <a:avLst/>
          </a:prstGeom>
        </p:spPr>
      </p:pic>
      <p:pic>
        <p:nvPicPr>
          <p:cNvPr id="16" name="Picture 15" descr="stickman-bern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714884"/>
            <a:ext cx="316098" cy="357190"/>
          </a:xfrm>
          <a:prstGeom prst="rect">
            <a:avLst/>
          </a:prstGeom>
        </p:spPr>
      </p:pic>
      <p:pic>
        <p:nvPicPr>
          <p:cNvPr id="17" name="Picture 16" descr="stickman-caro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4714884"/>
            <a:ext cx="357190" cy="360191"/>
          </a:xfrm>
          <a:prstGeom prst="rect">
            <a:avLst/>
          </a:prstGeom>
        </p:spPr>
      </p:pic>
      <p:pic>
        <p:nvPicPr>
          <p:cNvPr id="18" name="Picture 17" descr="stickm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5857892"/>
            <a:ext cx="425056" cy="428628"/>
          </a:xfrm>
          <a:prstGeom prst="rect">
            <a:avLst/>
          </a:prstGeom>
        </p:spPr>
      </p:pic>
      <p:pic>
        <p:nvPicPr>
          <p:cNvPr id="19" name="Picture 18" descr="stickman-bern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214950"/>
            <a:ext cx="316098" cy="357190"/>
          </a:xfrm>
          <a:prstGeom prst="rect">
            <a:avLst/>
          </a:prstGeom>
        </p:spPr>
      </p:pic>
      <p:pic>
        <p:nvPicPr>
          <p:cNvPr id="20" name="Picture 19" descr="stickman-caro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5214950"/>
            <a:ext cx="357190" cy="360191"/>
          </a:xfrm>
          <a:prstGeom prst="rect">
            <a:avLst/>
          </a:prstGeom>
        </p:spPr>
      </p:pic>
      <p:pic>
        <p:nvPicPr>
          <p:cNvPr id="21" name="Picture 20" descr="stickm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5286388"/>
            <a:ext cx="425056" cy="428628"/>
          </a:xfrm>
          <a:prstGeom prst="rect">
            <a:avLst/>
          </a:prstGeom>
        </p:spPr>
      </p:pic>
      <p:pic>
        <p:nvPicPr>
          <p:cNvPr id="22" name="Picture 21" descr="stickman-bern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5857892"/>
            <a:ext cx="316098" cy="357190"/>
          </a:xfrm>
          <a:prstGeom prst="rect">
            <a:avLst/>
          </a:prstGeom>
        </p:spPr>
      </p:pic>
      <p:pic>
        <p:nvPicPr>
          <p:cNvPr id="23" name="Picture 22" descr="stickman-caro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5214950"/>
            <a:ext cx="357190" cy="360191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925222" y="5929330"/>
            <a:ext cx="857256" cy="357190"/>
          </a:xfrm>
          <a:prstGeom prst="ellipse">
            <a:avLst/>
          </a:prstGeom>
          <a:ln w="127000"/>
          <a:scene3d>
            <a:camera prst="isometricOffAxis2Top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Picture 25" descr="stickman-bernar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9536" y="6072206"/>
            <a:ext cx="316098" cy="35719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15" idx="2"/>
            <a:endCxn id="16" idx="0"/>
          </p:cNvCxnSpPr>
          <p:nvPr/>
        </p:nvCxnSpPr>
        <p:spPr>
          <a:xfrm rot="5400000">
            <a:off x="1578298" y="4294736"/>
            <a:ext cx="214314" cy="625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2"/>
            <a:endCxn id="17" idx="0"/>
          </p:cNvCxnSpPr>
          <p:nvPr/>
        </p:nvCxnSpPr>
        <p:spPr>
          <a:xfrm rot="16200000" flipH="1">
            <a:off x="2195793" y="4303222"/>
            <a:ext cx="214314" cy="6090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6" idx="2"/>
            <a:endCxn id="19" idx="0"/>
          </p:cNvCxnSpPr>
          <p:nvPr/>
        </p:nvCxnSpPr>
        <p:spPr>
          <a:xfrm rot="5400000">
            <a:off x="1122430" y="4964917"/>
            <a:ext cx="14287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6" idx="2"/>
            <a:endCxn id="20" idx="0"/>
          </p:cNvCxnSpPr>
          <p:nvPr/>
        </p:nvCxnSpPr>
        <p:spPr>
          <a:xfrm rot="16200000" flipH="1">
            <a:off x="1454174" y="4990363"/>
            <a:ext cx="142876" cy="306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7" idx="2"/>
            <a:endCxn id="21" idx="0"/>
          </p:cNvCxnSpPr>
          <p:nvPr/>
        </p:nvCxnSpPr>
        <p:spPr>
          <a:xfrm rot="5400000">
            <a:off x="2375890" y="5054822"/>
            <a:ext cx="211313" cy="2518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7" idx="2"/>
            <a:endCxn id="23" idx="0"/>
          </p:cNvCxnSpPr>
          <p:nvPr/>
        </p:nvCxnSpPr>
        <p:spPr>
          <a:xfrm rot="16200000" flipH="1">
            <a:off x="2680394" y="5002136"/>
            <a:ext cx="139875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1" idx="2"/>
            <a:endCxn id="27" idx="0"/>
          </p:cNvCxnSpPr>
          <p:nvPr/>
        </p:nvCxnSpPr>
        <p:spPr>
          <a:xfrm rot="5400000">
            <a:off x="2247586" y="5821280"/>
            <a:ext cx="214314" cy="1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stickman-carol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39602" y="5997767"/>
            <a:ext cx="357190" cy="360191"/>
          </a:xfrm>
          <a:prstGeom prst="rect">
            <a:avLst/>
          </a:prstGeom>
        </p:spPr>
      </p:pic>
      <p:pic>
        <p:nvPicPr>
          <p:cNvPr id="24" name="Picture 23" descr="stickm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5857892"/>
            <a:ext cx="425056" cy="428628"/>
          </a:xfrm>
          <a:prstGeom prst="rect">
            <a:avLst/>
          </a:prstGeom>
        </p:spPr>
      </p:pic>
      <p:cxnSp>
        <p:nvCxnSpPr>
          <p:cNvPr id="71" name="Straight Arrow Connector 70"/>
          <p:cNvCxnSpPr>
            <a:stCxn id="19" idx="2"/>
            <a:endCxn id="22" idx="0"/>
          </p:cNvCxnSpPr>
          <p:nvPr/>
        </p:nvCxnSpPr>
        <p:spPr>
          <a:xfrm rot="5400000">
            <a:off x="872397" y="5715016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19" idx="2"/>
            <a:endCxn id="18" idx="0"/>
          </p:cNvCxnSpPr>
          <p:nvPr/>
        </p:nvCxnSpPr>
        <p:spPr>
          <a:xfrm rot="5400000">
            <a:off x="649604" y="5492223"/>
            <a:ext cx="285752" cy="445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4"/>
          <p:cNvGrpSpPr/>
          <p:nvPr/>
        </p:nvGrpSpPr>
        <p:grpSpPr>
          <a:xfrm>
            <a:off x="4575572" y="5143512"/>
            <a:ext cx="1496626" cy="785818"/>
            <a:chOff x="4575572" y="5143512"/>
            <a:chExt cx="1496626" cy="785818"/>
          </a:xfrm>
        </p:grpSpPr>
        <p:pic>
          <p:nvPicPr>
            <p:cNvPr id="80" name="Picture 79" descr="stickman-bernar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14942" y="5143512"/>
              <a:ext cx="316098" cy="357190"/>
            </a:xfrm>
            <a:prstGeom prst="rect">
              <a:avLst/>
            </a:prstGeom>
          </p:spPr>
        </p:pic>
        <p:sp>
          <p:nvSpPr>
            <p:cNvPr id="78" name="Oval 77"/>
            <p:cNvSpPr/>
            <p:nvPr/>
          </p:nvSpPr>
          <p:spPr>
            <a:xfrm>
              <a:off x="4786314" y="5357826"/>
              <a:ext cx="1285884" cy="357190"/>
            </a:xfrm>
            <a:prstGeom prst="ellipse">
              <a:avLst/>
            </a:prstGeom>
            <a:ln w="127000"/>
            <a:scene3d>
              <a:camera prst="isometricOffAxis2Top"/>
              <a:lightRig rig="threePt" dir="t"/>
            </a:scene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1" name="Picture 80" descr="stickman-bernar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504" y="5572140"/>
              <a:ext cx="316098" cy="357190"/>
            </a:xfrm>
            <a:prstGeom prst="rect">
              <a:avLst/>
            </a:prstGeom>
          </p:spPr>
        </p:pic>
        <p:pic>
          <p:nvPicPr>
            <p:cNvPr id="82" name="Picture 81" descr="stickman-carol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15008" y="5500702"/>
              <a:ext cx="357190" cy="360191"/>
            </a:xfrm>
            <a:prstGeom prst="rect">
              <a:avLst/>
            </a:prstGeom>
          </p:spPr>
        </p:pic>
        <p:pic>
          <p:nvPicPr>
            <p:cNvPr id="83" name="Picture 82" descr="stickman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5572" y="5286388"/>
              <a:ext cx="425056" cy="428628"/>
            </a:xfrm>
            <a:prstGeom prst="rect">
              <a:avLst/>
            </a:prstGeom>
          </p:spPr>
        </p:pic>
      </p:grpSp>
      <p:grpSp>
        <p:nvGrpSpPr>
          <p:cNvPr id="7" name="Group 95"/>
          <p:cNvGrpSpPr/>
          <p:nvPr/>
        </p:nvGrpSpPr>
        <p:grpSpPr>
          <a:xfrm>
            <a:off x="6432960" y="5286388"/>
            <a:ext cx="1496626" cy="785818"/>
            <a:chOff x="6432960" y="5286388"/>
            <a:chExt cx="1496626" cy="785818"/>
          </a:xfrm>
        </p:grpSpPr>
        <p:pic>
          <p:nvPicPr>
            <p:cNvPr id="84" name="Picture 83" descr="stickman-bernar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72330" y="5286388"/>
              <a:ext cx="316098" cy="357190"/>
            </a:xfrm>
            <a:prstGeom prst="rect">
              <a:avLst/>
            </a:prstGeom>
          </p:spPr>
        </p:pic>
        <p:sp>
          <p:nvSpPr>
            <p:cNvPr id="85" name="Oval 84"/>
            <p:cNvSpPr/>
            <p:nvPr/>
          </p:nvSpPr>
          <p:spPr>
            <a:xfrm>
              <a:off x="6643702" y="5500702"/>
              <a:ext cx="1285884" cy="357190"/>
            </a:xfrm>
            <a:prstGeom prst="ellipse">
              <a:avLst/>
            </a:prstGeom>
            <a:ln w="127000"/>
            <a:scene3d>
              <a:camera prst="isometricOffAxis2Top"/>
              <a:lightRig rig="threePt" dir="t"/>
            </a:scene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6" name="Picture 85" descr="stickman-bernar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00892" y="5715016"/>
              <a:ext cx="316098" cy="357190"/>
            </a:xfrm>
            <a:prstGeom prst="rect">
              <a:avLst/>
            </a:prstGeom>
          </p:spPr>
        </p:pic>
        <p:pic>
          <p:nvPicPr>
            <p:cNvPr id="87" name="Picture 86" descr="stickman-carol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72396" y="5643578"/>
              <a:ext cx="357190" cy="360191"/>
            </a:xfrm>
            <a:prstGeom prst="rect">
              <a:avLst/>
            </a:prstGeom>
          </p:spPr>
        </p:pic>
        <p:pic>
          <p:nvPicPr>
            <p:cNvPr id="88" name="Picture 87" descr="stickman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32960" y="5429264"/>
              <a:ext cx="425056" cy="428628"/>
            </a:xfrm>
            <a:prstGeom prst="rect">
              <a:avLst/>
            </a:prstGeom>
          </p:spPr>
        </p:pic>
      </p:grpSp>
      <p:grpSp>
        <p:nvGrpSpPr>
          <p:cNvPr id="8" name="Group 93"/>
          <p:cNvGrpSpPr/>
          <p:nvPr/>
        </p:nvGrpSpPr>
        <p:grpSpPr>
          <a:xfrm>
            <a:off x="5432828" y="4000504"/>
            <a:ext cx="1496626" cy="785818"/>
            <a:chOff x="5432828" y="4000504"/>
            <a:chExt cx="1496626" cy="785818"/>
          </a:xfrm>
        </p:grpSpPr>
        <p:pic>
          <p:nvPicPr>
            <p:cNvPr id="89" name="Picture 88" descr="stickman-bernar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2198" y="4000504"/>
              <a:ext cx="316098" cy="357190"/>
            </a:xfrm>
            <a:prstGeom prst="rect">
              <a:avLst/>
            </a:prstGeom>
          </p:spPr>
        </p:pic>
        <p:sp>
          <p:nvSpPr>
            <p:cNvPr id="90" name="Oval 89"/>
            <p:cNvSpPr/>
            <p:nvPr/>
          </p:nvSpPr>
          <p:spPr>
            <a:xfrm>
              <a:off x="5643570" y="4214818"/>
              <a:ext cx="1285884" cy="357190"/>
            </a:xfrm>
            <a:prstGeom prst="ellipse">
              <a:avLst/>
            </a:prstGeom>
            <a:ln w="127000"/>
            <a:scene3d>
              <a:camera prst="isometricOffAxis2Top"/>
              <a:lightRig rig="threePt" dir="t"/>
            </a:scene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1" name="Picture 90" descr="stickman-bernard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0760" y="4429132"/>
              <a:ext cx="316098" cy="357190"/>
            </a:xfrm>
            <a:prstGeom prst="rect">
              <a:avLst/>
            </a:prstGeom>
          </p:spPr>
        </p:pic>
        <p:pic>
          <p:nvPicPr>
            <p:cNvPr id="92" name="Picture 91" descr="stickman-carol.gif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2264" y="4357694"/>
              <a:ext cx="357190" cy="360191"/>
            </a:xfrm>
            <a:prstGeom prst="rect">
              <a:avLst/>
            </a:prstGeom>
          </p:spPr>
        </p:pic>
        <p:pic>
          <p:nvPicPr>
            <p:cNvPr id="93" name="Picture 92" descr="stickman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2828" y="4143380"/>
              <a:ext cx="425056" cy="428628"/>
            </a:xfrm>
            <a:prstGeom prst="rect">
              <a:avLst/>
            </a:prstGeom>
          </p:spPr>
        </p:pic>
      </p:grpSp>
      <p:cxnSp>
        <p:nvCxnSpPr>
          <p:cNvPr id="98" name="Straight Arrow Connector 97"/>
          <p:cNvCxnSpPr>
            <a:stCxn id="91" idx="1"/>
            <a:endCxn id="80" idx="0"/>
          </p:cNvCxnSpPr>
          <p:nvPr/>
        </p:nvCxnSpPr>
        <p:spPr>
          <a:xfrm rot="10800000" flipV="1">
            <a:off x="5372992" y="4607726"/>
            <a:ext cx="627769" cy="5357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91" idx="3"/>
          </p:cNvCxnSpPr>
          <p:nvPr/>
        </p:nvCxnSpPr>
        <p:spPr>
          <a:xfrm>
            <a:off x="6316858" y="4607727"/>
            <a:ext cx="755472" cy="678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2" idx="3"/>
            <a:endCxn id="88" idx="1"/>
          </p:cNvCxnSpPr>
          <p:nvPr/>
        </p:nvCxnSpPr>
        <p:spPr>
          <a:xfrm flipV="1">
            <a:off x="6072198" y="5643578"/>
            <a:ext cx="360762" cy="372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711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&amp; droits d’accès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-400050"/>
            <a:r>
              <a:rPr lang="fr-FR" sz="3700" dirty="0" smtClean="0"/>
              <a:t>Dimensions de </a:t>
            </a:r>
            <a:r>
              <a:rPr lang="fr-FR" sz="3700" dirty="0"/>
              <a:t>la </a:t>
            </a:r>
            <a:r>
              <a:rPr lang="fr-FR" sz="3700" dirty="0" smtClean="0"/>
              <a:t>sécurité :</a:t>
            </a:r>
            <a:endParaRPr lang="fr-FR" b="1" dirty="0" smtClean="0">
              <a:solidFill>
                <a:schemeClr val="tx2"/>
              </a:solidFill>
            </a:endParaRP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Authentification</a:t>
            </a:r>
            <a:r>
              <a:rPr lang="fr-FR" dirty="0" smtClean="0"/>
              <a:t> :</a:t>
            </a:r>
          </a:p>
          <a:p>
            <a:pPr lvl="2"/>
            <a:r>
              <a:rPr lang="fr-FR" dirty="0" smtClean="0"/>
              <a:t>S'assurer qu'un utilisateur est bien celui qu'il prétend être</a:t>
            </a:r>
          </a:p>
          <a:p>
            <a:pPr lvl="2"/>
            <a:r>
              <a:rPr lang="fr-FR" dirty="0" smtClean="0"/>
              <a:t>Savoir avec qui on collabore </a:t>
            </a:r>
            <a:r>
              <a:rPr lang="fr-FR" dirty="0" smtClean="0">
                <a:sym typeface="Wingdings"/>
              </a:rPr>
              <a:t> connaissance du groupe </a:t>
            </a:r>
            <a:endParaRPr lang="fr-FR" dirty="0" smtClean="0"/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Autorisation </a:t>
            </a:r>
            <a:r>
              <a:rPr lang="fr-FR" dirty="0" smtClean="0"/>
              <a:t>: </a:t>
            </a:r>
          </a:p>
          <a:p>
            <a:pPr lvl="2"/>
            <a:r>
              <a:rPr lang="fr-FR" dirty="0" smtClean="0"/>
              <a:t>Vérifier qu'un utilisateur authentifié à le droit de faire une opération</a:t>
            </a:r>
          </a:p>
          <a:p>
            <a:pPr lvl="2"/>
            <a:r>
              <a:rPr lang="fr-FR" dirty="0" smtClean="0"/>
              <a:t>Souvent basée sur la notion de rôles</a:t>
            </a:r>
          </a:p>
          <a:p>
            <a:pPr lvl="2"/>
            <a:r>
              <a:rPr lang="fr-FR" dirty="0" smtClean="0"/>
              <a:t>Les droits d'une personne ayant ce rôle</a:t>
            </a:r>
          </a:p>
          <a:p>
            <a:pPr lvl="3"/>
            <a:r>
              <a:rPr lang="fr-FR" sz="2200" dirty="0" smtClean="0"/>
              <a:t>Opérations  et ressources</a:t>
            </a:r>
            <a:endParaRPr lang="fr-F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0F8DE-E836-D04A-97F7-52DB674112BD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68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3671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&amp; droits d’accès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Authentification</a:t>
            </a:r>
          </a:p>
          <a:p>
            <a:pPr lvl="1"/>
            <a:r>
              <a:rPr lang="fr-FR" dirty="0" smtClean="0"/>
              <a:t>Différentes méthodes permettent d’authentifier un utilisateur</a:t>
            </a:r>
          </a:p>
          <a:p>
            <a:pPr lvl="1"/>
            <a:r>
              <a:rPr lang="fr-FR" dirty="0" smtClean="0"/>
              <a:t>Plusieurs technologies disponibles</a:t>
            </a:r>
          </a:p>
          <a:p>
            <a:pPr lvl="1"/>
            <a:r>
              <a:rPr lang="fr-FR" dirty="0" smtClean="0"/>
              <a:t>Authentification à 2 niveaux :</a:t>
            </a:r>
          </a:p>
          <a:p>
            <a:pPr lvl="2"/>
            <a:r>
              <a:rPr lang="fr-FR" dirty="0" smtClean="0"/>
              <a:t>Niveau de l’application </a:t>
            </a:r>
          </a:p>
          <a:p>
            <a:pPr lvl="3"/>
            <a:r>
              <a:rPr lang="fr-FR" dirty="0" smtClean="0"/>
              <a:t>Politique applicable à chaque application de manière indépendante </a:t>
            </a:r>
          </a:p>
          <a:p>
            <a:pPr lvl="2"/>
            <a:r>
              <a:rPr lang="fr-FR" dirty="0" smtClean="0"/>
              <a:t>Niveau de l’organisation </a:t>
            </a:r>
          </a:p>
          <a:p>
            <a:pPr lvl="3"/>
            <a:r>
              <a:rPr lang="fr-FR" dirty="0" smtClean="0"/>
              <a:t>Politique d’authentification commune aux différentes applications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AF4BB-B9A9-E548-8F10-28AAD1ED40A0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69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21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248" y="404664"/>
            <a:ext cx="8219256" cy="846584"/>
          </a:xfrm>
        </p:spPr>
        <p:txBody>
          <a:bodyPr>
            <a:normAutofit fontScale="90000"/>
          </a:bodyPr>
          <a:lstStyle/>
          <a:p>
            <a:r>
              <a:rPr lang="fr-FR" dirty="0"/>
              <a:t>Travail coopératif Assisté par ordinateur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380017"/>
            <a:ext cx="8568952" cy="464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</a:rPr>
              <a:t>Domaine de recherche</a:t>
            </a:r>
          </a:p>
          <a:p>
            <a:pPr lvl="1"/>
            <a:r>
              <a:rPr lang="fr-FR" sz="2400" dirty="0">
                <a:solidFill>
                  <a:schemeClr val="tx2"/>
                </a:solidFill>
              </a:rPr>
              <a:t>Travail Coopératif Assisté par Ordinateur (TCAO)</a:t>
            </a:r>
          </a:p>
          <a:p>
            <a:pPr lvl="1"/>
            <a:r>
              <a:rPr lang="en-US" sz="2400" i="1" dirty="0">
                <a:solidFill>
                  <a:schemeClr val="tx2"/>
                </a:solidFill>
              </a:rPr>
              <a:t>Computer Supported Cooperative Work</a:t>
            </a:r>
            <a:r>
              <a:rPr lang="en-US" sz="2400" dirty="0">
                <a:solidFill>
                  <a:schemeClr val="tx2"/>
                </a:solidFill>
              </a:rPr>
              <a:t> (CSCW</a:t>
            </a:r>
            <a:r>
              <a:rPr lang="en-US" sz="2400" dirty="0" smtClean="0">
                <a:solidFill>
                  <a:schemeClr val="tx2"/>
                </a:solidFill>
              </a:rPr>
              <a:t>)</a:t>
            </a:r>
            <a:endParaRPr lang="fr-FR" sz="2400" b="1" dirty="0" smtClean="0">
              <a:solidFill>
                <a:schemeClr val="tx2"/>
              </a:solidFill>
            </a:endParaRPr>
          </a:p>
          <a:p>
            <a:r>
              <a:rPr lang="fr-FR" sz="2800" b="1" dirty="0" smtClean="0">
                <a:solidFill>
                  <a:schemeClr val="tx2"/>
                </a:solidFill>
              </a:rPr>
              <a:t>Objectifs</a:t>
            </a:r>
            <a:r>
              <a:rPr lang="fr-FR" sz="2800" dirty="0" smtClean="0"/>
              <a:t> : </a:t>
            </a:r>
          </a:p>
          <a:p>
            <a:pPr lvl="1"/>
            <a:r>
              <a:rPr lang="fr-FR" sz="2400" dirty="0" smtClean="0"/>
              <a:t>Permettre à un collectif d'acteurs </a:t>
            </a:r>
            <a:r>
              <a:rPr lang="fr-FR" sz="2400" dirty="0" smtClean="0">
                <a:solidFill>
                  <a:schemeClr val="tx2"/>
                </a:solidFill>
              </a:rPr>
              <a:t>de travailler ensemble</a:t>
            </a:r>
            <a:r>
              <a:rPr lang="fr-FR" sz="2400" dirty="0" smtClean="0"/>
              <a:t> via une </a:t>
            </a:r>
            <a:r>
              <a:rPr lang="fr-FR" sz="2400" dirty="0" smtClean="0">
                <a:solidFill>
                  <a:schemeClr val="tx2"/>
                </a:solidFill>
              </a:rPr>
              <a:t>infrastructure informatique </a:t>
            </a:r>
            <a:r>
              <a:rPr lang="fr-FR" sz="1800" dirty="0" smtClean="0"/>
              <a:t>[Benali 2002]</a:t>
            </a:r>
            <a:endParaRPr lang="fr-FR" sz="2400" dirty="0" smtClean="0"/>
          </a:p>
          <a:p>
            <a:pPr lvl="1"/>
            <a:r>
              <a:rPr lang="fr-FR" sz="2400" dirty="0" smtClean="0"/>
              <a:t>Étudier les </a:t>
            </a:r>
            <a:r>
              <a:rPr lang="fr-FR" sz="2400" dirty="0" smtClean="0">
                <a:solidFill>
                  <a:schemeClr val="tx2"/>
                </a:solidFill>
              </a:rPr>
              <a:t>mécanismes</a:t>
            </a:r>
            <a:r>
              <a:rPr lang="fr-FR" sz="2400" dirty="0" smtClean="0"/>
              <a:t> liés au </a:t>
            </a:r>
            <a:r>
              <a:rPr lang="fr-FR" sz="2400" dirty="0" smtClean="0">
                <a:solidFill>
                  <a:schemeClr val="tx2"/>
                </a:solidFill>
              </a:rPr>
              <a:t>travail en équipe </a:t>
            </a:r>
            <a:r>
              <a:rPr lang="fr-FR" sz="2400" dirty="0" smtClean="0"/>
              <a:t>et de proposer les </a:t>
            </a:r>
            <a:r>
              <a:rPr lang="fr-FR" sz="2400" dirty="0" smtClean="0">
                <a:solidFill>
                  <a:schemeClr val="tx2"/>
                </a:solidFill>
              </a:rPr>
              <a:t>outils informatiques </a:t>
            </a:r>
            <a:r>
              <a:rPr lang="fr-FR" sz="2400" dirty="0" smtClean="0"/>
              <a:t>pour le faciliter</a:t>
            </a:r>
          </a:p>
          <a:p>
            <a:pPr lvl="1"/>
            <a:r>
              <a:rPr lang="fr-FR" sz="2400" dirty="0" smtClean="0"/>
              <a:t>Observer </a:t>
            </a:r>
            <a:r>
              <a:rPr lang="fr-FR" sz="2400" dirty="0" smtClean="0">
                <a:solidFill>
                  <a:schemeClr val="tx2"/>
                </a:solidFill>
              </a:rPr>
              <a:t>comment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tx2"/>
                </a:solidFill>
              </a:rPr>
              <a:t>les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chemeClr val="tx2"/>
                </a:solidFill>
              </a:rPr>
              <a:t>groupes travaillent </a:t>
            </a:r>
            <a:r>
              <a:rPr lang="fr-FR" sz="2400" dirty="0" smtClean="0"/>
              <a:t>et </a:t>
            </a:r>
            <a:r>
              <a:rPr lang="fr-FR" sz="2400" dirty="0" smtClean="0">
                <a:solidFill>
                  <a:schemeClr val="tx2"/>
                </a:solidFill>
              </a:rPr>
              <a:t>comprendre</a:t>
            </a:r>
            <a:r>
              <a:rPr lang="fr-FR" sz="2400" dirty="0" smtClean="0"/>
              <a:t> comment l'informatique peut les aider dans leur travail </a:t>
            </a:r>
            <a:r>
              <a:rPr lang="fr-FR" sz="1800" dirty="0" smtClean="0"/>
              <a:t>[Ellis 1991] </a:t>
            </a:r>
            <a:endParaRPr lang="fr-FR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BC19-7E47-DC47-86FF-B199979ADB84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540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Sécurité &amp; droits </a:t>
            </a:r>
            <a:r>
              <a:rPr lang="fr-FR" dirty="0" smtClean="0"/>
              <a:t>d’accès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Définition d’un politique commune passe par la centralisation des bases d’utilisateurs</a:t>
            </a:r>
          </a:p>
          <a:p>
            <a:r>
              <a:rPr lang="fr-FR" dirty="0" smtClean="0"/>
              <a:t>Utilisation possible du protocole </a:t>
            </a:r>
            <a:r>
              <a:rPr lang="fr-FR" b="1" dirty="0" smtClean="0">
                <a:solidFill>
                  <a:srgbClr val="1F497D"/>
                </a:solidFill>
              </a:rPr>
              <a:t>LDAP</a:t>
            </a:r>
          </a:p>
          <a:p>
            <a:r>
              <a:rPr lang="fr-FR" b="1" dirty="0" smtClean="0">
                <a:solidFill>
                  <a:srgbClr val="1F497D"/>
                </a:solidFill>
              </a:rPr>
              <a:t>LDAP</a:t>
            </a:r>
            <a:r>
              <a:rPr lang="fr-FR" dirty="0" smtClean="0">
                <a:solidFill>
                  <a:srgbClr val="1F497D"/>
                </a:solidFill>
              </a:rPr>
              <a:t>: </a:t>
            </a:r>
            <a:r>
              <a:rPr lang="fr-FR" b="1" i="1" dirty="0" err="1" smtClean="0">
                <a:solidFill>
                  <a:srgbClr val="1F497D"/>
                </a:solidFill>
              </a:rPr>
              <a:t>Lightweight</a:t>
            </a:r>
            <a:r>
              <a:rPr lang="fr-FR" b="1" i="1" dirty="0" smtClean="0">
                <a:solidFill>
                  <a:srgbClr val="1F497D"/>
                </a:solidFill>
              </a:rPr>
              <a:t> </a:t>
            </a:r>
            <a:r>
              <a:rPr lang="fr-FR" b="1" i="1" dirty="0">
                <a:solidFill>
                  <a:srgbClr val="1F497D"/>
                </a:solidFill>
              </a:rPr>
              <a:t>Directory Access </a:t>
            </a:r>
            <a:r>
              <a:rPr lang="fr-FR" b="1" i="1" dirty="0" smtClean="0">
                <a:solidFill>
                  <a:srgbClr val="1F497D"/>
                </a:solidFill>
              </a:rPr>
              <a:t>Protocole</a:t>
            </a:r>
            <a:r>
              <a:rPr lang="fr-FR" dirty="0" smtClean="0"/>
              <a:t> </a:t>
            </a:r>
          </a:p>
          <a:p>
            <a:pPr lvl="1"/>
            <a:r>
              <a:rPr lang="fr-FR" dirty="0"/>
              <a:t>Protocole ouvert d'accès à un Annuaire </a:t>
            </a:r>
          </a:p>
          <a:p>
            <a:pPr lvl="1"/>
            <a:r>
              <a:rPr lang="fr-FR" dirty="0"/>
              <a:t>Adaptation de la norme X.500 à TCP/IP </a:t>
            </a:r>
          </a:p>
          <a:p>
            <a:pPr lvl="1"/>
            <a:r>
              <a:rPr lang="fr-FR" dirty="0"/>
              <a:t>Les </a:t>
            </a:r>
            <a:r>
              <a:rPr lang="fr-FR" dirty="0" smtClean="0"/>
              <a:t>annuaires </a:t>
            </a:r>
            <a:r>
              <a:rPr lang="fr-FR" dirty="0"/>
              <a:t>sont des bases de données spécialisées dans la recherche de l'information, pas dans le traitement 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CAFD9-7D3D-EF40-B81C-9751FEA760B6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70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89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&amp; droits d’accès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4968552"/>
          </a:xfrm>
        </p:spPr>
        <p:txBody>
          <a:bodyPr>
            <a:normAutofit/>
          </a:bodyPr>
          <a:lstStyle/>
          <a:p>
            <a:r>
              <a:rPr lang="fr-FR" dirty="0" smtClean="0"/>
              <a:t>Annuaire </a:t>
            </a:r>
            <a:r>
              <a:rPr lang="fr-FR" b="1" dirty="0" smtClean="0">
                <a:solidFill>
                  <a:srgbClr val="1F497D"/>
                </a:solidFill>
              </a:rPr>
              <a:t>LDAP</a:t>
            </a:r>
          </a:p>
          <a:p>
            <a:pPr lvl="1"/>
            <a:r>
              <a:rPr lang="fr-FR" i="1" dirty="0">
                <a:solidFill>
                  <a:srgbClr val="1F497D"/>
                </a:solidFill>
              </a:rPr>
              <a:t>H</a:t>
            </a:r>
            <a:r>
              <a:rPr lang="fr-FR" i="1" dirty="0" smtClean="0">
                <a:solidFill>
                  <a:srgbClr val="1F497D"/>
                </a:solidFill>
              </a:rPr>
              <a:t>iérarchique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/>
              <a:t>et dynamique (structure et </a:t>
            </a:r>
            <a:r>
              <a:rPr lang="fr-FR" dirty="0" smtClean="0"/>
              <a:t>contenu)</a:t>
            </a:r>
          </a:p>
          <a:p>
            <a:pPr lvl="1"/>
            <a:r>
              <a:rPr lang="fr-FR" i="1" dirty="0" smtClean="0">
                <a:solidFill>
                  <a:srgbClr val="1F497D"/>
                </a:solidFill>
              </a:rPr>
              <a:t>Évolutif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/>
              <a:t>: on peut facilement ajouter des informations à un objet d'un </a:t>
            </a:r>
            <a:r>
              <a:rPr lang="fr-FR" dirty="0" smtClean="0"/>
              <a:t>annuaire</a:t>
            </a:r>
          </a:p>
          <a:p>
            <a:r>
              <a:rPr lang="fr-FR" dirty="0"/>
              <a:t>Un annuaire permet de stocker </a:t>
            </a:r>
            <a:r>
              <a:rPr lang="fr-FR" dirty="0" smtClean="0"/>
              <a:t>des données</a:t>
            </a:r>
          </a:p>
          <a:p>
            <a:pPr lvl="1"/>
            <a:r>
              <a:rPr lang="fr-FR" dirty="0" smtClean="0"/>
              <a:t>Organisées selon </a:t>
            </a:r>
            <a:r>
              <a:rPr lang="fr-FR" dirty="0"/>
              <a:t>des classes </a:t>
            </a:r>
            <a:r>
              <a:rPr lang="fr-FR" dirty="0" smtClean="0"/>
              <a:t>particulière</a:t>
            </a:r>
          </a:p>
          <a:p>
            <a:pPr lvl="1"/>
            <a:r>
              <a:rPr lang="fr-FR" dirty="0" smtClean="0"/>
              <a:t>Souvent, un annuaire </a:t>
            </a:r>
            <a:r>
              <a:rPr lang="fr-FR" dirty="0"/>
              <a:t>de </a:t>
            </a:r>
            <a:r>
              <a:rPr lang="fr-FR" dirty="0" smtClean="0"/>
              <a:t>personnes et </a:t>
            </a:r>
            <a:r>
              <a:rPr lang="fr-FR" dirty="0"/>
              <a:t>bien d'autres choses </a:t>
            </a:r>
            <a:endParaRPr lang="fr-FR" dirty="0" smtClean="0"/>
          </a:p>
          <a:p>
            <a:pPr lvl="2"/>
            <a:r>
              <a:rPr lang="fr-FR" dirty="0" smtClean="0"/>
              <a:t>données </a:t>
            </a:r>
            <a:r>
              <a:rPr lang="fr-FR" dirty="0"/>
              <a:t>personnelles (carnet d'adresses, photos, etc.</a:t>
            </a:r>
            <a:r>
              <a:rPr lang="fr-FR" dirty="0" smtClean="0"/>
              <a:t>)</a:t>
            </a:r>
            <a:endParaRPr lang="fr-FR" dirty="0"/>
          </a:p>
          <a:p>
            <a:pPr lvl="2"/>
            <a:r>
              <a:rPr lang="fr-FR" dirty="0"/>
              <a:t>données </a:t>
            </a:r>
            <a:r>
              <a:rPr lang="fr-FR" dirty="0" smtClean="0"/>
              <a:t>d'identification</a:t>
            </a:r>
            <a:endParaRPr lang="fr-FR" dirty="0"/>
          </a:p>
          <a:p>
            <a:pPr lvl="2"/>
            <a:r>
              <a:rPr lang="fr-FR" dirty="0"/>
              <a:t>certificats...</a:t>
            </a:r>
          </a:p>
          <a:p>
            <a:pPr lvl="2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53407-9BA6-BC42-9C52-5E9C18817D12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71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054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&amp; droits d’accès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618856" cy="2691752"/>
          </a:xfrm>
        </p:spPr>
        <p:txBody>
          <a:bodyPr>
            <a:normAutofit lnSpcReduction="10000"/>
          </a:bodyPr>
          <a:lstStyle/>
          <a:p>
            <a:r>
              <a:rPr lang="fr-FR" b="1" dirty="0">
                <a:solidFill>
                  <a:srgbClr val="1F497D"/>
                </a:solidFill>
              </a:rPr>
              <a:t>LDAP</a:t>
            </a:r>
          </a:p>
          <a:p>
            <a:pPr lvl="1"/>
            <a:r>
              <a:rPr lang="fr-FR" b="1" i="1" dirty="0" smtClean="0">
                <a:solidFill>
                  <a:srgbClr val="1F497D"/>
                </a:solidFill>
              </a:rPr>
              <a:t>Hiérarchie </a:t>
            </a:r>
            <a:r>
              <a:rPr lang="fr-FR" b="1" i="1" dirty="0">
                <a:solidFill>
                  <a:srgbClr val="1F497D"/>
                </a:solidFill>
              </a:rPr>
              <a:t>de classes </a:t>
            </a:r>
            <a:r>
              <a:rPr lang="fr-FR" dirty="0"/>
              <a:t>: </a:t>
            </a:r>
            <a:r>
              <a:rPr lang="fr-FR" dirty="0" smtClean="0"/>
              <a:t> </a:t>
            </a:r>
          </a:p>
          <a:p>
            <a:pPr lvl="2"/>
            <a:r>
              <a:rPr lang="fr-FR" b="1" dirty="0" smtClean="0">
                <a:solidFill>
                  <a:srgbClr val="1F497D"/>
                </a:solidFill>
              </a:rPr>
              <a:t>DIT </a:t>
            </a:r>
            <a:r>
              <a:rPr lang="fr-FR" dirty="0"/>
              <a:t>(</a:t>
            </a:r>
            <a:r>
              <a:rPr lang="fr-FR" b="1" i="1" dirty="0">
                <a:solidFill>
                  <a:srgbClr val="1F497D"/>
                </a:solidFill>
              </a:rPr>
              <a:t>Directory Information </a:t>
            </a:r>
            <a:r>
              <a:rPr lang="fr-FR" b="1" i="1" dirty="0" err="1">
                <a:solidFill>
                  <a:srgbClr val="1F497D"/>
                </a:solidFill>
              </a:rPr>
              <a:t>Tree</a:t>
            </a:r>
            <a:r>
              <a:rPr lang="fr-FR" dirty="0" smtClean="0"/>
              <a:t>)</a:t>
            </a:r>
          </a:p>
          <a:p>
            <a:pPr lvl="1"/>
            <a:r>
              <a:rPr lang="fr-FR" dirty="0"/>
              <a:t>Les </a:t>
            </a:r>
            <a:r>
              <a:rPr lang="fr-FR" b="1" dirty="0"/>
              <a:t>entrées </a:t>
            </a:r>
            <a:r>
              <a:rPr lang="fr-FR" dirty="0"/>
              <a:t>de l'annuaire </a:t>
            </a:r>
            <a:r>
              <a:rPr lang="fr-FR" dirty="0" smtClean="0"/>
              <a:t>sont </a:t>
            </a:r>
            <a:r>
              <a:rPr lang="fr-FR" dirty="0"/>
              <a:t>des </a:t>
            </a:r>
            <a:r>
              <a:rPr lang="fr-FR" b="1" dirty="0"/>
              <a:t>objets </a:t>
            </a:r>
            <a:endParaRPr lang="fr-FR" b="1" dirty="0" smtClean="0"/>
          </a:p>
          <a:p>
            <a:pPr lvl="2"/>
            <a:r>
              <a:rPr lang="fr-FR" b="1" dirty="0"/>
              <a:t>DSE </a:t>
            </a:r>
            <a:r>
              <a:rPr lang="fr-FR" dirty="0"/>
              <a:t>: Directory Service </a:t>
            </a:r>
            <a:r>
              <a:rPr lang="fr-FR" dirty="0" smtClean="0"/>
              <a:t>Entry</a:t>
            </a:r>
            <a:endParaRPr lang="fr-FR" dirty="0"/>
          </a:p>
        </p:txBody>
      </p:sp>
      <p:sp>
        <p:nvSpPr>
          <p:cNvPr id="22" name="Espace réservé du contenu 21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4038600" cy="3627856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Nommage unique des </a:t>
            </a:r>
            <a:r>
              <a:rPr lang="fr-FR" sz="2400" dirty="0"/>
              <a:t>objets </a:t>
            </a:r>
            <a:endParaRPr lang="fr-FR" sz="2400" dirty="0" smtClean="0"/>
          </a:p>
          <a:p>
            <a:pPr lvl="1"/>
            <a:r>
              <a:rPr lang="fr-FR" sz="2000" b="1" dirty="0" smtClean="0">
                <a:solidFill>
                  <a:srgbClr val="1F497D"/>
                </a:solidFill>
              </a:rPr>
              <a:t>DN :</a:t>
            </a:r>
            <a:r>
              <a:rPr lang="fr-FR" sz="2000" dirty="0" smtClean="0"/>
              <a:t> </a:t>
            </a:r>
            <a:r>
              <a:rPr lang="fr-FR" sz="2000" b="1" i="1" dirty="0" err="1">
                <a:solidFill>
                  <a:srgbClr val="1F497D"/>
                </a:solidFill>
              </a:rPr>
              <a:t>Distinguished</a:t>
            </a:r>
            <a:r>
              <a:rPr lang="fr-FR" sz="2000" b="1" i="1" dirty="0">
                <a:solidFill>
                  <a:srgbClr val="1F497D"/>
                </a:solidFill>
              </a:rPr>
              <a:t> Name </a:t>
            </a:r>
            <a:endParaRPr lang="fr-FR" sz="2000" dirty="0"/>
          </a:p>
          <a:p>
            <a:r>
              <a:rPr lang="fr-FR" sz="2400" dirty="0" smtClean="0"/>
              <a:t>Le DN se construit </a:t>
            </a:r>
            <a:r>
              <a:rPr lang="fr-FR" sz="2400" dirty="0"/>
              <a:t>par concaténation </a:t>
            </a:r>
            <a:endParaRPr lang="fr-FR" sz="2400" dirty="0" smtClean="0"/>
          </a:p>
          <a:p>
            <a:pPr lvl="1"/>
            <a:r>
              <a:rPr lang="fr-FR" sz="2000" b="1" dirty="0" smtClean="0">
                <a:solidFill>
                  <a:srgbClr val="1F497D"/>
                </a:solidFill>
              </a:rPr>
              <a:t>RDN</a:t>
            </a:r>
            <a:r>
              <a:rPr lang="fr-FR" sz="2000" dirty="0" smtClean="0"/>
              <a:t> : </a:t>
            </a:r>
            <a:r>
              <a:rPr lang="fr-FR" sz="2000" b="1" i="1" dirty="0" smtClean="0">
                <a:solidFill>
                  <a:srgbClr val="1F497D"/>
                </a:solidFill>
              </a:rPr>
              <a:t>Relative </a:t>
            </a:r>
            <a:r>
              <a:rPr lang="fr-FR" sz="2000" b="1" i="1" dirty="0" err="1">
                <a:solidFill>
                  <a:srgbClr val="1F497D"/>
                </a:solidFill>
              </a:rPr>
              <a:t>Distinguished</a:t>
            </a:r>
            <a:r>
              <a:rPr lang="fr-FR" sz="2000" b="1" i="1" dirty="0">
                <a:solidFill>
                  <a:srgbClr val="1F497D"/>
                </a:solidFill>
              </a:rPr>
              <a:t> Name</a:t>
            </a:r>
            <a:r>
              <a:rPr lang="fr-FR" sz="2000" i="1" dirty="0"/>
              <a:t> </a:t>
            </a:r>
            <a:endParaRPr lang="fr-FR" sz="2000" i="1" dirty="0" smtClean="0"/>
          </a:p>
          <a:p>
            <a:pPr lvl="1"/>
            <a:r>
              <a:rPr lang="fr-FR" sz="2000" i="1" dirty="0" smtClean="0"/>
              <a:t>Plus </a:t>
            </a:r>
            <a:r>
              <a:rPr lang="fr-FR" sz="2000" dirty="0" smtClean="0"/>
              <a:t>celui </a:t>
            </a:r>
            <a:r>
              <a:rPr lang="fr-FR" sz="2000" dirty="0"/>
              <a:t>de ses parents, </a:t>
            </a:r>
            <a:r>
              <a:rPr lang="fr-FR" sz="2000" dirty="0" smtClean="0"/>
              <a:t>jusqu’à la </a:t>
            </a:r>
            <a:r>
              <a:rPr lang="fr-FR" sz="2000" dirty="0"/>
              <a:t>racine du </a:t>
            </a:r>
            <a:r>
              <a:rPr lang="fr-FR" sz="2000" dirty="0" smtClean="0"/>
              <a:t>DIT</a:t>
            </a:r>
            <a:endParaRPr lang="fr-FR" sz="2000" dirty="0"/>
          </a:p>
          <a:p>
            <a:pPr lvl="1"/>
            <a:endParaRPr lang="fr-FR" sz="2000" dirty="0"/>
          </a:p>
          <a:p>
            <a:endParaRPr lang="fr-FR" sz="2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5AA5D-89BF-374F-A0F8-DD883C6795E1}" type="datetime1">
              <a:rPr lang="fr-FR" smtClean="0"/>
              <a:t>07/02/2014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72</a:t>
            </a:fld>
            <a:endParaRPr lang="fr-FR"/>
          </a:p>
        </p:txBody>
      </p:sp>
      <p:grpSp>
        <p:nvGrpSpPr>
          <p:cNvPr id="6" name="Grouper 5"/>
          <p:cNvGrpSpPr/>
          <p:nvPr/>
        </p:nvGrpSpPr>
        <p:grpSpPr>
          <a:xfrm>
            <a:off x="251520" y="4292673"/>
            <a:ext cx="5918424" cy="2304679"/>
            <a:chOff x="2339752" y="3645272"/>
            <a:chExt cx="5918424" cy="2304679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645272"/>
              <a:ext cx="646113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713" y="4208463"/>
              <a:ext cx="646112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838" y="5405438"/>
              <a:ext cx="646112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cxnSp>
          <p:nvCxnSpPr>
            <p:cNvPr id="10" name="AutoShape 6"/>
            <p:cNvCxnSpPr>
              <a:cxnSpLocks noChangeShapeType="1"/>
              <a:stCxn id="7" idx="2"/>
            </p:cNvCxnSpPr>
            <p:nvPr/>
          </p:nvCxnSpPr>
          <p:spPr bwMode="auto">
            <a:xfrm rot="16200000" flipH="1">
              <a:off x="2008325" y="4731556"/>
              <a:ext cx="1611537" cy="302568"/>
            </a:xfrm>
            <a:prstGeom prst="bentConnector3">
              <a:avLst>
                <a:gd name="adj1" fmla="val 100732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1" name="AutoShape 7"/>
            <p:cNvCxnSpPr>
              <a:cxnSpLocks noChangeShapeType="1"/>
              <a:stCxn id="7" idx="2"/>
              <a:endCxn id="7" idx="2"/>
            </p:cNvCxnSpPr>
            <p:nvPr/>
          </p:nvCxnSpPr>
          <p:spPr bwMode="auto">
            <a:xfrm rot="5400000">
              <a:off x="2662809" y="4077072"/>
              <a:ext cx="12700" cy="12700"/>
            </a:xfrm>
            <a:prstGeom prst="bentConnector3">
              <a:avLst>
                <a:gd name="adj1" fmla="val 180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2" name="AutoShape 8"/>
            <p:cNvCxnSpPr>
              <a:cxnSpLocks noChangeShapeType="1"/>
              <a:endCxn id="7" idx="2"/>
            </p:cNvCxnSpPr>
            <p:nvPr/>
          </p:nvCxnSpPr>
          <p:spPr bwMode="auto">
            <a:xfrm rot="16200000" flipV="1">
              <a:off x="2656397" y="4083485"/>
              <a:ext cx="387399" cy="374574"/>
            </a:xfrm>
            <a:prstGeom prst="bentConnector3">
              <a:avLst>
                <a:gd name="adj1" fmla="val 1009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2978151" y="3740150"/>
              <a:ext cx="1333500" cy="303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9991" tIns="44996" rIns="89991" bIns="44996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fr-FR" sz="1400" dirty="0"/>
                <a:t>o=</a:t>
              </a:r>
              <a:r>
                <a:rPr lang="fr-FR" sz="1400" dirty="0" err="1"/>
                <a:t>societe.com</a:t>
              </a:r>
              <a:endParaRPr lang="fr-FR" sz="1400" dirty="0"/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506789" y="4238625"/>
              <a:ext cx="3062287" cy="5159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9991" tIns="44996" rIns="89991" bIns="44996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fr-FR" sz="1400" dirty="0"/>
                <a:t>RDN: ou=administratif</a:t>
              </a:r>
            </a:p>
            <a:p>
              <a:r>
                <a:rPr lang="fr-FR" sz="1400" dirty="0"/>
                <a:t>DN: ou=administratif, o=</a:t>
              </a:r>
              <a:r>
                <a:rPr lang="fr-FR" sz="1400" dirty="0" err="1"/>
                <a:t>societe.com</a:t>
              </a:r>
              <a:endParaRPr lang="fr-FR" sz="1400" dirty="0"/>
            </a:p>
          </p:txBody>
        </p:sp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826" y="4868863"/>
              <a:ext cx="646113" cy="43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cxnSp>
          <p:nvCxnSpPr>
            <p:cNvPr id="16" name="AutoShape 12"/>
            <p:cNvCxnSpPr>
              <a:cxnSpLocks noChangeShapeType="1"/>
              <a:endCxn id="15" idx="1"/>
            </p:cNvCxnSpPr>
            <p:nvPr/>
          </p:nvCxnSpPr>
          <p:spPr bwMode="auto">
            <a:xfrm rot="16200000" flipH="1">
              <a:off x="3139480" y="4671416"/>
              <a:ext cx="503635" cy="323057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4152901" y="4897439"/>
              <a:ext cx="4105275" cy="51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9991" tIns="44996" rIns="89991" bIns="44996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fr-FR" sz="1400" dirty="0"/>
                <a:t>RDN: </a:t>
              </a:r>
              <a:r>
                <a:rPr lang="fr-FR" sz="1400" dirty="0" err="1"/>
                <a:t>uid</a:t>
              </a:r>
              <a:r>
                <a:rPr lang="fr-FR" sz="1400" dirty="0"/>
                <a:t>=</a:t>
              </a:r>
              <a:r>
                <a:rPr lang="fr-FR" sz="1400" dirty="0" err="1"/>
                <a:t>florent</a:t>
              </a:r>
              <a:endParaRPr lang="fr-FR" sz="1400" dirty="0"/>
            </a:p>
            <a:p>
              <a:r>
                <a:rPr lang="fr-FR" sz="1400" dirty="0"/>
                <a:t>DN: </a:t>
              </a:r>
              <a:r>
                <a:rPr lang="fr-FR" sz="1400" dirty="0" err="1"/>
                <a:t>uid</a:t>
              </a:r>
              <a:r>
                <a:rPr lang="fr-FR" sz="1400" dirty="0"/>
                <a:t>=</a:t>
              </a:r>
              <a:r>
                <a:rPr lang="fr-FR" sz="1400" dirty="0" err="1"/>
                <a:t>florent</a:t>
              </a:r>
              <a:r>
                <a:rPr lang="fr-FR" sz="1400" dirty="0"/>
                <a:t>, ou=administratif, </a:t>
              </a:r>
              <a:r>
                <a:rPr lang="fr-FR" sz="1400" dirty="0" smtClean="0"/>
                <a:t>o</a:t>
              </a:r>
              <a:r>
                <a:rPr lang="fr-FR" sz="1400" dirty="0"/>
                <a:t>=</a:t>
              </a:r>
              <a:r>
                <a:rPr lang="fr-FR" sz="1400" dirty="0" err="1"/>
                <a:t>societe.com</a:t>
              </a:r>
              <a:endParaRPr lang="fr-FR" sz="1400" dirty="0"/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506789" y="5434014"/>
              <a:ext cx="2503487" cy="515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89991" tIns="44996" rIns="89991" bIns="44996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r>
                <a:rPr lang="fr-FR" sz="1400" dirty="0"/>
                <a:t>RDN: ou=client</a:t>
              </a:r>
            </a:p>
            <a:p>
              <a:r>
                <a:rPr lang="fr-FR" sz="1400" dirty="0"/>
                <a:t>DN: ou=client, o=</a:t>
              </a:r>
              <a:r>
                <a:rPr lang="fr-FR" sz="1400" dirty="0" err="1"/>
                <a:t>societe.com</a:t>
              </a:r>
              <a:endParaRPr lang="fr-FR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3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&amp; droits d’accès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9654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2"/>
                </a:solidFill>
              </a:rPr>
              <a:t>Autorisation </a:t>
            </a:r>
            <a:endParaRPr lang="fr-FR" dirty="0" smtClean="0"/>
          </a:p>
          <a:p>
            <a:pPr lvl="1"/>
            <a:r>
              <a:rPr lang="fr-FR" dirty="0" smtClean="0"/>
              <a:t>Identifier ce que peut faire un membre du groupe</a:t>
            </a:r>
          </a:p>
          <a:p>
            <a:pPr lvl="1"/>
            <a:r>
              <a:rPr lang="fr-FR" dirty="0" smtClean="0"/>
              <a:t>Souvent lié aux responsabilités dans le groupe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Notion de rôle  </a:t>
            </a:r>
          </a:p>
          <a:p>
            <a:pPr lvl="2"/>
            <a:r>
              <a:rPr lang="fr-FR" b="1" dirty="0" smtClean="0">
                <a:solidFill>
                  <a:srgbClr val="1F497D"/>
                </a:solidFill>
              </a:rPr>
              <a:t>Leader, coordinateur… </a:t>
            </a:r>
          </a:p>
          <a:p>
            <a:pPr lvl="2"/>
            <a:r>
              <a:rPr lang="fr-FR" dirty="0" smtClean="0"/>
              <a:t>Le rôle qu’on joue dans un groupe indique</a:t>
            </a:r>
          </a:p>
          <a:p>
            <a:pPr lvl="3"/>
            <a:r>
              <a:rPr lang="fr-FR" sz="2200" dirty="0" smtClean="0"/>
              <a:t>Les </a:t>
            </a:r>
            <a:r>
              <a:rPr lang="fr-FR" sz="2200" b="1" dirty="0" smtClean="0">
                <a:solidFill>
                  <a:srgbClr val="1F497D"/>
                </a:solidFill>
              </a:rPr>
              <a:t>droits</a:t>
            </a:r>
            <a:r>
              <a:rPr lang="fr-FR" sz="2200" dirty="0" smtClean="0">
                <a:solidFill>
                  <a:srgbClr val="1F497D"/>
                </a:solidFill>
              </a:rPr>
              <a:t> </a:t>
            </a:r>
            <a:r>
              <a:rPr lang="fr-FR" sz="2200" dirty="0" smtClean="0"/>
              <a:t>et les </a:t>
            </a:r>
            <a:r>
              <a:rPr lang="fr-FR" sz="2200" b="1" dirty="0" smtClean="0">
                <a:solidFill>
                  <a:srgbClr val="1F497D"/>
                </a:solidFill>
              </a:rPr>
              <a:t>responsabilités</a:t>
            </a:r>
          </a:p>
          <a:p>
            <a:pPr lvl="3"/>
            <a:r>
              <a:rPr lang="fr-FR" sz="2200" dirty="0" smtClean="0"/>
              <a:t>Les </a:t>
            </a:r>
            <a:r>
              <a:rPr lang="fr-FR" sz="2200" b="1" dirty="0" smtClean="0">
                <a:solidFill>
                  <a:srgbClr val="1F497D"/>
                </a:solidFill>
              </a:rPr>
              <a:t>actions</a:t>
            </a:r>
            <a:r>
              <a:rPr lang="fr-FR" sz="2200" dirty="0" smtClean="0">
                <a:solidFill>
                  <a:srgbClr val="1F497D"/>
                </a:solidFill>
              </a:rPr>
              <a:t> </a:t>
            </a:r>
            <a:r>
              <a:rPr lang="fr-FR" sz="2200" dirty="0" smtClean="0"/>
              <a:t>qu’on peut (ou doit) réaliser dans le groupe</a:t>
            </a:r>
          </a:p>
          <a:p>
            <a:pPr lvl="2"/>
            <a:r>
              <a:rPr lang="fr-FR" dirty="0" smtClean="0"/>
              <a:t>Un fort indicatif des informations dont on a besoin pour jouer correctement le rôle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FE0DF-6F1E-3B46-AF4F-3EC4F1EC1ECB}" type="datetime1">
              <a:rPr lang="fr-FR" smtClean="0"/>
              <a:t>07/02/2014</a:t>
            </a:fld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73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53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46761"/>
            <a:ext cx="5152727" cy="422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Sécurité &amp; Ubiquité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709120"/>
          </a:xfrm>
        </p:spPr>
        <p:txBody>
          <a:bodyPr>
            <a:normAutofit/>
          </a:bodyPr>
          <a:lstStyle/>
          <a:p>
            <a:r>
              <a:rPr lang="fr-FR" dirty="0" smtClean="0"/>
              <a:t>Un accès ubiquitaire peut compromettre la sécurité</a:t>
            </a:r>
          </a:p>
          <a:p>
            <a:r>
              <a:rPr lang="fr-FR" dirty="0"/>
              <a:t>R</a:t>
            </a:r>
            <a:r>
              <a:rPr lang="fr-FR" dirty="0" smtClean="0"/>
              <a:t>isques liés à </a:t>
            </a:r>
            <a:br>
              <a:rPr lang="fr-FR" dirty="0" smtClean="0"/>
            </a:br>
            <a:r>
              <a:rPr lang="fr-FR" dirty="0" smtClean="0"/>
              <a:t>l’accès réseau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921C4-6A3D-6B4E-A1C4-4DD332412C32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74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12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&amp; Ubiquité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Comment </a:t>
            </a:r>
            <a:r>
              <a:rPr lang="fr-FR" dirty="0" smtClean="0"/>
              <a:t>assurer aux </a:t>
            </a:r>
            <a:r>
              <a:rPr lang="fr-FR" dirty="0"/>
              <a:t>membres </a:t>
            </a:r>
            <a:r>
              <a:rPr lang="fr-FR" dirty="0" smtClean="0"/>
              <a:t>mobiles </a:t>
            </a:r>
            <a:r>
              <a:rPr lang="fr-FR" dirty="0"/>
              <a:t>l’accès </a:t>
            </a:r>
            <a:r>
              <a:rPr lang="fr-FR" dirty="0" smtClean="0"/>
              <a:t>aux </a:t>
            </a:r>
            <a:r>
              <a:rPr lang="fr-FR" dirty="0"/>
              <a:t>ressources </a:t>
            </a:r>
            <a:r>
              <a:rPr lang="fr-FR" dirty="0" smtClean="0"/>
              <a:t>de </a:t>
            </a:r>
            <a:r>
              <a:rPr lang="fr-FR" dirty="0"/>
              <a:t>l’équipe ? </a:t>
            </a:r>
            <a:endParaRPr lang="fr-FR" dirty="0" smtClean="0"/>
          </a:p>
          <a:p>
            <a:r>
              <a:rPr lang="fr-FR" dirty="0" smtClean="0"/>
              <a:t>Différentes solutions sont possibles, à différents niveaux :</a:t>
            </a:r>
          </a:p>
          <a:p>
            <a:pPr lvl="1"/>
            <a:r>
              <a:rPr lang="fr-FR" dirty="0" smtClean="0"/>
              <a:t>Firewall</a:t>
            </a:r>
          </a:p>
          <a:p>
            <a:pPr lvl="1"/>
            <a:r>
              <a:rPr lang="fr-FR" dirty="0" smtClean="0"/>
              <a:t>VPN</a:t>
            </a:r>
          </a:p>
          <a:p>
            <a:pPr lvl="1"/>
            <a:r>
              <a:rPr lang="fr-FR" dirty="0" smtClean="0"/>
              <a:t>…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5B861-49C1-E64D-8CB4-C1FA5F115744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75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Multiplication 6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8316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337747" cy="419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&amp; Ubiquité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r>
              <a:rPr lang="fr-FR" dirty="0" smtClean="0"/>
              <a:t>Firewall </a:t>
            </a:r>
          </a:p>
          <a:p>
            <a:pPr lvl="1"/>
            <a:r>
              <a:rPr lang="fr-FR" dirty="0" smtClean="0"/>
              <a:t>Objectif : protéger le réseau des accès externes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A2342-7327-224D-88B9-17CBC3B50016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76</a:t>
            </a:fld>
            <a:endParaRPr lang="fr-FR"/>
          </a:p>
        </p:txBody>
      </p:sp>
      <p:sp>
        <p:nvSpPr>
          <p:cNvPr id="7" name="Flèche vers la gauche 6"/>
          <p:cNvSpPr/>
          <p:nvPr/>
        </p:nvSpPr>
        <p:spPr>
          <a:xfrm>
            <a:off x="3275856" y="2492896"/>
            <a:ext cx="3744416" cy="576064"/>
          </a:xfrm>
          <a:prstGeom prst="leftArrow">
            <a:avLst>
              <a:gd name="adj1" fmla="val 50000"/>
              <a:gd name="adj2" fmla="val 78345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Sécuriser le trafic entrant</a:t>
            </a:r>
            <a:endParaRPr lang="fr-FR" sz="2000" dirty="0"/>
          </a:p>
        </p:txBody>
      </p:sp>
      <p:sp>
        <p:nvSpPr>
          <p:cNvPr id="9" name="Flèche vers la droite 8"/>
          <p:cNvSpPr/>
          <p:nvPr/>
        </p:nvSpPr>
        <p:spPr>
          <a:xfrm>
            <a:off x="3347864" y="6165304"/>
            <a:ext cx="3960440" cy="648072"/>
          </a:xfrm>
          <a:prstGeom prst="rightArrow">
            <a:avLst>
              <a:gd name="adj1" fmla="val 50000"/>
              <a:gd name="adj2" fmla="val 97592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Contrôler le trafic sortant</a:t>
            </a:r>
            <a:endParaRPr lang="fr-FR" sz="200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238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&amp; Ubiquité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fr-FR" b="1" dirty="0" smtClean="0">
                <a:solidFill>
                  <a:srgbClr val="1F497D"/>
                </a:solidFill>
              </a:rPr>
              <a:t>VPN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: </a:t>
            </a:r>
            <a:r>
              <a:rPr lang="fr-FR" b="1" i="1" dirty="0" smtClean="0">
                <a:solidFill>
                  <a:srgbClr val="1F497D"/>
                </a:solidFill>
              </a:rPr>
              <a:t>Virtual </a:t>
            </a:r>
            <a:r>
              <a:rPr lang="fr-FR" b="1" i="1" dirty="0" err="1" smtClean="0">
                <a:solidFill>
                  <a:srgbClr val="1F497D"/>
                </a:solidFill>
              </a:rPr>
              <a:t>Private</a:t>
            </a:r>
            <a:r>
              <a:rPr lang="fr-FR" b="1" i="1" dirty="0" smtClean="0">
                <a:solidFill>
                  <a:srgbClr val="1F497D"/>
                </a:solidFill>
              </a:rPr>
              <a:t> Network</a:t>
            </a:r>
          </a:p>
          <a:p>
            <a:pPr lvl="1"/>
            <a:r>
              <a:rPr lang="fr-FR" dirty="0" smtClean="0"/>
              <a:t>Accéder au réseau comme si on était à l’intérieur</a:t>
            </a:r>
          </a:p>
          <a:p>
            <a:pPr lvl="2"/>
            <a:r>
              <a:rPr lang="en-US" i="1" dirty="0" smtClean="0"/>
              <a:t>A </a:t>
            </a:r>
            <a:r>
              <a:rPr lang="en-US" b="1" i="1" dirty="0"/>
              <a:t>Virtual Private Networks (VPN)</a:t>
            </a:r>
            <a:r>
              <a:rPr lang="en-US" i="1" dirty="0"/>
              <a:t> creates a private connection, or network, between two </a:t>
            </a:r>
            <a:r>
              <a:rPr lang="en-US" i="1" dirty="0" smtClean="0"/>
              <a:t>endpoints</a:t>
            </a:r>
          </a:p>
          <a:p>
            <a:pPr lvl="2"/>
            <a:r>
              <a:rPr lang="en-US" i="1" dirty="0"/>
              <a:t>Create a private network over a public network infrastructure while maintaining confidentiality and </a:t>
            </a:r>
            <a:r>
              <a:rPr lang="en-US" i="1" dirty="0" smtClean="0"/>
              <a:t>security</a:t>
            </a:r>
            <a:r>
              <a:rPr lang="en-US" dirty="0" smtClean="0"/>
              <a:t> </a:t>
            </a:r>
          </a:p>
          <a:p>
            <a:pPr lvl="2"/>
            <a:endParaRPr lang="fr-FR" dirty="0" smtClean="0"/>
          </a:p>
          <a:p>
            <a:pPr lvl="1"/>
            <a:r>
              <a:rPr lang="fr-FR" dirty="0" smtClean="0"/>
              <a:t>Pouvoir travailler à distance en garantissant la sécurité du réseau</a:t>
            </a:r>
          </a:p>
          <a:p>
            <a:pPr lvl="1"/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D235C-26E1-584E-B96F-6CCB4035F0D6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77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228184" y="4581128"/>
            <a:ext cx="19800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[</a:t>
            </a:r>
            <a:r>
              <a:rPr lang="en-US" i="1" dirty="0" err="1" smtClean="0"/>
              <a:t>cisco.netacad.net</a:t>
            </a:r>
            <a:r>
              <a:rPr lang="en-US" i="1" dirty="0" smtClean="0"/>
              <a:t>]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919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&amp; Ubiquité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Un VPN peut se construire à différents niveaux de la pile TCP/IP :</a:t>
            </a:r>
          </a:p>
          <a:p>
            <a:pPr lvl="1"/>
            <a:r>
              <a:rPr lang="fr-FR" dirty="0" smtClean="0"/>
              <a:t>Niveau 3 – Réseaux (IP) : IPSEC</a:t>
            </a:r>
          </a:p>
          <a:p>
            <a:pPr lvl="2"/>
            <a:r>
              <a:rPr lang="fr-FR" dirty="0" smtClean="0"/>
              <a:t>Tunnel sur IP</a:t>
            </a:r>
          </a:p>
          <a:p>
            <a:pPr lvl="2"/>
            <a:r>
              <a:rPr lang="fr-FR" dirty="0" smtClean="0"/>
              <a:t>Cryptographie sur le protocole IP</a:t>
            </a:r>
          </a:p>
          <a:p>
            <a:pPr lvl="2"/>
            <a:r>
              <a:rPr lang="fr-FR" dirty="0" smtClean="0"/>
              <a:t>Tout les paquets transportés sont cryptographiés </a:t>
            </a:r>
          </a:p>
          <a:p>
            <a:pPr lvl="2"/>
            <a:r>
              <a:rPr lang="fr-FR" dirty="0" smtClean="0"/>
              <a:t>Native sur iPhone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71600" y="6376243"/>
            <a:ext cx="2133600" cy="365125"/>
          </a:xfrm>
        </p:spPr>
        <p:txBody>
          <a:bodyPr lIns="0" tIns="46800" rIns="0" bIns="46800"/>
          <a:lstStyle/>
          <a:p>
            <a:fld id="{291DB59A-2589-7842-964D-ECC520C23B07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78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99592" y="5085184"/>
            <a:ext cx="1584176" cy="451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6800" rIns="0" bIns="46800" rtlCol="0" anchor="ctr"/>
          <a:lstStyle/>
          <a:p>
            <a:pPr algn="ctr"/>
            <a:r>
              <a:rPr lang="fr-FR" sz="2000" dirty="0" smtClean="0"/>
              <a:t>Application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899592" y="5609132"/>
            <a:ext cx="1584176" cy="484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6800" rIns="0" bIns="46800" rtlCol="0" anchor="ctr"/>
          <a:lstStyle/>
          <a:p>
            <a:pPr algn="ctr"/>
            <a:r>
              <a:rPr lang="fr-FR" sz="2000" dirty="0" smtClean="0"/>
              <a:t>TCP/UDP</a:t>
            </a:r>
            <a:endParaRPr lang="fr-FR" sz="2000" dirty="0"/>
          </a:p>
        </p:txBody>
      </p:sp>
      <p:sp>
        <p:nvSpPr>
          <p:cNvPr id="8" name="Rectangle 7"/>
          <p:cNvSpPr/>
          <p:nvPr/>
        </p:nvSpPr>
        <p:spPr>
          <a:xfrm>
            <a:off x="899592" y="6185196"/>
            <a:ext cx="1584176" cy="4841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6800" rIns="0" bIns="46800" rtlCol="0" anchor="ctr"/>
          <a:lstStyle/>
          <a:p>
            <a:pPr algn="ctr"/>
            <a:r>
              <a:rPr lang="fr-FR" sz="2000" dirty="0" smtClean="0"/>
              <a:t>IP</a:t>
            </a:r>
            <a:endParaRPr lang="fr-FR" sz="2000" dirty="0"/>
          </a:p>
        </p:txBody>
      </p:sp>
      <p:sp>
        <p:nvSpPr>
          <p:cNvPr id="12" name="Cylindre 11"/>
          <p:cNvSpPr/>
          <p:nvPr/>
        </p:nvSpPr>
        <p:spPr>
          <a:xfrm rot="5400000">
            <a:off x="4582344" y="4132969"/>
            <a:ext cx="504056" cy="4536504"/>
          </a:xfrm>
          <a:prstGeom prst="ca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46800" rIns="0" bIns="46800" rtlCol="0" anchor="ctr"/>
          <a:lstStyle/>
          <a:p>
            <a:pPr algn="ctr"/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7236296" y="5065292"/>
            <a:ext cx="1584176" cy="4519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6800" rIns="0" bIns="46800" rtlCol="0" anchor="ctr"/>
          <a:lstStyle/>
          <a:p>
            <a:pPr algn="ctr"/>
            <a:r>
              <a:rPr lang="fr-FR" sz="2000" dirty="0" smtClean="0"/>
              <a:t>Application</a:t>
            </a:r>
            <a:endParaRPr lang="fr-FR" sz="2000" dirty="0"/>
          </a:p>
        </p:txBody>
      </p:sp>
      <p:sp>
        <p:nvSpPr>
          <p:cNvPr id="16" name="Rectangle 15"/>
          <p:cNvSpPr/>
          <p:nvPr/>
        </p:nvSpPr>
        <p:spPr>
          <a:xfrm>
            <a:off x="7236296" y="5589240"/>
            <a:ext cx="1584176" cy="4841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46800" rIns="0" bIns="46800" rtlCol="0" anchor="ctr"/>
          <a:lstStyle/>
          <a:p>
            <a:pPr algn="ctr"/>
            <a:r>
              <a:rPr lang="fr-FR" sz="2000" dirty="0" smtClean="0"/>
              <a:t>TCP/UDP</a:t>
            </a:r>
            <a:endParaRPr lang="fr-FR" sz="2000" dirty="0"/>
          </a:p>
        </p:txBody>
      </p:sp>
      <p:sp>
        <p:nvSpPr>
          <p:cNvPr id="17" name="Rectangle 16"/>
          <p:cNvSpPr/>
          <p:nvPr/>
        </p:nvSpPr>
        <p:spPr>
          <a:xfrm>
            <a:off x="7236296" y="6165304"/>
            <a:ext cx="1584176" cy="4841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46800" rIns="0" bIns="46800" rtlCol="0" anchor="ctr"/>
          <a:lstStyle/>
          <a:p>
            <a:pPr algn="ctr"/>
            <a:r>
              <a:rPr lang="fr-FR" sz="2000" dirty="0" smtClean="0"/>
              <a:t>IP</a:t>
            </a:r>
            <a:endParaRPr lang="fr-FR" sz="2000" dirty="0"/>
          </a:p>
        </p:txBody>
      </p:sp>
      <p:sp>
        <p:nvSpPr>
          <p:cNvPr id="18" name="Multiplication 17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6045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Sécurité &amp; Ubiquité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fr-FR" dirty="0" smtClean="0"/>
              <a:t>Un VPN peut se construire à différents niveaux de la pile TCP/IP :</a:t>
            </a:r>
          </a:p>
          <a:p>
            <a:pPr lvl="1"/>
            <a:r>
              <a:rPr lang="fr-FR" dirty="0" smtClean="0"/>
              <a:t>Niveau 4 – Transport (TCP) : TLS / SSL</a:t>
            </a:r>
          </a:p>
          <a:p>
            <a:pPr lvl="2"/>
            <a:r>
              <a:rPr lang="fr-FR" dirty="0" smtClean="0"/>
              <a:t>Chaque application ouvre un tunnel pour ses données</a:t>
            </a:r>
          </a:p>
          <a:p>
            <a:pPr lvl="2"/>
            <a:r>
              <a:rPr lang="fr-FR" dirty="0" smtClean="0"/>
              <a:t>Tunnel application </a:t>
            </a:r>
            <a:r>
              <a:rPr lang="fr-FR" dirty="0" smtClean="0">
                <a:latin typeface="Wingdings"/>
                <a:ea typeface="Wingdings"/>
                <a:cs typeface="Wingdings"/>
                <a:sym typeface="Wingdings"/>
              </a:rPr>
              <a:t></a:t>
            </a:r>
            <a:r>
              <a:rPr lang="fr-FR" dirty="0" smtClean="0"/>
              <a:t> application</a:t>
            </a:r>
          </a:p>
          <a:p>
            <a:pPr lvl="2"/>
            <a:r>
              <a:rPr lang="fr-FR" dirty="0" err="1" smtClean="0"/>
              <a:t>OpenVPN</a:t>
            </a:r>
            <a:r>
              <a:rPr lang="fr-FR" dirty="0" smtClean="0"/>
              <a:t> : implémentation ouverte</a:t>
            </a:r>
          </a:p>
          <a:p>
            <a:pPr lvl="3"/>
            <a:r>
              <a:rPr lang="fr-FR" dirty="0" smtClean="0"/>
              <a:t>Création d’une interface virtuelle </a:t>
            </a:r>
          </a:p>
          <a:p>
            <a:pPr lvl="3"/>
            <a:r>
              <a:rPr lang="fr-FR" dirty="0" smtClean="0"/>
              <a:t>Transparent pour l’application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16B42-84F2-3943-A398-B28BF9F54C84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79</a:t>
            </a:fld>
            <a:endParaRPr lang="fr-FR"/>
          </a:p>
        </p:txBody>
      </p:sp>
      <p:grpSp>
        <p:nvGrpSpPr>
          <p:cNvPr id="34" name="Grouper 33"/>
          <p:cNvGrpSpPr/>
          <p:nvPr/>
        </p:nvGrpSpPr>
        <p:grpSpPr>
          <a:xfrm>
            <a:off x="251520" y="4653136"/>
            <a:ext cx="8721719" cy="1984286"/>
            <a:chOff x="107504" y="4725144"/>
            <a:chExt cx="8721719" cy="1984286"/>
          </a:xfrm>
        </p:grpSpPr>
        <p:sp>
          <p:nvSpPr>
            <p:cNvPr id="6" name="Rectangle 5"/>
            <p:cNvSpPr/>
            <p:nvPr/>
          </p:nvSpPr>
          <p:spPr>
            <a:xfrm>
              <a:off x="539552" y="5229200"/>
              <a:ext cx="360040" cy="3600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Triangle isocèle 6"/>
            <p:cNvSpPr/>
            <p:nvPr/>
          </p:nvSpPr>
          <p:spPr>
            <a:xfrm>
              <a:off x="467544" y="5805264"/>
              <a:ext cx="504056" cy="432048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ogner un rectangle avec un coin diagonal 7"/>
            <p:cNvSpPr/>
            <p:nvPr/>
          </p:nvSpPr>
          <p:spPr>
            <a:xfrm>
              <a:off x="1907704" y="5661248"/>
              <a:ext cx="936104" cy="576064"/>
            </a:xfrm>
            <a:prstGeom prst="snip2Diag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/>
                <a:t>tun0</a:t>
              </a:r>
              <a:endParaRPr lang="fr-FR" sz="2000" dirty="0"/>
            </a:p>
          </p:txBody>
        </p:sp>
        <p:sp>
          <p:nvSpPr>
            <p:cNvPr id="9" name="Cylindre 8"/>
            <p:cNvSpPr/>
            <p:nvPr/>
          </p:nvSpPr>
          <p:spPr>
            <a:xfrm rot="5400000">
              <a:off x="4283968" y="4581128"/>
              <a:ext cx="360040" cy="2808312"/>
            </a:xfrm>
            <a:prstGeom prst="can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avec flèche 10"/>
            <p:cNvCxnSpPr>
              <a:stCxn id="6" idx="3"/>
              <a:endCxn id="8" idx="2"/>
            </p:cNvCxnSpPr>
            <p:nvPr/>
          </p:nvCxnSpPr>
          <p:spPr>
            <a:xfrm>
              <a:off x="899592" y="5409220"/>
              <a:ext cx="1008112" cy="54006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>
              <a:stCxn id="7" idx="5"/>
              <a:endCxn id="8" idx="2"/>
            </p:cNvCxnSpPr>
            <p:nvPr/>
          </p:nvCxnSpPr>
          <p:spPr>
            <a:xfrm flipV="1">
              <a:off x="845586" y="5949280"/>
              <a:ext cx="1062118" cy="7200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107504" y="4869160"/>
              <a:ext cx="15209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i="1" dirty="0" smtClean="0"/>
                <a:t>Applications</a:t>
              </a:r>
              <a:endParaRPr lang="fr-FR" sz="2000" i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403648" y="6309320"/>
              <a:ext cx="20779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i="1" dirty="0" smtClean="0"/>
                <a:t>Interface virtuelle</a:t>
              </a:r>
              <a:endParaRPr lang="fr-FR" sz="2000" i="1" dirty="0"/>
            </a:p>
          </p:txBody>
        </p:sp>
        <p:sp>
          <p:nvSpPr>
            <p:cNvPr id="19" name="Rogner un rectangle avec un coin diagonal 18"/>
            <p:cNvSpPr/>
            <p:nvPr/>
          </p:nvSpPr>
          <p:spPr>
            <a:xfrm>
              <a:off x="5940152" y="5661248"/>
              <a:ext cx="1080120" cy="576064"/>
            </a:xfrm>
            <a:prstGeom prst="snip2Diag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dirty="0" smtClean="0"/>
                <a:t>server</a:t>
              </a:r>
              <a:endParaRPr lang="fr-FR" sz="20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580112" y="6309320"/>
              <a:ext cx="19365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i="1" dirty="0" err="1" smtClean="0"/>
                <a:t>OpenVPN</a:t>
              </a:r>
              <a:r>
                <a:rPr lang="fr-FR" sz="2000" i="1" dirty="0" smtClean="0"/>
                <a:t> server</a:t>
              </a:r>
              <a:endParaRPr lang="fr-FR" sz="2000" i="1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812360" y="5157192"/>
              <a:ext cx="432048" cy="43204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Triangle isocèle 21"/>
            <p:cNvSpPr/>
            <p:nvPr/>
          </p:nvSpPr>
          <p:spPr>
            <a:xfrm>
              <a:off x="7740352" y="5733256"/>
              <a:ext cx="576064" cy="504056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avec flèche 24"/>
            <p:cNvCxnSpPr>
              <a:stCxn id="19" idx="0"/>
              <a:endCxn id="21" idx="1"/>
            </p:cNvCxnSpPr>
            <p:nvPr/>
          </p:nvCxnSpPr>
          <p:spPr>
            <a:xfrm flipV="1">
              <a:off x="7020272" y="5373216"/>
              <a:ext cx="792088" cy="57606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>
              <a:stCxn id="19" idx="0"/>
              <a:endCxn id="22" idx="1"/>
            </p:cNvCxnSpPr>
            <p:nvPr/>
          </p:nvCxnSpPr>
          <p:spPr>
            <a:xfrm>
              <a:off x="7020272" y="5949280"/>
              <a:ext cx="864096" cy="3600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7308304" y="4725144"/>
              <a:ext cx="152091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i="1" dirty="0" smtClean="0"/>
                <a:t>Applications</a:t>
              </a:r>
              <a:endParaRPr lang="fr-FR" sz="2000" i="1" dirty="0"/>
            </a:p>
          </p:txBody>
        </p:sp>
      </p:grp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23" name="Multiplication 22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289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TCAO : Definitions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568952" cy="532859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Systèmes de </a:t>
            </a:r>
            <a:r>
              <a:rPr lang="fr-FR" b="1" dirty="0" err="1" smtClean="0">
                <a:solidFill>
                  <a:schemeClr val="tx2"/>
                </a:solidFill>
              </a:rPr>
              <a:t>groupware</a:t>
            </a:r>
            <a:r>
              <a:rPr lang="fr-FR" dirty="0" smtClean="0"/>
              <a:t> ou </a:t>
            </a:r>
            <a:r>
              <a:rPr lang="fr-FR" b="1" dirty="0" smtClean="0">
                <a:solidFill>
                  <a:schemeClr val="tx2"/>
                </a:solidFill>
              </a:rPr>
              <a:t>collecticiels </a:t>
            </a:r>
          </a:p>
          <a:p>
            <a:pPr lvl="1"/>
            <a:r>
              <a:rPr lang="fr-FR" dirty="0" smtClean="0"/>
              <a:t>« </a:t>
            </a:r>
            <a:r>
              <a:rPr lang="fr-FR" i="1" dirty="0" smtClean="0"/>
              <a:t>Logiciel permettant à un groupe d'utilisateurs de </a:t>
            </a:r>
            <a:r>
              <a:rPr lang="fr-FR" b="1" i="1" dirty="0" smtClean="0">
                <a:solidFill>
                  <a:schemeClr val="tx2"/>
                </a:solidFill>
              </a:rPr>
              <a:t>travailler en collaboration </a:t>
            </a:r>
            <a:r>
              <a:rPr lang="fr-FR" i="1" dirty="0" smtClean="0"/>
              <a:t>sur un même projet sans être nécessairement réunis » </a:t>
            </a:r>
            <a:r>
              <a:rPr lang="fr-FR" sz="2000" dirty="0" smtClean="0"/>
              <a:t>[ASTI 2005]</a:t>
            </a:r>
          </a:p>
          <a:p>
            <a:pPr lvl="1"/>
            <a:r>
              <a:rPr lang="fr-FR" dirty="0" smtClean="0"/>
              <a:t>Système qui assiste </a:t>
            </a:r>
            <a:r>
              <a:rPr lang="fr-FR" b="1" dirty="0" smtClean="0">
                <a:solidFill>
                  <a:schemeClr val="tx2"/>
                </a:solidFill>
              </a:rPr>
              <a:t>un groupe </a:t>
            </a:r>
            <a:r>
              <a:rPr lang="fr-FR" dirty="0" smtClean="0"/>
              <a:t>de personnes engagées dans une </a:t>
            </a:r>
            <a:r>
              <a:rPr lang="fr-FR" b="1" dirty="0" smtClean="0">
                <a:solidFill>
                  <a:schemeClr val="tx2"/>
                </a:solidFill>
              </a:rPr>
              <a:t>tâche</a:t>
            </a:r>
            <a:r>
              <a:rPr lang="fr-FR" dirty="0" smtClean="0"/>
              <a:t> ou un </a:t>
            </a:r>
            <a:r>
              <a:rPr lang="fr-FR" b="1" dirty="0" smtClean="0">
                <a:solidFill>
                  <a:schemeClr val="tx2"/>
                </a:solidFill>
              </a:rPr>
              <a:t>objectif commun </a:t>
            </a:r>
            <a:r>
              <a:rPr lang="fr-FR" dirty="0" smtClean="0"/>
              <a:t>et qui fournit une </a:t>
            </a:r>
            <a:r>
              <a:rPr lang="fr-FR" dirty="0" smtClean="0">
                <a:solidFill>
                  <a:schemeClr val="tx2"/>
                </a:solidFill>
              </a:rPr>
              <a:t>interface</a:t>
            </a:r>
            <a:r>
              <a:rPr lang="fr-FR" dirty="0" smtClean="0"/>
              <a:t> à un </a:t>
            </a:r>
            <a:r>
              <a:rPr lang="fr-FR" b="1" dirty="0" smtClean="0">
                <a:solidFill>
                  <a:schemeClr val="tx2"/>
                </a:solidFill>
              </a:rPr>
              <a:t>environnement partagé </a:t>
            </a:r>
            <a:r>
              <a:rPr lang="fr-FR" sz="2000" dirty="0" smtClean="0"/>
              <a:t>[Ellis 1991]</a:t>
            </a:r>
            <a:endParaRPr lang="fr-FR" sz="2000" i="1" dirty="0" smtClean="0"/>
          </a:p>
          <a:p>
            <a:r>
              <a:rPr lang="fr-FR" dirty="0" smtClean="0"/>
              <a:t>Contrairement </a:t>
            </a:r>
            <a:r>
              <a:rPr lang="fr-FR" dirty="0"/>
              <a:t>aux systèmes multi-utilisateurs, les utilisateurs des collecticiels </a:t>
            </a:r>
            <a:r>
              <a:rPr lang="fr-FR" i="1" dirty="0"/>
              <a:t>doivent</a:t>
            </a:r>
            <a:r>
              <a:rPr lang="fr-FR" dirty="0"/>
              <a:t> avoir </a:t>
            </a:r>
            <a:r>
              <a:rPr lang="fr-FR" dirty="0">
                <a:solidFill>
                  <a:schemeClr val="tx2"/>
                </a:solidFill>
              </a:rPr>
              <a:t>conscience des autres et de ce partage</a:t>
            </a:r>
          </a:p>
          <a:p>
            <a:pPr lvl="1"/>
            <a:r>
              <a:rPr lang="fr-FR" dirty="0"/>
              <a:t>Focus sur le groupe et non sur les individus </a:t>
            </a:r>
          </a:p>
          <a:p>
            <a:pPr lvl="2"/>
            <a:r>
              <a:rPr lang="fr-FR" dirty="0"/>
              <a:t>« </a:t>
            </a:r>
            <a:r>
              <a:rPr lang="fr-FR" b="1" dirty="0">
                <a:solidFill>
                  <a:schemeClr val="tx2"/>
                </a:solidFill>
              </a:rPr>
              <a:t>g</a:t>
            </a:r>
            <a:r>
              <a:rPr lang="en-US" b="1" i="1" dirty="0" err="1">
                <a:solidFill>
                  <a:schemeClr val="tx2"/>
                </a:solidFill>
              </a:rPr>
              <a:t>roups</a:t>
            </a:r>
            <a:r>
              <a:rPr lang="en-US" b="1" i="1" dirty="0">
                <a:solidFill>
                  <a:schemeClr val="tx2"/>
                </a:solidFill>
              </a:rPr>
              <a:t> are different</a:t>
            </a:r>
            <a:r>
              <a:rPr lang="en-US" dirty="0"/>
              <a:t> » </a:t>
            </a:r>
            <a:r>
              <a:rPr lang="en-US" sz="1600" dirty="0"/>
              <a:t>[</a:t>
            </a:r>
            <a:r>
              <a:rPr lang="en-US" sz="1600" dirty="0" err="1"/>
              <a:t>Grudin</a:t>
            </a:r>
            <a:r>
              <a:rPr lang="en-US" sz="1600" dirty="0"/>
              <a:t> 1994</a:t>
            </a:r>
            <a:r>
              <a:rPr lang="en-US" sz="1600" dirty="0" smtClean="0"/>
              <a:t>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27404-CB14-564F-A08B-0E4167D233BE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87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Group Awareness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57784"/>
          </a:xfrm>
          <a:noFill/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r-FR" dirty="0" smtClean="0"/>
              <a:t>Le fait d’être </a:t>
            </a:r>
            <a:r>
              <a:rPr lang="fr-FR" b="1" dirty="0" smtClean="0">
                <a:solidFill>
                  <a:schemeClr val="tx2"/>
                </a:solidFill>
              </a:rPr>
              <a:t>attentif</a:t>
            </a:r>
            <a:r>
              <a:rPr lang="fr-FR" dirty="0" smtClean="0"/>
              <a:t> aux collègues et à leurs activités joue un rôle capital pour que le travail soit plus </a:t>
            </a:r>
            <a:r>
              <a:rPr lang="fr-FR" b="1" dirty="0" smtClean="0">
                <a:solidFill>
                  <a:schemeClr val="tx2"/>
                </a:solidFill>
              </a:rPr>
              <a:t>fluide</a:t>
            </a:r>
            <a:r>
              <a:rPr lang="fr-FR" dirty="0" smtClean="0"/>
              <a:t> et </a:t>
            </a:r>
            <a:r>
              <a:rPr lang="fr-FR" b="1" dirty="0" smtClean="0">
                <a:solidFill>
                  <a:schemeClr val="tx2"/>
                </a:solidFill>
              </a:rPr>
              <a:t>naturel</a:t>
            </a:r>
            <a:r>
              <a:rPr lang="fr-FR" dirty="0" smtClean="0"/>
              <a:t> </a:t>
            </a:r>
            <a:r>
              <a:rPr lang="fr-FR" sz="2000" dirty="0" smtClean="0"/>
              <a:t>[</a:t>
            </a:r>
            <a:r>
              <a:rPr lang="fr-FR" sz="2000" dirty="0" err="1" smtClean="0"/>
              <a:t>Gutwin</a:t>
            </a:r>
            <a:r>
              <a:rPr lang="fr-FR" sz="2000" dirty="0" smtClean="0"/>
              <a:t> 2002]</a:t>
            </a:r>
            <a:endParaRPr lang="fr-FR" dirty="0" smtClean="0"/>
          </a:p>
          <a:p>
            <a:pPr>
              <a:lnSpc>
                <a:spcPct val="110000"/>
              </a:lnSpc>
            </a:pPr>
            <a:r>
              <a:rPr lang="fr-FR" dirty="0" smtClean="0"/>
              <a:t>Savoir ce qui se passe dans le groupe </a:t>
            </a:r>
            <a:br>
              <a:rPr lang="fr-FR" dirty="0" smtClean="0"/>
            </a:br>
            <a:r>
              <a:rPr lang="fr-FR" dirty="0" smtClean="0"/>
              <a:t>est essentiel  pour une meilleure  </a:t>
            </a:r>
            <a:br>
              <a:rPr lang="fr-FR" dirty="0" smtClean="0"/>
            </a:br>
            <a:r>
              <a:rPr lang="fr-FR" b="1" dirty="0" smtClean="0">
                <a:solidFill>
                  <a:schemeClr val="tx2"/>
                </a:solidFill>
              </a:rPr>
              <a:t>coordination </a:t>
            </a:r>
            <a:r>
              <a:rPr lang="fr-FR" dirty="0" smtClean="0"/>
              <a:t>du groupe</a:t>
            </a:r>
          </a:p>
          <a:p>
            <a:pPr lvl="1">
              <a:lnSpc>
                <a:spcPct val="110000"/>
              </a:lnSpc>
            </a:pPr>
            <a:r>
              <a:rPr lang="fr-FR" dirty="0" smtClean="0"/>
              <a:t>Éviter le </a:t>
            </a:r>
            <a:r>
              <a:rPr lang="fr-FR" b="1" dirty="0" smtClean="0">
                <a:solidFill>
                  <a:srgbClr val="7030A0"/>
                </a:solidFill>
              </a:rPr>
              <a:t>travail en double </a:t>
            </a:r>
          </a:p>
          <a:p>
            <a:pPr lvl="1">
              <a:lnSpc>
                <a:spcPct val="110000"/>
              </a:lnSpc>
            </a:pPr>
            <a:r>
              <a:rPr lang="fr-FR" dirty="0" smtClean="0"/>
              <a:t>Éviter les </a:t>
            </a:r>
            <a:r>
              <a:rPr lang="fr-FR" b="1" dirty="0" smtClean="0">
                <a:solidFill>
                  <a:srgbClr val="7030A0"/>
                </a:solidFill>
              </a:rPr>
              <a:t>incohérences</a:t>
            </a:r>
          </a:p>
          <a:p>
            <a:pPr lvl="1">
              <a:lnSpc>
                <a:spcPct val="110000"/>
              </a:lnSpc>
            </a:pPr>
            <a:r>
              <a:rPr lang="fr-FR" dirty="0" smtClean="0"/>
              <a:t>Éviter les </a:t>
            </a:r>
            <a:r>
              <a:rPr lang="fr-FR" b="1" dirty="0" smtClean="0">
                <a:solidFill>
                  <a:srgbClr val="7030A0"/>
                </a:solidFill>
              </a:rPr>
              <a:t>problèmes d’intégration </a:t>
            </a:r>
          </a:p>
          <a:p>
            <a:pPr lvl="1">
              <a:lnSpc>
                <a:spcPct val="110000"/>
              </a:lnSpc>
            </a:pPr>
            <a:r>
              <a:rPr lang="fr-FR" dirty="0" smtClean="0"/>
              <a:t>Éviter / gérer les </a:t>
            </a:r>
            <a:r>
              <a:rPr lang="fr-FR" b="1" dirty="0" smtClean="0">
                <a:solidFill>
                  <a:srgbClr val="7030A0"/>
                </a:solidFill>
              </a:rPr>
              <a:t>conflits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28C10-DEF7-0043-83F9-788FBB8ABEA1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80</a:t>
            </a:fld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094" y="3857628"/>
            <a:ext cx="27315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207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Group Awareness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  <a:noFill/>
        </p:spPr>
        <p:txBody>
          <a:bodyPr>
            <a:normAutofit/>
          </a:bodyPr>
          <a:lstStyle/>
          <a:p>
            <a:r>
              <a:rPr lang="fr-FR" dirty="0" smtClean="0"/>
              <a:t>Lors d’un interaction synchrone qui s’effectue dans un même lieu, il est facile de savoir que </a:t>
            </a:r>
            <a:br>
              <a:rPr lang="fr-FR" dirty="0" smtClean="0"/>
            </a:br>
            <a:r>
              <a:rPr lang="fr-FR" dirty="0" smtClean="0"/>
              <a:t>font nous collègues</a:t>
            </a:r>
          </a:p>
          <a:p>
            <a:r>
              <a:rPr lang="fr-FR" dirty="0" smtClean="0"/>
              <a:t>Mais comment le savoir lors qu’on est asynchrone ou géographiquement distribué ?</a:t>
            </a:r>
          </a:p>
          <a:p>
            <a:endParaRPr lang="fr-FR" dirty="0" smtClean="0"/>
          </a:p>
          <a:p>
            <a:r>
              <a:rPr lang="fr-FR" dirty="0" smtClean="0"/>
              <a:t>Notion  de  </a:t>
            </a:r>
            <a:r>
              <a:rPr lang="fr-FR" b="1" i="1" dirty="0" smtClean="0">
                <a:solidFill>
                  <a:schemeClr val="tx2"/>
                </a:solidFill>
              </a:rPr>
              <a:t>group </a:t>
            </a:r>
            <a:r>
              <a:rPr lang="fr-FR" b="1" i="1" dirty="0" err="1" smtClean="0">
                <a:solidFill>
                  <a:schemeClr val="tx2"/>
                </a:solidFill>
              </a:rPr>
              <a:t>awareness</a:t>
            </a:r>
            <a:r>
              <a:rPr lang="fr-FR" b="1" i="1" dirty="0" smtClean="0">
                <a:solidFill>
                  <a:schemeClr val="tx2"/>
                </a:solidFill>
              </a:rPr>
              <a:t>   </a:t>
            </a:r>
            <a:r>
              <a:rPr lang="fr-FR" dirty="0" smtClean="0"/>
              <a:t>ou  </a:t>
            </a:r>
            <a:r>
              <a:rPr lang="fr-FR" b="1" dirty="0" smtClean="0">
                <a:solidFill>
                  <a:schemeClr val="tx2"/>
                </a:solidFill>
              </a:rPr>
              <a:t>conscience de groupe 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9010B-1CC0-1B4E-88E2-3F3778976D99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81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Multiplication 6"/>
          <p:cNvSpPr/>
          <p:nvPr/>
        </p:nvSpPr>
        <p:spPr>
          <a:xfrm>
            <a:off x="-4734" y="6237312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12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Group Awareness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03367"/>
            <a:ext cx="8715404" cy="4811715"/>
          </a:xfrm>
          <a:noFill/>
        </p:spPr>
        <p:txBody>
          <a:bodyPr>
            <a:normAutofit lnSpcReduction="10000"/>
          </a:bodyPr>
          <a:lstStyle/>
          <a:p>
            <a:r>
              <a:rPr lang="fr-FR" b="1" dirty="0" err="1" smtClean="0">
                <a:solidFill>
                  <a:schemeClr val="tx2"/>
                </a:solidFill>
              </a:rPr>
              <a:t>Awareness</a:t>
            </a:r>
            <a:r>
              <a:rPr lang="fr-FR" dirty="0" smtClean="0"/>
              <a:t> : </a:t>
            </a:r>
          </a:p>
          <a:p>
            <a:pPr lvl="1"/>
            <a:r>
              <a:rPr lang="fr-FR" dirty="0" smtClean="0"/>
              <a:t>Concept large, souvent ambigu, qui n'a de</a:t>
            </a:r>
            <a:r>
              <a:rPr lang="fr-FR" i="1" dirty="0" smtClean="0"/>
              <a:t> </a:t>
            </a:r>
            <a:r>
              <a:rPr lang="fr-FR" dirty="0" smtClean="0"/>
              <a:t>sens que lorsqu'il fait référence à la conscience que quelqu'un a de quelque chose </a:t>
            </a:r>
            <a:r>
              <a:rPr lang="fr-FR" sz="2000" dirty="0" smtClean="0"/>
              <a:t>[Liechti 2000]</a:t>
            </a:r>
            <a:endParaRPr lang="fr-FR" dirty="0" smtClean="0"/>
          </a:p>
          <a:p>
            <a:r>
              <a:rPr lang="fr-FR" dirty="0" smtClean="0"/>
              <a:t>Définition de </a:t>
            </a:r>
            <a:r>
              <a:rPr lang="fr-FR" b="1" dirty="0" smtClean="0">
                <a:solidFill>
                  <a:schemeClr val="tx2"/>
                </a:solidFill>
              </a:rPr>
              <a:t>Group </a:t>
            </a:r>
            <a:r>
              <a:rPr lang="fr-FR" b="1" dirty="0" err="1" smtClean="0">
                <a:solidFill>
                  <a:schemeClr val="tx2"/>
                </a:solidFill>
              </a:rPr>
              <a:t>Awareness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sz="2200" dirty="0" smtClean="0"/>
              <a:t>[</a:t>
            </a:r>
            <a:r>
              <a:rPr lang="fr-FR" sz="2200" dirty="0" err="1" smtClean="0"/>
              <a:t>Dourish</a:t>
            </a:r>
            <a:r>
              <a:rPr lang="fr-FR" sz="2200" dirty="0" smtClean="0"/>
              <a:t> 1992] </a:t>
            </a:r>
            <a:r>
              <a:rPr lang="fr-FR" dirty="0" smtClean="0"/>
              <a:t>: </a:t>
            </a:r>
          </a:p>
          <a:p>
            <a:pPr lvl="1"/>
            <a:r>
              <a:rPr lang="fr-FR" b="1" i="1" dirty="0" smtClean="0">
                <a:solidFill>
                  <a:schemeClr val="tx2"/>
                </a:solidFill>
              </a:rPr>
              <a:t>Connaissance</a:t>
            </a:r>
            <a:r>
              <a:rPr lang="fr-FR" i="1" dirty="0" smtClean="0"/>
              <a:t> qu’un utilisateur a à propos de </a:t>
            </a:r>
            <a:r>
              <a:rPr lang="fr-FR" b="1" i="1" dirty="0" smtClean="0">
                <a:solidFill>
                  <a:schemeClr val="tx2"/>
                </a:solidFill>
              </a:rPr>
              <a:t>son groupe</a:t>
            </a:r>
            <a:r>
              <a:rPr lang="fr-FR" i="1" dirty="0" smtClean="0"/>
              <a:t>, de ses </a:t>
            </a:r>
            <a:r>
              <a:rPr lang="fr-FR" b="1" i="1" dirty="0" smtClean="0">
                <a:solidFill>
                  <a:schemeClr val="tx2"/>
                </a:solidFill>
              </a:rPr>
              <a:t>collègues</a:t>
            </a:r>
            <a:r>
              <a:rPr lang="fr-FR" i="1" dirty="0" smtClean="0"/>
              <a:t> et de leurs </a:t>
            </a:r>
            <a:r>
              <a:rPr lang="fr-FR" b="1" i="1" dirty="0" smtClean="0">
                <a:solidFill>
                  <a:schemeClr val="tx2"/>
                </a:solidFill>
              </a:rPr>
              <a:t>activités</a:t>
            </a:r>
            <a:endParaRPr lang="fr-FR" i="1" dirty="0" smtClean="0"/>
          </a:p>
          <a:p>
            <a:pPr lvl="1"/>
            <a:r>
              <a:rPr lang="fr-FR" i="1" dirty="0" smtClean="0"/>
              <a:t>Contexte pour les activités individuelles</a:t>
            </a:r>
          </a:p>
          <a:p>
            <a:pPr lvl="1"/>
            <a:r>
              <a:rPr lang="fr-FR" b="1" i="1" dirty="0" smtClean="0">
                <a:solidFill>
                  <a:schemeClr val="tx2"/>
                </a:solidFill>
              </a:rPr>
              <a:t>Garantir </a:t>
            </a:r>
            <a:r>
              <a:rPr lang="fr-FR" i="1" dirty="0" smtClean="0"/>
              <a:t>que les </a:t>
            </a:r>
            <a:r>
              <a:rPr lang="fr-FR" b="1" i="1" dirty="0" smtClean="0">
                <a:solidFill>
                  <a:schemeClr val="tx2"/>
                </a:solidFill>
              </a:rPr>
              <a:t>contributions</a:t>
            </a:r>
            <a:r>
              <a:rPr lang="fr-FR" i="1" dirty="0" smtClean="0"/>
              <a:t> individuelles soient </a:t>
            </a:r>
            <a:r>
              <a:rPr lang="fr-FR" b="1" i="1" dirty="0" smtClean="0">
                <a:solidFill>
                  <a:schemeClr val="tx2"/>
                </a:solidFill>
              </a:rPr>
              <a:t>pertinentes</a:t>
            </a:r>
            <a:r>
              <a:rPr lang="fr-FR" i="1" dirty="0" smtClean="0"/>
              <a:t> </a:t>
            </a:r>
          </a:p>
          <a:p>
            <a:pPr lvl="1"/>
            <a:r>
              <a:rPr lang="fr-FR" b="1" i="1" dirty="0" smtClean="0">
                <a:solidFill>
                  <a:schemeClr val="tx2"/>
                </a:solidFill>
              </a:rPr>
              <a:t>Évaluer </a:t>
            </a:r>
            <a:r>
              <a:rPr lang="fr-FR" i="1" dirty="0" smtClean="0"/>
              <a:t>les </a:t>
            </a:r>
            <a:r>
              <a:rPr lang="fr-FR" b="1" i="1" dirty="0" smtClean="0">
                <a:solidFill>
                  <a:schemeClr val="tx2"/>
                </a:solidFill>
              </a:rPr>
              <a:t>actions individuelles </a:t>
            </a:r>
            <a:r>
              <a:rPr lang="fr-FR" i="1" dirty="0" smtClean="0"/>
              <a:t>par rapport aux objectifs et à la progression du groupe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A21E1-82C8-654E-8063-F59FA70A927F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82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04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Group Awareness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  <a:noFill/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fr-FR" dirty="0" smtClean="0"/>
              <a:t>La </a:t>
            </a:r>
            <a:r>
              <a:rPr lang="fr-FR" b="1" dirty="0" smtClean="0">
                <a:solidFill>
                  <a:schemeClr val="tx2"/>
                </a:solidFill>
              </a:rPr>
              <a:t>notion de conscience </a:t>
            </a:r>
            <a:r>
              <a:rPr lang="fr-FR" dirty="0" smtClean="0"/>
              <a:t>de groupe ne se limite pas au </a:t>
            </a:r>
            <a:r>
              <a:rPr lang="fr-FR" b="1" dirty="0" smtClean="0">
                <a:solidFill>
                  <a:schemeClr val="tx2"/>
                </a:solidFill>
              </a:rPr>
              <a:t>contenu</a:t>
            </a:r>
            <a:r>
              <a:rPr lang="fr-FR" dirty="0" smtClean="0"/>
              <a:t> des </a:t>
            </a:r>
            <a:r>
              <a:rPr lang="fr-FR" b="1" dirty="0" smtClean="0">
                <a:solidFill>
                  <a:schemeClr val="tx2"/>
                </a:solidFill>
              </a:rPr>
              <a:t>contributions</a:t>
            </a:r>
            <a:r>
              <a:rPr lang="fr-FR" dirty="0" smtClean="0"/>
              <a:t>, mais elle touche également leur </a:t>
            </a:r>
            <a:r>
              <a:rPr lang="fr-FR" b="1" dirty="0" smtClean="0">
                <a:solidFill>
                  <a:schemeClr val="tx2"/>
                </a:solidFill>
              </a:rPr>
              <a:t>significat</a:t>
            </a:r>
            <a:r>
              <a:rPr lang="fr-FR" dirty="0" smtClean="0"/>
              <a:t> pour le </a:t>
            </a:r>
            <a:r>
              <a:rPr lang="fr-FR" b="1" dirty="0" smtClean="0">
                <a:solidFill>
                  <a:schemeClr val="tx2"/>
                </a:solidFill>
              </a:rPr>
              <a:t>groupe</a:t>
            </a:r>
            <a:r>
              <a:rPr lang="fr-FR" dirty="0" smtClean="0"/>
              <a:t> dans son ensemble</a:t>
            </a:r>
          </a:p>
          <a:p>
            <a:pPr>
              <a:spcBef>
                <a:spcPts val="1200"/>
              </a:spcBef>
            </a:pPr>
            <a:r>
              <a:rPr lang="fr-FR" dirty="0" smtClean="0"/>
              <a:t>La conscience de groupe est un </a:t>
            </a:r>
            <a:r>
              <a:rPr lang="fr-FR" b="1" dirty="0" smtClean="0">
                <a:solidFill>
                  <a:schemeClr val="tx2"/>
                </a:solidFill>
              </a:rPr>
              <a:t>support clé </a:t>
            </a:r>
            <a:r>
              <a:rPr lang="fr-FR" dirty="0" smtClean="0"/>
              <a:t>à la </a:t>
            </a:r>
            <a:r>
              <a:rPr lang="fr-FR" b="1" dirty="0" smtClean="0">
                <a:solidFill>
                  <a:schemeClr val="tx2"/>
                </a:solidFill>
              </a:rPr>
              <a:t>coopération </a:t>
            </a:r>
          </a:p>
          <a:p>
            <a:pPr lvl="1">
              <a:spcBef>
                <a:spcPts val="1200"/>
              </a:spcBef>
            </a:pPr>
            <a:r>
              <a:rPr lang="fr-FR" dirty="0" smtClean="0">
                <a:solidFill>
                  <a:srgbClr val="7030A0"/>
                </a:solidFill>
              </a:rPr>
              <a:t>Percevoir</a:t>
            </a:r>
            <a:r>
              <a:rPr lang="fr-FR" dirty="0" smtClean="0"/>
              <a:t>, </a:t>
            </a:r>
            <a:r>
              <a:rPr lang="fr-FR" dirty="0" smtClean="0">
                <a:solidFill>
                  <a:srgbClr val="7030A0"/>
                </a:solidFill>
              </a:rPr>
              <a:t>reconnaître</a:t>
            </a:r>
            <a:r>
              <a:rPr lang="fr-FR" dirty="0" smtClean="0"/>
              <a:t> et </a:t>
            </a:r>
            <a:r>
              <a:rPr lang="fr-FR" dirty="0" smtClean="0">
                <a:solidFill>
                  <a:srgbClr val="7030A0"/>
                </a:solidFill>
              </a:rPr>
              <a:t>comprendre</a:t>
            </a:r>
            <a:r>
              <a:rPr lang="fr-FR" dirty="0" smtClean="0"/>
              <a:t> les activités des autres sont des conditions nécessaires à l’interaction humaine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78042-AB70-E840-A973-57D3239D3CF0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83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Multiplication 6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182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Group Awareness</a:t>
            </a:r>
            <a:endParaRPr lang="fr-FR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74"/>
            <a:ext cx="8229600" cy="4525963"/>
          </a:xfrm>
        </p:spPr>
        <p:txBody>
          <a:bodyPr/>
          <a:lstStyle/>
          <a:p>
            <a:r>
              <a:rPr lang="fr-FR" dirty="0"/>
              <a:t>Le succès du travail en équipe dépend de la </a:t>
            </a:r>
            <a:r>
              <a:rPr lang="fr-FR" b="1" dirty="0">
                <a:solidFill>
                  <a:schemeClr val="tx2"/>
                </a:solidFill>
              </a:rPr>
              <a:t>compréhension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/>
              <a:t>individuelle et globale 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4D2B1-61F4-C246-86AC-1FD5A3C7CF67}" type="datetime1">
              <a:rPr lang="fr-FR" smtClean="0"/>
              <a:t>07/02/2014</a:t>
            </a:fld>
            <a:endParaRPr lang="fr-FR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84</a:t>
            </a:fld>
            <a:endParaRPr lang="fr-FR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200176" y="2847996"/>
            <a:ext cx="7086600" cy="3581400"/>
            <a:chOff x="624" y="1824"/>
            <a:chExt cx="4464" cy="2256"/>
          </a:xfrm>
        </p:grpSpPr>
        <p:sp>
          <p:nvSpPr>
            <p:cNvPr id="45064" name="Text Box 8"/>
            <p:cNvSpPr txBox="1">
              <a:spLocks noChangeArrowheads="1"/>
            </p:cNvSpPr>
            <p:nvPr/>
          </p:nvSpPr>
          <p:spPr bwMode="auto">
            <a:xfrm>
              <a:off x="624" y="1824"/>
              <a:ext cx="4464" cy="25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36000" rIns="36000">
              <a:spAutoFit/>
            </a:bodyPr>
            <a:lstStyle/>
            <a:p>
              <a:pPr algn="ctr"/>
              <a:r>
                <a:rPr lang="fr-FR" sz="2000"/>
                <a:t>Compréhension et/ou Convergence de points de vue</a:t>
              </a:r>
            </a:p>
          </p:txBody>
        </p:sp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624" y="2400"/>
              <a:ext cx="4416" cy="1680"/>
              <a:chOff x="624" y="2400"/>
              <a:chExt cx="4416" cy="1680"/>
            </a:xfrm>
          </p:grpSpPr>
          <p:sp>
            <p:nvSpPr>
              <p:cNvPr id="45075" name="Rectangle 19"/>
              <p:cNvSpPr>
                <a:spLocks noChangeArrowheads="1"/>
              </p:cNvSpPr>
              <p:nvPr/>
            </p:nvSpPr>
            <p:spPr bwMode="auto">
              <a:xfrm>
                <a:off x="624" y="2400"/>
                <a:ext cx="4416" cy="1680"/>
              </a:xfrm>
              <a:prstGeom prst="rect">
                <a:avLst/>
              </a:prstGeom>
              <a:gradFill rotWithShape="0">
                <a:gsLst>
                  <a:gs pos="0">
                    <a:srgbClr val="00B8FF">
                      <a:gamma/>
                      <a:shade val="46275"/>
                      <a:invGamma/>
                    </a:srgbClr>
                  </a:gs>
                  <a:gs pos="50000">
                    <a:srgbClr val="00B8FF"/>
                  </a:gs>
                  <a:gs pos="100000">
                    <a:srgbClr val="00B8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19050">
                <a:solidFill>
                  <a:schemeClr val="accent2"/>
                </a:solidFill>
                <a:miter lim="800000"/>
                <a:headEnd/>
                <a:tailEnd/>
              </a:ln>
              <a:effectLst/>
            </p:spPr>
            <p:txBody>
              <a:bodyPr wrap="none" lIns="36000" rIns="36000" anchor="ctr"/>
              <a:lstStyle/>
              <a:p>
                <a:endParaRPr lang="fr-FR" sz="2000"/>
              </a:p>
            </p:txBody>
          </p:sp>
          <p:sp>
            <p:nvSpPr>
              <p:cNvPr id="45060" name="Text Box 4"/>
              <p:cNvSpPr txBox="1">
                <a:spLocks noChangeArrowheads="1"/>
              </p:cNvSpPr>
              <p:nvPr/>
            </p:nvSpPr>
            <p:spPr bwMode="auto">
              <a:xfrm>
                <a:off x="1008" y="2544"/>
                <a:ext cx="1296" cy="25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36000" rIns="36000">
                <a:spAutoFit/>
              </a:bodyPr>
              <a:lstStyle/>
              <a:p>
                <a:pPr algn="ctr"/>
                <a:r>
                  <a:rPr lang="fr-FR" sz="2000"/>
                  <a:t>Coordination</a:t>
                </a:r>
              </a:p>
            </p:txBody>
          </p:sp>
          <p:sp>
            <p:nvSpPr>
              <p:cNvPr id="45061" name="Text Box 5"/>
              <p:cNvSpPr txBox="1">
                <a:spLocks noChangeArrowheads="1"/>
              </p:cNvSpPr>
              <p:nvPr/>
            </p:nvSpPr>
            <p:spPr bwMode="auto">
              <a:xfrm>
                <a:off x="3278" y="2544"/>
                <a:ext cx="1321" cy="25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36000" rIns="36000">
                <a:spAutoFit/>
              </a:bodyPr>
              <a:lstStyle/>
              <a:p>
                <a:pPr algn="ctr"/>
                <a:r>
                  <a:rPr lang="fr-FR" sz="2000"/>
                  <a:t>Communication</a:t>
                </a:r>
              </a:p>
            </p:txBody>
          </p:sp>
          <p:sp>
            <p:nvSpPr>
              <p:cNvPr id="45062" name="Text Box 6"/>
              <p:cNvSpPr txBox="1">
                <a:spLocks noChangeArrowheads="1"/>
              </p:cNvSpPr>
              <p:nvPr/>
            </p:nvSpPr>
            <p:spPr bwMode="auto">
              <a:xfrm>
                <a:off x="1872" y="3153"/>
                <a:ext cx="1920" cy="25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36000" rIns="36000">
                <a:spAutoFit/>
              </a:bodyPr>
              <a:lstStyle/>
              <a:p>
                <a:pPr algn="ctr"/>
                <a:r>
                  <a:rPr lang="fr-FR" sz="2000" b="1" dirty="0"/>
                  <a:t>Conscience de </a:t>
                </a:r>
                <a:r>
                  <a:rPr lang="fr-FR" sz="2000" b="1" dirty="0" smtClean="0"/>
                  <a:t>groupe</a:t>
                </a:r>
                <a:endParaRPr lang="fr-FR" sz="2000" b="1" dirty="0"/>
              </a:p>
            </p:txBody>
          </p:sp>
          <p:sp>
            <p:nvSpPr>
              <p:cNvPr id="45063" name="Text Box 7"/>
              <p:cNvSpPr txBox="1">
                <a:spLocks noChangeArrowheads="1"/>
              </p:cNvSpPr>
              <p:nvPr/>
            </p:nvSpPr>
            <p:spPr bwMode="auto">
              <a:xfrm>
                <a:off x="1008" y="3690"/>
                <a:ext cx="3744" cy="252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lIns="36000" rIns="36000">
                <a:spAutoFit/>
              </a:bodyPr>
              <a:lstStyle/>
              <a:p>
                <a:pPr algn="ctr"/>
                <a:r>
                  <a:rPr lang="fr-FR" sz="2000" dirty="0"/>
                  <a:t>Mémoire de </a:t>
                </a:r>
                <a:r>
                  <a:rPr lang="fr-FR" sz="2000" dirty="0" smtClean="0"/>
                  <a:t>groupe</a:t>
                </a:r>
                <a:endParaRPr lang="fr-FR" sz="2000" dirty="0"/>
              </a:p>
            </p:txBody>
          </p:sp>
          <p:cxnSp>
            <p:nvCxnSpPr>
              <p:cNvPr id="45068" name="AutoShape 12"/>
              <p:cNvCxnSpPr>
                <a:cxnSpLocks noChangeShapeType="1"/>
                <a:stCxn id="45060" idx="2"/>
                <a:endCxn id="45062" idx="1"/>
              </p:cNvCxnSpPr>
              <p:nvPr/>
            </p:nvCxnSpPr>
            <p:spPr bwMode="auto">
              <a:xfrm rot="16200000" flipH="1">
                <a:off x="1523" y="2929"/>
                <a:ext cx="483" cy="216"/>
              </a:xfrm>
              <a:prstGeom prst="bentConnector2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45069" name="AutoShape 13"/>
              <p:cNvCxnSpPr>
                <a:cxnSpLocks noChangeShapeType="1"/>
                <a:stCxn id="45061" idx="2"/>
                <a:endCxn id="45062" idx="3"/>
              </p:cNvCxnSpPr>
              <p:nvPr/>
            </p:nvCxnSpPr>
            <p:spPr bwMode="auto">
              <a:xfrm rot="5400000">
                <a:off x="3624" y="2964"/>
                <a:ext cx="483" cy="147"/>
              </a:xfrm>
              <a:prstGeom prst="bentConnector2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45070" name="AutoShape 14"/>
              <p:cNvCxnSpPr>
                <a:cxnSpLocks noChangeShapeType="1"/>
                <a:stCxn id="45060" idx="3"/>
                <a:endCxn id="45061" idx="1"/>
              </p:cNvCxnSpPr>
              <p:nvPr/>
            </p:nvCxnSpPr>
            <p:spPr bwMode="auto">
              <a:xfrm>
                <a:off x="2304" y="2670"/>
                <a:ext cx="974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</p:cxnSp>
          <p:sp>
            <p:nvSpPr>
              <p:cNvPr id="45072" name="Line 16"/>
              <p:cNvSpPr>
                <a:spLocks noChangeShapeType="1"/>
              </p:cNvSpPr>
              <p:nvPr/>
            </p:nvSpPr>
            <p:spPr bwMode="auto">
              <a:xfrm>
                <a:off x="1440" y="2832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lIns="36000" rIns="36000"/>
              <a:lstStyle/>
              <a:p>
                <a:endParaRPr lang="fr-FR" sz="2000"/>
              </a:p>
            </p:txBody>
          </p:sp>
          <p:sp>
            <p:nvSpPr>
              <p:cNvPr id="45073" name="Line 17"/>
              <p:cNvSpPr>
                <a:spLocks noChangeShapeType="1"/>
              </p:cNvSpPr>
              <p:nvPr/>
            </p:nvSpPr>
            <p:spPr bwMode="auto">
              <a:xfrm>
                <a:off x="4272" y="2832"/>
                <a:ext cx="0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lIns="36000" rIns="36000"/>
              <a:lstStyle/>
              <a:p>
                <a:endParaRPr lang="fr-FR" sz="2000"/>
              </a:p>
            </p:txBody>
          </p:sp>
          <p:sp>
            <p:nvSpPr>
              <p:cNvPr id="45074" name="Line 18"/>
              <p:cNvSpPr>
                <a:spLocks noChangeShapeType="1"/>
              </p:cNvSpPr>
              <p:nvPr/>
            </p:nvSpPr>
            <p:spPr bwMode="auto">
              <a:xfrm flipV="1">
                <a:off x="2784" y="340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36000" rIns="36000"/>
              <a:lstStyle/>
              <a:p>
                <a:endParaRPr lang="fr-FR" sz="2000"/>
              </a:p>
            </p:txBody>
          </p:sp>
        </p:grpSp>
        <p:sp>
          <p:nvSpPr>
            <p:cNvPr id="45077" name="Line 21"/>
            <p:cNvSpPr>
              <a:spLocks noChangeShapeType="1"/>
            </p:cNvSpPr>
            <p:nvPr/>
          </p:nvSpPr>
          <p:spPr bwMode="auto">
            <a:xfrm>
              <a:off x="2544" y="211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36000" rIns="36000"/>
            <a:lstStyle/>
            <a:p>
              <a:endParaRPr lang="fr-FR" sz="2000"/>
            </a:p>
          </p:txBody>
        </p:sp>
        <p:sp>
          <p:nvSpPr>
            <p:cNvPr id="45078" name="Line 22"/>
            <p:cNvSpPr>
              <a:spLocks noChangeShapeType="1"/>
            </p:cNvSpPr>
            <p:nvPr/>
          </p:nvSpPr>
          <p:spPr bwMode="auto">
            <a:xfrm flipV="1">
              <a:off x="2832" y="2112"/>
              <a:ext cx="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lIns="36000" rIns="36000"/>
            <a:lstStyle/>
            <a:p>
              <a:endParaRPr lang="fr-FR" sz="2000"/>
            </a:p>
          </p:txBody>
        </p:sp>
      </p:grp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10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dirty="0" smtClean="0"/>
              <a:t>Group </a:t>
            </a:r>
            <a:r>
              <a:rPr lang="fr-FR" dirty="0" err="1" smtClean="0"/>
              <a:t>Awareness</a:t>
            </a:r>
            <a:endParaRPr lang="fr-FR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/>
          </a:bodyPr>
          <a:lstStyle/>
          <a:p>
            <a:pPr>
              <a:buSzPct val="88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 smtClean="0"/>
              <a:t>Si on résumait ?</a:t>
            </a:r>
          </a:p>
          <a:p>
            <a:pPr lvl="1">
              <a:buSzPct val="88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b="1" dirty="0" smtClean="0">
                <a:solidFill>
                  <a:schemeClr val="tx2"/>
                </a:solidFill>
              </a:rPr>
              <a:t>Connaissance</a:t>
            </a:r>
            <a:r>
              <a:rPr lang="fr-FR" dirty="0" smtClean="0"/>
              <a:t> </a:t>
            </a:r>
            <a:r>
              <a:rPr lang="fr-FR" dirty="0"/>
              <a:t>relative au </a:t>
            </a:r>
            <a:r>
              <a:rPr lang="fr-FR" b="1" dirty="0">
                <a:solidFill>
                  <a:schemeClr val="tx2"/>
                </a:solidFill>
              </a:rPr>
              <a:t>groupe</a:t>
            </a:r>
            <a:r>
              <a:rPr lang="fr-FR" dirty="0"/>
              <a:t> et à ses </a:t>
            </a:r>
            <a:r>
              <a:rPr lang="fr-FR" b="1" dirty="0">
                <a:solidFill>
                  <a:schemeClr val="tx2"/>
                </a:solidFill>
              </a:rPr>
              <a:t>activités</a:t>
            </a:r>
            <a:r>
              <a:rPr lang="fr-FR" dirty="0"/>
              <a:t> passées, présentes et futures</a:t>
            </a:r>
          </a:p>
          <a:p>
            <a:pPr lvl="1">
              <a:buSzPct val="88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/>
              <a:t>En aidant la </a:t>
            </a:r>
            <a:r>
              <a:rPr lang="fr-FR" b="1" dirty="0">
                <a:solidFill>
                  <a:schemeClr val="tx2"/>
                </a:solidFill>
              </a:rPr>
              <a:t>compréhension</a:t>
            </a:r>
            <a:r>
              <a:rPr lang="fr-FR" dirty="0"/>
              <a:t> des activités réalisées par les autres membres du groupe, on enrichit le </a:t>
            </a:r>
            <a:r>
              <a:rPr lang="fr-FR" b="1" dirty="0">
                <a:solidFill>
                  <a:schemeClr val="tx2"/>
                </a:solidFill>
              </a:rPr>
              <a:t>contexte des activités </a:t>
            </a:r>
            <a:r>
              <a:rPr lang="fr-FR" b="1" dirty="0" smtClean="0">
                <a:solidFill>
                  <a:schemeClr val="tx2"/>
                </a:solidFill>
              </a:rPr>
              <a:t>individuelles</a:t>
            </a:r>
          </a:p>
          <a:p>
            <a:pPr>
              <a:buSzPct val="88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 smtClean="0"/>
              <a:t>Et comment ?</a:t>
            </a:r>
          </a:p>
          <a:p>
            <a:pPr lvl="1">
              <a:buSzPct val="88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dirty="0" smtClean="0"/>
              <a:t>Les collecticiels doivent fournir cette information</a:t>
            </a:r>
          </a:p>
          <a:p>
            <a:pPr lvl="1">
              <a:buSzPct val="88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7350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fr-FR" b="1" dirty="0" smtClean="0">
                <a:solidFill>
                  <a:schemeClr val="tx2"/>
                </a:solidFill>
              </a:rPr>
              <a:t>Mécanismes de conscience de groupe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DDA3F2-C227-9C4B-B0DF-29A2352B5018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85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635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Group Awareness</a:t>
            </a:r>
            <a:endParaRPr lang="fr-FR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507288" cy="50405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buSzPct val="88000"/>
            </a:pPr>
            <a:r>
              <a:rPr lang="fr-FR" sz="3100" dirty="0" smtClean="0"/>
              <a:t>Les mécanismes de conscience de groupe contribuer à </a:t>
            </a:r>
            <a:r>
              <a:rPr lang="fr-FR" sz="3100" b="1" dirty="0" smtClean="0">
                <a:solidFill>
                  <a:schemeClr val="tx2"/>
                </a:solidFill>
              </a:rPr>
              <a:t>transforment</a:t>
            </a:r>
            <a:r>
              <a:rPr lang="fr-FR" sz="3100" dirty="0" smtClean="0"/>
              <a:t> des </a:t>
            </a:r>
            <a:r>
              <a:rPr lang="fr-FR" sz="3100" b="1" dirty="0" smtClean="0">
                <a:solidFill>
                  <a:schemeClr val="tx2"/>
                </a:solidFill>
              </a:rPr>
              <a:t>interactions irrégulières </a:t>
            </a:r>
            <a:r>
              <a:rPr lang="fr-FR" sz="3100" dirty="0" smtClean="0"/>
              <a:t>en une </a:t>
            </a:r>
            <a:r>
              <a:rPr lang="fr-FR" sz="3100" b="1" dirty="0" smtClean="0">
                <a:solidFill>
                  <a:schemeClr val="tx2"/>
                </a:solidFill>
              </a:rPr>
              <a:t>performance</a:t>
            </a:r>
            <a:r>
              <a:rPr lang="fr-FR" sz="3100" dirty="0" smtClean="0"/>
              <a:t> </a:t>
            </a:r>
            <a:r>
              <a:rPr lang="fr-FR" sz="3100" b="1" dirty="0" smtClean="0">
                <a:solidFill>
                  <a:schemeClr val="tx2"/>
                </a:solidFill>
              </a:rPr>
              <a:t>consistante</a:t>
            </a:r>
            <a:r>
              <a:rPr lang="fr-FR" sz="3100" dirty="0" smtClean="0"/>
              <a:t> et </a:t>
            </a:r>
            <a:r>
              <a:rPr lang="fr-FR" sz="3100" b="1" dirty="0" smtClean="0">
                <a:solidFill>
                  <a:schemeClr val="tx2"/>
                </a:solidFill>
              </a:rPr>
              <a:t>perceptible</a:t>
            </a:r>
            <a:r>
              <a:rPr lang="fr-FR" sz="3100" dirty="0" smtClean="0"/>
              <a:t> sur la durée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3100" dirty="0" smtClean="0"/>
              <a:t>Ils garantissent un </a:t>
            </a:r>
            <a:r>
              <a:rPr lang="fr-FR" sz="3100" b="1" dirty="0" smtClean="0">
                <a:solidFill>
                  <a:schemeClr val="tx2"/>
                </a:solidFill>
              </a:rPr>
              <a:t>retour d’information </a:t>
            </a:r>
            <a:r>
              <a:rPr lang="fr-FR" sz="3100" dirty="0" smtClean="0"/>
              <a:t>sur le travail en groupe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3100" dirty="0" smtClean="0"/>
              <a:t>Ce retour n’est pas toujours </a:t>
            </a:r>
            <a:r>
              <a:rPr lang="fr-FR" sz="3100" b="1" dirty="0" smtClean="0">
                <a:solidFill>
                  <a:schemeClr val="tx2"/>
                </a:solidFill>
              </a:rPr>
              <a:t>pertinent</a:t>
            </a:r>
            <a:r>
              <a:rPr lang="fr-FR" sz="3100" dirty="0" smtClean="0"/>
              <a:t> pour la tâche en cours mais doit contribuer à rendre chaque utilisateur conscient des activités du groupe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sz="3100" dirty="0" smtClean="0"/>
              <a:t>La </a:t>
            </a:r>
            <a:r>
              <a:rPr lang="fr-FR" sz="3100" b="1" dirty="0" smtClean="0">
                <a:solidFill>
                  <a:srgbClr val="1F497D"/>
                </a:solidFill>
              </a:rPr>
              <a:t>pertinence</a:t>
            </a:r>
            <a:r>
              <a:rPr lang="fr-FR" sz="3100" dirty="0" smtClean="0"/>
              <a:t> de l’information dépend de plusieurs aspects : 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900" b="1" dirty="0" smtClean="0"/>
              <a:t>Rôle du collaborateur </a:t>
            </a:r>
            <a:r>
              <a:rPr lang="fr-FR" sz="2900" dirty="0" smtClean="0"/>
              <a:t>au sein de l’équipe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fr-FR" sz="2900" b="1" dirty="0" smtClean="0"/>
              <a:t>Contexte de travail </a:t>
            </a:r>
            <a:r>
              <a:rPr lang="fr-FR" sz="2900" dirty="0" smtClean="0"/>
              <a:t>et contexte du collaborateur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74DE7-19C2-1445-B2CC-9E4CA5FA49C8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86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255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Group Awareness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614882"/>
          </a:xfrm>
        </p:spPr>
        <p:txBody>
          <a:bodyPr>
            <a:normAutofit/>
          </a:bodyPr>
          <a:lstStyle/>
          <a:p>
            <a:pPr>
              <a:buSzPct val="88000"/>
            </a:pPr>
            <a:r>
              <a:rPr lang="fr-FR" dirty="0" smtClean="0"/>
              <a:t>Avantages : </a:t>
            </a:r>
          </a:p>
          <a:p>
            <a:pPr lvl="1"/>
            <a:r>
              <a:rPr lang="fr-FR" dirty="0" smtClean="0"/>
              <a:t>Fluidité du travail</a:t>
            </a:r>
          </a:p>
          <a:p>
            <a:pPr lvl="1"/>
            <a:r>
              <a:rPr lang="fr-FR" dirty="0" smtClean="0"/>
              <a:t>Prévention des interactions contradictoires </a:t>
            </a:r>
          </a:p>
          <a:p>
            <a:pPr lvl="1"/>
            <a:r>
              <a:rPr lang="fr-FR" dirty="0" smtClean="0"/>
              <a:t>Prévention des problèmes d’intégration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Problèmes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Surcharge cognitive</a:t>
            </a:r>
          </a:p>
          <a:p>
            <a:pPr lvl="1"/>
            <a:r>
              <a:rPr lang="fr-FR" b="1" dirty="0" smtClean="0">
                <a:solidFill>
                  <a:schemeClr val="tx2"/>
                </a:solidFill>
              </a:rPr>
              <a:t>Respect de la vie privée</a:t>
            </a:r>
          </a:p>
          <a:p>
            <a:pPr lvl="1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05347-094F-B645-8E0B-18A98D5D1B3B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87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Multiplication 6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211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Group Awareness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896544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Surcharge cognitive</a:t>
            </a:r>
          </a:p>
          <a:p>
            <a:pPr lvl="1"/>
            <a:r>
              <a:rPr lang="fr-FR" dirty="0"/>
              <a:t>L</a:t>
            </a:r>
            <a:r>
              <a:rPr lang="ja-JP" altLang="fr-FR" dirty="0">
                <a:latin typeface="Arial"/>
              </a:rPr>
              <a:t>’</a:t>
            </a:r>
            <a:r>
              <a:rPr lang="fr-FR" dirty="0"/>
              <a:t>utilisateur est confronté à un grand nombre d</a:t>
            </a:r>
            <a:r>
              <a:rPr lang="ja-JP" altLang="fr-FR" dirty="0">
                <a:latin typeface="Arial"/>
              </a:rPr>
              <a:t>’</a:t>
            </a:r>
            <a:r>
              <a:rPr lang="fr-FR" dirty="0"/>
              <a:t>informations à </a:t>
            </a:r>
            <a:r>
              <a:rPr lang="fr-FR" dirty="0" smtClean="0"/>
              <a:t>traiter</a:t>
            </a:r>
          </a:p>
          <a:p>
            <a:pPr lvl="1"/>
            <a:r>
              <a:rPr lang="fr-FR" dirty="0" smtClean="0"/>
              <a:t>L’utilisateur est noyé par l’excès d’information </a:t>
            </a:r>
          </a:p>
          <a:p>
            <a:pPr lvl="1"/>
            <a:r>
              <a:rPr lang="fr-FR" dirty="0" smtClean="0"/>
              <a:t>La perception des informations ne doit pas demander plus d’attention que le travail  lui-même</a:t>
            </a:r>
          </a:p>
          <a:p>
            <a:r>
              <a:rPr lang="fr-FR" b="1" dirty="0" smtClean="0">
                <a:solidFill>
                  <a:schemeClr val="tx2"/>
                </a:solidFill>
              </a:rPr>
              <a:t>Respect de la vie privée </a:t>
            </a:r>
          </a:p>
          <a:p>
            <a:pPr lvl="1"/>
            <a:r>
              <a:rPr lang="fr-FR" dirty="0" smtClean="0"/>
              <a:t>Protection des informations privées</a:t>
            </a:r>
          </a:p>
          <a:p>
            <a:pPr lvl="1"/>
            <a:r>
              <a:rPr lang="fr-FR" dirty="0" smtClean="0"/>
              <a:t>Conflit entre l’observabilité et le besoin de cohésion du groupe</a:t>
            </a:r>
          </a:p>
          <a:p>
            <a:r>
              <a:rPr lang="fr-FR" dirty="0" smtClean="0"/>
              <a:t>Implications </a:t>
            </a:r>
          </a:p>
          <a:p>
            <a:pPr lvl="1"/>
            <a:r>
              <a:rPr lang="fr-FR" b="1" dirty="0" smtClean="0"/>
              <a:t>Filtrage </a:t>
            </a:r>
          </a:p>
          <a:p>
            <a:pPr lvl="1"/>
            <a:r>
              <a:rPr lang="fr-FR" b="1" dirty="0" smtClean="0"/>
              <a:t>Visualisation </a:t>
            </a:r>
          </a:p>
          <a:p>
            <a:pPr lvl="1"/>
            <a:r>
              <a:rPr lang="fr-FR" dirty="0" smtClean="0"/>
              <a:t>Contrôle de la distribution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7C7E1-8D93-384F-AEBC-590BF48792E5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88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43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Group Awareness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329642" cy="4857784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/>
                </a:solidFill>
              </a:rPr>
              <a:t>Couplage de l’interface</a:t>
            </a:r>
          </a:p>
          <a:p>
            <a:pPr lvl="1"/>
            <a:r>
              <a:rPr lang="fr-FR" dirty="0" smtClean="0"/>
              <a:t>Interaction faiblement couplée </a:t>
            </a:r>
          </a:p>
          <a:p>
            <a:pPr lvl="1"/>
            <a:r>
              <a:rPr lang="fr-FR" dirty="0" smtClean="0"/>
              <a:t>Interaction fortement couplée </a:t>
            </a:r>
          </a:p>
          <a:p>
            <a:pPr lvl="2"/>
            <a:r>
              <a:rPr lang="fr-FR" b="1" dirty="0" smtClean="0">
                <a:solidFill>
                  <a:schemeClr val="tx2"/>
                </a:solidFill>
              </a:rPr>
              <a:t>WYSIWIS </a:t>
            </a:r>
            <a:r>
              <a:rPr lang="en-US" b="1" i="1" dirty="0" smtClean="0">
                <a:solidFill>
                  <a:schemeClr val="tx2"/>
                </a:solidFill>
              </a:rPr>
              <a:t>(What You See Is What I See)</a:t>
            </a:r>
            <a:endParaRPr lang="fr-FR" b="1" dirty="0" smtClean="0">
              <a:solidFill>
                <a:schemeClr val="tx2"/>
              </a:solidFill>
            </a:endParaRPr>
          </a:p>
          <a:p>
            <a:pPr lvl="3"/>
            <a:r>
              <a:rPr lang="fr-FR" dirty="0" smtClean="0"/>
              <a:t>Présentation de l'espace de travail est partagée par tous</a:t>
            </a:r>
          </a:p>
          <a:p>
            <a:pPr lvl="3"/>
            <a:r>
              <a:rPr lang="fr-FR" dirty="0" smtClean="0"/>
              <a:t>Vue unique  </a:t>
            </a:r>
          </a:p>
          <a:p>
            <a:pPr lvl="2"/>
            <a:r>
              <a:rPr lang="fr-FR" b="1" dirty="0" smtClean="0">
                <a:solidFill>
                  <a:schemeClr val="tx2"/>
                </a:solidFill>
              </a:rPr>
              <a:t>WYSIWIS relâché </a:t>
            </a:r>
          </a:p>
          <a:p>
            <a:pPr lvl="3"/>
            <a:r>
              <a:rPr lang="fr-FR" dirty="0" smtClean="0"/>
              <a:t>Un décalage entre l'action d'un utilisateur et sa perception par les autres est possible </a:t>
            </a:r>
          </a:p>
          <a:p>
            <a:pPr lvl="3"/>
            <a:r>
              <a:rPr lang="fr-FR" dirty="0" smtClean="0"/>
              <a:t>Certaine indépendance entre les vues</a:t>
            </a:r>
          </a:p>
          <a:p>
            <a:pPr lvl="3"/>
            <a:r>
              <a:rPr lang="en-US" b="1" i="1" dirty="0" smtClean="0">
                <a:solidFill>
                  <a:schemeClr val="tx2"/>
                </a:solidFill>
              </a:rPr>
              <a:t>WYSIAWIS (What You See Is Almost What I See)</a:t>
            </a:r>
            <a:endParaRPr lang="fr-FR" b="1" dirty="0" smtClean="0">
              <a:solidFill>
                <a:schemeClr val="tx2"/>
              </a:solidFill>
            </a:endParaRPr>
          </a:p>
          <a:p>
            <a:pPr lvl="2"/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0D31-DD1D-4547-B2E5-08FE03FBD3A2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89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34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TCAO : quelques exemples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collecticiels trouvent des applications dans différents domaines </a:t>
            </a:r>
          </a:p>
          <a:p>
            <a:pPr lvl="1"/>
            <a:r>
              <a:rPr lang="fr-FR" dirty="0"/>
              <a:t>Jeux </a:t>
            </a:r>
          </a:p>
          <a:p>
            <a:pPr lvl="1"/>
            <a:r>
              <a:rPr lang="fr-FR" dirty="0" smtClean="0"/>
              <a:t>Enseignement </a:t>
            </a:r>
            <a:endParaRPr lang="fr-FR" dirty="0"/>
          </a:p>
          <a:p>
            <a:pPr lvl="1"/>
            <a:r>
              <a:rPr lang="fr-FR" dirty="0"/>
              <a:t>Communication </a:t>
            </a:r>
          </a:p>
          <a:p>
            <a:pPr lvl="1"/>
            <a:r>
              <a:rPr lang="fr-FR" dirty="0"/>
              <a:t>Industrie </a:t>
            </a:r>
            <a:r>
              <a:rPr lang="fr-FR" dirty="0" smtClean="0"/>
              <a:t>informatique</a:t>
            </a:r>
          </a:p>
          <a:p>
            <a:pPr lvl="1"/>
            <a:r>
              <a:rPr lang="fr-FR" dirty="0" smtClean="0"/>
              <a:t>…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E6A7-A38F-984A-AE1B-7F25FCAB6A2B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Multiplication 6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95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Group </a:t>
            </a:r>
            <a:r>
              <a:rPr lang="fr-FR" dirty="0" err="1"/>
              <a:t>Awareness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Plusieurs type d’information de conscience de groupe :</a:t>
            </a:r>
          </a:p>
          <a:p>
            <a:pPr lvl="1"/>
            <a:r>
              <a:rPr lang="fr-FR" b="1" dirty="0" err="1" smtClean="0">
                <a:solidFill>
                  <a:schemeClr val="tx2"/>
                </a:solidFill>
              </a:rPr>
              <a:t>Activity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  <a:r>
              <a:rPr lang="fr-FR" b="1" dirty="0" err="1" smtClean="0">
                <a:solidFill>
                  <a:schemeClr val="tx2"/>
                </a:solidFill>
              </a:rPr>
              <a:t>awareness</a:t>
            </a:r>
            <a:r>
              <a:rPr lang="fr-FR" b="1" dirty="0" smtClean="0">
                <a:solidFill>
                  <a:schemeClr val="tx2"/>
                </a:solidFill>
              </a:rPr>
              <a:t> </a:t>
            </a:r>
          </a:p>
          <a:p>
            <a:pPr lvl="2"/>
            <a:r>
              <a:rPr lang="fr-FR" dirty="0" smtClean="0"/>
              <a:t>Connaissance sur les activités liées au projet, aussi bien pendant qu’entre les meetings</a:t>
            </a:r>
          </a:p>
          <a:p>
            <a:pPr lvl="1"/>
            <a:r>
              <a:rPr lang="fr-FR" b="1" dirty="0" err="1" smtClean="0">
                <a:solidFill>
                  <a:srgbClr val="1F497D"/>
                </a:solidFill>
              </a:rPr>
              <a:t>Availability</a:t>
            </a:r>
            <a:r>
              <a:rPr lang="fr-FR" b="1" dirty="0" smtClean="0">
                <a:solidFill>
                  <a:srgbClr val="1F497D"/>
                </a:solidFill>
              </a:rPr>
              <a:t> </a:t>
            </a:r>
            <a:r>
              <a:rPr lang="fr-FR" b="1" dirty="0" err="1" smtClean="0">
                <a:solidFill>
                  <a:srgbClr val="1F497D"/>
                </a:solidFill>
              </a:rPr>
              <a:t>awareness</a:t>
            </a:r>
            <a:endParaRPr lang="fr-FR" b="1" dirty="0" smtClean="0">
              <a:solidFill>
                <a:srgbClr val="1F497D"/>
              </a:solidFill>
            </a:endParaRPr>
          </a:p>
          <a:p>
            <a:pPr lvl="2"/>
            <a:r>
              <a:rPr lang="fr-FR" dirty="0" smtClean="0"/>
              <a:t>Connaissance de la disponibilité (pour la communication) des autres membres du groupe</a:t>
            </a:r>
          </a:p>
          <a:p>
            <a:pPr lvl="1"/>
            <a:r>
              <a:rPr lang="fr-FR" b="1" dirty="0" err="1" smtClean="0">
                <a:solidFill>
                  <a:srgbClr val="1F497D"/>
                </a:solidFill>
              </a:rPr>
              <a:t>Process</a:t>
            </a:r>
            <a:r>
              <a:rPr lang="fr-FR" b="1" dirty="0" smtClean="0">
                <a:solidFill>
                  <a:srgbClr val="1F497D"/>
                </a:solidFill>
              </a:rPr>
              <a:t> </a:t>
            </a:r>
            <a:r>
              <a:rPr lang="fr-FR" b="1" dirty="0" err="1" smtClean="0">
                <a:solidFill>
                  <a:srgbClr val="1F497D"/>
                </a:solidFill>
              </a:rPr>
              <a:t>awareness</a:t>
            </a:r>
            <a:endParaRPr lang="fr-FR" b="1" dirty="0" smtClean="0">
              <a:solidFill>
                <a:srgbClr val="1F497D"/>
              </a:solidFill>
            </a:endParaRPr>
          </a:p>
          <a:p>
            <a:pPr lvl="2"/>
            <a:r>
              <a:rPr lang="fr-FR" dirty="0" smtClean="0"/>
              <a:t>Connaissance sur l’état d’un processus</a:t>
            </a:r>
          </a:p>
          <a:p>
            <a:pPr lvl="1"/>
            <a:r>
              <a:rPr lang="fr-FR" b="1" dirty="0" smtClean="0">
                <a:solidFill>
                  <a:srgbClr val="1F497D"/>
                </a:solidFill>
              </a:rPr>
              <a:t>Change </a:t>
            </a:r>
            <a:r>
              <a:rPr lang="fr-FR" b="1" dirty="0" err="1" smtClean="0">
                <a:solidFill>
                  <a:srgbClr val="1F497D"/>
                </a:solidFill>
              </a:rPr>
              <a:t>awareness</a:t>
            </a:r>
            <a:endParaRPr lang="fr-FR" b="1" dirty="0" smtClean="0">
              <a:solidFill>
                <a:srgbClr val="1F497D"/>
              </a:solidFill>
            </a:endParaRPr>
          </a:p>
          <a:p>
            <a:pPr lvl="2"/>
            <a:r>
              <a:rPr lang="fr-FR" dirty="0" smtClean="0"/>
              <a:t>Connaissance sur les modifications apportées aux objets partagés</a:t>
            </a:r>
          </a:p>
          <a:p>
            <a:pPr lvl="1"/>
            <a:r>
              <a:rPr lang="fr-FR" b="1" dirty="0" err="1" smtClean="0">
                <a:solidFill>
                  <a:srgbClr val="1F497D"/>
                </a:solidFill>
              </a:rPr>
              <a:t>Workspace</a:t>
            </a:r>
            <a:r>
              <a:rPr lang="fr-FR" b="1" dirty="0" smtClean="0">
                <a:solidFill>
                  <a:srgbClr val="1F497D"/>
                </a:solidFill>
              </a:rPr>
              <a:t> </a:t>
            </a:r>
            <a:r>
              <a:rPr lang="fr-FR" b="1" dirty="0" err="1" smtClean="0">
                <a:solidFill>
                  <a:srgbClr val="1F497D"/>
                </a:solidFill>
              </a:rPr>
              <a:t>awareness</a:t>
            </a:r>
            <a:endParaRPr lang="fr-FR" b="1" dirty="0" smtClean="0">
              <a:solidFill>
                <a:srgbClr val="1F497D"/>
              </a:solidFill>
            </a:endParaRPr>
          </a:p>
          <a:p>
            <a:pPr lvl="2"/>
            <a:r>
              <a:rPr lang="fr-FR" dirty="0" smtClean="0"/>
              <a:t>Connaissance sur l’espace de travail, les activités qui y sont réalisées et les personnes qui y participent </a:t>
            </a:r>
          </a:p>
          <a:p>
            <a:pPr lvl="1"/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C767-BF2D-5F4A-ADDF-1484F7EBD99F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90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35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Group Awareness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5238192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CF3B2-B381-BF49-95BB-630E7BA768D2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91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429000"/>
            <a:ext cx="54864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643570" y="1571612"/>
            <a:ext cx="139505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36000" rIns="36000" rtlCol="0">
            <a:spAutoFit/>
          </a:bodyPr>
          <a:lstStyle/>
          <a:p>
            <a:r>
              <a:rPr lang="fr-FR" sz="2000" dirty="0" smtClean="0"/>
              <a:t>Vue Radar</a:t>
            </a:r>
            <a:endParaRPr lang="fr-FR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857884" y="2928934"/>
            <a:ext cx="221457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fr-FR" sz="2000" dirty="0" smtClean="0"/>
              <a:t>Multi-user </a:t>
            </a:r>
            <a:r>
              <a:rPr lang="fr-FR" sz="2000" dirty="0" err="1" smtClean="0"/>
              <a:t>scrollbar</a:t>
            </a:r>
            <a:endParaRPr lang="fr-FR" sz="2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980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Group Awareness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9892" b="989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661AA-43E6-9441-BE11-4F66E4550D05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92</a:t>
            </a:fld>
            <a:endParaRPr lang="fr-FR"/>
          </a:p>
        </p:txBody>
      </p:sp>
      <p:sp>
        <p:nvSpPr>
          <p:cNvPr id="7" name="TextBox 6"/>
          <p:cNvSpPr txBox="1"/>
          <p:nvPr/>
        </p:nvSpPr>
        <p:spPr>
          <a:xfrm>
            <a:off x="251520" y="836712"/>
            <a:ext cx="150019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pPr algn="ctr"/>
            <a:r>
              <a:rPr lang="fr-FR" sz="2000" dirty="0" err="1" smtClean="0"/>
              <a:t>Tele</a:t>
            </a:r>
            <a:r>
              <a:rPr lang="fr-FR" sz="2000" dirty="0" smtClean="0"/>
              <a:t>-pointer </a:t>
            </a:r>
            <a:endParaRPr lang="fr-FR" sz="20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9231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Group Awareness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0405" b="1040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8AFB0-C025-FE40-92AD-0C9873854C4F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93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Multiplication 6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9393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Group Awareness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t="-663" b="-418"/>
          <a:stretch/>
        </p:blipFill>
        <p:spPr bwMode="auto">
          <a:xfrm>
            <a:off x="755576" y="1124744"/>
            <a:ext cx="7776864" cy="555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DFB7-69CF-8D44-88B2-8720909757AC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94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0581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Group Awareness</a:t>
            </a:r>
            <a:endParaRPr lang="fr-FR" dirty="0"/>
          </a:p>
        </p:txBody>
      </p:sp>
      <p:pic>
        <p:nvPicPr>
          <p:cNvPr id="6" name="Content Placeholder 5" descr="copse-awarenes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7315" b="7315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FBB7F-C9A5-3844-9BC9-518F5C575DF2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95</a:t>
            </a:fld>
            <a:endParaRPr lang="fr-FR"/>
          </a:p>
        </p:txBody>
      </p:sp>
      <p:pic>
        <p:nvPicPr>
          <p:cNvPr id="7170" name="Picture 2" descr="C:\Users\kirsch\Documents\Manu\Paris\MIAGE\TechCoop-ISI\images\copse-awareness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60"/>
            <a:ext cx="4483100" cy="3429000"/>
          </a:xfrm>
          <a:prstGeom prst="rect">
            <a:avLst/>
          </a:prstGeom>
          <a:noFill/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98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Group Awareness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680" y="2285992"/>
            <a:ext cx="8566038" cy="2844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4373A-B2CA-8A49-9E86-366DB75C2147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96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  <p:sp>
        <p:nvSpPr>
          <p:cNvPr id="7" name="Multiplication 6"/>
          <p:cNvSpPr/>
          <p:nvPr/>
        </p:nvSpPr>
        <p:spPr>
          <a:xfrm>
            <a:off x="-4734" y="6283243"/>
            <a:ext cx="504056" cy="581744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14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Group </a:t>
            </a:r>
            <a:r>
              <a:rPr lang="fr-FR" dirty="0" err="1" smtClean="0"/>
              <a:t>Awareness</a:t>
            </a:r>
            <a:r>
              <a:rPr lang="fr-FR" dirty="0" smtClean="0"/>
              <a:t> &amp; Mobilité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63711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Le nomadisme implique une </a:t>
            </a:r>
            <a:r>
              <a:rPr lang="fr-FR" b="1" dirty="0" smtClean="0">
                <a:solidFill>
                  <a:schemeClr val="tx2"/>
                </a:solidFill>
              </a:rPr>
              <a:t>perte de contact</a:t>
            </a:r>
          </a:p>
          <a:p>
            <a:pPr lvl="1"/>
            <a:r>
              <a:rPr lang="fr-FR" dirty="0" smtClean="0"/>
              <a:t>Perte de contact avec le groupe, les collègues et ses activités</a:t>
            </a:r>
          </a:p>
          <a:p>
            <a:r>
              <a:rPr lang="fr-FR" dirty="0" smtClean="0"/>
              <a:t>Les </a:t>
            </a:r>
            <a:r>
              <a:rPr lang="fr-FR" b="1" dirty="0" smtClean="0">
                <a:solidFill>
                  <a:srgbClr val="1F497D"/>
                </a:solidFill>
              </a:rPr>
              <a:t>mécanismes de conscience de groupe </a:t>
            </a:r>
            <a:r>
              <a:rPr lang="fr-FR" dirty="0" smtClean="0"/>
              <a:t>deviennent encore plus essentiels</a:t>
            </a:r>
          </a:p>
          <a:p>
            <a:r>
              <a:rPr lang="fr-FR" dirty="0" smtClean="0"/>
              <a:t>Les mécanismes existants ne sont pas forcément adaptés </a:t>
            </a:r>
          </a:p>
          <a:p>
            <a:pPr lvl="1"/>
            <a:r>
              <a:rPr lang="fr-FR" dirty="0" smtClean="0"/>
              <a:t>La </a:t>
            </a:r>
            <a:r>
              <a:rPr lang="fr-FR" b="1" dirty="0" smtClean="0">
                <a:solidFill>
                  <a:srgbClr val="1F497D"/>
                </a:solidFill>
              </a:rPr>
              <a:t>pertinence</a:t>
            </a:r>
            <a:r>
              <a:rPr lang="fr-FR" dirty="0" smtClean="0"/>
              <a:t> d’une information change en fonction du </a:t>
            </a:r>
            <a:r>
              <a:rPr lang="fr-FR" b="1" dirty="0" smtClean="0">
                <a:solidFill>
                  <a:srgbClr val="1F497D"/>
                </a:solidFill>
              </a:rPr>
              <a:t>contexte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d’utilisation</a:t>
            </a:r>
          </a:p>
          <a:p>
            <a:pPr lvl="1"/>
            <a:r>
              <a:rPr lang="fr-FR" dirty="0" smtClean="0"/>
              <a:t>Adaptation des mécanismes de </a:t>
            </a:r>
            <a:r>
              <a:rPr lang="fr-FR" b="1" dirty="0" smtClean="0">
                <a:solidFill>
                  <a:srgbClr val="1F497D"/>
                </a:solidFill>
              </a:rPr>
              <a:t>visualisation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aux </a:t>
            </a:r>
            <a:r>
              <a:rPr lang="fr-FR" b="1" dirty="0" smtClean="0">
                <a:solidFill>
                  <a:srgbClr val="1F497D"/>
                </a:solidFill>
              </a:rPr>
              <a:t>dispositifs</a:t>
            </a:r>
            <a:r>
              <a:rPr lang="fr-FR" dirty="0" smtClean="0">
                <a:solidFill>
                  <a:srgbClr val="1F497D"/>
                </a:solidFill>
              </a:rPr>
              <a:t> </a:t>
            </a:r>
            <a:r>
              <a:rPr lang="fr-FR" dirty="0" smtClean="0"/>
              <a:t>mobiles 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D1A7B-7DE0-8344-B378-36860FFFBE72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97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8273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Google Docs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err="1">
                <a:solidFill>
                  <a:schemeClr val="tx2"/>
                </a:solidFill>
              </a:rPr>
              <a:t>GoogleDocs</a:t>
            </a:r>
            <a:r>
              <a:rPr lang="fr-FR" dirty="0"/>
              <a:t> (</a:t>
            </a:r>
            <a:r>
              <a:rPr lang="fr-FR" dirty="0">
                <a:hlinkClick r:id="rId2"/>
              </a:rPr>
              <a:t>http://docs.google.com</a:t>
            </a:r>
            <a:r>
              <a:rPr lang="fr-FR" dirty="0"/>
              <a:t>)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Édition </a:t>
            </a:r>
            <a:r>
              <a:rPr lang="fr-FR" i="1" dirty="0"/>
              <a:t>single-user</a:t>
            </a:r>
            <a:r>
              <a:rPr lang="fr-FR" dirty="0"/>
              <a:t> ou </a:t>
            </a:r>
            <a:r>
              <a:rPr lang="fr-FR" b="1" dirty="0">
                <a:solidFill>
                  <a:schemeClr val="tx2"/>
                </a:solidFill>
              </a:rPr>
              <a:t>collaborative</a:t>
            </a:r>
            <a:r>
              <a:rPr lang="fr-FR" dirty="0"/>
              <a:t> des documents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/>
              <a:t>Documents : texte, tableur, présentation</a:t>
            </a:r>
          </a:p>
          <a:p>
            <a:pPr lvl="1"/>
            <a:r>
              <a:rPr lang="fr-FR" dirty="0" smtClean="0"/>
              <a:t>Fonctionnalités </a:t>
            </a:r>
            <a:r>
              <a:rPr lang="fr-FR" dirty="0"/>
              <a:t>:</a:t>
            </a:r>
          </a:p>
          <a:p>
            <a:pPr lvl="2"/>
            <a:r>
              <a:rPr lang="fr-FR" dirty="0" smtClean="0"/>
              <a:t>Fusion </a:t>
            </a:r>
            <a:r>
              <a:rPr lang="fr-FR" dirty="0"/>
              <a:t>automatique des versions</a:t>
            </a:r>
          </a:p>
          <a:p>
            <a:pPr lvl="3"/>
            <a:r>
              <a:rPr lang="fr-FR" dirty="0"/>
              <a:t>Support à édition synchrone et asynchrone</a:t>
            </a:r>
          </a:p>
          <a:p>
            <a:pPr lvl="3"/>
            <a:r>
              <a:rPr lang="fr-FR" dirty="0"/>
              <a:t>Les modifications faites par les utilisateurs sont intégrés sur le document on-line</a:t>
            </a:r>
          </a:p>
          <a:p>
            <a:pPr lvl="2"/>
            <a:r>
              <a:rPr lang="fr-FR" dirty="0" smtClean="0"/>
              <a:t>Authentification par </a:t>
            </a:r>
            <a:r>
              <a:rPr lang="fr-FR" i="1" dirty="0" smtClean="0"/>
              <a:t>Google </a:t>
            </a:r>
            <a:r>
              <a:rPr lang="fr-FR" i="1" dirty="0" err="1"/>
              <a:t>account</a:t>
            </a:r>
            <a:r>
              <a:rPr lang="fr-FR" i="1" dirty="0"/>
              <a:t> </a:t>
            </a:r>
          </a:p>
          <a:p>
            <a:pPr lvl="2"/>
            <a:r>
              <a:rPr lang="fr-FR" dirty="0" smtClean="0"/>
              <a:t>Gestion </a:t>
            </a:r>
            <a:r>
              <a:rPr lang="fr-FR" dirty="0"/>
              <a:t>des participants </a:t>
            </a:r>
          </a:p>
          <a:p>
            <a:pPr lvl="3"/>
            <a:r>
              <a:rPr lang="fr-FR" dirty="0"/>
              <a:t>Chaque </a:t>
            </a:r>
            <a:r>
              <a:rPr lang="fr-FR" dirty="0" smtClean="0"/>
              <a:t>utilisateur </a:t>
            </a:r>
            <a:r>
              <a:rPr lang="fr-FR" dirty="0"/>
              <a:t>invite ses collègues à participer</a:t>
            </a:r>
          </a:p>
          <a:p>
            <a:pPr lvl="3"/>
            <a:r>
              <a:rPr lang="fr-FR" dirty="0"/>
              <a:t>Rôles possibles : </a:t>
            </a:r>
            <a:r>
              <a:rPr lang="fr-FR" sz="2100" b="1" dirty="0">
                <a:solidFill>
                  <a:schemeClr val="tx2"/>
                </a:solidFill>
              </a:rPr>
              <a:t>propriétaire</a:t>
            </a:r>
            <a:r>
              <a:rPr lang="fr-FR" dirty="0" smtClean="0"/>
              <a:t>, </a:t>
            </a:r>
            <a:r>
              <a:rPr lang="fr-FR" b="1" dirty="0" smtClean="0">
                <a:solidFill>
                  <a:schemeClr val="tx2"/>
                </a:solidFill>
              </a:rPr>
              <a:t>collaborateur </a:t>
            </a:r>
            <a:r>
              <a:rPr lang="fr-FR" dirty="0"/>
              <a:t>ou </a:t>
            </a:r>
            <a:r>
              <a:rPr lang="fr-FR" b="1" dirty="0">
                <a:solidFill>
                  <a:schemeClr val="tx2"/>
                </a:solidFill>
              </a:rPr>
              <a:t>observateur 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Communication synchrone et asynchrone</a:t>
            </a:r>
          </a:p>
          <a:p>
            <a:pPr lvl="2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fr-FR" dirty="0" smtClean="0"/>
              <a:t>Group </a:t>
            </a:r>
            <a:r>
              <a:rPr lang="fr-FR" dirty="0" err="1" smtClean="0"/>
              <a:t>Awareness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FB3D-5268-A04F-9C3A-E314FEDC69F1}" type="datetime1">
              <a:rPr lang="fr-FR" smtClean="0"/>
              <a:t>07/02/2014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98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810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Google Docs</a:t>
            </a:r>
          </a:p>
        </p:txBody>
      </p:sp>
      <p:pic>
        <p:nvPicPr>
          <p:cNvPr id="6" name="Espace réservé du contenu 5" descr="Gdocs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" r="2681"/>
          <a:stretch>
            <a:fillRect/>
          </a:stretch>
        </p:blipFill>
        <p:spPr>
          <a:xfrm>
            <a:off x="539552" y="1412776"/>
            <a:ext cx="8229600" cy="4525963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C8A7-60B6-EB4A-90F6-579626B84430}" type="datetime1">
              <a:rPr lang="fr-FR" smtClean="0"/>
              <a:t>07/02/2014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9BE58-7793-45FF-A067-2A41621469A2}" type="slidenum">
              <a:rPr lang="fr-FR" smtClean="0"/>
              <a:pPr/>
              <a:t>99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516216" y="1916832"/>
            <a:ext cx="2304256" cy="432048"/>
          </a:xfrm>
          <a:prstGeom prst="rect">
            <a:avLst/>
          </a:prstGeom>
          <a:noFill/>
          <a:ln w="5715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660232" y="908720"/>
            <a:ext cx="2303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Utilisateurs en ligne </a:t>
            </a:r>
            <a:endParaRPr lang="fr-FR" sz="2000" b="1" dirty="0"/>
          </a:p>
        </p:txBody>
      </p:sp>
      <p:cxnSp>
        <p:nvCxnSpPr>
          <p:cNvPr id="13" name="Connecteur droit avec flèche 12"/>
          <p:cNvCxnSpPr>
            <a:stCxn id="11" idx="2"/>
            <a:endCxn id="7" idx="0"/>
          </p:cNvCxnSpPr>
          <p:nvPr/>
        </p:nvCxnSpPr>
        <p:spPr>
          <a:xfrm flipH="1">
            <a:off x="7668344" y="1308830"/>
            <a:ext cx="143581" cy="608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6" name="Grouper 15"/>
          <p:cNvGrpSpPr/>
          <p:nvPr/>
        </p:nvGrpSpPr>
        <p:grpSpPr>
          <a:xfrm>
            <a:off x="251520" y="2924944"/>
            <a:ext cx="5054104" cy="3639406"/>
            <a:chOff x="251520" y="2924944"/>
            <a:chExt cx="5054104" cy="3639406"/>
          </a:xfrm>
        </p:grpSpPr>
        <p:pic>
          <p:nvPicPr>
            <p:cNvPr id="14" name="Image 13" descr="gdocs2-workspaceAwarenes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3356992"/>
              <a:ext cx="4982096" cy="3207358"/>
            </a:xfrm>
            <a:prstGeom prst="rect">
              <a:avLst/>
            </a:prstGeom>
            <a:ln w="38100" cmpd="sng">
              <a:solidFill>
                <a:srgbClr val="FF0000"/>
              </a:solidFill>
            </a:ln>
          </p:spPr>
        </p:pic>
        <p:sp>
          <p:nvSpPr>
            <p:cNvPr id="15" name="ZoneTexte 14"/>
            <p:cNvSpPr txBox="1"/>
            <p:nvPr/>
          </p:nvSpPr>
          <p:spPr>
            <a:xfrm>
              <a:off x="251520" y="2924944"/>
              <a:ext cx="46896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Position d’un utilisateur dans le document</a:t>
              </a:r>
              <a:endParaRPr lang="fr-FR" sz="2000" b="1" dirty="0"/>
            </a:p>
          </p:txBody>
        </p:sp>
      </p:grpSp>
      <p:grpSp>
        <p:nvGrpSpPr>
          <p:cNvPr id="10" name="Grouper 9"/>
          <p:cNvGrpSpPr/>
          <p:nvPr/>
        </p:nvGrpSpPr>
        <p:grpSpPr>
          <a:xfrm>
            <a:off x="3635896" y="1052736"/>
            <a:ext cx="3057247" cy="5354765"/>
            <a:chOff x="3563888" y="1084674"/>
            <a:chExt cx="3057247" cy="5354765"/>
          </a:xfrm>
        </p:grpSpPr>
        <p:pic>
          <p:nvPicPr>
            <p:cNvPr id="8" name="Image 7" descr="gdocs3-communication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484784"/>
              <a:ext cx="2608188" cy="4954655"/>
            </a:xfrm>
            <a:prstGeom prst="rect">
              <a:avLst/>
            </a:prstGeom>
            <a:ln w="38100" cap="sq" cmpd="sng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9" name="ZoneTexte 8"/>
            <p:cNvSpPr txBox="1"/>
            <p:nvPr/>
          </p:nvSpPr>
          <p:spPr>
            <a:xfrm>
              <a:off x="3563888" y="1084674"/>
              <a:ext cx="30572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/>
                <a:t>Communication Synchrone</a:t>
              </a:r>
              <a:endParaRPr lang="fr-FR" sz="2000" b="1" dirty="0"/>
            </a:p>
          </p:txBody>
        </p:sp>
      </p:grpSp>
      <p:grpSp>
        <p:nvGrpSpPr>
          <p:cNvPr id="19" name="Grouper 18"/>
          <p:cNvGrpSpPr/>
          <p:nvPr/>
        </p:nvGrpSpPr>
        <p:grpSpPr>
          <a:xfrm>
            <a:off x="1835696" y="4221088"/>
            <a:ext cx="7344816" cy="2491550"/>
            <a:chOff x="1835696" y="4221088"/>
            <a:chExt cx="7344816" cy="2491550"/>
          </a:xfrm>
        </p:grpSpPr>
        <p:pic>
          <p:nvPicPr>
            <p:cNvPr id="17" name="Image 16" descr="gdocs5-commentair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35696" y="4941168"/>
              <a:ext cx="7020272" cy="1771470"/>
            </a:xfrm>
            <a:prstGeom prst="rect">
              <a:avLst/>
            </a:prstGeom>
            <a:ln w="38100" cmpd="sng">
              <a:solidFill>
                <a:srgbClr val="FF0000"/>
              </a:solidFill>
            </a:ln>
          </p:spPr>
        </p:pic>
        <p:sp>
          <p:nvSpPr>
            <p:cNvPr id="18" name="ZoneTexte 17"/>
            <p:cNvSpPr txBox="1"/>
            <p:nvPr/>
          </p:nvSpPr>
          <p:spPr>
            <a:xfrm>
              <a:off x="6516216" y="4221088"/>
              <a:ext cx="26642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/>
                <a:t>Commentaires : </a:t>
              </a:r>
            </a:p>
            <a:p>
              <a:r>
                <a:rPr lang="fr-FR" sz="2000" b="1" dirty="0" smtClean="0"/>
                <a:t>communication asynchrone</a:t>
              </a:r>
              <a:endParaRPr lang="fr-FR" sz="2000" b="1" dirty="0"/>
            </a:p>
          </p:txBody>
        </p:sp>
      </p:grp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Manuele Kirsch Pinheiro - CRI/UP1 - mkirschpin@univ-paris1.fr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417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P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Été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UP1.thmx</Template>
  <TotalTime>0</TotalTime>
  <Words>6823</Words>
  <Application>Microsoft Macintosh PowerPoint</Application>
  <PresentationFormat>Présentation à l'écran (4:3)</PresentationFormat>
  <Paragraphs>1319</Paragraphs>
  <Slides>114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114</vt:i4>
      </vt:variant>
    </vt:vector>
  </HeadingPairs>
  <TitlesOfParts>
    <vt:vector size="115" baseType="lpstr">
      <vt:lpstr>UP1</vt:lpstr>
      <vt:lpstr>Coopération (Groupware)</vt:lpstr>
      <vt:lpstr>Présentation</vt:lpstr>
      <vt:lpstr>Motivations</vt:lpstr>
      <vt:lpstr>Motivations</vt:lpstr>
      <vt:lpstr>Motivations</vt:lpstr>
      <vt:lpstr>Coopération</vt:lpstr>
      <vt:lpstr>Travail coopératif Assisté par ordinateur</vt:lpstr>
      <vt:lpstr>TCAO : Definitions</vt:lpstr>
      <vt:lpstr>TCAO : quelques exemples</vt:lpstr>
      <vt:lpstr>Domaines d'application</vt:lpstr>
      <vt:lpstr>Domaines d'application</vt:lpstr>
      <vt:lpstr>Domaines d'application</vt:lpstr>
      <vt:lpstr>Domaines d'application</vt:lpstr>
      <vt:lpstr>TCAO : Historique &amp; caractéristiques</vt:lpstr>
      <vt:lpstr>Taxonomies TCAO</vt:lpstr>
      <vt:lpstr>Taxonomies TCAO </vt:lpstr>
      <vt:lpstr>Taxonomies TCAO</vt:lpstr>
      <vt:lpstr>Taxonomies TCAO</vt:lpstr>
      <vt:lpstr>Taxonomies TCAO</vt:lpstr>
      <vt:lpstr>Taxonomies TCAO</vt:lpstr>
      <vt:lpstr>Taxonomies TCAO</vt:lpstr>
      <vt:lpstr>taxonomies</vt:lpstr>
      <vt:lpstr>Taxonomies TCAO</vt:lpstr>
      <vt:lpstr>Les organisations et les collecticiels</vt:lpstr>
      <vt:lpstr>Aspects Sociaux</vt:lpstr>
      <vt:lpstr>Aspects Sociaux</vt:lpstr>
      <vt:lpstr>Aspects Sociaux</vt:lpstr>
      <vt:lpstr>Aspects Sociaux</vt:lpstr>
      <vt:lpstr>Facteurs d’échec</vt:lpstr>
      <vt:lpstr>Facteurs d'échec</vt:lpstr>
      <vt:lpstr>Facteurs d'échec</vt:lpstr>
      <vt:lpstr>Défis techniques</vt:lpstr>
      <vt:lpstr>Défis techniques</vt:lpstr>
      <vt:lpstr>Défis techniques</vt:lpstr>
      <vt:lpstr>Défis techniques</vt:lpstr>
      <vt:lpstr>Défis techniques</vt:lpstr>
      <vt:lpstr>Défis techniques</vt:lpstr>
      <vt:lpstr>Fonctionnalités</vt:lpstr>
      <vt:lpstr>Fonctionnalités</vt:lpstr>
      <vt:lpstr>Fonctionnalités</vt:lpstr>
      <vt:lpstr>Défis techniques</vt:lpstr>
      <vt:lpstr>Répertoire partagé</vt:lpstr>
      <vt:lpstr>Mise à jour perdue</vt:lpstr>
      <vt:lpstr>Mise à jour perdue sur le Web</vt:lpstr>
      <vt:lpstr>Mise à jour perdue sur le Web</vt:lpstr>
      <vt:lpstr>Mise à jour perdue </vt:lpstr>
      <vt:lpstr>Versions</vt:lpstr>
      <vt:lpstr>Versions</vt:lpstr>
      <vt:lpstr>Principe des verrous </vt:lpstr>
      <vt:lpstr>Principe des verrous </vt:lpstr>
      <vt:lpstr>Protocole WebDAV</vt:lpstr>
      <vt:lpstr>Protocole WebDAV</vt:lpstr>
      <vt:lpstr>Présentation PowerPoint</vt:lpstr>
      <vt:lpstr>WebDAV : problèmes</vt:lpstr>
      <vt:lpstr>WebDAV : problèmes</vt:lpstr>
      <vt:lpstr>Protocole WebDAV</vt:lpstr>
      <vt:lpstr>Copier-modifier-fusionner</vt:lpstr>
      <vt:lpstr>Copier-modifier-fusionner</vt:lpstr>
      <vt:lpstr>Conflits</vt:lpstr>
      <vt:lpstr>Conflits</vt:lpstr>
      <vt:lpstr>Copier-modifier-fusionner</vt:lpstr>
      <vt:lpstr>Outils de gestion de versions</vt:lpstr>
      <vt:lpstr>Outils de gestion de versions</vt:lpstr>
      <vt:lpstr>Outils de gestion de versions</vt:lpstr>
      <vt:lpstr>Outils de gestion de versions</vt:lpstr>
      <vt:lpstr>La notion de rôle</vt:lpstr>
      <vt:lpstr>Vertical ou horizontal ?</vt:lpstr>
      <vt:lpstr>Sécurité &amp; droits d’accès</vt:lpstr>
      <vt:lpstr>Sécurité &amp; droits d’accès</vt:lpstr>
      <vt:lpstr>Sécurité &amp; droits d’accès</vt:lpstr>
      <vt:lpstr>Sécurité &amp; droits d’accès</vt:lpstr>
      <vt:lpstr>Sécurité &amp; droits d’accès</vt:lpstr>
      <vt:lpstr>Sécurité &amp; droits d’accès</vt:lpstr>
      <vt:lpstr>Sécurité &amp; Ubiquité</vt:lpstr>
      <vt:lpstr>Sécurité &amp; Ubiquité</vt:lpstr>
      <vt:lpstr>Sécurité &amp; Ubiquité</vt:lpstr>
      <vt:lpstr>Sécurité &amp; Ubiquité</vt:lpstr>
      <vt:lpstr>Sécurité &amp; Ubiquité</vt:lpstr>
      <vt:lpstr>Sécurité &amp; Ubiquité</vt:lpstr>
      <vt:lpstr>Group Awareness</vt:lpstr>
      <vt:lpstr>Group Awareness</vt:lpstr>
      <vt:lpstr>Group Awareness</vt:lpstr>
      <vt:lpstr>Group Awareness</vt:lpstr>
      <vt:lpstr>Group Awareness</vt:lpstr>
      <vt:lpstr>Group Awareness</vt:lpstr>
      <vt:lpstr>Group Awareness</vt:lpstr>
      <vt:lpstr>Group Awareness</vt:lpstr>
      <vt:lpstr>Group Awareness</vt:lpstr>
      <vt:lpstr>Group Awareness</vt:lpstr>
      <vt:lpstr>Group Awareness</vt:lpstr>
      <vt:lpstr>Group Awareness</vt:lpstr>
      <vt:lpstr>Group Awareness</vt:lpstr>
      <vt:lpstr>Group Awareness</vt:lpstr>
      <vt:lpstr>Group Awareness</vt:lpstr>
      <vt:lpstr>Group Awareness</vt:lpstr>
      <vt:lpstr>Group Awareness</vt:lpstr>
      <vt:lpstr>Group Awareness &amp; Mobilité</vt:lpstr>
      <vt:lpstr>Google Docs</vt:lpstr>
      <vt:lpstr>Google Docs</vt:lpstr>
      <vt:lpstr>Google Docs</vt:lpstr>
      <vt:lpstr>Les wikis</vt:lpstr>
      <vt:lpstr>Wikipedia</vt:lpstr>
      <vt:lpstr>Les Wikis</vt:lpstr>
      <vt:lpstr>Web 2.0 et les entreprises</vt:lpstr>
      <vt:lpstr>les Wikis en entreprise</vt:lpstr>
      <vt:lpstr>les Wikis en entreprise</vt:lpstr>
      <vt:lpstr>la mémoire organisationnelle </vt:lpstr>
      <vt:lpstr>la mémoire organisationnelle </vt:lpstr>
      <vt:lpstr>la mémoire organisationnelle </vt:lpstr>
      <vt:lpstr>Exemple : XWiki</vt:lpstr>
      <vt:lpstr>Exemple  : XWiki</vt:lpstr>
      <vt:lpstr>Exemple  : XWiki</vt:lpstr>
      <vt:lpstr>Exemple  : XWiki</vt:lpstr>
      <vt:lpstr>Exemple  : XWiki</vt:lpstr>
    </vt:vector>
  </TitlesOfParts>
  <Company>UP1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Coopération (Groupware)</dc:title>
  <dc:creator>Manuele Kirsch Pinheiro</dc:creator>
  <cp:lastModifiedBy>Manuele Kirsch Pinheiro</cp:lastModifiedBy>
  <cp:revision>1</cp:revision>
  <dcterms:created xsi:type="dcterms:W3CDTF">2014-02-07T14:38:56Z</dcterms:created>
  <dcterms:modified xsi:type="dcterms:W3CDTF">2014-02-07T14:39:25Z</dcterms:modified>
</cp:coreProperties>
</file>