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28" r:id="rId1"/>
  </p:sldMasterIdLst>
  <p:notesMasterIdLst>
    <p:notesMasterId r:id="rId34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89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1" d="100"/>
          <a:sy n="61" d="100"/>
        </p:scale>
        <p:origin x="-156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FEF8C2-762E-DD43-A8AC-0B48B416D09C}" type="datetimeFigureOut">
              <a:rPr lang="fr-FR" smtClean="0"/>
              <a:t>07/02/2014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9C9286-105E-CB47-8B35-9C3D441EB55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0616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4225588" y="-11796713"/>
            <a:ext cx="16652876" cy="124904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505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480" y="4343144"/>
            <a:ext cx="5483837" cy="411209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1"/>
          <p:cNvSpPr txBox="1">
            <a:spLocks noChangeArrowheads="1"/>
          </p:cNvSpPr>
          <p:nvPr/>
        </p:nvSpPr>
        <p:spPr bwMode="auto">
          <a:xfrm>
            <a:off x="2142926" y="694612"/>
            <a:ext cx="2572150" cy="342918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endParaRPr lang="fr-FR"/>
          </a:p>
        </p:txBody>
      </p:sp>
      <p:sp>
        <p:nvSpPr>
          <p:cNvPr id="46083" name="Text Box 2"/>
          <p:cNvSpPr>
            <a:spLocks noGrp="1" noChangeArrowheads="1"/>
          </p:cNvSpPr>
          <p:nvPr>
            <p:ph type="body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3000"/>
              </a:lnSpc>
              <a:spcBef>
                <a:spcPts val="450"/>
              </a:spcBef>
              <a:buClr>
                <a:srgbClr val="0F000C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>
              <a:solidFill>
                <a:srgbClr val="0F000C"/>
              </a:solidFill>
              <a:latin typeface="Arial" charset="0"/>
              <a:cs typeface="Lucida Sans Unicode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38580" y="6283621"/>
            <a:ext cx="1368152" cy="314368"/>
          </a:xfr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A78EE822-4536-964F-81E0-8788A00A0ABE}" type="datetime1">
              <a:rPr lang="fr-FR" smtClean="0"/>
              <a:t>07/02/2014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FECA-E713-4D83-A4E1-9D26625B64D0}" type="slidenum">
              <a:rPr lang="fr-FR" smtClean="0"/>
              <a:pPr/>
              <a:t>‹#›</a:t>
            </a:fld>
            <a:endParaRPr lang="fr-FR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 9" descr="cartouche_logo_univ-paris1_294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3457802" cy="991811"/>
          </a:xfrm>
          <a:prstGeom prst="rect">
            <a:avLst/>
          </a:prstGeom>
        </p:spPr>
      </p:pic>
      <p:pic>
        <p:nvPicPr>
          <p:cNvPr id="9" name="Picture 6" descr="09a00c00egerdp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Image 11" descr="cartouche_logo_univ-paris1_294C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3168121" cy="90872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14CA6-BA7E-144F-9FF9-40D161EE6C73}" type="datetime1">
              <a:rPr lang="fr-FR" smtClean="0"/>
              <a:t>07/02/2014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FECA-E713-4D83-A4E1-9D26625B64D0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3510B-1267-AA43-9821-7362CFA00FC7}" type="datetime1">
              <a:rPr lang="fr-FR" smtClean="0"/>
              <a:t>07/02/2014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FECA-E713-4D83-A4E1-9D26625B64D0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051720" y="18288"/>
            <a:ext cx="1008112" cy="314368"/>
          </a:xfrm>
        </p:spPr>
        <p:txBody>
          <a:bodyPr/>
          <a:lstStyle/>
          <a:p>
            <a:fld id="{EACFA069-85FC-C444-A057-A1F367237D64}" type="datetime1">
              <a:rPr lang="fr-FR" smtClean="0"/>
              <a:t>07/02/2014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15816" y="18288"/>
            <a:ext cx="5184576" cy="314368"/>
          </a:xfrm>
        </p:spPr>
        <p:txBody>
          <a:bodyPr/>
          <a:lstStyle/>
          <a:p>
            <a:r>
              <a:rPr lang="pt-BR" smtClean="0"/>
              <a:t>Manuele Kirsch Pinheiro - CRI/UP1 - mkirschpin@univ-paris1.fr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1130FECA-E713-4D83-A4E1-9D26625B64D0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588E5-A3AF-9640-B6CB-2F73BBDA02E4}" type="datetime1">
              <a:rPr lang="fr-FR" smtClean="0"/>
              <a:t>07/02/2014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FECA-E713-4D83-A4E1-9D26625B64D0}" type="slidenum">
              <a:rPr lang="fr-FR" smtClean="0"/>
              <a:pPr/>
              <a:t>‹#›</a:t>
            </a:fld>
            <a:endParaRPr lang="fr-FR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B1DEC-A605-874E-8757-BAD810E0368C}" type="datetime1">
              <a:rPr lang="fr-FR" smtClean="0"/>
              <a:t>07/02/2014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FECA-E713-4D83-A4E1-9D26625B64D0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750CB-9B82-4F4F-98D1-39620D39CFB5}" type="datetime1">
              <a:rPr lang="fr-FR" smtClean="0"/>
              <a:t>07/02/2014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FECA-E713-4D83-A4E1-9D26625B64D0}" type="slidenum">
              <a:rPr lang="fr-FR" smtClean="0"/>
              <a:pPr/>
              <a:t>‹#›</a:t>
            </a:fld>
            <a:endParaRPr lang="fr-FR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0B0F1-B721-6E4D-BF7B-96BD67991BDB}" type="datetime1">
              <a:rPr lang="fr-FR" smtClean="0"/>
              <a:t>07/02/2014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FECA-E713-4D83-A4E1-9D26625B64D0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DD855-7B9B-474F-B926-E34BA21699D4}" type="datetime1">
              <a:rPr lang="fr-FR" smtClean="0"/>
              <a:t>07/02/2014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FECA-E713-4D83-A4E1-9D26625B64D0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9EBE5-E427-504F-89E1-C8272E76F116}" type="datetime1">
              <a:rPr lang="fr-FR" smtClean="0"/>
              <a:t>07/02/2014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FECA-E713-4D83-A4E1-9D26625B64D0}" type="slidenum">
              <a:rPr lang="fr-FR" smtClean="0"/>
              <a:pPr/>
              <a:t>‹#›</a:t>
            </a:fld>
            <a:endParaRPr lang="fr-FR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3597F-D8EC-8549-AD7B-665BB07FB76B}" type="datetime1">
              <a:rPr lang="fr-FR" smtClean="0"/>
              <a:t>07/02/2014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FECA-E713-4D83-A4E1-9D26625B64D0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979712" y="0"/>
            <a:ext cx="7164288" cy="3326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19256" cy="9185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51720" y="18288"/>
            <a:ext cx="1080120" cy="3143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 algn="ctr"/>
            <a:fld id="{DE2F9B0F-381D-5B4B-9A81-A6ED33000EB9}" type="datetime1">
              <a:rPr lang="fr-FR" smtClean="0"/>
              <a:t>07/02/2014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59832" y="18288"/>
            <a:ext cx="5040560" cy="3143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Manuele Kirsch Pinheiro - CRI/UP1 - mkirschpin@univ-paris1.fr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72400" y="18288"/>
            <a:ext cx="514400" cy="3143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rgbClr val="FFFFFF"/>
                </a:solidFill>
              </a:defRPr>
            </a:lvl1pPr>
          </a:lstStyle>
          <a:p>
            <a:fld id="{1130FECA-E713-4D83-A4E1-9D26625B64D0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8" name="Image 7" descr="cartouche_logo_univ-paris1_294C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939740" cy="55638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000" b="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wmf"/><Relationship Id="rId3" Type="http://schemas.openxmlformats.org/officeDocument/2006/relationships/image" Target="../media/image9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jdd.fr/" TargetMode="External"/><Relationship Id="rId4" Type="http://schemas.openxmlformats.org/officeDocument/2006/relationships/image" Target="../media/image11.png"/><Relationship Id="rId5" Type="http://schemas.openxmlformats.org/officeDocument/2006/relationships/hyperlink" Target="http://blog.mattt.org/index.php/Iphone" TargetMode="External"/><Relationship Id="rId6" Type="http://schemas.openxmlformats.org/officeDocument/2006/relationships/image" Target="../media/image12.png"/><Relationship Id="rId7" Type="http://schemas.openxmlformats.org/officeDocument/2006/relationships/hyperlink" Target="http://www.widgetvalley.com/gallery/widget-roland-garros,253-fr.html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jpeg"/><Relationship Id="rId7" Type="http://schemas.openxmlformats.org/officeDocument/2006/relationships/image" Target="../media/image17.png"/><Relationship Id="rId8" Type="http://schemas.openxmlformats.org/officeDocument/2006/relationships/image" Target="../media/image18.png"/><Relationship Id="rId9" Type="http://schemas.openxmlformats.org/officeDocument/2006/relationships/image" Target="../media/image19.jpeg"/><Relationship Id="rId10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documental.com/v2/article_5719.php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Relationship Id="rId3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developer.android.com/guide/basics/what-is-android.html" TargetMode="External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jpeg"/><Relationship Id="rId5" Type="http://schemas.openxmlformats.org/officeDocument/2006/relationships/image" Target="../media/image30.png"/><Relationship Id="rId6" Type="http://schemas.openxmlformats.org/officeDocument/2006/relationships/image" Target="../media/image31.png"/><Relationship Id="rId7" Type="http://schemas.openxmlformats.org/officeDocument/2006/relationships/image" Target="../media/image32.png"/><Relationship Id="rId8" Type="http://schemas.openxmlformats.org/officeDocument/2006/relationships/image" Target="../media/image33.png"/><Relationship Id="rId9" Type="http://schemas.openxmlformats.org/officeDocument/2006/relationships/image" Target="../media/image34.png"/><Relationship Id="rId10" Type="http://schemas.openxmlformats.org/officeDocument/2006/relationships/image" Target="../media/image35.png"/><Relationship Id="rId11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nouveleconomiste.fr/s1440/site-LNE1440-DOS-NTIC.pdf" TargetMode="External"/><Relationship Id="rId3" Type="http://schemas.openxmlformats.org/officeDocument/2006/relationships/hyperlink" Target="http://www.journaldunet.com/ebusiness/internet-mobile/ventes-de-smartphones-1110.shtml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nouveleconomiste.fr/s1440/site-LNE1440-DOS-NTIC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Coopération </a:t>
            </a:r>
            <a:br>
              <a:rPr lang="fr-FR" dirty="0" smtClean="0"/>
            </a:br>
            <a:r>
              <a:rPr lang="fr-FR" dirty="0" smtClean="0"/>
              <a:t>&amp; Ubiquité</a:t>
            </a:r>
            <a:endParaRPr lang="fr-FR" dirty="0"/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fr-FR" dirty="0" smtClean="0"/>
              <a:t>Manuele Kirsch Pinheiro</a:t>
            </a:r>
          </a:p>
          <a:p>
            <a:r>
              <a:rPr lang="fr-FR" dirty="0" smtClean="0"/>
              <a:t>Maître de conférences en Informatique</a:t>
            </a:r>
          </a:p>
          <a:p>
            <a:r>
              <a:rPr lang="fr-FR" dirty="0" smtClean="0"/>
              <a:t>Centre de Recherche en Informatique </a:t>
            </a:r>
          </a:p>
          <a:p>
            <a:r>
              <a:rPr lang="fr-FR" dirty="0" smtClean="0"/>
              <a:t>Université Paris 1 – Panthéon Sorbonne</a:t>
            </a:r>
          </a:p>
          <a:p>
            <a:r>
              <a:rPr lang="fr-FR" dirty="0" smtClean="0">
                <a:solidFill>
                  <a:srgbClr val="FFFFFF"/>
                </a:solidFill>
              </a:rPr>
              <a:t>Manuele.Kirsch-Pinheiro@univ-paris1.fr </a:t>
            </a:r>
          </a:p>
          <a:p>
            <a:r>
              <a:rPr lang="fr-FR" dirty="0" smtClean="0">
                <a:solidFill>
                  <a:srgbClr val="FFFFFF"/>
                </a:solidFill>
              </a:rPr>
              <a:t>http://mkirschp.free.fr </a:t>
            </a:r>
          </a:p>
          <a:p>
            <a:endParaRPr lang="fr-FR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27505-EE46-1B42-B11D-C0AB78FA4361}" type="datetime1">
              <a:rPr lang="fr-FR" smtClean="0"/>
              <a:t>07/02/2014</a:t>
            </a:fld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Manuele Kirsch Pinheiro - CRI/UP1 - mkirschpin@univ-paris1.fr</a:t>
            </a:r>
            <a:endParaRPr 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BE58-7793-45FF-A067-2A41621469A2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87458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Calibri" charset="0"/>
              </a:rPr>
              <a:t>Ubiquité &amp; Mobilité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37112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fr-FR" b="1" dirty="0">
                <a:solidFill>
                  <a:schemeClr val="tx2"/>
                </a:solidFill>
              </a:rPr>
              <a:t>Sommes-nous devenus ubiquitaires ?</a:t>
            </a:r>
          </a:p>
          <a:p>
            <a:pPr lvl="1">
              <a:lnSpc>
                <a:spcPct val="80000"/>
              </a:lnSpc>
            </a:pPr>
            <a:r>
              <a:rPr lang="fr-FR" dirty="0"/>
              <a:t>« homo </a:t>
            </a:r>
            <a:r>
              <a:rPr lang="fr-FR" dirty="0" err="1"/>
              <a:t>mobilis</a:t>
            </a:r>
            <a:r>
              <a:rPr lang="fr-FR" dirty="0"/>
              <a:t> » est-il né </a:t>
            </a:r>
            <a:r>
              <a:rPr lang="fr-FR" dirty="0" smtClean="0"/>
              <a:t>?</a:t>
            </a:r>
          </a:p>
          <a:p>
            <a:pPr lvl="1">
              <a:lnSpc>
                <a:spcPct val="80000"/>
              </a:lnSpc>
            </a:pPr>
            <a:endParaRPr lang="fr-FR" dirty="0"/>
          </a:p>
          <a:p>
            <a:r>
              <a:rPr lang="fr-FR" b="1" dirty="0" smtClean="0"/>
              <a:t>Usages pour les </a:t>
            </a:r>
            <a:r>
              <a:rPr lang="fr-FR" b="1" dirty="0" err="1" smtClean="0"/>
              <a:t>smartphones</a:t>
            </a:r>
            <a:r>
              <a:rPr lang="fr-FR" b="1" dirty="0" smtClean="0"/>
              <a:t> : </a:t>
            </a:r>
          </a:p>
          <a:p>
            <a:pPr lvl="1"/>
            <a:r>
              <a:rPr lang="fr-FR" b="1" dirty="0" smtClean="0">
                <a:solidFill>
                  <a:srgbClr val="1F497D"/>
                </a:solidFill>
              </a:rPr>
              <a:t>9/10 </a:t>
            </a:r>
            <a:r>
              <a:rPr lang="fr-FR" dirty="0" smtClean="0"/>
              <a:t>les utilisent pour réaliser des </a:t>
            </a:r>
            <a:r>
              <a:rPr lang="fr-FR" b="1" dirty="0" smtClean="0">
                <a:solidFill>
                  <a:srgbClr val="1F497D"/>
                </a:solidFill>
              </a:rPr>
              <a:t>recherches</a:t>
            </a:r>
            <a:r>
              <a:rPr lang="fr-FR" dirty="0" smtClean="0">
                <a:solidFill>
                  <a:srgbClr val="1F497D"/>
                </a:solidFill>
              </a:rPr>
              <a:t> </a:t>
            </a:r>
            <a:r>
              <a:rPr lang="fr-FR" dirty="0" smtClean="0"/>
              <a:t>et lire </a:t>
            </a:r>
            <a:r>
              <a:rPr lang="fr-FR" dirty="0"/>
              <a:t>l</a:t>
            </a:r>
            <a:r>
              <a:rPr lang="fr-FR" dirty="0" smtClean="0"/>
              <a:t>es </a:t>
            </a:r>
            <a:r>
              <a:rPr lang="fr-FR" b="1" dirty="0" smtClean="0">
                <a:solidFill>
                  <a:srgbClr val="1F497D"/>
                </a:solidFill>
              </a:rPr>
              <a:t>mails</a:t>
            </a:r>
            <a:r>
              <a:rPr lang="fr-FR" dirty="0" smtClean="0"/>
              <a:t> </a:t>
            </a:r>
            <a:r>
              <a:rPr lang="fr-FR" sz="2200" dirty="0" smtClean="0"/>
              <a:t>(source Microsoft </a:t>
            </a:r>
            <a:r>
              <a:rPr lang="fr-FR" sz="2200" dirty="0" err="1" smtClean="0"/>
              <a:t>Adversising</a:t>
            </a:r>
            <a:r>
              <a:rPr lang="fr-FR" sz="2200" dirty="0" smtClean="0"/>
              <a:t> 2011) </a:t>
            </a:r>
            <a:endParaRPr lang="fr-FR" sz="2400" dirty="0" smtClean="0"/>
          </a:p>
          <a:p>
            <a:pPr lvl="1"/>
            <a:r>
              <a:rPr lang="fr-FR" b="1" dirty="0" smtClean="0">
                <a:solidFill>
                  <a:srgbClr val="1F497D"/>
                </a:solidFill>
              </a:rPr>
              <a:t>± 10h/semaine </a:t>
            </a:r>
            <a:r>
              <a:rPr lang="fr-FR" dirty="0" smtClean="0"/>
              <a:t>dépensées sur le </a:t>
            </a:r>
            <a:r>
              <a:rPr lang="fr-FR" dirty="0" err="1" smtClean="0"/>
              <a:t>smartphone</a:t>
            </a:r>
            <a:r>
              <a:rPr lang="fr-FR" dirty="0" smtClean="0"/>
              <a:t> </a:t>
            </a:r>
          </a:p>
          <a:p>
            <a:pPr lvl="2"/>
            <a:r>
              <a:rPr lang="fr-FR" b="1" dirty="0" smtClean="0"/>
              <a:t>9,7h/semaine</a:t>
            </a:r>
            <a:r>
              <a:rPr lang="fr-FR" dirty="0" smtClean="0"/>
              <a:t> en France </a:t>
            </a:r>
            <a:r>
              <a:rPr lang="fr-FR" sz="2000" dirty="0"/>
              <a:t>(source Microsoft </a:t>
            </a:r>
            <a:r>
              <a:rPr lang="fr-FR" sz="2000" dirty="0" err="1"/>
              <a:t>Adversising</a:t>
            </a:r>
            <a:r>
              <a:rPr lang="fr-FR" sz="2000" dirty="0"/>
              <a:t> 2011) </a:t>
            </a:r>
            <a:endParaRPr lang="fr-FR" sz="2000" dirty="0" smtClean="0"/>
          </a:p>
          <a:p>
            <a:pPr lvl="1"/>
            <a:r>
              <a:rPr lang="fr-FR" b="1" dirty="0" smtClean="0">
                <a:solidFill>
                  <a:srgbClr val="1F497D"/>
                </a:solidFill>
              </a:rPr>
              <a:t>74% </a:t>
            </a:r>
            <a:r>
              <a:rPr lang="fr-FR" dirty="0" smtClean="0"/>
              <a:t>usage </a:t>
            </a:r>
            <a:r>
              <a:rPr lang="fr-FR" b="1" dirty="0" smtClean="0">
                <a:solidFill>
                  <a:srgbClr val="1F497D"/>
                </a:solidFill>
              </a:rPr>
              <a:t>personnel</a:t>
            </a:r>
            <a:r>
              <a:rPr lang="fr-FR" dirty="0" smtClean="0"/>
              <a:t> </a:t>
            </a:r>
            <a:r>
              <a:rPr lang="fr-FR" sz="2200" dirty="0" smtClean="0"/>
              <a:t>(source CNIL </a:t>
            </a:r>
            <a:r>
              <a:rPr lang="fr-FR" sz="2200" dirty="0"/>
              <a:t>2011</a:t>
            </a:r>
            <a:r>
              <a:rPr lang="fr-FR" sz="2200" dirty="0" smtClean="0"/>
              <a:t>)</a:t>
            </a:r>
            <a:endParaRPr lang="fr-FR" sz="2600" dirty="0" smtClean="0"/>
          </a:p>
          <a:p>
            <a:pPr lvl="1"/>
            <a:r>
              <a:rPr lang="fr-FR" b="1" dirty="0" smtClean="0">
                <a:solidFill>
                  <a:srgbClr val="1F497D"/>
                </a:solidFill>
              </a:rPr>
              <a:t>6%</a:t>
            </a:r>
            <a:r>
              <a:rPr lang="fr-FR" dirty="0" smtClean="0"/>
              <a:t> les perçoivent comme « </a:t>
            </a:r>
            <a:r>
              <a:rPr lang="fr-FR" b="1" dirty="0" smtClean="0">
                <a:solidFill>
                  <a:srgbClr val="1F497D"/>
                </a:solidFill>
              </a:rPr>
              <a:t>envahissant</a:t>
            </a:r>
            <a:r>
              <a:rPr lang="fr-FR" dirty="0" smtClean="0"/>
              <a:t>, mais nécessaire » </a:t>
            </a:r>
            <a:r>
              <a:rPr lang="fr-FR" sz="2200" dirty="0" smtClean="0"/>
              <a:t>(CNIL </a:t>
            </a:r>
            <a:r>
              <a:rPr lang="fr-FR" sz="2200" dirty="0"/>
              <a:t>2011)</a:t>
            </a:r>
            <a:endParaRPr lang="fr-FR" sz="2200" dirty="0" smtClean="0"/>
          </a:p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4B9C4-F3FA-F048-847E-B3125CD744E4}" type="datetime1">
              <a:rPr lang="fr-FR" smtClean="0"/>
              <a:t>07/02/2014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BE58-7793-45FF-A067-2A41621469A2}" type="slidenum">
              <a:rPr lang="fr-FR" smtClean="0"/>
              <a:pPr/>
              <a:t>10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Manuele Kirsch Pinheiro - CRI/UP1 - mkirschpin@univ-paris1.fr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38983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>
                <a:latin typeface="Calibri" charset="0"/>
              </a:rPr>
              <a:t>Ubiquité &amp; Mobilité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fr-FR" sz="3000" b="1" dirty="0" smtClean="0">
                <a:solidFill>
                  <a:srgbClr val="1F497D"/>
                </a:solidFill>
                <a:latin typeface="Calibri" charset="0"/>
              </a:rPr>
              <a:t>Géolocalisation</a:t>
            </a:r>
            <a:r>
              <a:rPr lang="fr-FR" sz="3000" dirty="0" smtClean="0">
                <a:solidFill>
                  <a:srgbClr val="1F497D"/>
                </a:solidFill>
                <a:latin typeface="Calibri" charset="0"/>
              </a:rPr>
              <a:t> </a:t>
            </a:r>
            <a:r>
              <a:rPr lang="fr-FR" sz="3000" dirty="0" smtClean="0">
                <a:latin typeface="Calibri" charset="0"/>
              </a:rPr>
              <a:t>se développe</a:t>
            </a:r>
          </a:p>
          <a:p>
            <a:pPr lvl="1">
              <a:lnSpc>
                <a:spcPct val="90000"/>
              </a:lnSpc>
            </a:pPr>
            <a:r>
              <a:rPr lang="fr-FR" sz="2600" dirty="0" smtClean="0">
                <a:solidFill>
                  <a:srgbClr val="1F497D"/>
                </a:solidFill>
                <a:latin typeface="Calibri" charset="0"/>
              </a:rPr>
              <a:t>5</a:t>
            </a:r>
            <a:r>
              <a:rPr lang="fr-FR" sz="2600" dirty="0">
                <a:solidFill>
                  <a:srgbClr val="1F497D"/>
                </a:solidFill>
                <a:latin typeface="Calibri" charset="0"/>
              </a:rPr>
              <a:t>5</a:t>
            </a:r>
            <a:r>
              <a:rPr lang="fr-FR" sz="2600" dirty="0" smtClean="0">
                <a:latin typeface="Calibri" charset="0"/>
              </a:rPr>
              <a:t>% déclarent utiliser la géolocalisation</a:t>
            </a:r>
          </a:p>
          <a:p>
            <a:pPr lvl="2">
              <a:lnSpc>
                <a:spcPct val="90000"/>
              </a:lnSpc>
            </a:pPr>
            <a:r>
              <a:rPr lang="fr-FR" sz="2200" dirty="0" smtClean="0">
                <a:latin typeface="Calibri" charset="0"/>
              </a:rPr>
              <a:t>63% parmi les 25-34 ans</a:t>
            </a:r>
          </a:p>
          <a:p>
            <a:pPr lvl="1">
              <a:lnSpc>
                <a:spcPct val="90000"/>
              </a:lnSpc>
            </a:pPr>
            <a:r>
              <a:rPr lang="fr-FR" sz="2600" dirty="0" smtClean="0">
                <a:solidFill>
                  <a:srgbClr val="1F497D"/>
                </a:solidFill>
                <a:latin typeface="Calibri" charset="0"/>
              </a:rPr>
              <a:t>65</a:t>
            </a:r>
            <a:r>
              <a:rPr lang="fr-FR" sz="2600" dirty="0" smtClean="0">
                <a:latin typeface="Calibri" charset="0"/>
              </a:rPr>
              <a:t>% déclarent l’utiliser pour la localisation de services autour de soi   </a:t>
            </a:r>
          </a:p>
          <a:p>
            <a:pPr marL="857250" lvl="2" indent="0" algn="r">
              <a:lnSpc>
                <a:spcPct val="90000"/>
              </a:lnSpc>
              <a:buNone/>
            </a:pPr>
            <a:r>
              <a:rPr lang="fr-FR" sz="2000" dirty="0" smtClean="0">
                <a:latin typeface="Calibri" charset="0"/>
              </a:rPr>
              <a:t>(</a:t>
            </a:r>
            <a:r>
              <a:rPr lang="fr-FR" sz="2000" dirty="0">
                <a:latin typeface="Calibri" charset="0"/>
              </a:rPr>
              <a:t>sources : IPSOS </a:t>
            </a:r>
            <a:r>
              <a:rPr lang="fr-FR" sz="2000" dirty="0" err="1">
                <a:latin typeface="Calibri" charset="0"/>
              </a:rPr>
              <a:t>Profiling</a:t>
            </a:r>
            <a:r>
              <a:rPr lang="fr-FR" sz="2000" dirty="0">
                <a:latin typeface="Calibri" charset="0"/>
              </a:rPr>
              <a:t> 2011 et CNIL)</a:t>
            </a:r>
            <a:endParaRPr lang="fr-FR" sz="2000" dirty="0" smtClean="0">
              <a:latin typeface="Calibri" charset="0"/>
            </a:endParaRPr>
          </a:p>
          <a:p>
            <a:pPr>
              <a:lnSpc>
                <a:spcPct val="90000"/>
              </a:lnSpc>
            </a:pPr>
            <a:r>
              <a:rPr lang="fr-FR" sz="3000" dirty="0" smtClean="0">
                <a:latin typeface="Calibri" charset="0"/>
              </a:rPr>
              <a:t>Téléphone </a:t>
            </a:r>
            <a:r>
              <a:rPr lang="fr-FR" sz="3000" dirty="0">
                <a:latin typeface="Calibri" charset="0"/>
              </a:rPr>
              <a:t>mobile devenu «</a:t>
            </a:r>
            <a:r>
              <a:rPr lang="fr-FR" sz="3000" b="1" dirty="0">
                <a:solidFill>
                  <a:schemeClr val="tx2"/>
                </a:solidFill>
                <a:latin typeface="Calibri" charset="0"/>
              </a:rPr>
              <a:t> couteau suisse</a:t>
            </a:r>
            <a:r>
              <a:rPr lang="fr-FR" sz="3000" dirty="0">
                <a:latin typeface="Calibri" charset="0"/>
              </a:rPr>
              <a:t> »</a:t>
            </a:r>
          </a:p>
          <a:p>
            <a:pPr lvl="1">
              <a:lnSpc>
                <a:spcPct val="90000"/>
              </a:lnSpc>
            </a:pPr>
            <a:r>
              <a:rPr lang="fr-FR" sz="2600" dirty="0" smtClean="0">
                <a:latin typeface="Calibri" charset="0"/>
              </a:rPr>
              <a:t>Multiples </a:t>
            </a:r>
            <a:r>
              <a:rPr lang="fr-FR" sz="2600" dirty="0">
                <a:latin typeface="Calibri" charset="0"/>
              </a:rPr>
              <a:t>fonctionnalités</a:t>
            </a:r>
          </a:p>
          <a:p>
            <a:pPr lvl="1">
              <a:lnSpc>
                <a:spcPct val="90000"/>
              </a:lnSpc>
            </a:pPr>
            <a:r>
              <a:rPr lang="fr-FR" sz="2600" dirty="0">
                <a:latin typeface="Calibri" charset="0"/>
              </a:rPr>
              <a:t>Personnalisable </a:t>
            </a:r>
          </a:p>
          <a:p>
            <a:pPr lvl="1">
              <a:lnSpc>
                <a:spcPct val="90000"/>
              </a:lnSpc>
            </a:pPr>
            <a:r>
              <a:rPr lang="fr-FR" sz="2600" dirty="0">
                <a:latin typeface="Calibri" charset="0"/>
              </a:rPr>
              <a:t>Outil aussi bien personnel que de travail </a:t>
            </a:r>
          </a:p>
          <a:p>
            <a:pPr>
              <a:lnSpc>
                <a:spcPct val="90000"/>
              </a:lnSpc>
            </a:pPr>
            <a:endParaRPr lang="fr-FR" sz="3000" dirty="0">
              <a:latin typeface="Calibri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DCC54448-DC56-364E-B587-33BA2A0665A6}" type="datetime1">
              <a:rPr lang="fr-FR" smtClean="0">
                <a:solidFill>
                  <a:srgbClr val="898989"/>
                </a:solidFill>
              </a:rPr>
              <a:t>07/02/2014</a:t>
            </a:fld>
            <a:endParaRPr lang="fr-FR">
              <a:solidFill>
                <a:srgbClr val="89898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986B9EA9-DB6B-2748-B7F4-7505281890EA}" type="slidenum">
              <a:rPr lang="fr-FR">
                <a:solidFill>
                  <a:srgbClr val="898989"/>
                </a:solidFill>
              </a:rPr>
              <a:pPr/>
              <a:t>11</a:t>
            </a:fld>
            <a:endParaRPr lang="fr-FR">
              <a:solidFill>
                <a:srgbClr val="898989"/>
              </a:solidFill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Manuele Kirsch Pinheiro - CRI/UP1 - mkirschpin@univ-paris1.fr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2864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8770" y="71414"/>
            <a:ext cx="7329510" cy="1143000"/>
          </a:xfrm>
        </p:spPr>
        <p:txBody>
          <a:bodyPr>
            <a:normAutofit/>
          </a:bodyPr>
          <a:lstStyle/>
          <a:p>
            <a:r>
              <a:rPr lang="fr-FR" dirty="0"/>
              <a:t>I</a:t>
            </a:r>
            <a:r>
              <a:rPr lang="fr-FR" dirty="0" smtClean="0"/>
              <a:t>nformatique </a:t>
            </a:r>
            <a:r>
              <a:rPr lang="fr-FR" dirty="0"/>
              <a:t>Ubiquitaire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4422"/>
            <a:ext cx="8401080" cy="4911741"/>
          </a:xfrm>
        </p:spPr>
        <p:txBody>
          <a:bodyPr>
            <a:normAutofit/>
          </a:bodyPr>
          <a:lstStyle/>
          <a:p>
            <a:r>
              <a:rPr lang="en-GB" b="1" dirty="0" smtClean="0">
                <a:solidFill>
                  <a:schemeClr val="tx2"/>
                </a:solidFill>
              </a:rPr>
              <a:t>Ubiquitous </a:t>
            </a:r>
            <a:r>
              <a:rPr lang="en-GB" b="1" dirty="0" smtClean="0">
                <a:solidFill>
                  <a:schemeClr val="tx2"/>
                </a:solidFill>
              </a:rPr>
              <a:t>computing </a:t>
            </a:r>
          </a:p>
          <a:p>
            <a:r>
              <a:rPr lang="fr-FR" dirty="0" smtClean="0"/>
              <a:t>Origines </a:t>
            </a:r>
            <a:r>
              <a:rPr lang="fr-FR" dirty="0" smtClean="0"/>
              <a:t>: </a:t>
            </a:r>
            <a:r>
              <a:rPr lang="fr-FR" b="1" dirty="0" smtClean="0">
                <a:solidFill>
                  <a:schemeClr val="tx2"/>
                </a:solidFill>
              </a:rPr>
              <a:t>Weiser, 1991</a:t>
            </a:r>
          </a:p>
          <a:p>
            <a:pPr lvl="1"/>
            <a:r>
              <a:rPr lang="fr-FR" dirty="0" smtClean="0"/>
              <a:t>Ordinateurs disponibles et intégrés à l'environnement physique </a:t>
            </a:r>
          </a:p>
          <a:p>
            <a:pPr lvl="1"/>
            <a:r>
              <a:rPr lang="fr-FR" dirty="0" smtClean="0"/>
              <a:t>Interaction continue et invisible avec les utilisateurs</a:t>
            </a:r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FECA-E713-4D83-A4E1-9D26625B64D0}" type="slidenum">
              <a:rPr lang="fr-FR" smtClean="0"/>
              <a:pPr/>
              <a:t>12</a:t>
            </a:fld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539552" y="3645024"/>
            <a:ext cx="8321578" cy="12003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lvl="1" algn="ctr"/>
            <a:r>
              <a:rPr lang="en-US" sz="2400" i="1" dirty="0" smtClean="0"/>
              <a:t>Machines that fit the human environment, instead of forcing human to enter theirs, will make using a computer as refreshing as taking a </a:t>
            </a:r>
            <a:r>
              <a:rPr lang="fr-FR" sz="2400" i="1" dirty="0" err="1" smtClean="0"/>
              <a:t>walk</a:t>
            </a:r>
            <a:r>
              <a:rPr lang="fr-FR" sz="2400" i="1" dirty="0" smtClean="0"/>
              <a:t> in the </a:t>
            </a:r>
            <a:r>
              <a:rPr lang="fr-FR" sz="2400" i="1" dirty="0" err="1" smtClean="0"/>
              <a:t>woods</a:t>
            </a:r>
            <a:endParaRPr lang="fr-FR" sz="2400" dirty="0" smtClean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9770B-CBEE-3844-96F7-5037189D5CAE}" type="datetime1">
              <a:rPr lang="fr-FR" smtClean="0"/>
              <a:t>07/02/2014</a:t>
            </a:fld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Manuele Kirsch Pinheiro - CRI/UP1 - mkirschpin@univ-paris1.fr</a:t>
            </a:r>
            <a:endParaRPr lang="fr-FR"/>
          </a:p>
        </p:txBody>
      </p:sp>
      <p:pic>
        <p:nvPicPr>
          <p:cNvPr id="8" name="Image 7" descr="ga-walkingTheWoods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4967091"/>
            <a:ext cx="6258593" cy="184628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580112" y="1124744"/>
            <a:ext cx="3131840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36000" rIns="36000">
            <a:spAutoFit/>
          </a:bodyPr>
          <a:lstStyle/>
          <a:p>
            <a:pPr algn="ctr"/>
            <a:r>
              <a:rPr lang="fr-FR" dirty="0"/>
              <a:t>Informatique ubiquitaire ou </a:t>
            </a:r>
            <a:r>
              <a:rPr lang="fr-FR" dirty="0" err="1"/>
              <a:t>pervasive</a:t>
            </a:r>
            <a:r>
              <a:rPr lang="fr-FR" dirty="0"/>
              <a:t> </a:t>
            </a:r>
            <a:r>
              <a:rPr lang="fr-FR" dirty="0" smtClean="0"/>
              <a:t>(ou </a:t>
            </a:r>
            <a:r>
              <a:rPr lang="fr-FR" dirty="0" err="1"/>
              <a:t>ambiente</a:t>
            </a:r>
            <a:r>
              <a:rPr lang="fr-FR" dirty="0"/>
              <a:t>  ou invisible ou …) </a:t>
            </a:r>
          </a:p>
        </p:txBody>
      </p:sp>
    </p:spTree>
    <p:extLst>
      <p:ext uri="{BB962C8B-B14F-4D97-AF65-F5344CB8AC3E}">
        <p14:creationId xmlns:p14="http://schemas.microsoft.com/office/powerpoint/2010/main" val="2109981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>
                <a:latin typeface="Calibri" charset="0"/>
              </a:rPr>
              <a:t>Informatique Ubiquitaire : </a:t>
            </a:r>
            <a:br>
              <a:rPr lang="fr-FR" dirty="0" smtClean="0">
                <a:latin typeface="Calibri" charset="0"/>
              </a:rPr>
            </a:br>
            <a:r>
              <a:rPr lang="fr-FR" dirty="0" smtClean="0">
                <a:latin typeface="Calibri" charset="0"/>
              </a:rPr>
              <a:t>Historique </a:t>
            </a:r>
            <a:endParaRPr lang="fr-FR" dirty="0">
              <a:latin typeface="Calibri" charset="0"/>
            </a:endParaRP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>
                <a:latin typeface="Calibri" charset="0"/>
              </a:rPr>
              <a:t>Premières applications dans les années 90s</a:t>
            </a:r>
          </a:p>
          <a:p>
            <a:pPr lvl="1"/>
            <a:r>
              <a:rPr lang="fr-FR" dirty="0">
                <a:latin typeface="Calibri" charset="0"/>
              </a:rPr>
              <a:t>Active Badge </a:t>
            </a:r>
          </a:p>
          <a:p>
            <a:pPr lvl="2"/>
            <a:r>
              <a:rPr lang="fr-FR" dirty="0">
                <a:latin typeface="Calibri" charset="0"/>
              </a:rPr>
              <a:t>Badge de location des employés dans </a:t>
            </a:r>
            <a:r>
              <a:rPr lang="fr-FR" dirty="0" smtClean="0">
                <a:latin typeface="Calibri" charset="0"/>
              </a:rPr>
              <a:t>l’entreprise </a:t>
            </a:r>
            <a:endParaRPr lang="fr-FR" dirty="0">
              <a:latin typeface="Calibri" charset="0"/>
            </a:endParaRPr>
          </a:p>
          <a:p>
            <a:pPr lvl="2"/>
            <a:r>
              <a:rPr lang="fr-FR" dirty="0">
                <a:latin typeface="Calibri" charset="0"/>
              </a:rPr>
              <a:t>Transfert </a:t>
            </a:r>
            <a:r>
              <a:rPr lang="fr-FR" dirty="0" smtClean="0">
                <a:latin typeface="Calibri" charset="0"/>
              </a:rPr>
              <a:t>d’appel </a:t>
            </a:r>
            <a:r>
              <a:rPr lang="fr-FR" dirty="0">
                <a:latin typeface="Calibri" charset="0"/>
              </a:rPr>
              <a:t>au téléphone le plus proche</a:t>
            </a:r>
          </a:p>
          <a:p>
            <a:pPr lvl="2"/>
            <a:r>
              <a:rPr lang="fr-FR" dirty="0">
                <a:latin typeface="Calibri" charset="0"/>
              </a:rPr>
              <a:t>Réactions négatives de certains usagers</a:t>
            </a:r>
          </a:p>
          <a:p>
            <a:pPr lvl="1"/>
            <a:r>
              <a:rPr lang="fr-FR" dirty="0">
                <a:latin typeface="Calibri" charset="0"/>
              </a:rPr>
              <a:t>Défis techniques liés au matériel</a:t>
            </a:r>
          </a:p>
          <a:p>
            <a:pPr lvl="1"/>
            <a:r>
              <a:rPr lang="fr-FR" dirty="0">
                <a:latin typeface="Calibri" charset="0"/>
              </a:rPr>
              <a:t>Défis humains liés à </a:t>
            </a:r>
            <a:r>
              <a:rPr lang="fr-FR" dirty="0" smtClean="0">
                <a:latin typeface="Calibri" charset="0"/>
              </a:rPr>
              <a:t>l’acceptation</a:t>
            </a:r>
            <a:endParaRPr lang="fr-FR" dirty="0">
              <a:latin typeface="Calibri" charset="0"/>
            </a:endParaRPr>
          </a:p>
          <a:p>
            <a:pPr lvl="2"/>
            <a:r>
              <a:rPr lang="fr-FR" sz="2800" b="1" dirty="0">
                <a:solidFill>
                  <a:schemeClr val="tx2"/>
                </a:solidFill>
                <a:latin typeface="Calibri" charset="0"/>
              </a:rPr>
              <a:t>Respect à la vie privée</a:t>
            </a:r>
          </a:p>
          <a:p>
            <a:pPr lvl="1"/>
            <a:endParaRPr lang="fr-FR" dirty="0">
              <a:latin typeface="Calibri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EEA4AF8C-F3C4-954B-BDFD-B3E5E10A52BF}" type="datetime1">
              <a:rPr lang="fr-FR" smtClean="0">
                <a:solidFill>
                  <a:srgbClr val="898989"/>
                </a:solidFill>
              </a:rPr>
              <a:t>07/02/2014</a:t>
            </a:fld>
            <a:endParaRPr lang="fr-FR">
              <a:solidFill>
                <a:srgbClr val="89898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2E5E73D0-DD52-004D-A558-4B57BA54251D}" type="slidenum">
              <a:rPr lang="fr-FR">
                <a:solidFill>
                  <a:srgbClr val="898989"/>
                </a:solidFill>
              </a:rPr>
              <a:pPr/>
              <a:t>13</a:t>
            </a:fld>
            <a:endParaRPr lang="fr-FR">
              <a:solidFill>
                <a:srgbClr val="898989"/>
              </a:solidFill>
            </a:endParaRPr>
          </a:p>
        </p:txBody>
      </p:sp>
      <p:pic>
        <p:nvPicPr>
          <p:cNvPr id="184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63" y="4500563"/>
            <a:ext cx="2100262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Manuele Kirsch Pinheiro - CRI/UP1 - mkirschpin@univ-paris1.fr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0245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>
                <a:latin typeface="Calibri" charset="0"/>
              </a:rPr>
              <a:t>Informatique Ubiquitaire : </a:t>
            </a:r>
            <a:br>
              <a:rPr lang="fr-FR" dirty="0">
                <a:latin typeface="Calibri" charset="0"/>
              </a:rPr>
            </a:br>
            <a:r>
              <a:rPr lang="fr-FR" dirty="0">
                <a:latin typeface="Calibri" charset="0"/>
              </a:rPr>
              <a:t>Historique 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457200" y="1672208"/>
            <a:ext cx="8435280" cy="4637112"/>
          </a:xfrm>
        </p:spPr>
        <p:txBody>
          <a:bodyPr>
            <a:normAutofit/>
          </a:bodyPr>
          <a:lstStyle/>
          <a:p>
            <a:r>
              <a:rPr lang="fr-FR" dirty="0">
                <a:latin typeface="Calibri" charset="0"/>
              </a:rPr>
              <a:t>Années 2000 : croissance des applications sensibles à la localisation</a:t>
            </a:r>
          </a:p>
          <a:p>
            <a:pPr lvl="1"/>
            <a:r>
              <a:rPr lang="fr-FR" b="1" dirty="0">
                <a:solidFill>
                  <a:schemeClr val="tx2"/>
                </a:solidFill>
                <a:latin typeface="Calibri" charset="0"/>
              </a:rPr>
              <a:t>Location-</a:t>
            </a:r>
            <a:r>
              <a:rPr lang="fr-FR" b="1" dirty="0" err="1">
                <a:solidFill>
                  <a:schemeClr val="tx2"/>
                </a:solidFill>
                <a:latin typeface="Calibri" charset="0"/>
              </a:rPr>
              <a:t>aware</a:t>
            </a:r>
            <a:r>
              <a:rPr lang="fr-FR" b="1" dirty="0">
                <a:solidFill>
                  <a:schemeClr val="tx2"/>
                </a:solidFill>
                <a:latin typeface="Calibri" charset="0"/>
              </a:rPr>
              <a:t> </a:t>
            </a:r>
            <a:r>
              <a:rPr lang="fr-FR" b="1" dirty="0" err="1">
                <a:solidFill>
                  <a:schemeClr val="tx2"/>
                </a:solidFill>
                <a:latin typeface="Calibri" charset="0"/>
              </a:rPr>
              <a:t>computing</a:t>
            </a:r>
            <a:r>
              <a:rPr lang="fr-FR" b="1" dirty="0">
                <a:solidFill>
                  <a:schemeClr val="tx2"/>
                </a:solidFill>
                <a:latin typeface="Calibri" charset="0"/>
              </a:rPr>
              <a:t> </a:t>
            </a:r>
          </a:p>
          <a:p>
            <a:pPr lvl="1"/>
            <a:r>
              <a:rPr lang="fr-FR" dirty="0">
                <a:latin typeface="Calibri" charset="0"/>
              </a:rPr>
              <a:t>Adapter le contenu fourni à un utilisateur à sa localisation</a:t>
            </a:r>
          </a:p>
          <a:p>
            <a:pPr lvl="2"/>
            <a:r>
              <a:rPr lang="fr-FR" dirty="0">
                <a:latin typeface="Calibri" charset="0"/>
              </a:rPr>
              <a:t>Restaurants les plus proches</a:t>
            </a:r>
          </a:p>
          <a:p>
            <a:pPr lvl="2"/>
            <a:r>
              <a:rPr lang="fr-FR" dirty="0">
                <a:latin typeface="Calibri" charset="0"/>
              </a:rPr>
              <a:t>Points touristiques à proximité</a:t>
            </a:r>
          </a:p>
          <a:p>
            <a:r>
              <a:rPr lang="fr-FR" dirty="0" smtClean="0">
                <a:latin typeface="Calibri" charset="0"/>
              </a:rPr>
              <a:t>Aujourd’hui</a:t>
            </a:r>
          </a:p>
          <a:p>
            <a:pPr lvl="1"/>
            <a:r>
              <a:rPr lang="fr-FR" dirty="0">
                <a:latin typeface="Calibri" charset="0"/>
              </a:rPr>
              <a:t>Développement sur différents </a:t>
            </a:r>
            <a:r>
              <a:rPr lang="fr-FR" b="1" dirty="0" smtClean="0">
                <a:solidFill>
                  <a:schemeClr val="tx2"/>
                </a:solidFill>
                <a:latin typeface="Calibri" charset="0"/>
              </a:rPr>
              <a:t>domaines d’application</a:t>
            </a:r>
            <a:endParaRPr lang="fr-FR" b="1" dirty="0">
              <a:solidFill>
                <a:schemeClr val="tx2"/>
              </a:solidFill>
              <a:latin typeface="Calibri" charset="0"/>
            </a:endParaRPr>
          </a:p>
          <a:p>
            <a:pPr lvl="2"/>
            <a:r>
              <a:rPr lang="fr-FR" dirty="0">
                <a:latin typeface="Calibri" charset="0"/>
              </a:rPr>
              <a:t>Tourisme</a:t>
            </a:r>
          </a:p>
          <a:p>
            <a:pPr lvl="2"/>
            <a:r>
              <a:rPr lang="fr-FR" dirty="0" smtClean="0">
                <a:latin typeface="Calibri" charset="0"/>
              </a:rPr>
              <a:t>Communication</a:t>
            </a:r>
          </a:p>
          <a:p>
            <a:pPr lvl="2"/>
            <a:r>
              <a:rPr lang="fr-FR" dirty="0" smtClean="0">
                <a:latin typeface="Calibri" charset="0"/>
              </a:rPr>
              <a:t>…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26C566F8-3BE7-014D-84AB-CF4576008FA3}" type="datetime1">
              <a:rPr lang="fr-FR" smtClean="0">
                <a:solidFill>
                  <a:srgbClr val="898989"/>
                </a:solidFill>
              </a:rPr>
              <a:t>07/02/2014</a:t>
            </a:fld>
            <a:endParaRPr lang="fr-FR">
              <a:solidFill>
                <a:srgbClr val="89898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0B8C9BAF-34CD-904B-8C9F-FA184B7181C2}" type="slidenum">
              <a:rPr lang="fr-FR">
                <a:solidFill>
                  <a:srgbClr val="898989"/>
                </a:solidFill>
              </a:rPr>
              <a:pPr/>
              <a:t>14</a:t>
            </a:fld>
            <a:endParaRPr lang="fr-FR">
              <a:solidFill>
                <a:srgbClr val="898989"/>
              </a:solidFill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Manuele Kirsch Pinheiro - CRI/UP1 - mkirschpin@univ-paris1.fr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2586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Grp="1" noChangeArrowheads="1"/>
          </p:cNvSpPr>
          <p:nvPr>
            <p:ph type="title"/>
          </p:nvPr>
        </p:nvSpPr>
        <p:spPr>
          <a:xfrm>
            <a:off x="1285875" y="0"/>
            <a:ext cx="7400925" cy="1143000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>
                <a:latin typeface="Calibri" charset="0"/>
              </a:rPr>
              <a:t>Quelques exemples </a:t>
            </a:r>
            <a:endParaRPr lang="en-GB">
              <a:latin typeface="Calibri" charset="0"/>
            </a:endParaRP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92E1466D-DB4D-B540-8BC4-6CA23DEDF6CC}" type="slidenum">
              <a:rPr lang="en-GB">
                <a:solidFill>
                  <a:srgbClr val="898989"/>
                </a:solidFill>
              </a:rPr>
              <a:pPr/>
              <a:t>15</a:t>
            </a:fld>
            <a:endParaRPr lang="en-GB">
              <a:solidFill>
                <a:srgbClr val="898989"/>
              </a:solidFill>
            </a:endParaRPr>
          </a:p>
        </p:txBody>
      </p:sp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8" y="2020888"/>
            <a:ext cx="8888412" cy="472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3557" name="Text Box 3"/>
          <p:cNvSpPr txBox="1">
            <a:spLocks noChangeArrowheads="1"/>
          </p:cNvSpPr>
          <p:nvPr/>
        </p:nvSpPr>
        <p:spPr bwMode="auto">
          <a:xfrm>
            <a:off x="1622425" y="1098550"/>
            <a:ext cx="3475038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buClr>
                <a:srgbClr val="313F2A"/>
              </a:buClr>
              <a:buFont typeface="Times New Roman" charset="0"/>
              <a:buNone/>
            </a:pPr>
            <a:r>
              <a:rPr lang="en-GB" sz="2200">
                <a:solidFill>
                  <a:srgbClr val="313F2A"/>
                </a:solidFill>
                <a:latin typeface="Times New Roman" charset="0"/>
              </a:rPr>
              <a:t>AwareMedia  &amp; AwarePhone</a:t>
            </a:r>
          </a:p>
          <a:p>
            <a:pPr>
              <a:buClr>
                <a:srgbClr val="313F2A"/>
              </a:buClr>
              <a:buFont typeface="Times New Roman" charset="0"/>
              <a:buNone/>
            </a:pPr>
            <a:r>
              <a:rPr lang="en-GB" sz="2200">
                <a:solidFill>
                  <a:srgbClr val="313F2A"/>
                </a:solidFill>
                <a:latin typeface="Times New Roman" charset="0"/>
              </a:rPr>
              <a:t>Bardram 2006</a:t>
            </a:r>
          </a:p>
        </p:txBody>
      </p:sp>
      <p:sp>
        <p:nvSpPr>
          <p:cNvPr id="23558" name="Text Box 4"/>
          <p:cNvSpPr txBox="1">
            <a:spLocks noChangeArrowheads="1"/>
          </p:cNvSpPr>
          <p:nvPr/>
        </p:nvSpPr>
        <p:spPr bwMode="auto">
          <a:xfrm>
            <a:off x="5868988" y="1412875"/>
            <a:ext cx="1647825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buClr>
                <a:srgbClr val="3B36A8"/>
              </a:buClr>
              <a:buFont typeface="Times New Roman" charset="0"/>
              <a:buNone/>
            </a:pPr>
            <a:r>
              <a:rPr lang="en-GB" sz="2200" b="1" i="1">
                <a:solidFill>
                  <a:srgbClr val="3B36A8"/>
                </a:solidFill>
                <a:latin typeface="Times New Roman" charset="0"/>
              </a:rPr>
              <a:t>Location tag</a:t>
            </a:r>
          </a:p>
        </p:txBody>
      </p:sp>
      <p:sp>
        <p:nvSpPr>
          <p:cNvPr id="23559" name="Oval 5"/>
          <p:cNvSpPr>
            <a:spLocks noChangeArrowheads="1"/>
          </p:cNvSpPr>
          <p:nvPr/>
        </p:nvSpPr>
        <p:spPr bwMode="auto">
          <a:xfrm>
            <a:off x="7956550" y="3789363"/>
            <a:ext cx="576263" cy="576262"/>
          </a:xfrm>
          <a:prstGeom prst="ellipse">
            <a:avLst/>
          </a:prstGeom>
          <a:noFill/>
          <a:ln w="5724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>
              <a:latin typeface="Calibri" charset="0"/>
            </a:endParaRPr>
          </a:p>
        </p:txBody>
      </p:sp>
      <p:cxnSp>
        <p:nvCxnSpPr>
          <p:cNvPr id="23560" name="AutoShape 6"/>
          <p:cNvCxnSpPr>
            <a:cxnSpLocks noChangeShapeType="1"/>
            <a:stCxn id="23558" idx="2"/>
            <a:endCxn id="23559" idx="1"/>
          </p:cNvCxnSpPr>
          <p:nvPr/>
        </p:nvCxnSpPr>
        <p:spPr bwMode="auto">
          <a:xfrm rot="16200000" flipH="1">
            <a:off x="6353175" y="2185988"/>
            <a:ext cx="2027237" cy="1347788"/>
          </a:xfrm>
          <a:prstGeom prst="straightConnector1">
            <a:avLst/>
          </a:prstGeom>
          <a:noFill/>
          <a:ln w="38160">
            <a:solidFill>
              <a:srgbClr val="EC202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561" name="Text Box 7"/>
          <p:cNvSpPr txBox="1">
            <a:spLocks noChangeArrowheads="1"/>
          </p:cNvSpPr>
          <p:nvPr/>
        </p:nvSpPr>
        <p:spPr bwMode="auto">
          <a:xfrm>
            <a:off x="3571875" y="2205038"/>
            <a:ext cx="32766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buClr>
                <a:srgbClr val="3B36A8"/>
              </a:buClr>
              <a:buFont typeface="Times New Roman" charset="0"/>
              <a:buNone/>
            </a:pPr>
            <a:r>
              <a:rPr lang="fr-FR" sz="2200" b="1">
                <a:solidFill>
                  <a:srgbClr val="3B36A8"/>
                </a:solidFill>
                <a:latin typeface="Times New Roman" charset="0"/>
              </a:rPr>
              <a:t>Liste des collègues,  </a:t>
            </a:r>
            <a:br>
              <a:rPr lang="fr-FR" sz="2200" b="1">
                <a:solidFill>
                  <a:srgbClr val="3B36A8"/>
                </a:solidFill>
                <a:latin typeface="Times New Roman" charset="0"/>
              </a:rPr>
            </a:br>
            <a:r>
              <a:rPr lang="fr-FR" sz="2200" b="1">
                <a:solidFill>
                  <a:srgbClr val="3B36A8"/>
                </a:solidFill>
                <a:latin typeface="Times New Roman" charset="0"/>
              </a:rPr>
              <a:t>leurs localisation et status</a:t>
            </a:r>
          </a:p>
        </p:txBody>
      </p:sp>
      <p:sp>
        <p:nvSpPr>
          <p:cNvPr id="23562" name="Line 8"/>
          <p:cNvSpPr>
            <a:spLocks noChangeShapeType="1"/>
          </p:cNvSpPr>
          <p:nvPr/>
        </p:nvSpPr>
        <p:spPr bwMode="auto">
          <a:xfrm>
            <a:off x="6300788" y="2997200"/>
            <a:ext cx="719137" cy="1871663"/>
          </a:xfrm>
          <a:prstGeom prst="line">
            <a:avLst/>
          </a:prstGeom>
          <a:noFill/>
          <a:ln w="38160">
            <a:solidFill>
              <a:srgbClr val="EC202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CC3CE-9672-4B4E-89F5-90A3BC83E84A}" type="datetime1">
              <a:rPr lang="fr-FR" smtClean="0"/>
              <a:t>07/02/2014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Manuele Kirsch Pinheiro - CRI/UP1 - mkirschpin@univ-paris1.fr</a:t>
            </a:r>
            <a:endParaRPr lang="fr-FR"/>
          </a:p>
        </p:txBody>
      </p:sp>
      <p:sp>
        <p:nvSpPr>
          <p:cNvPr id="13" name="Multiplication 12"/>
          <p:cNvSpPr/>
          <p:nvPr/>
        </p:nvSpPr>
        <p:spPr>
          <a:xfrm>
            <a:off x="-4734" y="6283243"/>
            <a:ext cx="504056" cy="581744"/>
          </a:xfrm>
          <a:prstGeom prst="mathMultiply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206943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1285875" y="71438"/>
            <a:ext cx="7400925" cy="1000125"/>
          </a:xfrm>
        </p:spPr>
        <p:txBody>
          <a:bodyPr/>
          <a:lstStyle/>
          <a:p>
            <a:r>
              <a:rPr lang="fr-FR">
                <a:latin typeface="Calibri" charset="0"/>
              </a:rPr>
              <a:t>Quelques exemples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189D92C6-7444-CB49-8C10-EF061716AD3C}" type="slidenum">
              <a:rPr lang="fr-FR">
                <a:solidFill>
                  <a:srgbClr val="898989"/>
                </a:solidFill>
              </a:rPr>
              <a:pPr/>
              <a:t>16</a:t>
            </a:fld>
            <a:endParaRPr lang="fr-FR">
              <a:solidFill>
                <a:srgbClr val="898989"/>
              </a:solidFill>
            </a:endParaRPr>
          </a:p>
        </p:txBody>
      </p:sp>
      <p:pic>
        <p:nvPicPr>
          <p:cNvPr id="24580" name="Picture 3" descr="photomap-ubimob0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1196975"/>
            <a:ext cx="5214938" cy="558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Text Box 3"/>
          <p:cNvSpPr txBox="1">
            <a:spLocks noChangeArrowheads="1"/>
          </p:cNvSpPr>
          <p:nvPr/>
        </p:nvSpPr>
        <p:spPr bwMode="auto">
          <a:xfrm>
            <a:off x="357188" y="1500188"/>
            <a:ext cx="3286125" cy="178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buClr>
                <a:srgbClr val="313F2A"/>
              </a:buClr>
              <a:buFont typeface="Times New Roman" charset="0"/>
              <a:buNone/>
            </a:pPr>
            <a:r>
              <a:rPr lang="fr-FR" sz="2200">
                <a:solidFill>
                  <a:srgbClr val="313F2A"/>
                </a:solidFill>
                <a:latin typeface="Times New Roman" charset="0"/>
              </a:rPr>
              <a:t>Annotations </a:t>
            </a:r>
          </a:p>
          <a:p>
            <a:pPr>
              <a:buClr>
                <a:srgbClr val="313F2A"/>
              </a:buClr>
              <a:buFont typeface="Times New Roman" charset="0"/>
              <a:buNone/>
            </a:pPr>
            <a:r>
              <a:rPr lang="fr-FR" sz="2200">
                <a:solidFill>
                  <a:srgbClr val="313F2A"/>
                </a:solidFill>
                <a:latin typeface="Times New Roman" charset="0"/>
              </a:rPr>
              <a:t>Tags contextuelles </a:t>
            </a:r>
          </a:p>
          <a:p>
            <a:pPr>
              <a:buClr>
                <a:srgbClr val="313F2A"/>
              </a:buClr>
              <a:buFont typeface="Times New Roman" charset="0"/>
              <a:buNone/>
            </a:pPr>
            <a:endParaRPr lang="fr-FR" sz="2200">
              <a:solidFill>
                <a:srgbClr val="313F2A"/>
              </a:solidFill>
              <a:latin typeface="Times New Roman" charset="0"/>
            </a:endParaRPr>
          </a:p>
          <a:p>
            <a:pPr>
              <a:buClr>
                <a:srgbClr val="313F2A"/>
              </a:buClr>
              <a:buFont typeface="Times New Roman" charset="0"/>
              <a:buNone/>
            </a:pPr>
            <a:r>
              <a:rPr lang="fr-FR" sz="2200">
                <a:solidFill>
                  <a:srgbClr val="313F2A"/>
                </a:solidFill>
                <a:latin typeface="Times New Roman" charset="0"/>
              </a:rPr>
              <a:t>PhotoMap</a:t>
            </a:r>
          </a:p>
          <a:p>
            <a:pPr>
              <a:buClr>
                <a:srgbClr val="313F2A"/>
              </a:buClr>
              <a:buFont typeface="Times New Roman" charset="0"/>
              <a:buNone/>
            </a:pPr>
            <a:r>
              <a:rPr lang="fr-FR" sz="2200">
                <a:solidFill>
                  <a:srgbClr val="313F2A"/>
                </a:solidFill>
                <a:latin typeface="Times New Roman" charset="0"/>
              </a:rPr>
              <a:t>Viana 2008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C1FFF-33D1-2B4F-93AB-EB8F20098A27}" type="datetime1">
              <a:rPr lang="fr-FR" smtClean="0"/>
              <a:t>07/02/2014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Manuele Kirsch Pinheiro - CRI/UP1 - mkirschpin@univ-paris1.fr</a:t>
            </a:r>
            <a:endParaRPr lang="fr-FR"/>
          </a:p>
        </p:txBody>
      </p:sp>
      <p:sp>
        <p:nvSpPr>
          <p:cNvPr id="8" name="Multiplication 7"/>
          <p:cNvSpPr/>
          <p:nvPr/>
        </p:nvSpPr>
        <p:spPr>
          <a:xfrm>
            <a:off x="-4734" y="6283243"/>
            <a:ext cx="504056" cy="581744"/>
          </a:xfrm>
          <a:prstGeom prst="mathMultiply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33035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Changements liés à la mobilité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Les nouvelles technologies mobiles ont apportés avec elles des changements</a:t>
            </a:r>
          </a:p>
          <a:p>
            <a:pPr lvl="1"/>
            <a:r>
              <a:rPr lang="fr-FR" dirty="0"/>
              <a:t>C</a:t>
            </a:r>
            <a:r>
              <a:rPr lang="fr-FR" dirty="0" smtClean="0"/>
              <a:t>hangements technologies </a:t>
            </a:r>
          </a:p>
          <a:p>
            <a:pPr lvl="1"/>
            <a:r>
              <a:rPr lang="fr-FR" dirty="0" smtClean="0"/>
              <a:t>Changements sociétaux </a:t>
            </a:r>
          </a:p>
          <a:p>
            <a:pPr lvl="1"/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67608-DC3C-ED40-8A8B-87A8CB6D7916}" type="datetime1">
              <a:rPr lang="fr-FR" smtClean="0"/>
              <a:t>07/02/2014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Manuele Kirsch Pinheiro - CRI/UP1 - mkirschpin@univ-paris1.fr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BE58-7793-45FF-A067-2A41621469A2}" type="slidenum">
              <a:rPr lang="fr-FR" smtClean="0"/>
              <a:pPr/>
              <a:t>17</a:t>
            </a:fld>
            <a:endParaRPr lang="fr-FR"/>
          </a:p>
        </p:txBody>
      </p:sp>
      <p:sp>
        <p:nvSpPr>
          <p:cNvPr id="7" name="Explosion 2 6"/>
          <p:cNvSpPr/>
          <p:nvPr/>
        </p:nvSpPr>
        <p:spPr>
          <a:xfrm rot="20496419">
            <a:off x="481175" y="4613959"/>
            <a:ext cx="2723372" cy="1440160"/>
          </a:xfrm>
          <a:prstGeom prst="irregularSeal2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dirty="0" smtClean="0"/>
              <a:t>nouvelles usages</a:t>
            </a:r>
            <a:endParaRPr lang="fr-FR" dirty="0"/>
          </a:p>
        </p:txBody>
      </p:sp>
      <p:sp>
        <p:nvSpPr>
          <p:cNvPr id="8" name="Explosion 2 7"/>
          <p:cNvSpPr/>
          <p:nvPr/>
        </p:nvSpPr>
        <p:spPr>
          <a:xfrm>
            <a:off x="5384054" y="4931785"/>
            <a:ext cx="2893561" cy="1440160"/>
          </a:xfrm>
          <a:prstGeom prst="irregularSeal2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dirty="0" smtClean="0"/>
              <a:t>nouveaux besoins</a:t>
            </a:r>
            <a:endParaRPr lang="fr-FR" dirty="0"/>
          </a:p>
        </p:txBody>
      </p:sp>
      <p:sp>
        <p:nvSpPr>
          <p:cNvPr id="9" name="Explosion 2 8"/>
          <p:cNvSpPr/>
          <p:nvPr/>
        </p:nvSpPr>
        <p:spPr>
          <a:xfrm rot="374450">
            <a:off x="3232197" y="3995446"/>
            <a:ext cx="2893561" cy="1440160"/>
          </a:xfrm>
          <a:prstGeom prst="irregularSeal2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dirty="0" smtClean="0"/>
              <a:t>limitations techniques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645620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Changements liés à la mobilité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19256" cy="4709120"/>
          </a:xfrm>
        </p:spPr>
        <p:txBody>
          <a:bodyPr>
            <a:normAutofit fontScale="92500" lnSpcReduction="10000"/>
          </a:bodyPr>
          <a:lstStyle/>
          <a:p>
            <a:r>
              <a:rPr lang="fr-FR" b="1" dirty="0">
                <a:solidFill>
                  <a:schemeClr val="tx2"/>
                </a:solidFill>
                <a:latin typeface="Calibri" charset="0"/>
              </a:rPr>
              <a:t>Acceptation</a:t>
            </a:r>
            <a:r>
              <a:rPr lang="fr-FR" dirty="0">
                <a:latin typeface="Calibri" charset="0"/>
              </a:rPr>
              <a:t> des utilisateurs</a:t>
            </a:r>
          </a:p>
          <a:p>
            <a:r>
              <a:rPr lang="fr-FR" b="1" dirty="0" smtClean="0"/>
              <a:t>Respect de la vie privée </a:t>
            </a:r>
          </a:p>
          <a:p>
            <a:pPr lvl="1"/>
            <a:r>
              <a:rPr lang="fr-FR" dirty="0" smtClean="0"/>
              <a:t>L’</a:t>
            </a:r>
            <a:r>
              <a:rPr lang="fr-FR" b="1" dirty="0" smtClean="0">
                <a:solidFill>
                  <a:srgbClr val="1F497D"/>
                </a:solidFill>
              </a:rPr>
              <a:t>usage</a:t>
            </a:r>
            <a:r>
              <a:rPr lang="fr-FR" dirty="0" smtClean="0"/>
              <a:t> d’un </a:t>
            </a:r>
            <a:r>
              <a:rPr lang="fr-FR" dirty="0" err="1" smtClean="0"/>
              <a:t>smartphone</a:t>
            </a:r>
            <a:r>
              <a:rPr lang="fr-FR" dirty="0" smtClean="0"/>
              <a:t> reste très </a:t>
            </a:r>
            <a:r>
              <a:rPr lang="fr-FR" b="1" dirty="0" smtClean="0">
                <a:solidFill>
                  <a:srgbClr val="1F497D"/>
                </a:solidFill>
              </a:rPr>
              <a:t>personnel</a:t>
            </a:r>
          </a:p>
          <a:p>
            <a:pPr lvl="1"/>
            <a:r>
              <a:rPr lang="fr-FR" dirty="0" smtClean="0"/>
              <a:t>Beaucoup de </a:t>
            </a:r>
            <a:r>
              <a:rPr lang="fr-FR" b="1" dirty="0" smtClean="0">
                <a:solidFill>
                  <a:srgbClr val="1F497D"/>
                </a:solidFill>
              </a:rPr>
              <a:t>données personnelles </a:t>
            </a:r>
            <a:r>
              <a:rPr lang="fr-FR" dirty="0" smtClean="0"/>
              <a:t>y sont stockées </a:t>
            </a:r>
          </a:p>
          <a:p>
            <a:pPr lvl="2"/>
            <a:r>
              <a:rPr lang="fr-FR" b="1" dirty="0" smtClean="0">
                <a:solidFill>
                  <a:srgbClr val="1F497D"/>
                </a:solidFill>
              </a:rPr>
              <a:t>75%</a:t>
            </a:r>
            <a:r>
              <a:rPr lang="fr-FR" dirty="0" smtClean="0"/>
              <a:t> déclarent y stocker des </a:t>
            </a:r>
            <a:r>
              <a:rPr lang="fr-FR" b="1" dirty="0" smtClean="0">
                <a:solidFill>
                  <a:srgbClr val="1F497D"/>
                </a:solidFill>
              </a:rPr>
              <a:t>photos/vidéos </a:t>
            </a:r>
            <a:r>
              <a:rPr lang="fr-FR" dirty="0" smtClean="0"/>
              <a:t>(considérées comme </a:t>
            </a:r>
            <a:r>
              <a:rPr lang="fr-FR" b="1" dirty="0" smtClean="0">
                <a:solidFill>
                  <a:srgbClr val="1F497D"/>
                </a:solidFill>
              </a:rPr>
              <a:t>gênantes par 31%</a:t>
            </a:r>
            <a:r>
              <a:rPr lang="fr-FR" dirty="0" smtClean="0"/>
              <a:t>)</a:t>
            </a:r>
          </a:p>
          <a:p>
            <a:pPr lvl="2"/>
            <a:r>
              <a:rPr lang="fr-FR" b="1" dirty="0" smtClean="0">
                <a:solidFill>
                  <a:srgbClr val="1F497D"/>
                </a:solidFill>
              </a:rPr>
              <a:t>40%</a:t>
            </a:r>
            <a:r>
              <a:rPr lang="fr-FR" dirty="0" smtClean="0"/>
              <a:t> déclarent y garder des </a:t>
            </a:r>
            <a:r>
              <a:rPr lang="fr-FR" b="1" dirty="0" smtClean="0">
                <a:solidFill>
                  <a:srgbClr val="1F497D"/>
                </a:solidFill>
              </a:rPr>
              <a:t>données à caractère secret </a:t>
            </a:r>
            <a:r>
              <a:rPr lang="fr-FR" dirty="0" smtClean="0"/>
              <a:t>(digicode, code PIN, code bancaire…)</a:t>
            </a:r>
          </a:p>
          <a:p>
            <a:pPr lvl="1"/>
            <a:r>
              <a:rPr lang="fr-FR" b="1" dirty="0" smtClean="0">
                <a:solidFill>
                  <a:srgbClr val="1F497D"/>
                </a:solidFill>
              </a:rPr>
              <a:t>Évolution</a:t>
            </a:r>
            <a:r>
              <a:rPr lang="fr-FR" dirty="0" smtClean="0"/>
              <a:t> dans la </a:t>
            </a:r>
            <a:r>
              <a:rPr lang="fr-FR" b="1" dirty="0" smtClean="0">
                <a:solidFill>
                  <a:srgbClr val="1F497D"/>
                </a:solidFill>
              </a:rPr>
              <a:t>perception</a:t>
            </a:r>
            <a:r>
              <a:rPr lang="fr-FR" dirty="0" smtClean="0"/>
              <a:t> du téléphone portable </a:t>
            </a:r>
          </a:p>
          <a:p>
            <a:pPr lvl="2"/>
            <a:r>
              <a:rPr lang="fr-FR" b="1" dirty="0" smtClean="0"/>
              <a:t>46%</a:t>
            </a:r>
            <a:r>
              <a:rPr lang="fr-FR" dirty="0" smtClean="0"/>
              <a:t> déclarent avoir intérêt à y garder des </a:t>
            </a:r>
            <a:r>
              <a:rPr lang="fr-FR" b="1" dirty="0" smtClean="0"/>
              <a:t>données médicales </a:t>
            </a:r>
            <a:r>
              <a:rPr lang="fr-FR" dirty="0" smtClean="0"/>
              <a:t>(54% chez les + 50 ans)</a:t>
            </a:r>
          </a:p>
          <a:p>
            <a:pPr lvl="2"/>
            <a:r>
              <a:rPr lang="fr-FR" b="1" dirty="0" smtClean="0"/>
              <a:t>38%</a:t>
            </a:r>
            <a:r>
              <a:rPr lang="fr-FR" dirty="0" smtClean="0"/>
              <a:t> </a:t>
            </a:r>
            <a:r>
              <a:rPr lang="fr-FR" dirty="0"/>
              <a:t>déclarent avoir intérêt </a:t>
            </a:r>
            <a:r>
              <a:rPr lang="fr-FR" dirty="0" smtClean="0"/>
              <a:t>à y avoir un </a:t>
            </a:r>
            <a:r>
              <a:rPr lang="fr-FR" b="1" dirty="0" smtClean="0"/>
              <a:t>mode de payement </a:t>
            </a:r>
            <a:r>
              <a:rPr lang="fr-FR" dirty="0" smtClean="0"/>
              <a:t>sans contact 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746EC-71B0-5740-8072-40200287A0C9}" type="datetime1">
              <a:rPr lang="fr-FR" smtClean="0"/>
              <a:t>07/02/2014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BE58-7793-45FF-A067-2A41621469A2}" type="slidenum">
              <a:rPr lang="fr-FR" smtClean="0"/>
              <a:pPr/>
              <a:t>18</a:t>
            </a:fld>
            <a:endParaRPr lang="fr-FR"/>
          </a:p>
        </p:txBody>
      </p:sp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6804248" y="6237312"/>
            <a:ext cx="131318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fr-FR" dirty="0"/>
              <a:t>Source </a:t>
            </a:r>
            <a:r>
              <a:rPr lang="fr-FR" dirty="0" smtClean="0"/>
              <a:t>CNIL</a:t>
            </a:r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Manuele Kirsch Pinheiro - CRI/UP1 - mkirschpin@univ-paris1.fr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5884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1907704" y="71438"/>
            <a:ext cx="6779096" cy="1143000"/>
          </a:xfrm>
        </p:spPr>
        <p:txBody>
          <a:bodyPr>
            <a:normAutofit fontScale="90000"/>
          </a:bodyPr>
          <a:lstStyle/>
          <a:p>
            <a:r>
              <a:rPr lang="fr-FR" dirty="0"/>
              <a:t>C</a:t>
            </a:r>
            <a:r>
              <a:rPr lang="fr-FR" sz="4000" dirty="0" smtClean="0"/>
              <a:t>hangements liés </a:t>
            </a:r>
            <a:r>
              <a:rPr lang="fr-FR" sz="4000" dirty="0"/>
              <a:t>à la mobilité</a:t>
            </a:r>
            <a:endParaRPr lang="fr-FR" sz="3600" dirty="0">
              <a:latin typeface="Calibri" charset="0"/>
            </a:endParaRP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457200" y="1285875"/>
            <a:ext cx="8401050" cy="5143500"/>
          </a:xfrm>
        </p:spPr>
        <p:txBody>
          <a:bodyPr>
            <a:normAutofit/>
          </a:bodyPr>
          <a:lstStyle/>
          <a:p>
            <a:r>
              <a:rPr lang="fr-FR" dirty="0" smtClean="0">
                <a:latin typeface="Calibri" charset="0"/>
              </a:rPr>
              <a:t>La mobilité apportée par les nouvelles technologies apporte aussi quelques </a:t>
            </a:r>
            <a:r>
              <a:rPr lang="fr-FR" b="1" dirty="0" smtClean="0">
                <a:solidFill>
                  <a:srgbClr val="1F497D"/>
                </a:solidFill>
                <a:latin typeface="Calibri" charset="0"/>
              </a:rPr>
              <a:t>limitations</a:t>
            </a:r>
            <a:endParaRPr lang="fr-FR" b="1" dirty="0">
              <a:solidFill>
                <a:srgbClr val="1F497D"/>
              </a:solidFill>
              <a:latin typeface="Calibri" charset="0"/>
            </a:endParaRPr>
          </a:p>
          <a:p>
            <a:pPr lvl="1"/>
            <a:r>
              <a:rPr lang="fr-FR" b="1" dirty="0">
                <a:solidFill>
                  <a:schemeClr val="tx2"/>
                </a:solidFill>
                <a:latin typeface="Calibri" charset="0"/>
                <a:sym typeface="Wingdings" charset="0"/>
              </a:rPr>
              <a:t>Dispositifs aux capacités réduites  </a:t>
            </a:r>
          </a:p>
          <a:p>
            <a:pPr lvl="2"/>
            <a:r>
              <a:rPr lang="fr-FR" dirty="0">
                <a:latin typeface="Calibri" charset="0"/>
                <a:sym typeface="Wingdings" charset="0"/>
              </a:rPr>
              <a:t>Mémoire, </a:t>
            </a:r>
            <a:r>
              <a:rPr lang="fr-FR" b="1" u="sng" dirty="0">
                <a:latin typeface="Calibri" charset="0"/>
                <a:sym typeface="Wingdings" charset="0"/>
              </a:rPr>
              <a:t>batterie</a:t>
            </a:r>
            <a:r>
              <a:rPr lang="fr-FR" dirty="0">
                <a:latin typeface="Calibri" charset="0"/>
                <a:sym typeface="Wingdings" charset="0"/>
              </a:rPr>
              <a:t>, taille de </a:t>
            </a:r>
            <a:r>
              <a:rPr lang="fr-FR" dirty="0" smtClean="0">
                <a:latin typeface="Calibri" charset="0"/>
                <a:sym typeface="Wingdings" charset="0"/>
              </a:rPr>
              <a:t>l’affichage</a:t>
            </a:r>
            <a:r>
              <a:rPr lang="fr-FR" dirty="0">
                <a:latin typeface="Calibri" charset="0"/>
                <a:sym typeface="Wingdings" charset="0"/>
              </a:rPr>
              <a:t>… </a:t>
            </a:r>
          </a:p>
          <a:p>
            <a:pPr lvl="1"/>
            <a:r>
              <a:rPr lang="fr-FR" b="1" dirty="0">
                <a:solidFill>
                  <a:schemeClr val="tx2"/>
                </a:solidFill>
                <a:latin typeface="Calibri" charset="0"/>
                <a:sym typeface="Wingdings" charset="0"/>
              </a:rPr>
              <a:t>Réseaux sans fils peu fiables</a:t>
            </a:r>
            <a:r>
              <a:rPr lang="fr-FR" dirty="0">
                <a:latin typeface="Calibri" charset="0"/>
                <a:sym typeface="Wingdings" charset="0"/>
              </a:rPr>
              <a:t> </a:t>
            </a:r>
          </a:p>
          <a:p>
            <a:pPr lvl="2"/>
            <a:r>
              <a:rPr lang="fr-FR" dirty="0">
                <a:latin typeface="Calibri" charset="0"/>
                <a:sym typeface="Wingdings" charset="0"/>
              </a:rPr>
              <a:t>Bande passante </a:t>
            </a:r>
            <a:r>
              <a:rPr lang="fr-FR" dirty="0" smtClean="0">
                <a:latin typeface="Calibri" charset="0"/>
                <a:sym typeface="Wingdings" charset="0"/>
              </a:rPr>
              <a:t>limitée, </a:t>
            </a:r>
            <a:r>
              <a:rPr lang="fr-FR" dirty="0">
                <a:latin typeface="Calibri" charset="0"/>
                <a:sym typeface="Wingdings" charset="0"/>
              </a:rPr>
              <a:t>déconnexions fréquentes, </a:t>
            </a:r>
            <a:r>
              <a:rPr lang="ja-JP" altLang="fr-FR" dirty="0">
                <a:latin typeface="Calibri" charset="0"/>
                <a:sym typeface="Wingdings" charset="0"/>
              </a:rPr>
              <a:t>‘</a:t>
            </a:r>
            <a:r>
              <a:rPr lang="fr-FR" dirty="0" smtClean="0">
                <a:latin typeface="Calibri" charset="0"/>
                <a:sym typeface="Wingdings" charset="0"/>
              </a:rPr>
              <a:t>anomalies’, sécurité… </a:t>
            </a:r>
            <a:endParaRPr lang="fr-FR" dirty="0">
              <a:latin typeface="Calibri" charset="0"/>
              <a:sym typeface="Wingdings" charset="0"/>
            </a:endParaRPr>
          </a:p>
          <a:p>
            <a:pPr lvl="1"/>
            <a:r>
              <a:rPr lang="fr-FR" b="1" dirty="0" smtClean="0">
                <a:solidFill>
                  <a:schemeClr val="tx2"/>
                </a:solidFill>
                <a:latin typeface="Calibri" charset="0"/>
                <a:sym typeface="Wingdings" charset="0"/>
              </a:rPr>
              <a:t>Environnement </a:t>
            </a:r>
            <a:r>
              <a:rPr lang="fr-FR" b="1" dirty="0">
                <a:solidFill>
                  <a:schemeClr val="tx2"/>
                </a:solidFill>
                <a:latin typeface="Calibri" charset="0"/>
                <a:sym typeface="Wingdings" charset="0"/>
              </a:rPr>
              <a:t>peu approprié aux modes d</a:t>
            </a:r>
            <a:r>
              <a:rPr lang="ja-JP" altLang="fr-FR" b="1" dirty="0">
                <a:solidFill>
                  <a:schemeClr val="tx2"/>
                </a:solidFill>
                <a:latin typeface="Calibri" charset="0"/>
                <a:sym typeface="Wingdings" charset="0"/>
              </a:rPr>
              <a:t>’</a:t>
            </a:r>
            <a:r>
              <a:rPr lang="fr-FR" b="1" dirty="0">
                <a:solidFill>
                  <a:schemeClr val="tx2"/>
                </a:solidFill>
                <a:latin typeface="Calibri" charset="0"/>
                <a:sym typeface="Wingdings" charset="0"/>
              </a:rPr>
              <a:t>interaction  traditionnels </a:t>
            </a:r>
          </a:p>
          <a:p>
            <a:pPr lvl="2"/>
            <a:r>
              <a:rPr lang="fr-FR" dirty="0">
                <a:latin typeface="Calibri" charset="0"/>
              </a:rPr>
              <a:t>Bruit, </a:t>
            </a:r>
            <a:r>
              <a:rPr lang="fr-FR" dirty="0" smtClean="0">
                <a:latin typeface="Calibri" charset="0"/>
              </a:rPr>
              <a:t>luminosité, manque de clavier/souris… </a:t>
            </a:r>
            <a:endParaRPr lang="fr-FR" dirty="0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0BCBCA2D-45E5-FE42-9178-51EF4055EAA9}" type="slidenum">
              <a:rPr lang="fr-FR">
                <a:solidFill>
                  <a:srgbClr val="898989"/>
                </a:solidFill>
              </a:rPr>
              <a:pPr/>
              <a:t>19</a:t>
            </a:fld>
            <a:endParaRPr lang="fr-FR">
              <a:solidFill>
                <a:srgbClr val="898989"/>
              </a:solidFill>
            </a:endParaRPr>
          </a:p>
        </p:txBody>
      </p:sp>
      <p:pic>
        <p:nvPicPr>
          <p:cNvPr id="10245" name="Picture 7" descr="C:\Users\kirsch\AppData\Local\Microsoft\Windows\Temporary Internet Files\Content.IE5\NY6AQBBQ\MCj0389234000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4797152"/>
            <a:ext cx="1143000" cy="108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9" descr="C:\Users\kirsch\AppData\Local\Microsoft\Windows\Temporary Internet Files\Content.IE5\8J44T3FQ\MCj0078627000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916832"/>
            <a:ext cx="1300101" cy="127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BAAE2-A997-564D-BD1F-BB18EEBD1555}" type="datetime1">
              <a:rPr lang="fr-FR" smtClean="0"/>
              <a:t>07/02/2014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Manuele Kirsch Pinheiro - CRI/UP1 - mkirschpin@univ-paris1.fr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14881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Ubi</a:t>
            </a:r>
            <a:r>
              <a:rPr lang="fr-FR" dirty="0" smtClean="0"/>
              <a:t>… quoi  ?!</a:t>
            </a:r>
            <a:endParaRPr lang="fr-FR" dirty="0"/>
          </a:p>
        </p:txBody>
      </p:sp>
      <p:sp>
        <p:nvSpPr>
          <p:cNvPr id="10" name="Espace réservé du contenu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1F497D"/>
                </a:solidFill>
              </a:rPr>
              <a:t>Coopération</a:t>
            </a:r>
          </a:p>
          <a:p>
            <a:pPr lvl="1"/>
            <a:r>
              <a:rPr lang="fr-FR" dirty="0" smtClean="0"/>
              <a:t> «</a:t>
            </a:r>
            <a:r>
              <a:rPr lang="fr-FR" dirty="0"/>
              <a:t> Action de coopérer, de participer à une œuvre commune ; collaboration</a:t>
            </a:r>
            <a:r>
              <a:rPr lang="fr-FR" dirty="0" smtClean="0"/>
              <a:t> » </a:t>
            </a:r>
            <a:r>
              <a:rPr lang="fr-FR" sz="2400" dirty="0"/>
              <a:t>[Larousse</a:t>
            </a:r>
            <a:r>
              <a:rPr lang="fr-FR" sz="2400" dirty="0" smtClean="0"/>
              <a:t>]</a:t>
            </a:r>
          </a:p>
          <a:p>
            <a:pPr lvl="1"/>
            <a:endParaRPr lang="fr-FR" dirty="0" smtClean="0"/>
          </a:p>
          <a:p>
            <a:r>
              <a:rPr lang="fr-FR" b="1" dirty="0" smtClean="0">
                <a:solidFill>
                  <a:srgbClr val="1F497D"/>
                </a:solidFill>
              </a:rPr>
              <a:t>Ubiquité</a:t>
            </a:r>
          </a:p>
          <a:p>
            <a:pPr lvl="1"/>
            <a:r>
              <a:rPr lang="fr-FR" dirty="0" smtClean="0"/>
              <a:t> «</a:t>
            </a:r>
            <a:r>
              <a:rPr lang="fr-FR" dirty="0"/>
              <a:t> Fait d'être présent partout à la fois ou en plusieurs lieux en même temps</a:t>
            </a:r>
            <a:r>
              <a:rPr lang="fr-FR" dirty="0" smtClean="0"/>
              <a:t>. » </a:t>
            </a:r>
            <a:r>
              <a:rPr lang="fr-FR" sz="2400" dirty="0" smtClean="0"/>
              <a:t>[Larousse]</a:t>
            </a:r>
            <a:endParaRPr lang="fr-FR" sz="2400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35212-12D6-7F4F-BB51-561440B711C6}" type="datetime1">
              <a:rPr lang="fr-FR" smtClean="0"/>
              <a:t>07/02/2014</a:t>
            </a:fld>
            <a:endParaRPr lang="fr-FR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Manuele Kirsch Pinheiro - CRI/UP1 - mkirschpin@univ-paris1.fr</a:t>
            </a:r>
            <a:endParaRPr 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BE58-7793-45FF-A067-2A41621469A2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09019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Changements liés à la mobilité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1F497D"/>
                </a:solidFill>
                <a:sym typeface="Wingdings" charset="0"/>
              </a:rPr>
              <a:t>Ergonomie des dispositifs et des applications </a:t>
            </a:r>
            <a:endParaRPr lang="fr-FR" b="1" dirty="0" smtClean="0">
              <a:solidFill>
                <a:srgbClr val="1F497D"/>
              </a:solidFill>
            </a:endParaRPr>
          </a:p>
          <a:p>
            <a:r>
              <a:rPr lang="fr-FR" dirty="0" smtClean="0"/>
              <a:t>Exemples :</a:t>
            </a:r>
          </a:p>
          <a:p>
            <a:pPr lvl="1"/>
            <a:r>
              <a:rPr lang="fr-FR" dirty="0" smtClean="0"/>
              <a:t>Usage d’un téléphone dans un </a:t>
            </a:r>
            <a:br>
              <a:rPr lang="fr-FR" dirty="0" smtClean="0"/>
            </a:br>
            <a:r>
              <a:rPr lang="fr-FR" dirty="0" smtClean="0"/>
              <a:t>métro en heure de pointe</a:t>
            </a:r>
          </a:p>
          <a:p>
            <a:pPr lvl="1"/>
            <a:r>
              <a:rPr lang="fr-FR" dirty="0" smtClean="0"/>
              <a:t>Entrée d’un long texte sans clavier</a:t>
            </a:r>
          </a:p>
          <a:p>
            <a:pPr lvl="1"/>
            <a:r>
              <a:rPr lang="fr-FR" dirty="0" smtClean="0"/>
              <a:t>Téléchargement avec une connexion faible</a:t>
            </a:r>
          </a:p>
          <a:p>
            <a:pPr lvl="1"/>
            <a:r>
              <a:rPr lang="fr-FR" dirty="0" smtClean="0"/>
              <a:t>Visualisation d’un site en flash sans avoir un navigateur qui le supporte </a:t>
            </a:r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1E90D70A-E9E5-8547-98D0-156672DB307B}" type="datetime1">
              <a:rPr lang="fr-FR" smtClean="0"/>
              <a:t>07/02/2014</a:t>
            </a:fld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392C2DF5-5AAF-C74A-82B6-341EC50FDAE8}" type="slidenum">
              <a:rPr lang="fr-FR" smtClean="0"/>
              <a:pPr/>
              <a:t>20</a:t>
            </a:fld>
            <a:endParaRPr lang="fr-FR"/>
          </a:p>
        </p:txBody>
      </p:sp>
      <p:pic>
        <p:nvPicPr>
          <p:cNvPr id="1127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575" y="2143125"/>
            <a:ext cx="2674938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TextBox 7"/>
          <p:cNvSpPr txBox="1">
            <a:spLocks noChangeArrowheads="1"/>
          </p:cNvSpPr>
          <p:nvPr/>
        </p:nvSpPr>
        <p:spPr bwMode="auto">
          <a:xfrm>
            <a:off x="7643813" y="4000500"/>
            <a:ext cx="13509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fr-FR" dirty="0"/>
              <a:t>Source : </a:t>
            </a:r>
            <a:r>
              <a:rPr lang="fr-FR" dirty="0">
                <a:hlinkClick r:id="rId3"/>
              </a:rPr>
              <a:t>JDD</a:t>
            </a:r>
            <a:endParaRPr lang="fr-FR" dirty="0"/>
          </a:p>
        </p:txBody>
      </p:sp>
      <p:pic>
        <p:nvPicPr>
          <p:cNvPr id="11272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563" y="5072063"/>
            <a:ext cx="1143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3" name="Rectangle 10"/>
          <p:cNvSpPr>
            <a:spLocks noChangeArrowheads="1"/>
          </p:cNvSpPr>
          <p:nvPr/>
        </p:nvSpPr>
        <p:spPr bwMode="auto">
          <a:xfrm>
            <a:off x="8001000" y="4425950"/>
            <a:ext cx="1066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fr-FR">
                <a:latin typeface="Calibri" charset="0"/>
              </a:rPr>
              <a:t>Source: </a:t>
            </a:r>
            <a:br>
              <a:rPr lang="fr-FR">
                <a:latin typeface="Calibri" charset="0"/>
              </a:rPr>
            </a:br>
            <a:r>
              <a:rPr lang="fr-FR">
                <a:latin typeface="Calibri" charset="0"/>
                <a:hlinkClick r:id="rId5"/>
              </a:rPr>
              <a:t>mattt.org</a:t>
            </a:r>
            <a:endParaRPr lang="fr-FR">
              <a:latin typeface="Calibri" charset="0"/>
            </a:endParaRPr>
          </a:p>
        </p:txBody>
      </p:sp>
      <p:pic>
        <p:nvPicPr>
          <p:cNvPr id="1127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5222875"/>
            <a:ext cx="1087438" cy="156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5" name="TextBox 12"/>
          <p:cNvSpPr txBox="1">
            <a:spLocks noChangeArrowheads="1"/>
          </p:cNvSpPr>
          <p:nvPr/>
        </p:nvSpPr>
        <p:spPr bwMode="auto">
          <a:xfrm>
            <a:off x="4600575" y="6143625"/>
            <a:ext cx="21145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fr-FR" dirty="0"/>
              <a:t>Source : Orange</a:t>
            </a:r>
            <a:br>
              <a:rPr lang="fr-FR" dirty="0"/>
            </a:br>
            <a:r>
              <a:rPr lang="fr-FR" dirty="0"/>
              <a:t>(</a:t>
            </a:r>
            <a:r>
              <a:rPr lang="fr-FR" dirty="0">
                <a:hlinkClick r:id="rId7"/>
              </a:rPr>
              <a:t>photo widgetvalley</a:t>
            </a:r>
            <a:r>
              <a:rPr lang="fr-FR" dirty="0"/>
              <a:t>)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Manuele Kirsch Pinheiro - CRI/UP1 - mkirschpin@univ-paris1.fr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19402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Changements liés à la mobilité</a:t>
            </a:r>
            <a:endParaRPr lang="fr-FR" dirty="0">
              <a:latin typeface="Calibri" charset="0"/>
            </a:endParaRPr>
          </a:p>
        </p:txBody>
      </p:sp>
      <p:sp>
        <p:nvSpPr>
          <p:cNvPr id="27651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37112"/>
          </a:xfrm>
        </p:spPr>
        <p:txBody>
          <a:bodyPr>
            <a:normAutofit lnSpcReduction="10000"/>
          </a:bodyPr>
          <a:lstStyle/>
          <a:p>
            <a:r>
              <a:rPr lang="fr-FR" b="1" dirty="0" smtClean="0">
                <a:solidFill>
                  <a:schemeClr val="tx2"/>
                </a:solidFill>
                <a:latin typeface="Calibri" charset="0"/>
              </a:rPr>
              <a:t>Limitations</a:t>
            </a:r>
            <a:r>
              <a:rPr lang="fr-FR" dirty="0" smtClean="0">
                <a:latin typeface="Calibri" charset="0"/>
              </a:rPr>
              <a:t> </a:t>
            </a:r>
            <a:r>
              <a:rPr lang="fr-FR" dirty="0">
                <a:latin typeface="Calibri" charset="0"/>
              </a:rPr>
              <a:t>technologiques </a:t>
            </a:r>
          </a:p>
          <a:p>
            <a:r>
              <a:rPr lang="fr-FR" b="1" dirty="0">
                <a:solidFill>
                  <a:schemeClr val="tx2"/>
                </a:solidFill>
                <a:latin typeface="Calibri" charset="0"/>
              </a:rPr>
              <a:t>Complexité</a:t>
            </a:r>
            <a:r>
              <a:rPr lang="fr-FR" dirty="0">
                <a:latin typeface="Calibri" charset="0"/>
              </a:rPr>
              <a:t> des applications</a:t>
            </a:r>
          </a:p>
          <a:p>
            <a:pPr lvl="1"/>
            <a:r>
              <a:rPr lang="fr-FR" dirty="0">
                <a:latin typeface="Calibri" charset="0"/>
              </a:rPr>
              <a:t>Manque des modèles et des méthodologies appropriés </a:t>
            </a:r>
          </a:p>
          <a:p>
            <a:r>
              <a:rPr lang="fr-FR" b="1" dirty="0">
                <a:solidFill>
                  <a:schemeClr val="tx2"/>
                </a:solidFill>
                <a:latin typeface="Calibri" charset="0"/>
              </a:rPr>
              <a:t>Acceptation</a:t>
            </a:r>
            <a:r>
              <a:rPr lang="fr-FR" dirty="0">
                <a:latin typeface="Calibri" charset="0"/>
              </a:rPr>
              <a:t> des utilisateurs</a:t>
            </a:r>
          </a:p>
          <a:p>
            <a:pPr lvl="1"/>
            <a:r>
              <a:rPr lang="fr-FR" b="1" dirty="0">
                <a:solidFill>
                  <a:schemeClr val="tx2"/>
                </a:solidFill>
                <a:latin typeface="Calibri" charset="0"/>
              </a:rPr>
              <a:t>Ergonomie </a:t>
            </a:r>
          </a:p>
          <a:p>
            <a:pPr lvl="1"/>
            <a:r>
              <a:rPr lang="fr-FR" b="1" dirty="0">
                <a:solidFill>
                  <a:schemeClr val="tx2"/>
                </a:solidFill>
                <a:latin typeface="Calibri" charset="0"/>
              </a:rPr>
              <a:t>Respect de la vie privé </a:t>
            </a:r>
          </a:p>
          <a:p>
            <a:r>
              <a:rPr lang="fr-FR" b="1" dirty="0" smtClean="0">
                <a:solidFill>
                  <a:schemeClr val="tx2"/>
                </a:solidFill>
                <a:latin typeface="Calibri" charset="0"/>
              </a:rPr>
              <a:t>Accès à distance </a:t>
            </a:r>
            <a:r>
              <a:rPr lang="fr-FR" dirty="0" smtClean="0">
                <a:latin typeface="Calibri" charset="0"/>
              </a:rPr>
              <a:t>aux données et aux services propres à l’entreprise</a:t>
            </a:r>
            <a:endParaRPr lang="fr-FR" b="1" dirty="0" smtClean="0">
              <a:solidFill>
                <a:schemeClr val="tx2"/>
              </a:solidFill>
              <a:latin typeface="Calibri" charset="0"/>
            </a:endParaRPr>
          </a:p>
          <a:p>
            <a:pPr lvl="1"/>
            <a:r>
              <a:rPr lang="fr-FR" b="1" dirty="0" smtClean="0">
                <a:solidFill>
                  <a:schemeClr val="tx2"/>
                </a:solidFill>
                <a:latin typeface="Calibri" charset="0"/>
              </a:rPr>
              <a:t>Intégration</a:t>
            </a:r>
            <a:r>
              <a:rPr lang="fr-FR" dirty="0" smtClean="0">
                <a:latin typeface="Calibri" charset="0"/>
              </a:rPr>
              <a:t> au sein des SI</a:t>
            </a:r>
          </a:p>
          <a:p>
            <a:pPr lvl="1"/>
            <a:r>
              <a:rPr lang="fr-FR" b="1" dirty="0" smtClean="0">
                <a:solidFill>
                  <a:schemeClr val="tx2"/>
                </a:solidFill>
                <a:latin typeface="Calibri" charset="0"/>
              </a:rPr>
              <a:t>Rendre la bonne information, les bons services, au bon moment</a:t>
            </a:r>
            <a:endParaRPr lang="fr-FR" dirty="0" smtClean="0">
              <a:latin typeface="Calibri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A753E4E9-61E6-EA46-B9D9-CED427AA42B0}" type="datetime1">
              <a:rPr lang="fr-FR" smtClean="0">
                <a:solidFill>
                  <a:srgbClr val="898989"/>
                </a:solidFill>
              </a:rPr>
              <a:t>07/02/2014</a:t>
            </a:fld>
            <a:endParaRPr lang="fr-FR">
              <a:solidFill>
                <a:srgbClr val="89898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A7A6A7DE-6E33-484E-A5B9-58DF99E8D5F7}" type="slidenum">
              <a:rPr lang="fr-FR">
                <a:solidFill>
                  <a:srgbClr val="898989"/>
                </a:solidFill>
              </a:rPr>
              <a:pPr/>
              <a:t>21</a:t>
            </a:fld>
            <a:endParaRPr lang="fr-FR">
              <a:solidFill>
                <a:srgbClr val="898989"/>
              </a:solidFill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Manuele Kirsch Pinheiro - CRI/UP1 - mkirschpin@univ-paris1.fr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36233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889248" y="332656"/>
            <a:ext cx="8219256" cy="918592"/>
          </a:xfrm>
        </p:spPr>
        <p:txBody>
          <a:bodyPr/>
          <a:lstStyle/>
          <a:p>
            <a:r>
              <a:rPr lang="fr-FR" dirty="0" smtClean="0">
                <a:latin typeface="Calibri" charset="0"/>
              </a:rPr>
              <a:t>Changements : ubiquité </a:t>
            </a:r>
            <a:r>
              <a:rPr lang="fr-FR" dirty="0">
                <a:latin typeface="Calibri" charset="0"/>
              </a:rPr>
              <a:t>&amp; les SI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435280" cy="5328592"/>
          </a:xfrm>
        </p:spPr>
        <p:txBody>
          <a:bodyPr>
            <a:normAutofit fontScale="92500" lnSpcReduction="10000"/>
          </a:bodyPr>
          <a:lstStyle/>
          <a:p>
            <a:r>
              <a:rPr lang="fr-FR" sz="3300" b="1" i="1" dirty="0" err="1">
                <a:solidFill>
                  <a:schemeClr val="tx2"/>
                </a:solidFill>
                <a:latin typeface="Calibri" charset="0"/>
              </a:rPr>
              <a:t>Anytime</a:t>
            </a:r>
            <a:r>
              <a:rPr lang="fr-FR" sz="3300" b="1" i="1" dirty="0">
                <a:solidFill>
                  <a:schemeClr val="tx2"/>
                </a:solidFill>
                <a:latin typeface="Calibri" charset="0"/>
              </a:rPr>
              <a:t>, </a:t>
            </a:r>
            <a:r>
              <a:rPr lang="fr-FR" sz="3300" b="1" i="1" dirty="0" err="1" smtClean="0">
                <a:solidFill>
                  <a:schemeClr val="tx2"/>
                </a:solidFill>
                <a:latin typeface="Calibri" charset="0"/>
              </a:rPr>
              <a:t>anywhere</a:t>
            </a:r>
            <a:endParaRPr lang="fr-FR" sz="3300" dirty="0">
              <a:latin typeface="Calibri" charset="0"/>
            </a:endParaRPr>
          </a:p>
          <a:p>
            <a:pPr lvl="1"/>
            <a:r>
              <a:rPr lang="fr-FR" b="1" dirty="0">
                <a:solidFill>
                  <a:schemeClr val="tx2"/>
                </a:solidFill>
                <a:latin typeface="Calibri" charset="0"/>
              </a:rPr>
              <a:t>C</a:t>
            </a:r>
            <a:r>
              <a:rPr lang="fr-FR" b="1" dirty="0" smtClean="0">
                <a:solidFill>
                  <a:schemeClr val="tx2"/>
                </a:solidFill>
                <a:latin typeface="Calibri" charset="0"/>
              </a:rPr>
              <a:t>onnexion et disponibilité </a:t>
            </a:r>
            <a:endParaRPr lang="fr-FR" b="1" dirty="0">
              <a:solidFill>
                <a:schemeClr val="tx2"/>
              </a:solidFill>
              <a:latin typeface="Calibri" charset="0"/>
            </a:endParaRPr>
          </a:p>
          <a:p>
            <a:r>
              <a:rPr lang="fr-FR" sz="3300" dirty="0" smtClean="0">
                <a:latin typeface="Calibri" charset="0"/>
              </a:rPr>
              <a:t>Répercussions </a:t>
            </a:r>
            <a:endParaRPr lang="fr-FR" sz="3300" dirty="0">
              <a:latin typeface="Calibri" charset="0"/>
            </a:endParaRPr>
          </a:p>
          <a:p>
            <a:pPr lvl="1"/>
            <a:r>
              <a:rPr lang="fr-FR" dirty="0" smtClean="0">
                <a:latin typeface="Calibri" charset="0"/>
              </a:rPr>
              <a:t>Lien quasi </a:t>
            </a:r>
            <a:r>
              <a:rPr lang="fr-FR" b="1" dirty="0" smtClean="0">
                <a:solidFill>
                  <a:schemeClr val="tx2"/>
                </a:solidFill>
                <a:latin typeface="Calibri" charset="0"/>
              </a:rPr>
              <a:t>permanent</a:t>
            </a:r>
            <a:r>
              <a:rPr lang="fr-FR" dirty="0" smtClean="0">
                <a:latin typeface="Calibri" charset="0"/>
              </a:rPr>
              <a:t> avec le travail </a:t>
            </a:r>
            <a:br>
              <a:rPr lang="fr-FR" dirty="0" smtClean="0">
                <a:latin typeface="Calibri" charset="0"/>
              </a:rPr>
            </a:br>
            <a:r>
              <a:rPr lang="fr-FR" dirty="0" smtClean="0">
                <a:latin typeface="Calibri" charset="0"/>
              </a:rPr>
              <a:t>et les autres</a:t>
            </a:r>
          </a:p>
          <a:p>
            <a:pPr lvl="1"/>
            <a:r>
              <a:rPr lang="fr-FR" b="1" dirty="0" smtClean="0">
                <a:solidFill>
                  <a:schemeClr val="tx2"/>
                </a:solidFill>
                <a:latin typeface="Calibri" charset="0"/>
              </a:rPr>
              <a:t>Disponibilité</a:t>
            </a:r>
            <a:r>
              <a:rPr lang="fr-FR" dirty="0" smtClean="0">
                <a:latin typeface="Calibri" charset="0"/>
              </a:rPr>
              <a:t> </a:t>
            </a:r>
            <a:r>
              <a:rPr lang="fr-FR" i="1" dirty="0" smtClean="0">
                <a:latin typeface="Calibri" charset="0"/>
              </a:rPr>
              <a:t>full-time</a:t>
            </a:r>
          </a:p>
          <a:p>
            <a:pPr lvl="2"/>
            <a:r>
              <a:rPr lang="fr-FR" b="1" dirty="0" smtClean="0">
                <a:latin typeface="Calibri" charset="0"/>
              </a:rPr>
              <a:t>7 personnes sur 10 n’éteignent jamais leur portable </a:t>
            </a:r>
            <a:r>
              <a:rPr lang="fr-FR" dirty="0" smtClean="0">
                <a:latin typeface="Calibri" charset="0"/>
              </a:rPr>
              <a:t>(source CNIL 2011)</a:t>
            </a:r>
          </a:p>
          <a:p>
            <a:pPr lvl="1"/>
            <a:r>
              <a:rPr lang="fr-FR" dirty="0" smtClean="0">
                <a:latin typeface="Calibri" charset="0"/>
              </a:rPr>
              <a:t>Perte </a:t>
            </a:r>
            <a:r>
              <a:rPr lang="fr-FR" dirty="0">
                <a:latin typeface="Calibri" charset="0"/>
              </a:rPr>
              <a:t>de </a:t>
            </a:r>
            <a:r>
              <a:rPr lang="fr-FR" b="1" dirty="0">
                <a:solidFill>
                  <a:schemeClr val="tx2"/>
                </a:solidFill>
                <a:latin typeface="Calibri" charset="0"/>
              </a:rPr>
              <a:t>contact</a:t>
            </a:r>
            <a:r>
              <a:rPr lang="fr-FR" dirty="0">
                <a:latin typeface="Calibri" charset="0"/>
              </a:rPr>
              <a:t> entre les collaborateurs</a:t>
            </a:r>
          </a:p>
          <a:p>
            <a:pPr lvl="1"/>
            <a:r>
              <a:rPr lang="fr-FR" dirty="0">
                <a:latin typeface="Calibri" charset="0"/>
              </a:rPr>
              <a:t>Difficultés de </a:t>
            </a:r>
            <a:r>
              <a:rPr lang="fr-FR" b="1" dirty="0">
                <a:solidFill>
                  <a:schemeClr val="tx2"/>
                </a:solidFill>
                <a:latin typeface="Calibri" charset="0"/>
              </a:rPr>
              <a:t>coordination</a:t>
            </a:r>
            <a:r>
              <a:rPr lang="fr-FR" dirty="0">
                <a:latin typeface="Calibri" charset="0"/>
              </a:rPr>
              <a:t> entre les participants </a:t>
            </a:r>
          </a:p>
          <a:p>
            <a:pPr lvl="1"/>
            <a:r>
              <a:rPr lang="fr-FR" dirty="0">
                <a:latin typeface="Calibri" charset="0"/>
              </a:rPr>
              <a:t>Disparition de la frontière vie </a:t>
            </a:r>
            <a:r>
              <a:rPr lang="fr-FR" b="1" dirty="0">
                <a:solidFill>
                  <a:schemeClr val="tx2"/>
                </a:solidFill>
                <a:latin typeface="Calibri" charset="0"/>
              </a:rPr>
              <a:t>privée</a:t>
            </a:r>
            <a:r>
              <a:rPr lang="fr-FR" dirty="0">
                <a:latin typeface="Calibri" charset="0"/>
              </a:rPr>
              <a:t> et vie </a:t>
            </a:r>
            <a:r>
              <a:rPr lang="fr-FR" b="1" dirty="0">
                <a:solidFill>
                  <a:schemeClr val="tx2"/>
                </a:solidFill>
                <a:latin typeface="Calibri" charset="0"/>
              </a:rPr>
              <a:t>professionnel </a:t>
            </a:r>
          </a:p>
          <a:p>
            <a:pPr lvl="2"/>
            <a:r>
              <a:rPr lang="fr-FR" sz="2300" i="1" dirty="0">
                <a:latin typeface="Calibri" charset="0"/>
              </a:rPr>
              <a:t>L</a:t>
            </a:r>
            <a:r>
              <a:rPr lang="ja-JP" altLang="fr-FR" sz="2300" i="1" dirty="0">
                <a:latin typeface="Calibri" charset="0"/>
              </a:rPr>
              <a:t>’</a:t>
            </a:r>
            <a:r>
              <a:rPr lang="fr-FR" sz="2300" i="1" dirty="0">
                <a:latin typeface="Calibri" charset="0"/>
              </a:rPr>
              <a:t>homo </a:t>
            </a:r>
            <a:r>
              <a:rPr lang="fr-FR" sz="2300" i="1" dirty="0" err="1">
                <a:latin typeface="Calibri" charset="0"/>
              </a:rPr>
              <a:t>mobilis</a:t>
            </a:r>
            <a:r>
              <a:rPr lang="fr-FR" sz="2300" i="1" dirty="0">
                <a:latin typeface="Calibri" charset="0"/>
              </a:rPr>
              <a:t> est coincé entre le stress de la déconnexion, auquel il a de plus en plus de mal à faire face,  et le stress de la </a:t>
            </a:r>
            <a:r>
              <a:rPr lang="fr-FR" sz="2300" i="1" dirty="0" err="1">
                <a:latin typeface="Calibri" charset="0"/>
              </a:rPr>
              <a:t>joignabilité</a:t>
            </a:r>
            <a:r>
              <a:rPr lang="fr-FR" sz="2300" i="1" dirty="0">
                <a:latin typeface="Calibri" charset="0"/>
              </a:rPr>
              <a:t> qui ne lui laisse plus le temps pour </a:t>
            </a:r>
            <a:r>
              <a:rPr lang="fr-FR" sz="2300" i="1" dirty="0" smtClean="0">
                <a:latin typeface="Calibri" charset="0"/>
              </a:rPr>
              <a:t>souffler  </a:t>
            </a:r>
            <a:r>
              <a:rPr lang="fr-FR" sz="2100" dirty="0" smtClean="0">
                <a:latin typeface="Calibri" charset="0"/>
              </a:rPr>
              <a:t>(</a:t>
            </a:r>
            <a:r>
              <a:rPr lang="fr-FR" sz="2100" dirty="0">
                <a:latin typeface="Calibri" charset="0"/>
              </a:rPr>
              <a:t>source </a:t>
            </a:r>
            <a:r>
              <a:rPr lang="fr-FR" sz="2100" dirty="0">
                <a:latin typeface="Calibri" charset="0"/>
                <a:hlinkClick r:id="rId2"/>
              </a:rPr>
              <a:t>Documental.com</a:t>
            </a:r>
            <a:r>
              <a:rPr lang="fr-FR" sz="2100" dirty="0">
                <a:latin typeface="Calibri" charset="0"/>
              </a:rPr>
              <a:t>, </a:t>
            </a:r>
            <a:r>
              <a:rPr lang="fr-FR" sz="2100" dirty="0" err="1">
                <a:latin typeface="Calibri" charset="0"/>
              </a:rPr>
              <a:t>julliet</a:t>
            </a:r>
            <a:r>
              <a:rPr lang="fr-FR" sz="2100" dirty="0">
                <a:latin typeface="Calibri" charset="0"/>
              </a:rPr>
              <a:t>/août 2008)</a:t>
            </a:r>
          </a:p>
          <a:p>
            <a:pPr lvl="2"/>
            <a:endParaRPr lang="fr-FR" sz="2000" i="1" dirty="0">
              <a:latin typeface="Calibri" charset="0"/>
            </a:endParaRPr>
          </a:p>
          <a:p>
            <a:pPr lvl="1"/>
            <a:endParaRPr lang="fr-FR" dirty="0">
              <a:latin typeface="Calibri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56090A12-EFE8-0740-8230-7C31E7D61178}" type="datetime1">
              <a:rPr lang="fr-FR" smtClean="0">
                <a:solidFill>
                  <a:srgbClr val="898989"/>
                </a:solidFill>
              </a:rPr>
              <a:t>07/02/2014</a:t>
            </a:fld>
            <a:endParaRPr lang="fr-FR">
              <a:solidFill>
                <a:srgbClr val="89898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7F757762-1C0C-6648-89FF-68441910C5C6}" type="slidenum">
              <a:rPr lang="fr-FR">
                <a:solidFill>
                  <a:srgbClr val="898989"/>
                </a:solidFill>
              </a:rPr>
              <a:pPr/>
              <a:t>22</a:t>
            </a:fld>
            <a:endParaRPr lang="fr-FR">
              <a:solidFill>
                <a:srgbClr val="898989"/>
              </a:solidFill>
            </a:endParaRPr>
          </a:p>
        </p:txBody>
      </p:sp>
      <p:pic>
        <p:nvPicPr>
          <p:cNvPr id="1331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25" y="1557338"/>
            <a:ext cx="928688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31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13" y="1285875"/>
            <a:ext cx="493712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32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3006725"/>
            <a:ext cx="500063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32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950" y="2935288"/>
            <a:ext cx="1306513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32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9938" y="2428875"/>
            <a:ext cx="531812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323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75" y="1643063"/>
            <a:ext cx="3079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324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196752"/>
            <a:ext cx="720080" cy="995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325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75" y="2214563"/>
            <a:ext cx="4667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3326" name="Line 12"/>
          <p:cNvSpPr>
            <a:spLocks noChangeShapeType="1"/>
          </p:cNvSpPr>
          <p:nvPr/>
        </p:nvSpPr>
        <p:spPr bwMode="auto">
          <a:xfrm>
            <a:off x="6786563" y="1857375"/>
            <a:ext cx="1016000" cy="3175"/>
          </a:xfrm>
          <a:prstGeom prst="line">
            <a:avLst/>
          </a:prstGeom>
          <a:noFill/>
          <a:ln w="9360">
            <a:solidFill>
              <a:srgbClr val="313F2A"/>
            </a:solidFill>
            <a:miter lim="800000"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3327" name="Line 13"/>
          <p:cNvSpPr>
            <a:spLocks noChangeShapeType="1"/>
          </p:cNvSpPr>
          <p:nvPr/>
        </p:nvSpPr>
        <p:spPr bwMode="auto">
          <a:xfrm>
            <a:off x="6786563" y="2000250"/>
            <a:ext cx="584200" cy="457200"/>
          </a:xfrm>
          <a:prstGeom prst="line">
            <a:avLst/>
          </a:prstGeom>
          <a:noFill/>
          <a:ln w="9360">
            <a:solidFill>
              <a:srgbClr val="313F2A"/>
            </a:solidFill>
            <a:miter lim="800000"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3328" name="Line 14"/>
          <p:cNvSpPr>
            <a:spLocks noChangeShapeType="1"/>
          </p:cNvSpPr>
          <p:nvPr/>
        </p:nvSpPr>
        <p:spPr bwMode="auto">
          <a:xfrm flipV="1">
            <a:off x="7478713" y="2073275"/>
            <a:ext cx="396875" cy="366713"/>
          </a:xfrm>
          <a:prstGeom prst="line">
            <a:avLst/>
          </a:prstGeom>
          <a:noFill/>
          <a:ln w="9360">
            <a:solidFill>
              <a:srgbClr val="313F2A"/>
            </a:solidFill>
            <a:miter lim="800000"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Manuele Kirsch Pinheiro - CRI/UP1 - mkirschpin@univ-paris1.fr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13709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Changements </a:t>
            </a:r>
            <a:r>
              <a:rPr lang="fr-FR" dirty="0" smtClean="0"/>
              <a:t>: </a:t>
            </a:r>
            <a:br>
              <a:rPr lang="fr-FR" dirty="0" smtClean="0"/>
            </a:br>
            <a:r>
              <a:rPr lang="fr-FR" dirty="0" smtClean="0"/>
              <a:t>développement d’applications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b="1" dirty="0" smtClean="0">
                <a:solidFill>
                  <a:srgbClr val="1F497D"/>
                </a:solidFill>
              </a:rPr>
              <a:t>Complexité</a:t>
            </a:r>
            <a:r>
              <a:rPr lang="fr-FR" dirty="0" smtClean="0">
                <a:solidFill>
                  <a:srgbClr val="1F497D"/>
                </a:solidFill>
              </a:rPr>
              <a:t> </a:t>
            </a:r>
            <a:r>
              <a:rPr lang="fr-FR" dirty="0" smtClean="0"/>
              <a:t>des applications</a:t>
            </a:r>
          </a:p>
          <a:p>
            <a:pPr lvl="1"/>
            <a:r>
              <a:rPr lang="fr-FR" dirty="0" smtClean="0"/>
              <a:t>Adaptation aux </a:t>
            </a:r>
            <a:r>
              <a:rPr lang="fr-FR" b="1" dirty="0" smtClean="0">
                <a:solidFill>
                  <a:srgbClr val="1F497D"/>
                </a:solidFill>
              </a:rPr>
              <a:t>limitations</a:t>
            </a:r>
            <a:r>
              <a:rPr lang="fr-FR" dirty="0" smtClean="0"/>
              <a:t> physiques</a:t>
            </a:r>
          </a:p>
          <a:p>
            <a:pPr lvl="1"/>
            <a:r>
              <a:rPr lang="fr-FR" b="1" dirty="0" smtClean="0">
                <a:solidFill>
                  <a:srgbClr val="1F497D"/>
                </a:solidFill>
              </a:rPr>
              <a:t>Hétérogénéité</a:t>
            </a:r>
            <a:r>
              <a:rPr lang="fr-FR" dirty="0" smtClean="0"/>
              <a:t> des architectures</a:t>
            </a:r>
          </a:p>
          <a:p>
            <a:pPr lvl="1"/>
            <a:r>
              <a:rPr lang="fr-FR" b="1" dirty="0" smtClean="0">
                <a:solidFill>
                  <a:srgbClr val="1F497D"/>
                </a:solidFill>
              </a:rPr>
              <a:t>Adaptation au contexte </a:t>
            </a:r>
            <a:r>
              <a:rPr lang="fr-FR" dirty="0" smtClean="0"/>
              <a:t>d’utilisation </a:t>
            </a:r>
          </a:p>
          <a:p>
            <a:r>
              <a:rPr lang="fr-FR" b="1" dirty="0" smtClean="0">
                <a:solidFill>
                  <a:srgbClr val="1F497D"/>
                </a:solidFill>
              </a:rPr>
              <a:t>Hétérogénéité</a:t>
            </a:r>
            <a:r>
              <a:rPr lang="fr-FR" dirty="0" smtClean="0">
                <a:solidFill>
                  <a:srgbClr val="1F497D"/>
                </a:solidFill>
              </a:rPr>
              <a:t> </a:t>
            </a:r>
            <a:r>
              <a:rPr lang="fr-FR" dirty="0" smtClean="0"/>
              <a:t>des architectures</a:t>
            </a:r>
          </a:p>
          <a:p>
            <a:pPr lvl="1"/>
            <a:r>
              <a:rPr lang="fr-FR" dirty="0" smtClean="0"/>
              <a:t>Pas d’homogénéité entre les fabricants </a:t>
            </a:r>
          </a:p>
          <a:p>
            <a:pPr lvl="2"/>
            <a:r>
              <a:rPr lang="fr-FR" dirty="0" smtClean="0"/>
              <a:t>Apple iPhone, Google </a:t>
            </a:r>
            <a:r>
              <a:rPr lang="fr-FR" dirty="0" err="1" smtClean="0"/>
              <a:t>Android</a:t>
            </a:r>
            <a:r>
              <a:rPr lang="fr-FR" dirty="0" smtClean="0"/>
              <a:t>, Windows Mobile…</a:t>
            </a:r>
          </a:p>
          <a:p>
            <a:pPr lvl="1"/>
            <a:r>
              <a:rPr lang="fr-FR" dirty="0" smtClean="0"/>
              <a:t>Pas de plateforme unique de développement </a:t>
            </a:r>
            <a:endParaRPr lang="fr-FR" dirty="0"/>
          </a:p>
          <a:p>
            <a:pPr lvl="2"/>
            <a:r>
              <a:rPr lang="fr-FR" dirty="0" smtClean="0"/>
              <a:t>Objective-C,  Java </a:t>
            </a:r>
            <a:r>
              <a:rPr lang="fr-FR" dirty="0" err="1" smtClean="0"/>
              <a:t>Android</a:t>
            </a:r>
            <a:r>
              <a:rPr lang="fr-FR" dirty="0" smtClean="0"/>
              <a:t>, Java ME, C#... 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EAAEF-547A-F84F-8490-05B6C65063CF}" type="datetime1">
              <a:rPr lang="fr-FR" smtClean="0"/>
              <a:t>07/02/2014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BE58-7793-45FF-A067-2A41621469A2}" type="slidenum">
              <a:rPr lang="fr-FR" smtClean="0"/>
              <a:t>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Manuele Kirsch Pinheiro - CRI/UP1 - mkirschpin@univ-paris1.fr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2889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IO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367" y="3068960"/>
            <a:ext cx="3585138" cy="314514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Changements : </a:t>
            </a:r>
            <a:br>
              <a:rPr lang="fr-FR" dirty="0"/>
            </a:br>
            <a:r>
              <a:rPr lang="fr-FR" dirty="0"/>
              <a:t>développement d’applications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Objective-C &amp; iPhone</a:t>
            </a:r>
          </a:p>
          <a:p>
            <a:pPr lvl="1"/>
            <a:r>
              <a:rPr lang="fr-FR" dirty="0" smtClean="0"/>
              <a:t>Langage ‘presque’ propriétaire</a:t>
            </a:r>
            <a:r>
              <a:rPr lang="fr-FR" dirty="0"/>
              <a:t> </a:t>
            </a:r>
            <a:r>
              <a:rPr lang="fr-FR" dirty="0" smtClean="0"/>
              <a:t>basé sur C++ &amp; </a:t>
            </a:r>
            <a:r>
              <a:rPr lang="fr-FR" dirty="0" err="1" smtClean="0"/>
              <a:t>Smalltalk</a:t>
            </a:r>
            <a:r>
              <a:rPr lang="fr-FR" dirty="0" smtClean="0"/>
              <a:t> </a:t>
            </a:r>
          </a:p>
          <a:p>
            <a:pPr lvl="1"/>
            <a:r>
              <a:rPr lang="fr-FR" dirty="0" smtClean="0"/>
              <a:t>Modèle business assez fermé</a:t>
            </a:r>
          </a:p>
          <a:p>
            <a:pPr lvl="2"/>
            <a:r>
              <a:rPr lang="fr-FR" dirty="0" smtClean="0"/>
              <a:t>Tests sur un dispositif réel </a:t>
            </a:r>
            <a:br>
              <a:rPr lang="fr-FR" dirty="0" smtClean="0"/>
            </a:br>
            <a:r>
              <a:rPr lang="fr-FR" dirty="0" smtClean="0"/>
              <a:t>demandent un certificat </a:t>
            </a:r>
            <a:br>
              <a:rPr lang="fr-FR" dirty="0" smtClean="0"/>
            </a:br>
            <a:r>
              <a:rPr lang="fr-FR" dirty="0" smtClean="0"/>
              <a:t>payant délivré par Apple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17A40-36B8-2F41-AF96-C72EC0CDFA05}" type="datetime1">
              <a:rPr lang="fr-FR" smtClean="0"/>
              <a:t>07/02/2014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BE58-7793-45FF-A067-2A41621469A2}" type="slidenum">
              <a:rPr lang="fr-FR" smtClean="0"/>
              <a:t>24</a:t>
            </a:fld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4139952" y="5877272"/>
            <a:ext cx="16004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/>
              <a:t>[</a:t>
            </a:r>
            <a:r>
              <a:rPr lang="fr-FR" sz="1600" dirty="0" err="1" smtClean="0"/>
              <a:t>Vautherin</a:t>
            </a:r>
            <a:r>
              <a:rPr lang="fr-FR" sz="1600" dirty="0" smtClean="0"/>
              <a:t> 2010]</a:t>
            </a:r>
            <a:endParaRPr lang="fr-FR" sz="1600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5373216"/>
            <a:ext cx="1368152" cy="766166"/>
          </a:xfrm>
          <a:prstGeom prst="rect">
            <a:avLst/>
          </a:prstGeom>
        </p:spPr>
      </p:pic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Manuele Kirsch Pinheiro - CRI/UP1 - mkirschpin@univ-paris1.fr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6968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4368" y="5078536"/>
            <a:ext cx="1158776" cy="115877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Changements : </a:t>
            </a:r>
            <a:br>
              <a:rPr lang="fr-FR" dirty="0"/>
            </a:br>
            <a:r>
              <a:rPr lang="fr-FR" dirty="0"/>
              <a:t>développement d’applications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196752"/>
            <a:ext cx="8496944" cy="4637112"/>
          </a:xfrm>
        </p:spPr>
        <p:txBody>
          <a:bodyPr>
            <a:normAutofit/>
          </a:bodyPr>
          <a:lstStyle/>
          <a:p>
            <a:r>
              <a:rPr lang="fr-FR" dirty="0" smtClean="0"/>
              <a:t>Google </a:t>
            </a:r>
            <a:r>
              <a:rPr lang="fr-FR" dirty="0" err="1" smtClean="0"/>
              <a:t>Android</a:t>
            </a:r>
            <a:endParaRPr lang="fr-FR" dirty="0" smtClean="0"/>
          </a:p>
          <a:p>
            <a:pPr lvl="1"/>
            <a:r>
              <a:rPr lang="fr-FR" dirty="0" smtClean="0"/>
              <a:t>Développement en Java</a:t>
            </a:r>
          </a:p>
          <a:p>
            <a:pPr lvl="1"/>
            <a:r>
              <a:rPr lang="fr-FR" dirty="0" smtClean="0"/>
              <a:t>Concepts particuliers (activités, </a:t>
            </a:r>
            <a:r>
              <a:rPr lang="fr-FR" i="1" dirty="0" smtClean="0"/>
              <a:t>content providers</a:t>
            </a:r>
            <a:r>
              <a:rPr lang="fr-FR" dirty="0" smtClean="0"/>
              <a:t>, services, </a:t>
            </a:r>
            <a:r>
              <a:rPr lang="fr-FR" i="1" dirty="0" err="1" smtClean="0"/>
              <a:t>intents</a:t>
            </a:r>
            <a:r>
              <a:rPr lang="fr-FR" i="1" dirty="0" smtClean="0"/>
              <a:t>, AVD</a:t>
            </a:r>
            <a:r>
              <a:rPr lang="fr-FR" dirty="0" smtClean="0"/>
              <a:t>…)</a:t>
            </a:r>
          </a:p>
          <a:p>
            <a:pPr lvl="1"/>
            <a:r>
              <a:rPr lang="fr-FR" dirty="0" err="1" smtClean="0"/>
              <a:t>Layouts</a:t>
            </a:r>
            <a:r>
              <a:rPr lang="fr-FR" dirty="0" smtClean="0"/>
              <a:t> codés en XML</a:t>
            </a:r>
          </a:p>
          <a:p>
            <a:pPr lvl="1"/>
            <a:r>
              <a:rPr lang="fr-FR" dirty="0" smtClean="0"/>
              <a:t>Différentes versions du système, différents fabricants </a:t>
            </a:r>
          </a:p>
          <a:p>
            <a:pPr lvl="2"/>
            <a:r>
              <a:rPr lang="fr-FR" dirty="0" smtClean="0"/>
              <a:t>Les fabricants peuvent apporter des modifications au système</a:t>
            </a:r>
          </a:p>
          <a:p>
            <a:pPr lvl="2"/>
            <a:r>
              <a:rPr lang="fr-FR" dirty="0" smtClean="0"/>
              <a:t>L’hétérogénéité des dispositifs se maintient </a:t>
            </a:r>
          </a:p>
          <a:p>
            <a:pPr lvl="1"/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BC0B7-3C84-B143-8F1F-E9808DAFC0EB}" type="datetime1">
              <a:rPr lang="fr-FR" smtClean="0"/>
              <a:t>07/02/2014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BE58-7793-45FF-A067-2A41621469A2}" type="slidenum">
              <a:rPr lang="fr-FR" smtClean="0"/>
              <a:t>25</a:t>
            </a:fld>
            <a:endParaRPr lang="fr-FR"/>
          </a:p>
        </p:txBody>
      </p:sp>
      <p:grpSp>
        <p:nvGrpSpPr>
          <p:cNvPr id="8" name="Grouper 7"/>
          <p:cNvGrpSpPr/>
          <p:nvPr/>
        </p:nvGrpSpPr>
        <p:grpSpPr>
          <a:xfrm>
            <a:off x="1187624" y="764704"/>
            <a:ext cx="7702475" cy="5904656"/>
            <a:chOff x="1475656" y="980728"/>
            <a:chExt cx="7702475" cy="5904656"/>
          </a:xfrm>
        </p:grpSpPr>
        <p:sp>
          <p:nvSpPr>
            <p:cNvPr id="6" name="Rectangle 5"/>
            <p:cNvSpPr/>
            <p:nvPr/>
          </p:nvSpPr>
          <p:spPr>
            <a:xfrm>
              <a:off x="2445675" y="980728"/>
              <a:ext cx="673245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fr-FR" dirty="0">
                  <a:hlinkClick r:id="rId3"/>
                </a:rPr>
                <a:t>http://developer.android.com/guide/basics/what-is-</a:t>
              </a:r>
              <a:r>
                <a:rPr lang="fr-FR" dirty="0" smtClean="0">
                  <a:hlinkClick r:id="rId3"/>
                </a:rPr>
                <a:t>android.html</a:t>
              </a:r>
              <a:r>
                <a:rPr lang="fr-FR" dirty="0" smtClean="0"/>
                <a:t> </a:t>
              </a:r>
              <a:endParaRPr lang="fr-FR" dirty="0"/>
            </a:p>
          </p:txBody>
        </p:sp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75656" y="1369800"/>
              <a:ext cx="7680881" cy="5515584"/>
            </a:xfrm>
            <a:prstGeom prst="rect">
              <a:avLst/>
            </a:prstGeom>
          </p:spPr>
        </p:pic>
      </p:grp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Manuele Kirsch Pinheiro - CRI/UP1 - mkirschpin@univ-paris1.fr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95694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Changements : </a:t>
            </a:r>
            <a:br>
              <a:rPr lang="fr-FR" dirty="0"/>
            </a:br>
            <a:r>
              <a:rPr lang="fr-FR" dirty="0"/>
              <a:t>développement d’applications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Développement </a:t>
            </a:r>
            <a:r>
              <a:rPr lang="fr-FR" dirty="0" err="1" smtClean="0"/>
              <a:t>multi-plateforme</a:t>
            </a:r>
            <a:r>
              <a:rPr lang="fr-FR" dirty="0" smtClean="0"/>
              <a:t> difficile</a:t>
            </a:r>
          </a:p>
          <a:p>
            <a:r>
              <a:rPr lang="fr-FR" dirty="0" smtClean="0"/>
              <a:t>Solution J2ME (</a:t>
            </a:r>
            <a:r>
              <a:rPr lang="fr-FR" i="1" dirty="0" smtClean="0"/>
              <a:t>Java Mobile Edition</a:t>
            </a:r>
            <a:r>
              <a:rPr lang="fr-FR" dirty="0" smtClean="0"/>
              <a:t>) trop limitée </a:t>
            </a:r>
          </a:p>
          <a:p>
            <a:pPr lvl="1"/>
            <a:r>
              <a:rPr lang="fr-FR" dirty="0" smtClean="0"/>
              <a:t>Machine virtuelle aux APIs limitées</a:t>
            </a:r>
          </a:p>
          <a:p>
            <a:pPr lvl="1"/>
            <a:r>
              <a:rPr lang="fr-FR" dirty="0" smtClean="0"/>
              <a:t>Différentes configurations (CDC, CDLC) et profils (MIDP) donnant accès à différentes possibilités</a:t>
            </a:r>
          </a:p>
          <a:p>
            <a:pPr lvl="1"/>
            <a:r>
              <a:rPr lang="fr-FR" dirty="0" smtClean="0"/>
              <a:t>Accès difficile aux fonctions propres à un dispositif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BFE71-C285-3546-B586-D51FE7ECB31A}" type="datetime1">
              <a:rPr lang="fr-FR" smtClean="0"/>
              <a:t>07/02/2014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BE58-7793-45FF-A067-2A41621469A2}" type="slidenum">
              <a:rPr lang="fr-FR" smtClean="0"/>
              <a:t>26</a:t>
            </a:fld>
            <a:endParaRPr lang="fr-FR"/>
          </a:p>
        </p:txBody>
      </p:sp>
      <p:grpSp>
        <p:nvGrpSpPr>
          <p:cNvPr id="8" name="Grouper 7"/>
          <p:cNvGrpSpPr/>
          <p:nvPr/>
        </p:nvGrpSpPr>
        <p:grpSpPr>
          <a:xfrm>
            <a:off x="2411760" y="2060848"/>
            <a:ext cx="6327482" cy="4515018"/>
            <a:chOff x="-2412776" y="1460128"/>
            <a:chExt cx="6327482" cy="4515018"/>
          </a:xfrm>
        </p:grpSpPr>
        <p:pic>
          <p:nvPicPr>
            <p:cNvPr id="6" name="Image 5" descr="J2ME.jpe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412776" y="1460128"/>
              <a:ext cx="6327482" cy="4129112"/>
            </a:xfrm>
            <a:prstGeom prst="rect">
              <a:avLst/>
            </a:prstGeom>
          </p:spPr>
        </p:pic>
        <p:sp>
          <p:nvSpPr>
            <p:cNvPr id="7" name="ZoneTexte 6"/>
            <p:cNvSpPr txBox="1"/>
            <p:nvPr/>
          </p:nvSpPr>
          <p:spPr>
            <a:xfrm>
              <a:off x="1907704" y="5636592"/>
              <a:ext cx="185910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 smtClean="0"/>
                <a:t>[Li &amp; </a:t>
              </a:r>
              <a:r>
                <a:rPr lang="fr-FR" sz="1600" dirty="0" err="1" smtClean="0"/>
                <a:t>Knudsen</a:t>
              </a:r>
              <a:r>
                <a:rPr lang="fr-FR" sz="1600" dirty="0" smtClean="0"/>
                <a:t> 2005]</a:t>
              </a:r>
              <a:endParaRPr lang="fr-FR" sz="1600" dirty="0"/>
            </a:p>
          </p:txBody>
        </p:sp>
      </p:grp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Manuele Kirsch Pinheiro - CRI/UP1 - mkirschpin@univ-paris1.fr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2998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Le long chemin vers l’ubiquité</a:t>
            </a:r>
            <a:endParaRPr lang="fr-FR" dirty="0">
              <a:latin typeface="Calibr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01050" cy="4525963"/>
          </a:xfrm>
        </p:spPr>
        <p:txBody>
          <a:bodyPr>
            <a:normAutofit/>
          </a:bodyPr>
          <a:lstStyle/>
          <a:p>
            <a:r>
              <a:rPr lang="fr-FR" sz="3000" dirty="0">
                <a:latin typeface="Calibri" charset="0"/>
              </a:rPr>
              <a:t>Comment rendre le </a:t>
            </a:r>
            <a:r>
              <a:rPr lang="fr-FR" sz="3000" b="1" dirty="0">
                <a:solidFill>
                  <a:schemeClr val="tx2"/>
                </a:solidFill>
                <a:latin typeface="Calibri" charset="0"/>
              </a:rPr>
              <a:t>bon service </a:t>
            </a:r>
            <a:r>
              <a:rPr lang="fr-FR" sz="3000" dirty="0">
                <a:latin typeface="Calibri" charset="0"/>
              </a:rPr>
              <a:t>au </a:t>
            </a:r>
            <a:r>
              <a:rPr lang="fr-FR" sz="3000" b="1" dirty="0">
                <a:solidFill>
                  <a:schemeClr val="tx2"/>
                </a:solidFill>
                <a:latin typeface="Calibri" charset="0"/>
              </a:rPr>
              <a:t>bon moment ?</a:t>
            </a:r>
          </a:p>
          <a:p>
            <a:r>
              <a:rPr lang="fr-FR" sz="3000" dirty="0">
                <a:latin typeface="Calibri" charset="0"/>
                <a:sym typeface="Wingdings" charset="0"/>
              </a:rPr>
              <a:t>La </a:t>
            </a:r>
            <a:r>
              <a:rPr lang="fr-FR" sz="3000" b="1" dirty="0">
                <a:solidFill>
                  <a:schemeClr val="tx2"/>
                </a:solidFill>
                <a:latin typeface="Calibri" charset="0"/>
                <a:sym typeface="Wingdings" charset="0"/>
              </a:rPr>
              <a:t>pertinence</a:t>
            </a:r>
            <a:r>
              <a:rPr lang="fr-FR" sz="3000" dirty="0">
                <a:latin typeface="Calibri" charset="0"/>
                <a:sym typeface="Wingdings" charset="0"/>
              </a:rPr>
              <a:t> varie en fonction de la situation</a:t>
            </a:r>
          </a:p>
          <a:p>
            <a:pPr lvl="1"/>
            <a:r>
              <a:rPr lang="fr-FR" sz="2600" dirty="0">
                <a:latin typeface="Calibri" charset="0"/>
                <a:sym typeface="Wingdings" charset="0"/>
              </a:rPr>
              <a:t>Important ici et maintenant, insignifiant ailleurs </a:t>
            </a:r>
          </a:p>
          <a:p>
            <a:r>
              <a:rPr lang="fr-FR" sz="3000" dirty="0">
                <a:latin typeface="Calibri" charset="0"/>
                <a:sym typeface="Wingdings" charset="0"/>
              </a:rPr>
              <a:t>Les </a:t>
            </a:r>
            <a:r>
              <a:rPr lang="fr-FR" sz="3000" b="1" dirty="0">
                <a:solidFill>
                  <a:schemeClr val="tx2"/>
                </a:solidFill>
                <a:latin typeface="Calibri" charset="0"/>
                <a:sym typeface="Wingdings" charset="0"/>
              </a:rPr>
              <a:t>besoins</a:t>
            </a:r>
            <a:r>
              <a:rPr lang="fr-FR" sz="3000" dirty="0">
                <a:latin typeface="Calibri" charset="0"/>
                <a:sym typeface="Wingdings" charset="0"/>
              </a:rPr>
              <a:t> varient en fonction de la situation</a:t>
            </a:r>
          </a:p>
          <a:p>
            <a:pPr lvl="1"/>
            <a:r>
              <a:rPr lang="fr-FR" sz="2600" dirty="0">
                <a:latin typeface="Calibri" charset="0"/>
                <a:sym typeface="Wingdings" charset="0"/>
              </a:rPr>
              <a:t>Utile au bureau, inutile à </a:t>
            </a:r>
            <a:r>
              <a:rPr lang="fr-FR" sz="2600" dirty="0" smtClean="0">
                <a:latin typeface="Calibri" charset="0"/>
                <a:sym typeface="Wingdings" charset="0"/>
              </a:rPr>
              <a:t>l’extérieur </a:t>
            </a:r>
            <a:endParaRPr lang="fr-FR" sz="2600" dirty="0">
              <a:latin typeface="Calibri" charset="0"/>
              <a:sym typeface="Wingdings" charset="0"/>
            </a:endParaRPr>
          </a:p>
          <a:p>
            <a:r>
              <a:rPr lang="fr-FR" sz="3000" dirty="0">
                <a:latin typeface="Calibri" charset="0"/>
              </a:rPr>
              <a:t>La technologie qui </a:t>
            </a:r>
            <a:r>
              <a:rPr lang="fr-FR" sz="3000" dirty="0" smtClean="0">
                <a:latin typeface="Calibri" charset="0"/>
              </a:rPr>
              <a:t>s’</a:t>
            </a:r>
            <a:r>
              <a:rPr lang="fr-FR" sz="3000" b="1" dirty="0" smtClean="0">
                <a:solidFill>
                  <a:schemeClr val="tx2"/>
                </a:solidFill>
                <a:latin typeface="Calibri" charset="0"/>
              </a:rPr>
              <a:t>adapte</a:t>
            </a:r>
            <a:r>
              <a:rPr lang="fr-FR" sz="3000" dirty="0" smtClean="0">
                <a:latin typeface="Calibri" charset="0"/>
              </a:rPr>
              <a:t> </a:t>
            </a:r>
            <a:r>
              <a:rPr lang="fr-FR" sz="3000" dirty="0">
                <a:latin typeface="Calibri" charset="0"/>
              </a:rPr>
              <a:t>à </a:t>
            </a:r>
            <a:r>
              <a:rPr lang="fr-FR" sz="3000" dirty="0" smtClean="0">
                <a:latin typeface="Calibri" charset="0"/>
              </a:rPr>
              <a:t>l’utilisateur</a:t>
            </a:r>
            <a:r>
              <a:rPr lang="fr-FR" sz="3000" dirty="0">
                <a:latin typeface="Calibri" charset="0"/>
              </a:rPr>
              <a:t>, pas le contraire </a:t>
            </a:r>
          </a:p>
          <a:p>
            <a:pPr lvl="1"/>
            <a:r>
              <a:rPr lang="fr-FR" sz="2600" dirty="0">
                <a:latin typeface="Calibri" charset="0"/>
              </a:rPr>
              <a:t>Passer 2h à configurer son téléphone est inacceptable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5DF55144-EAF5-2048-A527-863E77620E2A}" type="datetime1">
              <a:rPr lang="fr-FR" smtClean="0">
                <a:solidFill>
                  <a:srgbClr val="898989"/>
                </a:solidFill>
              </a:rPr>
              <a:t>07/02/2014</a:t>
            </a:fld>
            <a:endParaRPr lang="fr-FR">
              <a:solidFill>
                <a:srgbClr val="89898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3E173690-E14D-4845-B298-F181A2F410E0}" type="slidenum">
              <a:rPr lang="fr-FR">
                <a:solidFill>
                  <a:srgbClr val="898989"/>
                </a:solidFill>
              </a:rPr>
              <a:pPr/>
              <a:t>27</a:t>
            </a:fld>
            <a:endParaRPr lang="fr-FR">
              <a:solidFill>
                <a:srgbClr val="898989"/>
              </a:solidFill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Manuele Kirsch Pinheiro - CRI/UP1 - mkirschpin@univ-paris1.fr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6367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diagrammeIPSOS22-09-20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855342"/>
            <a:ext cx="7560840" cy="4814018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Adaptation au contexte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/>
          <a:lstStyle/>
          <a:p>
            <a:r>
              <a:rPr lang="fr-FR" dirty="0" smtClean="0"/>
              <a:t>L’usage complémentaire entre les appareils 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E7A14-7D91-4E4C-8A66-5872AE4BAB7F}" type="datetime1">
              <a:rPr lang="fr-FR" smtClean="0"/>
              <a:t>07/02/2014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BE58-7793-45FF-A067-2A41621469A2}" type="slidenum">
              <a:rPr lang="fr-FR" smtClean="0"/>
              <a:pPr/>
              <a:t>28</a:t>
            </a:fld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6012160" y="6381328"/>
            <a:ext cx="19942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/>
              <a:t>[IPSOS </a:t>
            </a:r>
            <a:r>
              <a:rPr lang="fr-FR" sz="1600" dirty="0" err="1" smtClean="0"/>
              <a:t>Profiling</a:t>
            </a:r>
            <a:r>
              <a:rPr lang="fr-FR" sz="1600" dirty="0" smtClean="0"/>
              <a:t> 2011]</a:t>
            </a:r>
            <a:endParaRPr lang="fr-FR" sz="1600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Manuele Kirsch Pinheiro - CRI/UP1 - mkirschpin@univ-paris1.fr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73407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Adaptation au contexte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781128"/>
          </a:xfrm>
        </p:spPr>
        <p:txBody>
          <a:bodyPr>
            <a:normAutofit/>
          </a:bodyPr>
          <a:lstStyle/>
          <a:p>
            <a:r>
              <a:rPr lang="fr-FR" dirty="0" smtClean="0"/>
              <a:t>Les utilisateurs souhaitent davantage d’</a:t>
            </a:r>
            <a:r>
              <a:rPr lang="fr-FR" b="1" dirty="0" smtClean="0">
                <a:solidFill>
                  <a:srgbClr val="1F497D"/>
                </a:solidFill>
              </a:rPr>
              <a:t>adaptation</a:t>
            </a:r>
          </a:p>
          <a:p>
            <a:pPr lvl="1"/>
            <a:r>
              <a:rPr lang="fr-FR" dirty="0" smtClean="0"/>
              <a:t>Applications « invisibles » demandant moins d’interaction</a:t>
            </a:r>
          </a:p>
          <a:p>
            <a:pPr lvl="1"/>
            <a:r>
              <a:rPr lang="fr-FR" dirty="0" smtClean="0"/>
              <a:t>Applications capables de « découvrir » les informations qui leur faut</a:t>
            </a:r>
          </a:p>
          <a:p>
            <a:r>
              <a:rPr lang="fr-FR" b="1" dirty="0" smtClean="0">
                <a:solidFill>
                  <a:srgbClr val="1F497D"/>
                </a:solidFill>
              </a:rPr>
              <a:t>Adaptation au contexte</a:t>
            </a:r>
          </a:p>
          <a:p>
            <a:pPr lvl="1"/>
            <a:r>
              <a:rPr lang="fr-FR" dirty="0" smtClean="0"/>
              <a:t>Capacité d’une application à percevoir l’environnement qui entoure l’utilisateur et à s’adapter en conséquence </a:t>
            </a:r>
          </a:p>
          <a:p>
            <a:pPr lvl="1"/>
            <a:r>
              <a:rPr lang="fr-FR" b="1" dirty="0" smtClean="0">
                <a:solidFill>
                  <a:srgbClr val="1F497D"/>
                </a:solidFill>
              </a:rPr>
              <a:t>Application sensible au contexte</a:t>
            </a:r>
            <a:endParaRPr lang="fr-FR" b="1" dirty="0">
              <a:solidFill>
                <a:srgbClr val="1F497D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C4050-58B6-D54D-8E1A-20C71173CD61}" type="datetime1">
              <a:rPr lang="fr-FR" smtClean="0"/>
              <a:t>07/02/2014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BE58-7793-45FF-A067-2A41621469A2}" type="slidenum">
              <a:rPr lang="fr-FR" smtClean="0"/>
              <a:t>29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Manuele Kirsch Pinheiro - CRI/UP1 - mkirschpin@univ-paris1.fr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62247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Présentation</a:t>
            </a:r>
            <a:endParaRPr lang="fr-FR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507288" cy="4876800"/>
          </a:xfrm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chemeClr val="tx2"/>
                </a:solidFill>
              </a:rPr>
              <a:t>Objectif</a:t>
            </a:r>
            <a:r>
              <a:rPr lang="fr-FR" dirty="0" smtClean="0">
                <a:solidFill>
                  <a:schemeClr val="tx2"/>
                </a:solidFill>
              </a:rPr>
              <a:t> </a:t>
            </a:r>
            <a:r>
              <a:rPr lang="fr-FR" dirty="0" smtClean="0"/>
              <a:t>:</a:t>
            </a:r>
          </a:p>
          <a:p>
            <a:pPr lvl="1"/>
            <a:r>
              <a:rPr lang="fr-FR" dirty="0" smtClean="0"/>
              <a:t>Analyser l’impact des nouvelles </a:t>
            </a:r>
            <a:r>
              <a:rPr lang="fr-FR" dirty="0" smtClean="0"/>
              <a:t>technologies mobiles</a:t>
            </a:r>
            <a:endParaRPr lang="fr-FR" dirty="0" smtClean="0"/>
          </a:p>
          <a:p>
            <a:pPr lvl="1"/>
            <a:r>
              <a:rPr lang="fr-FR" dirty="0" smtClean="0"/>
              <a:t>Analyser l’usage des technologies pour la coopération </a:t>
            </a:r>
          </a:p>
          <a:p>
            <a:pPr lvl="1"/>
            <a:r>
              <a:rPr lang="fr-FR" dirty="0" smtClean="0"/>
              <a:t>Comprendre l’impact de ces technologies dans le monde du travail</a:t>
            </a:r>
          </a:p>
          <a:p>
            <a:pPr lvl="1"/>
            <a:endParaRPr lang="fr-FR" dirty="0" smtClean="0"/>
          </a:p>
          <a:p>
            <a:endParaRPr lang="fr-FR" b="1" dirty="0" smtClean="0">
              <a:solidFill>
                <a:srgbClr val="1F497D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CF23D-1EBB-384A-9916-46C038748D88}" type="datetime1">
              <a:rPr lang="fr-FR" smtClean="0"/>
              <a:t>07/02/2014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FE6F5-D27E-48F0-BA5C-592BC056CF0F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827584" y="4437112"/>
            <a:ext cx="3094579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Coopération </a:t>
            </a:r>
          </a:p>
          <a:p>
            <a:pPr algn="ctr"/>
            <a:r>
              <a:rPr lang="fr-FR" sz="2400" dirty="0" smtClean="0"/>
              <a:t>Outils coopératives </a:t>
            </a:r>
            <a:endParaRPr lang="fr-FR" sz="2400" dirty="0"/>
          </a:p>
        </p:txBody>
      </p:sp>
      <p:sp>
        <p:nvSpPr>
          <p:cNvPr id="8" name="ZoneTexte 7"/>
          <p:cNvSpPr txBox="1"/>
          <p:nvPr/>
        </p:nvSpPr>
        <p:spPr>
          <a:xfrm>
            <a:off x="5292080" y="4437112"/>
            <a:ext cx="3672407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Mobilité</a:t>
            </a:r>
          </a:p>
          <a:p>
            <a:pPr algn="ctr"/>
            <a:r>
              <a:rPr lang="fr-FR" sz="2400" dirty="0" smtClean="0"/>
              <a:t>Nouvelles technologies  </a:t>
            </a:r>
            <a:endParaRPr lang="fr-FR" sz="2400" dirty="0"/>
          </a:p>
        </p:txBody>
      </p:sp>
      <p:sp>
        <p:nvSpPr>
          <p:cNvPr id="9" name="ZoneTexte 8"/>
          <p:cNvSpPr txBox="1"/>
          <p:nvPr/>
        </p:nvSpPr>
        <p:spPr>
          <a:xfrm>
            <a:off x="1619672" y="5733256"/>
            <a:ext cx="5904656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Entreprises</a:t>
            </a:r>
            <a:endParaRPr lang="fr-FR" sz="2800" dirty="0"/>
          </a:p>
        </p:txBody>
      </p:sp>
      <p:sp>
        <p:nvSpPr>
          <p:cNvPr id="10" name="Flèche vers la gauche 9"/>
          <p:cNvSpPr/>
          <p:nvPr/>
        </p:nvSpPr>
        <p:spPr>
          <a:xfrm>
            <a:off x="4139952" y="4725144"/>
            <a:ext cx="936104" cy="360040"/>
          </a:xfrm>
          <a:prstGeom prst="lef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4211960" y="4437112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Impact</a:t>
            </a:r>
            <a:endParaRPr lang="fr-FR" dirty="0"/>
          </a:p>
        </p:txBody>
      </p:sp>
      <p:sp>
        <p:nvSpPr>
          <p:cNvPr id="12" name="Flèche vers la gauche 11"/>
          <p:cNvSpPr/>
          <p:nvPr/>
        </p:nvSpPr>
        <p:spPr>
          <a:xfrm rot="16200000">
            <a:off x="2803612" y="5341404"/>
            <a:ext cx="440432" cy="360040"/>
          </a:xfrm>
          <a:prstGeom prst="lef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Flèche vers la gauche 12"/>
          <p:cNvSpPr/>
          <p:nvPr/>
        </p:nvSpPr>
        <p:spPr>
          <a:xfrm rot="16200000">
            <a:off x="6115980" y="5341404"/>
            <a:ext cx="440432" cy="360040"/>
          </a:xfrm>
          <a:prstGeom prst="lef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6444208" y="5291916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Impact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65987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Adaptation au contexte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smtClean="0"/>
              <a:t>Sensibilité au contexte d’utilisation </a:t>
            </a:r>
          </a:p>
          <a:p>
            <a:endParaRPr lang="fr-FR" smtClean="0"/>
          </a:p>
          <a:p>
            <a:endParaRPr lang="fr-FR" smtClean="0"/>
          </a:p>
          <a:p>
            <a:endParaRPr lang="fr-FR" smtClean="0"/>
          </a:p>
          <a:p>
            <a:endParaRPr lang="fr-FR" smtClean="0"/>
          </a:p>
          <a:p>
            <a:r>
              <a:rPr lang="fr-FR" smtClean="0"/>
              <a:t>Applications qui adaptent … </a:t>
            </a:r>
          </a:p>
          <a:p>
            <a:pPr lvl="1"/>
            <a:r>
              <a:rPr lang="fr-FR" smtClean="0"/>
              <a:t>Le contenu fourni </a:t>
            </a:r>
          </a:p>
          <a:p>
            <a:pPr lvl="1"/>
            <a:r>
              <a:rPr lang="fr-FR" smtClean="0"/>
              <a:t>La présentation de ce contenu</a:t>
            </a:r>
          </a:p>
          <a:p>
            <a:pPr lvl="1"/>
            <a:r>
              <a:rPr lang="fr-FR" smtClean="0"/>
              <a:t>Leur comportement</a:t>
            </a:r>
          </a:p>
          <a:p>
            <a:r>
              <a:rPr lang="fr-FR" smtClean="0"/>
              <a:t>… au contexte d’utilisation</a:t>
            </a:r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F0243D8B-625E-6340-A714-11F889E2D2B9}" type="datetime1">
              <a:rPr lang="fr-FR" smtClean="0"/>
              <a:t>07/02/2014</a:t>
            </a:fld>
            <a:endParaRPr lang="fr-FR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Manuele Kirsch Pinheiro - CRI/UP1 - mkirschpin@univ-paris1.fr</a:t>
            </a: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77C09AA5-24AC-6345-AF74-98252226CA26}" type="slidenum">
              <a:rPr lang="fr-FR" smtClean="0"/>
              <a:pPr/>
              <a:t>30</a:t>
            </a:fld>
            <a:endParaRPr lang="fr-FR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55576" y="2276872"/>
            <a:ext cx="7929562" cy="1108075"/>
          </a:xfrm>
          <a:prstGeom prst="rect">
            <a:avLst/>
          </a:prstGeom>
          <a:gradFill rotWithShape="1">
            <a:gsLst>
              <a:gs pos="0">
                <a:srgbClr val="A3C4FF"/>
              </a:gs>
              <a:gs pos="35001">
                <a:srgbClr val="BFD5FF"/>
              </a:gs>
              <a:gs pos="100000">
                <a:srgbClr val="E5EEFF"/>
              </a:gs>
            </a:gsLst>
            <a:lin ang="16200000" scaled="1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r>
              <a:rPr lang="fr-FR" sz="2200" b="1" i="1" dirty="0">
                <a:solidFill>
                  <a:schemeClr val="tx2"/>
                </a:solidFill>
                <a:latin typeface="Calibri" charset="0"/>
              </a:rPr>
              <a:t>Contexte</a:t>
            </a:r>
            <a:r>
              <a:rPr lang="fr-FR" sz="2200" i="1" dirty="0">
                <a:solidFill>
                  <a:srgbClr val="000000"/>
                </a:solidFill>
                <a:latin typeface="Calibri" charset="0"/>
              </a:rPr>
              <a:t> : tous les </a:t>
            </a:r>
            <a:r>
              <a:rPr lang="fr-FR" sz="2200" b="1" i="1" dirty="0">
                <a:solidFill>
                  <a:schemeClr val="tx2"/>
                </a:solidFill>
                <a:latin typeface="Calibri" charset="0"/>
              </a:rPr>
              <a:t>éléments</a:t>
            </a:r>
            <a:r>
              <a:rPr lang="fr-FR" sz="2200" i="1" dirty="0">
                <a:solidFill>
                  <a:srgbClr val="000000"/>
                </a:solidFill>
                <a:latin typeface="Calibri" charset="0"/>
              </a:rPr>
              <a:t> d</a:t>
            </a:r>
            <a:r>
              <a:rPr lang="ja-JP" altLang="fr-FR" sz="2200" i="1" dirty="0">
                <a:solidFill>
                  <a:srgbClr val="000000"/>
                </a:solidFill>
                <a:latin typeface="Calibri" charset="0"/>
              </a:rPr>
              <a:t>’</a:t>
            </a:r>
            <a:r>
              <a:rPr lang="fr-FR" sz="2200" i="1" dirty="0">
                <a:solidFill>
                  <a:srgbClr val="000000"/>
                </a:solidFill>
                <a:latin typeface="Calibri" charset="0"/>
              </a:rPr>
              <a:t>information qui peuvent être utilisés pour </a:t>
            </a:r>
            <a:r>
              <a:rPr lang="fr-FR" sz="2200" b="1" i="1" dirty="0">
                <a:solidFill>
                  <a:schemeClr val="tx2"/>
                </a:solidFill>
                <a:latin typeface="Calibri" charset="0"/>
              </a:rPr>
              <a:t>caractériser la situation</a:t>
            </a:r>
            <a:r>
              <a:rPr lang="fr-FR" sz="2200" i="1" dirty="0">
                <a:solidFill>
                  <a:schemeClr val="tx2"/>
                </a:solidFill>
                <a:latin typeface="Calibri" charset="0"/>
              </a:rPr>
              <a:t> </a:t>
            </a:r>
            <a:r>
              <a:rPr lang="fr-FR" sz="2200" i="1" dirty="0">
                <a:solidFill>
                  <a:srgbClr val="000000"/>
                </a:solidFill>
                <a:latin typeface="Calibri" charset="0"/>
              </a:rPr>
              <a:t>d</a:t>
            </a:r>
            <a:r>
              <a:rPr lang="ja-JP" altLang="fr-FR" sz="2200" i="1" dirty="0">
                <a:solidFill>
                  <a:srgbClr val="000000"/>
                </a:solidFill>
                <a:latin typeface="Calibri" charset="0"/>
              </a:rPr>
              <a:t>’</a:t>
            </a:r>
            <a:r>
              <a:rPr lang="fr-FR" sz="2200" i="1" dirty="0">
                <a:solidFill>
                  <a:srgbClr val="000000"/>
                </a:solidFill>
                <a:latin typeface="Calibri" charset="0"/>
              </a:rPr>
              <a:t>une entité lors de l</a:t>
            </a:r>
            <a:r>
              <a:rPr lang="ja-JP" altLang="fr-FR" sz="2200" i="1" dirty="0">
                <a:solidFill>
                  <a:srgbClr val="000000"/>
                </a:solidFill>
                <a:latin typeface="Calibri" charset="0"/>
              </a:rPr>
              <a:t>’</a:t>
            </a:r>
            <a:r>
              <a:rPr lang="fr-FR" sz="2200" i="1" dirty="0">
                <a:solidFill>
                  <a:srgbClr val="000000"/>
                </a:solidFill>
                <a:latin typeface="Calibri" charset="0"/>
              </a:rPr>
              <a:t>interaction entre l</a:t>
            </a:r>
            <a:r>
              <a:rPr lang="ja-JP" altLang="fr-FR" sz="2200" i="1" dirty="0">
                <a:solidFill>
                  <a:srgbClr val="000000"/>
                </a:solidFill>
                <a:latin typeface="Calibri" charset="0"/>
              </a:rPr>
              <a:t>’</a:t>
            </a:r>
            <a:r>
              <a:rPr lang="fr-FR" sz="2200" i="1" dirty="0">
                <a:solidFill>
                  <a:srgbClr val="000000"/>
                </a:solidFill>
                <a:latin typeface="Calibri" charset="0"/>
              </a:rPr>
              <a:t>utilisateur et le système (Dey 2001)</a:t>
            </a:r>
          </a:p>
        </p:txBody>
      </p:sp>
    </p:spTree>
    <p:extLst>
      <p:ext uri="{BB962C8B-B14F-4D97-AF65-F5344CB8AC3E}">
        <p14:creationId xmlns:p14="http://schemas.microsoft.com/office/powerpoint/2010/main" val="29799199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Rectangle 4"/>
          <p:cNvSpPr>
            <a:spLocks noGrp="1" noChangeArrowheads="1"/>
          </p:cNvSpPr>
          <p:nvPr>
            <p:ph type="title"/>
          </p:nvPr>
        </p:nvSpPr>
        <p:spPr>
          <a:xfrm>
            <a:off x="1475656" y="404664"/>
            <a:ext cx="7400948" cy="1026368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sz="3600" dirty="0" smtClean="0">
                <a:ea typeface="+mj-ea"/>
              </a:rPr>
              <a:t>Infrastructure des applications sensibles au contexte</a:t>
            </a:r>
          </a:p>
        </p:txBody>
      </p:sp>
      <p:sp>
        <p:nvSpPr>
          <p:cNvPr id="2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D44A2320-A10C-CB4E-AC5D-BE3C352A9C52}" type="slidenum">
              <a:rPr lang="en-GB">
                <a:solidFill>
                  <a:srgbClr val="898989"/>
                </a:solidFill>
              </a:rPr>
              <a:pPr/>
              <a:t>31</a:t>
            </a:fld>
            <a:endParaRPr lang="en-GB">
              <a:solidFill>
                <a:srgbClr val="898989"/>
              </a:solidFill>
            </a:endParaRPr>
          </a:p>
        </p:txBody>
      </p:sp>
      <p:sp>
        <p:nvSpPr>
          <p:cNvPr id="49156" name="Rectangle 1"/>
          <p:cNvSpPr>
            <a:spLocks noChangeArrowheads="1"/>
          </p:cNvSpPr>
          <p:nvPr/>
        </p:nvSpPr>
        <p:spPr bwMode="auto">
          <a:xfrm>
            <a:off x="323528" y="3206756"/>
            <a:ext cx="8209285" cy="100806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49157" name="Rectangle 2"/>
          <p:cNvSpPr>
            <a:spLocks noChangeArrowheads="1"/>
          </p:cNvSpPr>
          <p:nvPr/>
        </p:nvSpPr>
        <p:spPr bwMode="auto">
          <a:xfrm>
            <a:off x="323528" y="1916113"/>
            <a:ext cx="8209285" cy="100806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49158" name="Rectangle 3"/>
          <p:cNvSpPr>
            <a:spLocks noChangeArrowheads="1"/>
          </p:cNvSpPr>
          <p:nvPr/>
        </p:nvSpPr>
        <p:spPr bwMode="auto">
          <a:xfrm>
            <a:off x="323528" y="4500570"/>
            <a:ext cx="8209285" cy="100806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49160" name="Text Box 5"/>
          <p:cNvSpPr txBox="1">
            <a:spLocks noChangeArrowheads="1"/>
          </p:cNvSpPr>
          <p:nvPr/>
        </p:nvSpPr>
        <p:spPr bwMode="auto">
          <a:xfrm>
            <a:off x="467544" y="4725144"/>
            <a:ext cx="3163293" cy="492443"/>
          </a:xfrm>
          <a:prstGeom prst="rect">
            <a:avLst/>
          </a:prstGeom>
          <a:gradFill rotWithShape="1">
            <a:gsLst>
              <a:gs pos="0">
                <a:srgbClr val="9EEAFF"/>
              </a:gs>
              <a:gs pos="35001">
                <a:srgbClr val="BBEFFF"/>
              </a:gs>
              <a:gs pos="100000">
                <a:srgbClr val="E4F9FF"/>
              </a:gs>
            </a:gsLst>
            <a:lin ang="16200000" scaled="1"/>
          </a:gradFill>
          <a:ln w="9525">
            <a:solidFill>
              <a:srgbClr val="46AAC5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wrap="none" lIns="36000" tIns="0" rIns="3600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3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Location sensor</a:t>
            </a:r>
          </a:p>
        </p:txBody>
      </p:sp>
      <p:sp>
        <p:nvSpPr>
          <p:cNvPr id="49161" name="Text Box 6"/>
          <p:cNvSpPr txBox="1">
            <a:spLocks noChangeArrowheads="1"/>
          </p:cNvSpPr>
          <p:nvPr/>
        </p:nvSpPr>
        <p:spPr bwMode="auto">
          <a:xfrm>
            <a:off x="4498975" y="4703763"/>
            <a:ext cx="1730809" cy="492443"/>
          </a:xfrm>
          <a:prstGeom prst="rect">
            <a:avLst/>
          </a:prstGeom>
          <a:gradFill rotWithShape="1">
            <a:gsLst>
              <a:gs pos="0">
                <a:srgbClr val="9EEAFF"/>
              </a:gs>
              <a:gs pos="35001">
                <a:srgbClr val="BBEFFF"/>
              </a:gs>
              <a:gs pos="100000">
                <a:srgbClr val="E4F9FF"/>
              </a:gs>
            </a:gsLst>
            <a:lin ang="16200000" scaled="1"/>
          </a:gradFill>
          <a:ln w="9525">
            <a:solidFill>
              <a:srgbClr val="46AAC5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wrap="none" lIns="36000" tIns="0" rIns="3600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3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Agenda</a:t>
            </a:r>
          </a:p>
        </p:txBody>
      </p:sp>
      <p:sp>
        <p:nvSpPr>
          <p:cNvPr id="49162" name="Text Box 7"/>
          <p:cNvSpPr txBox="1">
            <a:spLocks noChangeArrowheads="1"/>
          </p:cNvSpPr>
          <p:nvPr/>
        </p:nvSpPr>
        <p:spPr bwMode="auto">
          <a:xfrm>
            <a:off x="6954838" y="4703763"/>
            <a:ext cx="1265938" cy="492443"/>
          </a:xfrm>
          <a:prstGeom prst="rect">
            <a:avLst/>
          </a:prstGeom>
          <a:gradFill rotWithShape="1">
            <a:gsLst>
              <a:gs pos="0">
                <a:srgbClr val="9EEAFF"/>
              </a:gs>
              <a:gs pos="35001">
                <a:srgbClr val="BBEFFF"/>
              </a:gs>
              <a:gs pos="100000">
                <a:srgbClr val="E4F9FF"/>
              </a:gs>
            </a:gsLst>
            <a:lin ang="16200000" scaled="1"/>
          </a:gradFill>
          <a:ln w="9525">
            <a:solidFill>
              <a:srgbClr val="46AAC5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wrap="none" lIns="36000" tIns="0" rIns="3600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320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Profile</a:t>
            </a:r>
          </a:p>
        </p:txBody>
      </p:sp>
      <p:sp>
        <p:nvSpPr>
          <p:cNvPr id="49163" name="Text Box 8"/>
          <p:cNvSpPr txBox="1">
            <a:spLocks noChangeArrowheads="1"/>
          </p:cNvSpPr>
          <p:nvPr/>
        </p:nvSpPr>
        <p:spPr bwMode="auto">
          <a:xfrm>
            <a:off x="429841" y="3397250"/>
            <a:ext cx="2846015" cy="525401"/>
          </a:xfrm>
          <a:prstGeom prst="rect">
            <a:avLst/>
          </a:prstGeom>
          <a:gradFill rotWithShape="1">
            <a:gsLst>
              <a:gs pos="0">
                <a:srgbClr val="9EEAFF"/>
              </a:gs>
              <a:gs pos="35001">
                <a:srgbClr val="BBEFFF"/>
              </a:gs>
              <a:gs pos="100000">
                <a:srgbClr val="E4F9FF"/>
              </a:gs>
            </a:gsLst>
            <a:lin ang="16200000" scaled="1"/>
          </a:gradFill>
          <a:ln w="9525">
            <a:solidFill>
              <a:srgbClr val="46AAC5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wrap="square" lIns="36000" tIns="46800" rIns="36000" bIns="4680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28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Context model</a:t>
            </a:r>
          </a:p>
        </p:txBody>
      </p:sp>
      <p:sp>
        <p:nvSpPr>
          <p:cNvPr id="49164" name="Text Box 9"/>
          <p:cNvSpPr txBox="1">
            <a:spLocks noChangeArrowheads="1"/>
          </p:cNvSpPr>
          <p:nvPr/>
        </p:nvSpPr>
        <p:spPr bwMode="auto">
          <a:xfrm>
            <a:off x="6804247" y="3397250"/>
            <a:ext cx="1512665" cy="525401"/>
          </a:xfrm>
          <a:prstGeom prst="rect">
            <a:avLst/>
          </a:prstGeom>
          <a:gradFill rotWithShape="1">
            <a:gsLst>
              <a:gs pos="0">
                <a:srgbClr val="9EEAFF"/>
              </a:gs>
              <a:gs pos="35001">
                <a:srgbClr val="BBEFFF"/>
              </a:gs>
              <a:gs pos="100000">
                <a:srgbClr val="E4F9FF"/>
              </a:gs>
            </a:gsLst>
            <a:lin ang="16200000" scaled="1"/>
          </a:gradFill>
          <a:ln w="9525">
            <a:solidFill>
              <a:srgbClr val="46AAC5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wrap="square" lIns="36000" tIns="46800" rIns="36000" bIns="4680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28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Data </a:t>
            </a:r>
          </a:p>
        </p:txBody>
      </p:sp>
      <p:sp>
        <p:nvSpPr>
          <p:cNvPr id="49165" name="Text Box 10"/>
          <p:cNvSpPr txBox="1">
            <a:spLocks noChangeArrowheads="1"/>
          </p:cNvSpPr>
          <p:nvPr/>
        </p:nvSpPr>
        <p:spPr bwMode="auto">
          <a:xfrm>
            <a:off x="828675" y="2132013"/>
            <a:ext cx="7488238" cy="581025"/>
          </a:xfrm>
          <a:prstGeom prst="rect">
            <a:avLst/>
          </a:prstGeom>
          <a:gradFill rotWithShape="1">
            <a:gsLst>
              <a:gs pos="0">
                <a:srgbClr val="9EEAFF"/>
              </a:gs>
              <a:gs pos="35001">
                <a:srgbClr val="BBEFFF"/>
              </a:gs>
              <a:gs pos="100000">
                <a:srgbClr val="E4F9FF"/>
              </a:gs>
            </a:gsLst>
            <a:lin ang="16200000" scaled="1"/>
          </a:gradFill>
          <a:ln w="9525">
            <a:solidFill>
              <a:srgbClr val="46AAC5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lIns="90000" tIns="46800" rIns="90000" bIns="4680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320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Applications</a:t>
            </a:r>
          </a:p>
        </p:txBody>
      </p:sp>
      <p:sp>
        <p:nvSpPr>
          <p:cNvPr id="49166" name="Text Box 11"/>
          <p:cNvSpPr txBox="1">
            <a:spLocks noChangeArrowheads="1"/>
          </p:cNvSpPr>
          <p:nvPr/>
        </p:nvSpPr>
        <p:spPr bwMode="auto">
          <a:xfrm>
            <a:off x="3923928" y="3390900"/>
            <a:ext cx="2148260" cy="525401"/>
          </a:xfrm>
          <a:prstGeom prst="rect">
            <a:avLst/>
          </a:prstGeom>
          <a:gradFill rotWithShape="1">
            <a:gsLst>
              <a:gs pos="0">
                <a:srgbClr val="9EEAFF"/>
              </a:gs>
              <a:gs pos="35001">
                <a:srgbClr val="BBEFFF"/>
              </a:gs>
              <a:gs pos="100000">
                <a:srgbClr val="E4F9FF"/>
              </a:gs>
            </a:gsLst>
            <a:lin ang="16200000" scaled="1"/>
          </a:gradFill>
          <a:ln w="9525">
            <a:solidFill>
              <a:srgbClr val="46AAC5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wrap="square" lIns="36000" tIns="46800" rIns="36000" bIns="4680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28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Reasoning</a:t>
            </a:r>
          </a:p>
        </p:txBody>
      </p:sp>
      <p:sp>
        <p:nvSpPr>
          <p:cNvPr id="49167" name="Line 12"/>
          <p:cNvSpPr>
            <a:spLocks noChangeShapeType="1"/>
          </p:cNvSpPr>
          <p:nvPr/>
        </p:nvSpPr>
        <p:spPr bwMode="auto">
          <a:xfrm flipV="1">
            <a:off x="3635896" y="3929062"/>
            <a:ext cx="3079229" cy="868089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9168" name="Line 13"/>
          <p:cNvSpPr>
            <a:spLocks noChangeShapeType="1"/>
          </p:cNvSpPr>
          <p:nvPr/>
        </p:nvSpPr>
        <p:spPr bwMode="auto">
          <a:xfrm flipV="1">
            <a:off x="6072188" y="4000500"/>
            <a:ext cx="1079500" cy="7143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9169" name="Line 14"/>
          <p:cNvSpPr>
            <a:spLocks noChangeShapeType="1"/>
          </p:cNvSpPr>
          <p:nvPr/>
        </p:nvSpPr>
        <p:spPr bwMode="auto">
          <a:xfrm flipH="1" flipV="1">
            <a:off x="7591425" y="3929063"/>
            <a:ext cx="123825" cy="78581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9170" name="Line 15"/>
          <p:cNvSpPr>
            <a:spLocks noChangeShapeType="1"/>
          </p:cNvSpPr>
          <p:nvPr/>
        </p:nvSpPr>
        <p:spPr bwMode="auto">
          <a:xfrm flipH="1" flipV="1">
            <a:off x="7550150" y="2714625"/>
            <a:ext cx="22225" cy="6477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9171" name="Line 16"/>
          <p:cNvSpPr>
            <a:spLocks noChangeShapeType="1"/>
          </p:cNvSpPr>
          <p:nvPr/>
        </p:nvSpPr>
        <p:spPr bwMode="auto">
          <a:xfrm flipV="1">
            <a:off x="3275856" y="3717032"/>
            <a:ext cx="648072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9172" name="Line 17"/>
          <p:cNvSpPr>
            <a:spLocks noChangeShapeType="1"/>
          </p:cNvSpPr>
          <p:nvPr/>
        </p:nvSpPr>
        <p:spPr bwMode="auto">
          <a:xfrm flipH="1">
            <a:off x="6084168" y="3717032"/>
            <a:ext cx="71437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EB6EB-D453-0148-A8DE-39115F3E9F81}" type="datetime1">
              <a:rPr lang="fr-FR" smtClean="0"/>
              <a:t>07/02/2014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Manuele Kirsch Pinheiro - CRI/UP1 - mkirschpin@univ-paris1.fr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229053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Can 50"/>
          <p:cNvSpPr>
            <a:spLocks noChangeArrowheads="1"/>
          </p:cNvSpPr>
          <p:nvPr/>
        </p:nvSpPr>
        <p:spPr bwMode="auto">
          <a:xfrm>
            <a:off x="295275" y="3786188"/>
            <a:ext cx="347663" cy="509587"/>
          </a:xfrm>
          <a:prstGeom prst="can">
            <a:avLst>
              <a:gd name="adj" fmla="val 24999"/>
            </a:avLst>
          </a:prstGeom>
          <a:gradFill rotWithShape="1">
            <a:gsLst>
              <a:gs pos="0">
                <a:srgbClr val="C9B5E8"/>
              </a:gs>
              <a:gs pos="35001">
                <a:srgbClr val="D9CBEE"/>
              </a:gs>
              <a:gs pos="100000">
                <a:srgbClr val="F0EAF9"/>
              </a:gs>
            </a:gsLst>
            <a:lin ang="16200000" scaled="1"/>
          </a:gradFill>
          <a:ln w="9525">
            <a:solidFill>
              <a:srgbClr val="7D60A0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712" y="404664"/>
            <a:ext cx="6707088" cy="918592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Infrastructure des applications sensibles au contexte</a:t>
            </a:r>
            <a:endParaRPr lang="fr-F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464ADE06-7063-9540-889F-F979D1A8997A}" type="datetime1">
              <a:rPr lang="fr-FR" smtClean="0"/>
              <a:t>07/02/2014</a:t>
            </a:fld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Manuele Kirsch Pinheiro - CRI/UP1 - mkirschpin@univ-paris1.fr</a:t>
            </a:r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F55D648B-3841-4E4F-ADBC-C373E12AA360}" type="slidenum">
              <a:rPr lang="fr-FR" smtClean="0"/>
              <a:pPr/>
              <a:t>32</a:t>
            </a:fld>
            <a:endParaRPr lang="fr-FR"/>
          </a:p>
        </p:txBody>
      </p:sp>
      <p:grpSp>
        <p:nvGrpSpPr>
          <p:cNvPr id="26630" name="Group 43"/>
          <p:cNvGrpSpPr>
            <a:grpSpLocks/>
          </p:cNvGrpSpPr>
          <p:nvPr/>
        </p:nvGrpSpPr>
        <p:grpSpPr bwMode="auto">
          <a:xfrm>
            <a:off x="2178050" y="1643063"/>
            <a:ext cx="5287963" cy="1357312"/>
            <a:chOff x="2214546" y="1643050"/>
            <a:chExt cx="5286412" cy="1357322"/>
          </a:xfrm>
        </p:grpSpPr>
        <p:sp>
          <p:nvSpPr>
            <p:cNvPr id="5" name="Rounded Rectangle 4"/>
            <p:cNvSpPr/>
            <p:nvPr/>
          </p:nvSpPr>
          <p:spPr>
            <a:xfrm>
              <a:off x="2214546" y="1643050"/>
              <a:ext cx="5286412" cy="1357322"/>
            </a:xfrm>
            <a:prstGeom prst="roundRect">
              <a:avLst/>
            </a:prstGeom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188753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b="1" dirty="0"/>
                <a:t>Design </a:t>
              </a:r>
            </a:p>
            <a:p>
              <a:pPr marL="188753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b="1" dirty="0"/>
            </a:p>
            <a:p>
              <a:pPr marL="188753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b="1" dirty="0"/>
                <a:t>Time</a:t>
              </a:r>
            </a:p>
          </p:txBody>
        </p:sp>
        <p:grpSp>
          <p:nvGrpSpPr>
            <p:cNvPr id="26664" name="Group 38"/>
            <p:cNvGrpSpPr>
              <a:grpSpLocks/>
            </p:cNvGrpSpPr>
            <p:nvPr/>
          </p:nvGrpSpPr>
          <p:grpSpPr bwMode="auto">
            <a:xfrm>
              <a:off x="2643174" y="1785926"/>
              <a:ext cx="4572032" cy="928694"/>
              <a:chOff x="2428860" y="1857364"/>
              <a:chExt cx="4572032" cy="928694"/>
            </a:xfrm>
          </p:grpSpPr>
          <p:sp>
            <p:nvSpPr>
              <p:cNvPr id="6" name="Flowchart: Multidocument 5"/>
              <p:cNvSpPr>
                <a:spLocks noChangeArrowheads="1"/>
              </p:cNvSpPr>
              <p:nvPr/>
            </p:nvSpPr>
            <p:spPr bwMode="auto">
              <a:xfrm>
                <a:off x="2428860" y="1857364"/>
                <a:ext cx="1285884" cy="928694"/>
              </a:xfrm>
              <a:prstGeom prst="flowChartMultidocument">
                <a:avLst/>
              </a:prstGeom>
              <a:gradFill rotWithShape="1">
                <a:gsLst>
                  <a:gs pos="0">
                    <a:srgbClr val="9EEAFF"/>
                  </a:gs>
                  <a:gs pos="35001">
                    <a:srgbClr val="BBEFFF"/>
                  </a:gs>
                  <a:gs pos="100000">
                    <a:srgbClr val="E4F9FF"/>
                  </a:gs>
                </a:gsLst>
                <a:lin ang="16200000" scaled="1"/>
              </a:gradFill>
              <a:ln w="9525">
                <a:solidFill>
                  <a:srgbClr val="46AAC5"/>
                </a:solidFill>
                <a:miter lim="800000"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FR" dirty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rPr>
                  <a:t>Design </a:t>
                </a:r>
                <a:r>
                  <a:rPr lang="fr-FR" dirty="0" err="1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rPr>
                  <a:t>models</a:t>
                </a:r>
                <a:endParaRPr lang="fr-FR" dirty="0">
                  <a:solidFill>
                    <a:schemeClr val="dk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grpSp>
            <p:nvGrpSpPr>
              <p:cNvPr id="26666" name="Group 14"/>
              <p:cNvGrpSpPr>
                <a:grpSpLocks/>
              </p:cNvGrpSpPr>
              <p:nvPr/>
            </p:nvGrpSpPr>
            <p:grpSpPr bwMode="auto">
              <a:xfrm>
                <a:off x="5286380" y="1857364"/>
                <a:ext cx="1714512" cy="928694"/>
                <a:chOff x="5072066" y="3786190"/>
                <a:chExt cx="1714512" cy="928694"/>
              </a:xfrm>
            </p:grpSpPr>
            <p:sp>
              <p:nvSpPr>
                <p:cNvPr id="14" name="Rectangle 13"/>
                <p:cNvSpPr>
                  <a:spLocks noChangeArrowheads="1"/>
                </p:cNvSpPr>
                <p:nvPr/>
              </p:nvSpPr>
              <p:spPr bwMode="auto">
                <a:xfrm>
                  <a:off x="5072066" y="3786190"/>
                  <a:ext cx="1714512" cy="928694"/>
                </a:xfrm>
                <a:prstGeom prst="rect">
                  <a:avLst/>
                </a:prstGeom>
                <a:gradFill rotWithShape="1">
                  <a:gsLst>
                    <a:gs pos="0">
                      <a:srgbClr val="9EEAFF"/>
                    </a:gs>
                    <a:gs pos="35001">
                      <a:srgbClr val="BBEFFF"/>
                    </a:gs>
                    <a:gs pos="100000">
                      <a:srgbClr val="E4F9FF"/>
                    </a:gs>
                  </a:gsLst>
                  <a:lin ang="16200000" scaled="1"/>
                </a:gradFill>
                <a:ln>
                  <a:noFill/>
                </a:ln>
                <a:effectLst>
                  <a:outerShdw blurRad="63500" dist="20000" dir="5400000" rotWithShape="0">
                    <a:srgbClr val="000000">
                      <a:alpha val="37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fr-FR" dirty="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rPr>
                    <a:t>Design </a:t>
                  </a:r>
                  <a:br>
                    <a:rPr lang="fr-FR" dirty="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rPr>
                  </a:br>
                  <a:r>
                    <a:rPr lang="fr-FR" dirty="0" err="1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rPr>
                    <a:t>tools</a:t>
                  </a:r>
                  <a:r>
                    <a:rPr lang="fr-FR" dirty="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rPr>
                    <a:t> </a:t>
                  </a:r>
                </a:p>
              </p:txBody>
            </p:sp>
            <p:pic>
              <p:nvPicPr>
                <p:cNvPr id="26669" name="Picture 7" descr="C:\Users\kirsch\AppData\Local\Microsoft\Windows\Temporary Internet Files\Content.IE5\5D3K40O3\MCj04326310000[1].png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72066" y="3786190"/>
                  <a:ext cx="928694" cy="9286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cxnSp>
            <p:nvCxnSpPr>
              <p:cNvPr id="17" name="Elbow Connector 16"/>
              <p:cNvCxnSpPr>
                <a:cxnSpLocks noChangeShapeType="1"/>
                <a:stCxn id="6" idx="3"/>
              </p:cNvCxnSpPr>
              <p:nvPr/>
            </p:nvCxnSpPr>
            <p:spPr bwMode="auto">
              <a:xfrm>
                <a:off x="3714744" y="2321711"/>
                <a:ext cx="1571636" cy="1588"/>
              </a:xfrm>
              <a:prstGeom prst="bentConnector3">
                <a:avLst>
                  <a:gd name="adj1" fmla="val 50000"/>
                </a:avLst>
              </a:prstGeom>
              <a:noFill/>
              <a:ln w="38100">
                <a:solidFill>
                  <a:srgbClr val="DCE6F2"/>
                </a:solidFill>
                <a:miter lim="800000"/>
                <a:headEnd type="stealth" w="med" len="med"/>
                <a:tailEnd type="stealth" w="med" len="med"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sp>
        <p:nvSpPr>
          <p:cNvPr id="43" name="Down Arrow 42"/>
          <p:cNvSpPr>
            <a:spLocks noChangeArrowheads="1"/>
          </p:cNvSpPr>
          <p:nvPr/>
        </p:nvSpPr>
        <p:spPr bwMode="auto">
          <a:xfrm>
            <a:off x="4500563" y="3071813"/>
            <a:ext cx="571500" cy="1143000"/>
          </a:xfrm>
          <a:prstGeom prst="downArrow">
            <a:avLst>
              <a:gd name="adj1" fmla="val 50000"/>
              <a:gd name="adj2" fmla="val 75806"/>
            </a:avLst>
          </a:prstGeom>
          <a:gradFill rotWithShape="1">
            <a:gsLst>
              <a:gs pos="0">
                <a:srgbClr val="9EEAFF"/>
              </a:gs>
              <a:gs pos="35001">
                <a:srgbClr val="BBEFFF"/>
              </a:gs>
              <a:gs pos="100000">
                <a:srgbClr val="E4F9FF"/>
              </a:gs>
            </a:gsLst>
            <a:lin ang="16200000" scaled="1"/>
          </a:gradFill>
          <a:ln w="9525">
            <a:solidFill>
              <a:srgbClr val="46AAC5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663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4071938"/>
            <a:ext cx="71437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4" name="Picture 30" descr="exemple-Alain-risques-p3V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571625"/>
            <a:ext cx="1212850" cy="785813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5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5" y="4786313"/>
            <a:ext cx="93027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6" name="Picture 1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4929188"/>
            <a:ext cx="820737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Can 49"/>
          <p:cNvSpPr>
            <a:spLocks noChangeArrowheads="1"/>
          </p:cNvSpPr>
          <p:nvPr/>
        </p:nvSpPr>
        <p:spPr bwMode="auto">
          <a:xfrm>
            <a:off x="142875" y="4071938"/>
            <a:ext cx="357188" cy="285750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rgbClr val="9EEAFF"/>
              </a:gs>
              <a:gs pos="35001">
                <a:srgbClr val="BBEFFF"/>
              </a:gs>
              <a:gs pos="100000">
                <a:srgbClr val="E4F9FF"/>
              </a:gs>
            </a:gsLst>
            <a:lin ang="16200000" scaled="1"/>
          </a:gradFill>
          <a:ln w="9525">
            <a:solidFill>
              <a:srgbClr val="46AAC5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2" name="Can 51"/>
          <p:cNvSpPr>
            <a:spLocks noChangeArrowheads="1"/>
          </p:cNvSpPr>
          <p:nvPr/>
        </p:nvSpPr>
        <p:spPr bwMode="auto">
          <a:xfrm>
            <a:off x="428625" y="4000500"/>
            <a:ext cx="357188" cy="357188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rgbClr val="DAFDA7"/>
              </a:gs>
              <a:gs pos="35001">
                <a:srgbClr val="E4FDC2"/>
              </a:gs>
              <a:gs pos="100000">
                <a:srgbClr val="F5FFE6"/>
              </a:gs>
            </a:gsLst>
            <a:lin ang="16200000" scaled="1"/>
          </a:gradFill>
          <a:ln w="9525">
            <a:solidFill>
              <a:srgbClr val="98B954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6639" name="Picture 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1468438"/>
            <a:ext cx="1285875" cy="96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0" name="Picture 1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75" y="4857750"/>
            <a:ext cx="657225" cy="81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1" name="Picture 1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313" y="4929188"/>
            <a:ext cx="731837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2" name="Picture 1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75" y="4071938"/>
            <a:ext cx="1214438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3" name="Picture 1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2071688"/>
            <a:ext cx="1701800" cy="871537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631" name="Group 39"/>
          <p:cNvGrpSpPr>
            <a:grpSpLocks/>
          </p:cNvGrpSpPr>
          <p:nvPr/>
        </p:nvGrpSpPr>
        <p:grpSpPr bwMode="auto">
          <a:xfrm>
            <a:off x="1822003" y="4286250"/>
            <a:ext cx="5702325" cy="1571625"/>
            <a:chOff x="2214546" y="3786190"/>
            <a:chExt cx="5286412" cy="1571636"/>
          </a:xfrm>
        </p:grpSpPr>
        <p:sp>
          <p:nvSpPr>
            <p:cNvPr id="18" name="Rounded Rectangle 17"/>
            <p:cNvSpPr/>
            <p:nvPr/>
          </p:nvSpPr>
          <p:spPr>
            <a:xfrm>
              <a:off x="2214546" y="3786190"/>
              <a:ext cx="5286412" cy="1571636"/>
            </a:xfrm>
            <a:prstGeom prst="roundRect">
              <a:avLst/>
            </a:prstGeom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b="1" dirty="0" err="1"/>
                <a:t>Execution</a:t>
              </a:r>
              <a:r>
                <a:rPr lang="fr-FR" b="1" dirty="0"/>
                <a:t> Time</a:t>
              </a:r>
            </a:p>
          </p:txBody>
        </p:sp>
        <p:grpSp>
          <p:nvGrpSpPr>
            <p:cNvPr id="26647" name="Group 25"/>
            <p:cNvGrpSpPr>
              <a:grpSpLocks/>
            </p:cNvGrpSpPr>
            <p:nvPr/>
          </p:nvGrpSpPr>
          <p:grpSpPr bwMode="auto">
            <a:xfrm>
              <a:off x="5929322" y="4143380"/>
              <a:ext cx="1428760" cy="1143008"/>
              <a:chOff x="5572132" y="4000504"/>
              <a:chExt cx="1428760" cy="1143008"/>
            </a:xfrm>
          </p:grpSpPr>
          <p:sp>
            <p:nvSpPr>
              <p:cNvPr id="20" name="Rectangle 19"/>
              <p:cNvSpPr>
                <a:spLocks noChangeArrowheads="1"/>
              </p:cNvSpPr>
              <p:nvPr/>
            </p:nvSpPr>
            <p:spPr bwMode="auto">
              <a:xfrm>
                <a:off x="5572132" y="4000504"/>
                <a:ext cx="1428760" cy="1143008"/>
              </a:xfrm>
              <a:prstGeom prst="rect">
                <a:avLst/>
              </a:prstGeom>
              <a:gradFill rotWithShape="1">
                <a:gsLst>
                  <a:gs pos="0">
                    <a:srgbClr val="9EEAFF"/>
                  </a:gs>
                  <a:gs pos="35001">
                    <a:srgbClr val="BBEFFF"/>
                  </a:gs>
                  <a:gs pos="100000">
                    <a:srgbClr val="E4F9FF"/>
                  </a:gs>
                </a:gsLst>
                <a:lin ang="16200000" scaled="1"/>
              </a:gradFill>
              <a:ln>
                <a:noFill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FR" dirty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rPr>
                  <a:t>Application</a:t>
                </a:r>
              </a:p>
            </p:txBody>
          </p:sp>
          <p:grpSp>
            <p:nvGrpSpPr>
              <p:cNvPr id="26657" name="Group 8"/>
              <p:cNvGrpSpPr>
                <a:grpSpLocks/>
              </p:cNvGrpSpPr>
              <p:nvPr/>
            </p:nvGrpSpPr>
            <p:grpSpPr bwMode="auto">
              <a:xfrm>
                <a:off x="5786446" y="4286256"/>
                <a:ext cx="785818" cy="669791"/>
                <a:chOff x="1632" y="1248"/>
                <a:chExt cx="2682" cy="2286"/>
              </a:xfrm>
            </p:grpSpPr>
            <p:sp>
              <p:nvSpPr>
                <p:cNvPr id="26658" name="Gear"/>
                <p:cNvSpPr>
                  <a:spLocks noEditPoints="1" noChangeArrowheads="1"/>
                </p:cNvSpPr>
                <p:nvPr/>
              </p:nvSpPr>
              <p:spPr bwMode="auto">
                <a:xfrm>
                  <a:off x="3119" y="1248"/>
                  <a:ext cx="1195" cy="1048"/>
                </a:xfrm>
                <a:custGeom>
                  <a:avLst/>
                  <a:gdLst>
                    <a:gd name="T0" fmla="*/ 598 w 21600"/>
                    <a:gd name="T1" fmla="*/ 0 h 21600"/>
                    <a:gd name="T2" fmla="*/ 1195 w 21600"/>
                    <a:gd name="T3" fmla="*/ 524 h 21600"/>
                    <a:gd name="T4" fmla="*/ 598 w 21600"/>
                    <a:gd name="T5" fmla="*/ 1048 h 21600"/>
                    <a:gd name="T6" fmla="*/ 0 w 21600"/>
                    <a:gd name="T7" fmla="*/ 524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374 w 21600"/>
                    <a:gd name="T13" fmla="*/ 3957 h 21600"/>
                    <a:gd name="T14" fmla="*/ 17840 w 21600"/>
                    <a:gd name="T15" fmla="*/ 17643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9689" y="1725"/>
                      </a:moveTo>
                      <a:lnTo>
                        <a:pt x="10304" y="85"/>
                      </a:lnTo>
                      <a:lnTo>
                        <a:pt x="11637" y="85"/>
                      </a:lnTo>
                      <a:lnTo>
                        <a:pt x="12303" y="1777"/>
                      </a:lnTo>
                      <a:lnTo>
                        <a:pt x="13072" y="1931"/>
                      </a:lnTo>
                      <a:lnTo>
                        <a:pt x="14303" y="598"/>
                      </a:lnTo>
                      <a:lnTo>
                        <a:pt x="15533" y="1110"/>
                      </a:lnTo>
                      <a:lnTo>
                        <a:pt x="15584" y="2905"/>
                      </a:lnTo>
                      <a:lnTo>
                        <a:pt x="16405" y="3520"/>
                      </a:lnTo>
                      <a:lnTo>
                        <a:pt x="17891" y="2751"/>
                      </a:lnTo>
                      <a:lnTo>
                        <a:pt x="18917" y="3674"/>
                      </a:lnTo>
                      <a:lnTo>
                        <a:pt x="18199" y="5314"/>
                      </a:lnTo>
                      <a:lnTo>
                        <a:pt x="18763" y="6083"/>
                      </a:lnTo>
                      <a:lnTo>
                        <a:pt x="20403" y="6032"/>
                      </a:lnTo>
                      <a:lnTo>
                        <a:pt x="20865" y="7211"/>
                      </a:lnTo>
                      <a:lnTo>
                        <a:pt x="19737" y="8185"/>
                      </a:lnTo>
                      <a:lnTo>
                        <a:pt x="20096" y="9723"/>
                      </a:lnTo>
                      <a:lnTo>
                        <a:pt x="21634" y="10287"/>
                      </a:lnTo>
                      <a:lnTo>
                        <a:pt x="21582" y="11620"/>
                      </a:lnTo>
                      <a:lnTo>
                        <a:pt x="20147" y="12184"/>
                      </a:lnTo>
                      <a:lnTo>
                        <a:pt x="19942" y="13158"/>
                      </a:lnTo>
                      <a:lnTo>
                        <a:pt x="21070" y="14234"/>
                      </a:lnTo>
                      <a:lnTo>
                        <a:pt x="20608" y="15362"/>
                      </a:lnTo>
                      <a:lnTo>
                        <a:pt x="19019" y="15465"/>
                      </a:lnTo>
                      <a:lnTo>
                        <a:pt x="18404" y="16439"/>
                      </a:lnTo>
                      <a:lnTo>
                        <a:pt x="19122" y="17925"/>
                      </a:lnTo>
                      <a:lnTo>
                        <a:pt x="18096" y="18797"/>
                      </a:lnTo>
                      <a:lnTo>
                        <a:pt x="16763" y="18284"/>
                      </a:lnTo>
                      <a:lnTo>
                        <a:pt x="15431" y="19002"/>
                      </a:lnTo>
                      <a:lnTo>
                        <a:pt x="15277" y="20848"/>
                      </a:lnTo>
                      <a:lnTo>
                        <a:pt x="14149" y="21155"/>
                      </a:lnTo>
                      <a:lnTo>
                        <a:pt x="13021" y="19925"/>
                      </a:lnTo>
                      <a:lnTo>
                        <a:pt x="12252" y="20181"/>
                      </a:lnTo>
                      <a:lnTo>
                        <a:pt x="11739" y="21668"/>
                      </a:lnTo>
                      <a:lnTo>
                        <a:pt x="10201" y="21668"/>
                      </a:lnTo>
                      <a:lnTo>
                        <a:pt x="9740" y="20130"/>
                      </a:lnTo>
                      <a:lnTo>
                        <a:pt x="8253" y="19771"/>
                      </a:lnTo>
                      <a:lnTo>
                        <a:pt x="7125" y="21001"/>
                      </a:lnTo>
                      <a:lnTo>
                        <a:pt x="5895" y="20489"/>
                      </a:lnTo>
                      <a:lnTo>
                        <a:pt x="5946" y="18592"/>
                      </a:lnTo>
                      <a:lnTo>
                        <a:pt x="5177" y="18131"/>
                      </a:lnTo>
                      <a:lnTo>
                        <a:pt x="3383" y="18848"/>
                      </a:lnTo>
                      <a:lnTo>
                        <a:pt x="2614" y="17874"/>
                      </a:lnTo>
                      <a:lnTo>
                        <a:pt x="3383" y="16182"/>
                      </a:lnTo>
                      <a:lnTo>
                        <a:pt x="2922" y="15465"/>
                      </a:lnTo>
                      <a:lnTo>
                        <a:pt x="922" y="15516"/>
                      </a:lnTo>
                      <a:lnTo>
                        <a:pt x="512" y="14234"/>
                      </a:lnTo>
                      <a:lnTo>
                        <a:pt x="1948" y="12901"/>
                      </a:lnTo>
                      <a:lnTo>
                        <a:pt x="1896" y="12184"/>
                      </a:lnTo>
                      <a:lnTo>
                        <a:pt x="0" y="11415"/>
                      </a:lnTo>
                      <a:lnTo>
                        <a:pt x="51" y="10031"/>
                      </a:lnTo>
                      <a:lnTo>
                        <a:pt x="1948" y="9313"/>
                      </a:lnTo>
                      <a:lnTo>
                        <a:pt x="2101" y="8595"/>
                      </a:lnTo>
                      <a:lnTo>
                        <a:pt x="615" y="7160"/>
                      </a:lnTo>
                      <a:lnTo>
                        <a:pt x="1127" y="5878"/>
                      </a:lnTo>
                      <a:lnTo>
                        <a:pt x="3178" y="5981"/>
                      </a:lnTo>
                      <a:lnTo>
                        <a:pt x="3588" y="5417"/>
                      </a:lnTo>
                      <a:lnTo>
                        <a:pt x="2819" y="3520"/>
                      </a:lnTo>
                      <a:lnTo>
                        <a:pt x="3742" y="2597"/>
                      </a:lnTo>
                      <a:lnTo>
                        <a:pt x="5536" y="3417"/>
                      </a:lnTo>
                      <a:lnTo>
                        <a:pt x="6049" y="3058"/>
                      </a:lnTo>
                      <a:lnTo>
                        <a:pt x="6100" y="1264"/>
                      </a:lnTo>
                      <a:lnTo>
                        <a:pt x="7228" y="700"/>
                      </a:lnTo>
                      <a:lnTo>
                        <a:pt x="8510" y="2033"/>
                      </a:lnTo>
                      <a:lnTo>
                        <a:pt x="9689" y="1725"/>
                      </a:lnTo>
                      <a:close/>
                      <a:moveTo>
                        <a:pt x="10817" y="14422"/>
                      </a:moveTo>
                      <a:lnTo>
                        <a:pt x="11175" y="14388"/>
                      </a:lnTo>
                      <a:lnTo>
                        <a:pt x="11534" y="14354"/>
                      </a:lnTo>
                      <a:lnTo>
                        <a:pt x="11893" y="14268"/>
                      </a:lnTo>
                      <a:lnTo>
                        <a:pt x="12218" y="14166"/>
                      </a:lnTo>
                      <a:lnTo>
                        <a:pt x="12508" y="13995"/>
                      </a:lnTo>
                      <a:lnTo>
                        <a:pt x="12816" y="13807"/>
                      </a:lnTo>
                      <a:lnTo>
                        <a:pt x="13106" y="13602"/>
                      </a:lnTo>
                      <a:lnTo>
                        <a:pt x="13329" y="13380"/>
                      </a:lnTo>
                      <a:lnTo>
                        <a:pt x="13568" y="13106"/>
                      </a:lnTo>
                      <a:lnTo>
                        <a:pt x="13790" y="12850"/>
                      </a:lnTo>
                      <a:lnTo>
                        <a:pt x="13961" y="12560"/>
                      </a:lnTo>
                      <a:lnTo>
                        <a:pt x="14115" y="12269"/>
                      </a:lnTo>
                      <a:lnTo>
                        <a:pt x="14217" y="11927"/>
                      </a:lnTo>
                      <a:lnTo>
                        <a:pt x="14320" y="11568"/>
                      </a:lnTo>
                      <a:lnTo>
                        <a:pt x="14388" y="11210"/>
                      </a:lnTo>
                      <a:lnTo>
                        <a:pt x="14388" y="10851"/>
                      </a:lnTo>
                      <a:lnTo>
                        <a:pt x="14388" y="10492"/>
                      </a:lnTo>
                      <a:lnTo>
                        <a:pt x="14320" y="10133"/>
                      </a:lnTo>
                      <a:lnTo>
                        <a:pt x="14217" y="9808"/>
                      </a:lnTo>
                      <a:lnTo>
                        <a:pt x="14115" y="9467"/>
                      </a:lnTo>
                      <a:lnTo>
                        <a:pt x="13961" y="9142"/>
                      </a:lnTo>
                      <a:lnTo>
                        <a:pt x="13790" y="8851"/>
                      </a:lnTo>
                      <a:lnTo>
                        <a:pt x="13568" y="8595"/>
                      </a:lnTo>
                      <a:lnTo>
                        <a:pt x="13329" y="8322"/>
                      </a:lnTo>
                      <a:lnTo>
                        <a:pt x="13106" y="8100"/>
                      </a:lnTo>
                      <a:lnTo>
                        <a:pt x="12816" y="7894"/>
                      </a:lnTo>
                      <a:lnTo>
                        <a:pt x="12508" y="7741"/>
                      </a:lnTo>
                      <a:lnTo>
                        <a:pt x="12218" y="7570"/>
                      </a:lnTo>
                      <a:lnTo>
                        <a:pt x="11893" y="7433"/>
                      </a:lnTo>
                      <a:lnTo>
                        <a:pt x="11534" y="7382"/>
                      </a:lnTo>
                      <a:lnTo>
                        <a:pt x="11175" y="7313"/>
                      </a:lnTo>
                      <a:lnTo>
                        <a:pt x="10817" y="7313"/>
                      </a:lnTo>
                      <a:lnTo>
                        <a:pt x="10441" y="7313"/>
                      </a:lnTo>
                      <a:lnTo>
                        <a:pt x="10082" y="7382"/>
                      </a:lnTo>
                      <a:lnTo>
                        <a:pt x="9757" y="7433"/>
                      </a:lnTo>
                      <a:lnTo>
                        <a:pt x="9432" y="7570"/>
                      </a:lnTo>
                      <a:lnTo>
                        <a:pt x="9142" y="7741"/>
                      </a:lnTo>
                      <a:lnTo>
                        <a:pt x="8834" y="7894"/>
                      </a:lnTo>
                      <a:lnTo>
                        <a:pt x="8544" y="8100"/>
                      </a:lnTo>
                      <a:lnTo>
                        <a:pt x="8287" y="8322"/>
                      </a:lnTo>
                      <a:lnTo>
                        <a:pt x="8048" y="8595"/>
                      </a:lnTo>
                      <a:lnTo>
                        <a:pt x="7860" y="8851"/>
                      </a:lnTo>
                      <a:lnTo>
                        <a:pt x="7689" y="9142"/>
                      </a:lnTo>
                      <a:lnTo>
                        <a:pt x="7536" y="9467"/>
                      </a:lnTo>
                      <a:lnTo>
                        <a:pt x="7399" y="9808"/>
                      </a:lnTo>
                      <a:lnTo>
                        <a:pt x="7331" y="10133"/>
                      </a:lnTo>
                      <a:lnTo>
                        <a:pt x="7262" y="10492"/>
                      </a:lnTo>
                      <a:lnTo>
                        <a:pt x="7262" y="10851"/>
                      </a:lnTo>
                      <a:lnTo>
                        <a:pt x="7262" y="11210"/>
                      </a:lnTo>
                      <a:lnTo>
                        <a:pt x="7331" y="11568"/>
                      </a:lnTo>
                      <a:lnTo>
                        <a:pt x="7399" y="11927"/>
                      </a:lnTo>
                      <a:lnTo>
                        <a:pt x="7536" y="12269"/>
                      </a:lnTo>
                      <a:lnTo>
                        <a:pt x="7689" y="12560"/>
                      </a:lnTo>
                      <a:lnTo>
                        <a:pt x="7860" y="12850"/>
                      </a:lnTo>
                      <a:lnTo>
                        <a:pt x="8048" y="13106"/>
                      </a:lnTo>
                      <a:lnTo>
                        <a:pt x="8287" y="13380"/>
                      </a:lnTo>
                      <a:lnTo>
                        <a:pt x="8544" y="13602"/>
                      </a:lnTo>
                      <a:lnTo>
                        <a:pt x="8834" y="13807"/>
                      </a:lnTo>
                      <a:lnTo>
                        <a:pt x="9142" y="13995"/>
                      </a:lnTo>
                      <a:lnTo>
                        <a:pt x="9432" y="14166"/>
                      </a:lnTo>
                      <a:lnTo>
                        <a:pt x="9757" y="14268"/>
                      </a:lnTo>
                      <a:lnTo>
                        <a:pt x="10082" y="14354"/>
                      </a:lnTo>
                      <a:lnTo>
                        <a:pt x="10441" y="14388"/>
                      </a:lnTo>
                      <a:lnTo>
                        <a:pt x="10817" y="14422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round/>
                  <a:headEnd/>
                  <a:tailEnd/>
                </a:ln>
                <a:scene3d>
                  <a:camera prst="legacyPerspectiveFront">
                    <a:rot lat="20099998" lon="1500000" rev="0"/>
                  </a:camera>
                  <a:lightRig rig="legacyFlat4" dir="b"/>
                </a:scene3d>
                <a:sp3d extrusionH="430200" prstMaterial="legacyMatte">
                  <a:bevelT w="13500" h="13500" prst="angle"/>
                  <a:bevelB w="13500" h="13500" prst="angle"/>
                  <a:extrusionClr>
                    <a:srgbClr val="C0C0C0"/>
                  </a:extrusionClr>
                </a:sp3d>
              </p:spPr>
              <p:txBody>
                <a:bodyPr>
                  <a:flatTx/>
                </a:bodyPr>
                <a:lstStyle/>
                <a:p>
                  <a:endParaRPr lang="fr-FR"/>
                </a:p>
              </p:txBody>
            </p:sp>
            <p:sp>
              <p:nvSpPr>
                <p:cNvPr id="26659" name="AutoShape 10"/>
                <p:cNvSpPr>
                  <a:spLocks noEditPoints="1" noChangeArrowheads="1"/>
                </p:cNvSpPr>
                <p:nvPr/>
              </p:nvSpPr>
              <p:spPr bwMode="auto">
                <a:xfrm>
                  <a:off x="1632" y="1680"/>
                  <a:ext cx="1429" cy="1253"/>
                </a:xfrm>
                <a:custGeom>
                  <a:avLst/>
                  <a:gdLst>
                    <a:gd name="T0" fmla="*/ 715 w 21600"/>
                    <a:gd name="T1" fmla="*/ 0 h 21600"/>
                    <a:gd name="T2" fmla="*/ 1429 w 21600"/>
                    <a:gd name="T3" fmla="*/ 627 h 21600"/>
                    <a:gd name="T4" fmla="*/ 715 w 21600"/>
                    <a:gd name="T5" fmla="*/ 1253 h 21600"/>
                    <a:gd name="T6" fmla="*/ 0 w 21600"/>
                    <a:gd name="T7" fmla="*/ 627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368 w 21600"/>
                    <a:gd name="T13" fmla="*/ 3965 h 21600"/>
                    <a:gd name="T14" fmla="*/ 17836 w 21600"/>
                    <a:gd name="T15" fmla="*/ 17635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9689" y="1725"/>
                      </a:moveTo>
                      <a:lnTo>
                        <a:pt x="10304" y="85"/>
                      </a:lnTo>
                      <a:lnTo>
                        <a:pt x="11637" y="85"/>
                      </a:lnTo>
                      <a:lnTo>
                        <a:pt x="12303" y="1777"/>
                      </a:lnTo>
                      <a:lnTo>
                        <a:pt x="13072" y="1931"/>
                      </a:lnTo>
                      <a:lnTo>
                        <a:pt x="14303" y="598"/>
                      </a:lnTo>
                      <a:lnTo>
                        <a:pt x="15533" y="1110"/>
                      </a:lnTo>
                      <a:lnTo>
                        <a:pt x="15584" y="2905"/>
                      </a:lnTo>
                      <a:lnTo>
                        <a:pt x="16405" y="3520"/>
                      </a:lnTo>
                      <a:lnTo>
                        <a:pt x="17891" y="2751"/>
                      </a:lnTo>
                      <a:lnTo>
                        <a:pt x="18917" y="3674"/>
                      </a:lnTo>
                      <a:lnTo>
                        <a:pt x="18199" y="5314"/>
                      </a:lnTo>
                      <a:lnTo>
                        <a:pt x="18763" y="6083"/>
                      </a:lnTo>
                      <a:lnTo>
                        <a:pt x="20403" y="6032"/>
                      </a:lnTo>
                      <a:lnTo>
                        <a:pt x="20865" y="7211"/>
                      </a:lnTo>
                      <a:lnTo>
                        <a:pt x="19737" y="8185"/>
                      </a:lnTo>
                      <a:lnTo>
                        <a:pt x="20096" y="9723"/>
                      </a:lnTo>
                      <a:lnTo>
                        <a:pt x="21634" y="10287"/>
                      </a:lnTo>
                      <a:lnTo>
                        <a:pt x="21582" y="11620"/>
                      </a:lnTo>
                      <a:lnTo>
                        <a:pt x="20147" y="12184"/>
                      </a:lnTo>
                      <a:lnTo>
                        <a:pt x="19942" y="13158"/>
                      </a:lnTo>
                      <a:lnTo>
                        <a:pt x="21070" y="14234"/>
                      </a:lnTo>
                      <a:lnTo>
                        <a:pt x="20608" y="15362"/>
                      </a:lnTo>
                      <a:lnTo>
                        <a:pt x="19019" y="15465"/>
                      </a:lnTo>
                      <a:lnTo>
                        <a:pt x="18404" y="16439"/>
                      </a:lnTo>
                      <a:lnTo>
                        <a:pt x="19122" y="17925"/>
                      </a:lnTo>
                      <a:lnTo>
                        <a:pt x="18096" y="18797"/>
                      </a:lnTo>
                      <a:lnTo>
                        <a:pt x="16763" y="18284"/>
                      </a:lnTo>
                      <a:lnTo>
                        <a:pt x="15431" y="19002"/>
                      </a:lnTo>
                      <a:lnTo>
                        <a:pt x="15277" y="20848"/>
                      </a:lnTo>
                      <a:lnTo>
                        <a:pt x="14149" y="21155"/>
                      </a:lnTo>
                      <a:lnTo>
                        <a:pt x="13021" y="19925"/>
                      </a:lnTo>
                      <a:lnTo>
                        <a:pt x="12252" y="20181"/>
                      </a:lnTo>
                      <a:lnTo>
                        <a:pt x="11739" y="21668"/>
                      </a:lnTo>
                      <a:lnTo>
                        <a:pt x="10201" y="21668"/>
                      </a:lnTo>
                      <a:lnTo>
                        <a:pt x="9740" y="20130"/>
                      </a:lnTo>
                      <a:lnTo>
                        <a:pt x="8253" y="19771"/>
                      </a:lnTo>
                      <a:lnTo>
                        <a:pt x="7125" y="21001"/>
                      </a:lnTo>
                      <a:lnTo>
                        <a:pt x="5895" y="20489"/>
                      </a:lnTo>
                      <a:lnTo>
                        <a:pt x="5946" y="18592"/>
                      </a:lnTo>
                      <a:lnTo>
                        <a:pt x="5177" y="18131"/>
                      </a:lnTo>
                      <a:lnTo>
                        <a:pt x="3383" y="18848"/>
                      </a:lnTo>
                      <a:lnTo>
                        <a:pt x="2614" y="17874"/>
                      </a:lnTo>
                      <a:lnTo>
                        <a:pt x="3383" y="16182"/>
                      </a:lnTo>
                      <a:lnTo>
                        <a:pt x="2922" y="15465"/>
                      </a:lnTo>
                      <a:lnTo>
                        <a:pt x="922" y="15516"/>
                      </a:lnTo>
                      <a:lnTo>
                        <a:pt x="512" y="14234"/>
                      </a:lnTo>
                      <a:lnTo>
                        <a:pt x="1948" y="12901"/>
                      </a:lnTo>
                      <a:lnTo>
                        <a:pt x="1896" y="12184"/>
                      </a:lnTo>
                      <a:lnTo>
                        <a:pt x="0" y="11415"/>
                      </a:lnTo>
                      <a:lnTo>
                        <a:pt x="51" y="10031"/>
                      </a:lnTo>
                      <a:lnTo>
                        <a:pt x="1948" y="9313"/>
                      </a:lnTo>
                      <a:lnTo>
                        <a:pt x="2101" y="8595"/>
                      </a:lnTo>
                      <a:lnTo>
                        <a:pt x="615" y="7160"/>
                      </a:lnTo>
                      <a:lnTo>
                        <a:pt x="1127" y="5878"/>
                      </a:lnTo>
                      <a:lnTo>
                        <a:pt x="3178" y="5981"/>
                      </a:lnTo>
                      <a:lnTo>
                        <a:pt x="3588" y="5417"/>
                      </a:lnTo>
                      <a:lnTo>
                        <a:pt x="2819" y="3520"/>
                      </a:lnTo>
                      <a:lnTo>
                        <a:pt x="3742" y="2597"/>
                      </a:lnTo>
                      <a:lnTo>
                        <a:pt x="5536" y="3417"/>
                      </a:lnTo>
                      <a:lnTo>
                        <a:pt x="6049" y="3058"/>
                      </a:lnTo>
                      <a:lnTo>
                        <a:pt x="6100" y="1264"/>
                      </a:lnTo>
                      <a:lnTo>
                        <a:pt x="7228" y="700"/>
                      </a:lnTo>
                      <a:lnTo>
                        <a:pt x="8510" y="2033"/>
                      </a:lnTo>
                      <a:lnTo>
                        <a:pt x="9689" y="1725"/>
                      </a:lnTo>
                      <a:close/>
                      <a:moveTo>
                        <a:pt x="10817" y="14422"/>
                      </a:moveTo>
                      <a:lnTo>
                        <a:pt x="11175" y="14388"/>
                      </a:lnTo>
                      <a:lnTo>
                        <a:pt x="11534" y="14354"/>
                      </a:lnTo>
                      <a:lnTo>
                        <a:pt x="11893" y="14268"/>
                      </a:lnTo>
                      <a:lnTo>
                        <a:pt x="12218" y="14166"/>
                      </a:lnTo>
                      <a:lnTo>
                        <a:pt x="12508" y="13995"/>
                      </a:lnTo>
                      <a:lnTo>
                        <a:pt x="12816" y="13807"/>
                      </a:lnTo>
                      <a:lnTo>
                        <a:pt x="13106" y="13602"/>
                      </a:lnTo>
                      <a:lnTo>
                        <a:pt x="13329" y="13380"/>
                      </a:lnTo>
                      <a:lnTo>
                        <a:pt x="13568" y="13106"/>
                      </a:lnTo>
                      <a:lnTo>
                        <a:pt x="13790" y="12850"/>
                      </a:lnTo>
                      <a:lnTo>
                        <a:pt x="13961" y="12560"/>
                      </a:lnTo>
                      <a:lnTo>
                        <a:pt x="14115" y="12269"/>
                      </a:lnTo>
                      <a:lnTo>
                        <a:pt x="14217" y="11927"/>
                      </a:lnTo>
                      <a:lnTo>
                        <a:pt x="14320" y="11568"/>
                      </a:lnTo>
                      <a:lnTo>
                        <a:pt x="14388" y="11210"/>
                      </a:lnTo>
                      <a:lnTo>
                        <a:pt x="14388" y="10851"/>
                      </a:lnTo>
                      <a:lnTo>
                        <a:pt x="14388" y="10492"/>
                      </a:lnTo>
                      <a:lnTo>
                        <a:pt x="14320" y="10133"/>
                      </a:lnTo>
                      <a:lnTo>
                        <a:pt x="14217" y="9808"/>
                      </a:lnTo>
                      <a:lnTo>
                        <a:pt x="14115" y="9467"/>
                      </a:lnTo>
                      <a:lnTo>
                        <a:pt x="13961" y="9142"/>
                      </a:lnTo>
                      <a:lnTo>
                        <a:pt x="13790" y="8851"/>
                      </a:lnTo>
                      <a:lnTo>
                        <a:pt x="13568" y="8595"/>
                      </a:lnTo>
                      <a:lnTo>
                        <a:pt x="13329" y="8322"/>
                      </a:lnTo>
                      <a:lnTo>
                        <a:pt x="13106" y="8100"/>
                      </a:lnTo>
                      <a:lnTo>
                        <a:pt x="12816" y="7894"/>
                      </a:lnTo>
                      <a:lnTo>
                        <a:pt x="12508" y="7741"/>
                      </a:lnTo>
                      <a:lnTo>
                        <a:pt x="12218" y="7570"/>
                      </a:lnTo>
                      <a:lnTo>
                        <a:pt x="11893" y="7433"/>
                      </a:lnTo>
                      <a:lnTo>
                        <a:pt x="11534" y="7382"/>
                      </a:lnTo>
                      <a:lnTo>
                        <a:pt x="11175" y="7313"/>
                      </a:lnTo>
                      <a:lnTo>
                        <a:pt x="10817" y="7313"/>
                      </a:lnTo>
                      <a:lnTo>
                        <a:pt x="10441" y="7313"/>
                      </a:lnTo>
                      <a:lnTo>
                        <a:pt x="10082" y="7382"/>
                      </a:lnTo>
                      <a:lnTo>
                        <a:pt x="9757" y="7433"/>
                      </a:lnTo>
                      <a:lnTo>
                        <a:pt x="9432" y="7570"/>
                      </a:lnTo>
                      <a:lnTo>
                        <a:pt x="9142" y="7741"/>
                      </a:lnTo>
                      <a:lnTo>
                        <a:pt x="8834" y="7894"/>
                      </a:lnTo>
                      <a:lnTo>
                        <a:pt x="8544" y="8100"/>
                      </a:lnTo>
                      <a:lnTo>
                        <a:pt x="8287" y="8322"/>
                      </a:lnTo>
                      <a:lnTo>
                        <a:pt x="8048" y="8595"/>
                      </a:lnTo>
                      <a:lnTo>
                        <a:pt x="7860" y="8851"/>
                      </a:lnTo>
                      <a:lnTo>
                        <a:pt x="7689" y="9142"/>
                      </a:lnTo>
                      <a:lnTo>
                        <a:pt x="7536" y="9467"/>
                      </a:lnTo>
                      <a:lnTo>
                        <a:pt x="7399" y="9808"/>
                      </a:lnTo>
                      <a:lnTo>
                        <a:pt x="7331" y="10133"/>
                      </a:lnTo>
                      <a:lnTo>
                        <a:pt x="7262" y="10492"/>
                      </a:lnTo>
                      <a:lnTo>
                        <a:pt x="7262" y="10851"/>
                      </a:lnTo>
                      <a:lnTo>
                        <a:pt x="7262" y="11210"/>
                      </a:lnTo>
                      <a:lnTo>
                        <a:pt x="7331" y="11568"/>
                      </a:lnTo>
                      <a:lnTo>
                        <a:pt x="7399" y="11927"/>
                      </a:lnTo>
                      <a:lnTo>
                        <a:pt x="7536" y="12269"/>
                      </a:lnTo>
                      <a:lnTo>
                        <a:pt x="7689" y="12560"/>
                      </a:lnTo>
                      <a:lnTo>
                        <a:pt x="7860" y="12850"/>
                      </a:lnTo>
                      <a:lnTo>
                        <a:pt x="8048" y="13106"/>
                      </a:lnTo>
                      <a:lnTo>
                        <a:pt x="8287" y="13380"/>
                      </a:lnTo>
                      <a:lnTo>
                        <a:pt x="8544" y="13602"/>
                      </a:lnTo>
                      <a:lnTo>
                        <a:pt x="8834" y="13807"/>
                      </a:lnTo>
                      <a:lnTo>
                        <a:pt x="9142" y="13995"/>
                      </a:lnTo>
                      <a:lnTo>
                        <a:pt x="9432" y="14166"/>
                      </a:lnTo>
                      <a:lnTo>
                        <a:pt x="9757" y="14268"/>
                      </a:lnTo>
                      <a:lnTo>
                        <a:pt x="10082" y="14354"/>
                      </a:lnTo>
                      <a:lnTo>
                        <a:pt x="10441" y="14388"/>
                      </a:lnTo>
                      <a:lnTo>
                        <a:pt x="10817" y="14422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round/>
                  <a:headEnd/>
                  <a:tailEnd/>
                </a:ln>
                <a:scene3d>
                  <a:camera prst="legacyPerspectiveFront">
                    <a:rot lat="20099998" lon="1500000" rev="0"/>
                  </a:camera>
                  <a:lightRig rig="legacyFlat4" dir="b"/>
                </a:scene3d>
                <a:sp3d extrusionH="430200" prstMaterial="legacyMatte">
                  <a:bevelT w="13500" h="13500" prst="angle"/>
                  <a:bevelB w="13500" h="13500" prst="angle"/>
                  <a:extrusionClr>
                    <a:srgbClr val="C0C0C0"/>
                  </a:extrusionClr>
                </a:sp3d>
              </p:spPr>
              <p:txBody>
                <a:bodyPr>
                  <a:flatTx/>
                </a:bodyPr>
                <a:lstStyle/>
                <a:p>
                  <a:endParaRPr lang="fr-FR"/>
                </a:p>
              </p:txBody>
            </p:sp>
            <p:sp>
              <p:nvSpPr>
                <p:cNvPr id="26660" name="AutoShape 11"/>
                <p:cNvSpPr>
                  <a:spLocks noEditPoints="1" noChangeArrowheads="1"/>
                </p:cNvSpPr>
                <p:nvPr/>
              </p:nvSpPr>
              <p:spPr bwMode="auto">
                <a:xfrm>
                  <a:off x="2559" y="2142"/>
                  <a:ext cx="1588" cy="1392"/>
                </a:xfrm>
                <a:custGeom>
                  <a:avLst/>
                  <a:gdLst>
                    <a:gd name="T0" fmla="*/ 794 w 21600"/>
                    <a:gd name="T1" fmla="*/ 0 h 21600"/>
                    <a:gd name="T2" fmla="*/ 1588 w 21600"/>
                    <a:gd name="T3" fmla="*/ 696 h 21600"/>
                    <a:gd name="T4" fmla="*/ 794 w 21600"/>
                    <a:gd name="T5" fmla="*/ 1392 h 21600"/>
                    <a:gd name="T6" fmla="*/ 0 w 21600"/>
                    <a:gd name="T7" fmla="*/ 696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380 w 21600"/>
                    <a:gd name="T13" fmla="*/ 3957 h 21600"/>
                    <a:gd name="T14" fmla="*/ 17846 w 21600"/>
                    <a:gd name="T15" fmla="*/ 17628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9689" y="1725"/>
                      </a:moveTo>
                      <a:lnTo>
                        <a:pt x="10304" y="85"/>
                      </a:lnTo>
                      <a:lnTo>
                        <a:pt x="11637" y="85"/>
                      </a:lnTo>
                      <a:lnTo>
                        <a:pt x="12303" y="1777"/>
                      </a:lnTo>
                      <a:lnTo>
                        <a:pt x="13072" y="1931"/>
                      </a:lnTo>
                      <a:lnTo>
                        <a:pt x="14303" y="598"/>
                      </a:lnTo>
                      <a:lnTo>
                        <a:pt x="15533" y="1110"/>
                      </a:lnTo>
                      <a:lnTo>
                        <a:pt x="15584" y="2905"/>
                      </a:lnTo>
                      <a:lnTo>
                        <a:pt x="16405" y="3520"/>
                      </a:lnTo>
                      <a:lnTo>
                        <a:pt x="17891" y="2751"/>
                      </a:lnTo>
                      <a:lnTo>
                        <a:pt x="18917" y="3674"/>
                      </a:lnTo>
                      <a:lnTo>
                        <a:pt x="18199" y="5314"/>
                      </a:lnTo>
                      <a:lnTo>
                        <a:pt x="18763" y="6083"/>
                      </a:lnTo>
                      <a:lnTo>
                        <a:pt x="20403" y="6032"/>
                      </a:lnTo>
                      <a:lnTo>
                        <a:pt x="20865" y="7211"/>
                      </a:lnTo>
                      <a:lnTo>
                        <a:pt x="19737" y="8185"/>
                      </a:lnTo>
                      <a:lnTo>
                        <a:pt x="20096" y="9723"/>
                      </a:lnTo>
                      <a:lnTo>
                        <a:pt x="21634" y="10287"/>
                      </a:lnTo>
                      <a:lnTo>
                        <a:pt x="21582" y="11620"/>
                      </a:lnTo>
                      <a:lnTo>
                        <a:pt x="20147" y="12184"/>
                      </a:lnTo>
                      <a:lnTo>
                        <a:pt x="19942" y="13158"/>
                      </a:lnTo>
                      <a:lnTo>
                        <a:pt x="21070" y="14234"/>
                      </a:lnTo>
                      <a:lnTo>
                        <a:pt x="20608" y="15362"/>
                      </a:lnTo>
                      <a:lnTo>
                        <a:pt x="19019" y="15465"/>
                      </a:lnTo>
                      <a:lnTo>
                        <a:pt x="18404" y="16439"/>
                      </a:lnTo>
                      <a:lnTo>
                        <a:pt x="19122" y="17925"/>
                      </a:lnTo>
                      <a:lnTo>
                        <a:pt x="18096" y="18797"/>
                      </a:lnTo>
                      <a:lnTo>
                        <a:pt x="16763" y="18284"/>
                      </a:lnTo>
                      <a:lnTo>
                        <a:pt x="15431" y="19002"/>
                      </a:lnTo>
                      <a:lnTo>
                        <a:pt x="15277" y="20848"/>
                      </a:lnTo>
                      <a:lnTo>
                        <a:pt x="14149" y="21155"/>
                      </a:lnTo>
                      <a:lnTo>
                        <a:pt x="13021" y="19925"/>
                      </a:lnTo>
                      <a:lnTo>
                        <a:pt x="12252" y="20181"/>
                      </a:lnTo>
                      <a:lnTo>
                        <a:pt x="11739" y="21668"/>
                      </a:lnTo>
                      <a:lnTo>
                        <a:pt x="10201" y="21668"/>
                      </a:lnTo>
                      <a:lnTo>
                        <a:pt x="9740" y="20130"/>
                      </a:lnTo>
                      <a:lnTo>
                        <a:pt x="8253" y="19771"/>
                      </a:lnTo>
                      <a:lnTo>
                        <a:pt x="7125" y="21001"/>
                      </a:lnTo>
                      <a:lnTo>
                        <a:pt x="5895" y="20489"/>
                      </a:lnTo>
                      <a:lnTo>
                        <a:pt x="5946" y="18592"/>
                      </a:lnTo>
                      <a:lnTo>
                        <a:pt x="5177" y="18131"/>
                      </a:lnTo>
                      <a:lnTo>
                        <a:pt x="3383" y="18848"/>
                      </a:lnTo>
                      <a:lnTo>
                        <a:pt x="2614" y="17874"/>
                      </a:lnTo>
                      <a:lnTo>
                        <a:pt x="3383" y="16182"/>
                      </a:lnTo>
                      <a:lnTo>
                        <a:pt x="2922" y="15465"/>
                      </a:lnTo>
                      <a:lnTo>
                        <a:pt x="922" y="15516"/>
                      </a:lnTo>
                      <a:lnTo>
                        <a:pt x="512" y="14234"/>
                      </a:lnTo>
                      <a:lnTo>
                        <a:pt x="1948" y="12901"/>
                      </a:lnTo>
                      <a:lnTo>
                        <a:pt x="1896" y="12184"/>
                      </a:lnTo>
                      <a:lnTo>
                        <a:pt x="0" y="11415"/>
                      </a:lnTo>
                      <a:lnTo>
                        <a:pt x="51" y="10031"/>
                      </a:lnTo>
                      <a:lnTo>
                        <a:pt x="1948" y="9313"/>
                      </a:lnTo>
                      <a:lnTo>
                        <a:pt x="2101" y="8595"/>
                      </a:lnTo>
                      <a:lnTo>
                        <a:pt x="615" y="7160"/>
                      </a:lnTo>
                      <a:lnTo>
                        <a:pt x="1127" y="5878"/>
                      </a:lnTo>
                      <a:lnTo>
                        <a:pt x="3178" y="5981"/>
                      </a:lnTo>
                      <a:lnTo>
                        <a:pt x="3588" y="5417"/>
                      </a:lnTo>
                      <a:lnTo>
                        <a:pt x="2819" y="3520"/>
                      </a:lnTo>
                      <a:lnTo>
                        <a:pt x="3742" y="2597"/>
                      </a:lnTo>
                      <a:lnTo>
                        <a:pt x="5536" y="3417"/>
                      </a:lnTo>
                      <a:lnTo>
                        <a:pt x="6049" y="3058"/>
                      </a:lnTo>
                      <a:lnTo>
                        <a:pt x="6100" y="1264"/>
                      </a:lnTo>
                      <a:lnTo>
                        <a:pt x="7228" y="700"/>
                      </a:lnTo>
                      <a:lnTo>
                        <a:pt x="8510" y="2033"/>
                      </a:lnTo>
                      <a:lnTo>
                        <a:pt x="9689" y="1725"/>
                      </a:lnTo>
                      <a:close/>
                      <a:moveTo>
                        <a:pt x="10817" y="14422"/>
                      </a:moveTo>
                      <a:lnTo>
                        <a:pt x="11175" y="14388"/>
                      </a:lnTo>
                      <a:lnTo>
                        <a:pt x="11534" y="14354"/>
                      </a:lnTo>
                      <a:lnTo>
                        <a:pt x="11893" y="14268"/>
                      </a:lnTo>
                      <a:lnTo>
                        <a:pt x="12218" y="14166"/>
                      </a:lnTo>
                      <a:lnTo>
                        <a:pt x="12508" y="13995"/>
                      </a:lnTo>
                      <a:lnTo>
                        <a:pt x="12816" y="13807"/>
                      </a:lnTo>
                      <a:lnTo>
                        <a:pt x="13106" y="13602"/>
                      </a:lnTo>
                      <a:lnTo>
                        <a:pt x="13329" y="13380"/>
                      </a:lnTo>
                      <a:lnTo>
                        <a:pt x="13568" y="13106"/>
                      </a:lnTo>
                      <a:lnTo>
                        <a:pt x="13790" y="12850"/>
                      </a:lnTo>
                      <a:lnTo>
                        <a:pt x="13961" y="12560"/>
                      </a:lnTo>
                      <a:lnTo>
                        <a:pt x="14115" y="12269"/>
                      </a:lnTo>
                      <a:lnTo>
                        <a:pt x="14217" y="11927"/>
                      </a:lnTo>
                      <a:lnTo>
                        <a:pt x="14320" y="11568"/>
                      </a:lnTo>
                      <a:lnTo>
                        <a:pt x="14388" y="11210"/>
                      </a:lnTo>
                      <a:lnTo>
                        <a:pt x="14388" y="10851"/>
                      </a:lnTo>
                      <a:lnTo>
                        <a:pt x="14388" y="10492"/>
                      </a:lnTo>
                      <a:lnTo>
                        <a:pt x="14320" y="10133"/>
                      </a:lnTo>
                      <a:lnTo>
                        <a:pt x="14217" y="9808"/>
                      </a:lnTo>
                      <a:lnTo>
                        <a:pt x="14115" y="9467"/>
                      </a:lnTo>
                      <a:lnTo>
                        <a:pt x="13961" y="9142"/>
                      </a:lnTo>
                      <a:lnTo>
                        <a:pt x="13790" y="8851"/>
                      </a:lnTo>
                      <a:lnTo>
                        <a:pt x="13568" y="8595"/>
                      </a:lnTo>
                      <a:lnTo>
                        <a:pt x="13329" y="8322"/>
                      </a:lnTo>
                      <a:lnTo>
                        <a:pt x="13106" y="8100"/>
                      </a:lnTo>
                      <a:lnTo>
                        <a:pt x="12816" y="7894"/>
                      </a:lnTo>
                      <a:lnTo>
                        <a:pt x="12508" y="7741"/>
                      </a:lnTo>
                      <a:lnTo>
                        <a:pt x="12218" y="7570"/>
                      </a:lnTo>
                      <a:lnTo>
                        <a:pt x="11893" y="7433"/>
                      </a:lnTo>
                      <a:lnTo>
                        <a:pt x="11534" y="7382"/>
                      </a:lnTo>
                      <a:lnTo>
                        <a:pt x="11175" y="7313"/>
                      </a:lnTo>
                      <a:lnTo>
                        <a:pt x="10817" y="7313"/>
                      </a:lnTo>
                      <a:lnTo>
                        <a:pt x="10441" y="7313"/>
                      </a:lnTo>
                      <a:lnTo>
                        <a:pt x="10082" y="7382"/>
                      </a:lnTo>
                      <a:lnTo>
                        <a:pt x="9757" y="7433"/>
                      </a:lnTo>
                      <a:lnTo>
                        <a:pt x="9432" y="7570"/>
                      </a:lnTo>
                      <a:lnTo>
                        <a:pt x="9142" y="7741"/>
                      </a:lnTo>
                      <a:lnTo>
                        <a:pt x="8834" y="7894"/>
                      </a:lnTo>
                      <a:lnTo>
                        <a:pt x="8544" y="8100"/>
                      </a:lnTo>
                      <a:lnTo>
                        <a:pt x="8287" y="8322"/>
                      </a:lnTo>
                      <a:lnTo>
                        <a:pt x="8048" y="8595"/>
                      </a:lnTo>
                      <a:lnTo>
                        <a:pt x="7860" y="8851"/>
                      </a:lnTo>
                      <a:lnTo>
                        <a:pt x="7689" y="9142"/>
                      </a:lnTo>
                      <a:lnTo>
                        <a:pt x="7536" y="9467"/>
                      </a:lnTo>
                      <a:lnTo>
                        <a:pt x="7399" y="9808"/>
                      </a:lnTo>
                      <a:lnTo>
                        <a:pt x="7331" y="10133"/>
                      </a:lnTo>
                      <a:lnTo>
                        <a:pt x="7262" y="10492"/>
                      </a:lnTo>
                      <a:lnTo>
                        <a:pt x="7262" y="10851"/>
                      </a:lnTo>
                      <a:lnTo>
                        <a:pt x="7262" y="11210"/>
                      </a:lnTo>
                      <a:lnTo>
                        <a:pt x="7331" y="11568"/>
                      </a:lnTo>
                      <a:lnTo>
                        <a:pt x="7399" y="11927"/>
                      </a:lnTo>
                      <a:lnTo>
                        <a:pt x="7536" y="12269"/>
                      </a:lnTo>
                      <a:lnTo>
                        <a:pt x="7689" y="12560"/>
                      </a:lnTo>
                      <a:lnTo>
                        <a:pt x="7860" y="12850"/>
                      </a:lnTo>
                      <a:lnTo>
                        <a:pt x="8048" y="13106"/>
                      </a:lnTo>
                      <a:lnTo>
                        <a:pt x="8287" y="13380"/>
                      </a:lnTo>
                      <a:lnTo>
                        <a:pt x="8544" y="13602"/>
                      </a:lnTo>
                      <a:lnTo>
                        <a:pt x="8834" y="13807"/>
                      </a:lnTo>
                      <a:lnTo>
                        <a:pt x="9142" y="13995"/>
                      </a:lnTo>
                      <a:lnTo>
                        <a:pt x="9432" y="14166"/>
                      </a:lnTo>
                      <a:lnTo>
                        <a:pt x="9757" y="14268"/>
                      </a:lnTo>
                      <a:lnTo>
                        <a:pt x="10082" y="14354"/>
                      </a:lnTo>
                      <a:lnTo>
                        <a:pt x="10441" y="14388"/>
                      </a:lnTo>
                      <a:lnTo>
                        <a:pt x="10817" y="14422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round/>
                  <a:headEnd/>
                  <a:tailEnd/>
                </a:ln>
                <a:scene3d>
                  <a:camera prst="legacyPerspectiveFront">
                    <a:rot lat="20099998" lon="1500000" rev="0"/>
                  </a:camera>
                  <a:lightRig rig="legacyFlat4" dir="b"/>
                </a:scene3d>
                <a:sp3d extrusionH="430200" prstMaterial="legacyMatte">
                  <a:bevelT w="13500" h="13500" prst="angle"/>
                  <a:bevelB w="13500" h="13500" prst="angle"/>
                  <a:extrusionClr>
                    <a:srgbClr val="C0C0C0"/>
                  </a:extrusionClr>
                </a:sp3d>
              </p:spPr>
              <p:txBody>
                <a:bodyPr>
                  <a:flatTx/>
                </a:bodyPr>
                <a:lstStyle/>
                <a:p>
                  <a:endParaRPr lang="fr-FR"/>
                </a:p>
              </p:txBody>
            </p:sp>
          </p:grpSp>
        </p:grpSp>
        <p:sp>
          <p:nvSpPr>
            <p:cNvPr id="27" name="Flowchart: Multidocument 26"/>
            <p:cNvSpPr>
              <a:spLocks noChangeArrowheads="1"/>
            </p:cNvSpPr>
            <p:nvPr/>
          </p:nvSpPr>
          <p:spPr bwMode="auto">
            <a:xfrm>
              <a:off x="4000496" y="4250537"/>
              <a:ext cx="1831075" cy="928695"/>
            </a:xfrm>
            <a:prstGeom prst="flowChartMultidocument">
              <a:avLst/>
            </a:prstGeom>
            <a:gradFill rotWithShape="1">
              <a:gsLst>
                <a:gs pos="0">
                  <a:srgbClr val="9EEAFF"/>
                </a:gs>
                <a:gs pos="35001">
                  <a:srgbClr val="BBEFFF"/>
                </a:gs>
                <a:gs pos="100000">
                  <a:srgbClr val="E4F9FF"/>
                </a:gs>
              </a:gsLst>
              <a:lin ang="16200000" scaled="1"/>
            </a:gradFill>
            <a:ln w="9525">
              <a:solidFill>
                <a:srgbClr val="46AAC5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dirty="0" err="1">
                  <a:solidFill>
                    <a:schemeClr val="dk1"/>
                  </a:solidFill>
                  <a:latin typeface="+mn-lt"/>
                  <a:ea typeface="+mn-ea"/>
                  <a:cs typeface="+mn-cs"/>
                </a:rPr>
                <a:t>Context</a:t>
              </a:r>
              <a:r>
                <a:rPr lang="fr-FR" dirty="0">
                  <a:solidFill>
                    <a:schemeClr val="dk1"/>
                  </a:solidFill>
                  <a:latin typeface="+mn-lt"/>
                  <a:ea typeface="+mn-ea"/>
                  <a:cs typeface="+mn-cs"/>
                </a:rPr>
                <a:t> management</a:t>
              </a:r>
            </a:p>
          </p:txBody>
        </p:sp>
        <p:grpSp>
          <p:nvGrpSpPr>
            <p:cNvPr id="26649" name="Group 31"/>
            <p:cNvGrpSpPr>
              <a:grpSpLocks/>
            </p:cNvGrpSpPr>
            <p:nvPr/>
          </p:nvGrpSpPr>
          <p:grpSpPr bwMode="auto">
            <a:xfrm>
              <a:off x="2285984" y="4250537"/>
              <a:ext cx="1500198" cy="928694"/>
              <a:chOff x="428596" y="3714752"/>
              <a:chExt cx="1571636" cy="928694"/>
            </a:xfrm>
          </p:grpSpPr>
          <p:sp>
            <p:nvSpPr>
              <p:cNvPr id="31" name="Rectangle 30"/>
              <p:cNvSpPr>
                <a:spLocks noChangeArrowheads="1"/>
              </p:cNvSpPr>
              <p:nvPr/>
            </p:nvSpPr>
            <p:spPr bwMode="auto">
              <a:xfrm>
                <a:off x="428596" y="3714752"/>
                <a:ext cx="1571636" cy="928694"/>
              </a:xfrm>
              <a:prstGeom prst="rect">
                <a:avLst/>
              </a:prstGeom>
              <a:gradFill rotWithShape="1">
                <a:gsLst>
                  <a:gs pos="0">
                    <a:srgbClr val="9EEAFF"/>
                  </a:gs>
                  <a:gs pos="35001">
                    <a:srgbClr val="BBEFFF"/>
                  </a:gs>
                  <a:gs pos="100000">
                    <a:srgbClr val="E4F9FF"/>
                  </a:gs>
                </a:gsLst>
                <a:lin ang="16200000" scaled="1"/>
              </a:gradFill>
              <a:ln>
                <a:noFill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FR" dirty="0" err="1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rPr>
                  <a:t>Context</a:t>
                </a:r>
                <a:r>
                  <a:rPr lang="fr-FR" dirty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rPr>
                  <a:t> </a:t>
                </a:r>
              </a:p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FR" dirty="0" err="1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rPr>
                  <a:t>sensors</a:t>
                </a:r>
                <a:endParaRPr lang="fr-FR" dirty="0">
                  <a:solidFill>
                    <a:schemeClr val="dk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" name="Sun 27"/>
              <p:cNvSpPr>
                <a:spLocks noChangeArrowheads="1"/>
              </p:cNvSpPr>
              <p:nvPr/>
            </p:nvSpPr>
            <p:spPr bwMode="auto">
              <a:xfrm>
                <a:off x="571472" y="3786190"/>
                <a:ext cx="428628" cy="357190"/>
              </a:xfrm>
              <a:prstGeom prst="sun">
                <a:avLst>
                  <a:gd name="adj" fmla="val 25000"/>
                </a:avLst>
              </a:prstGeom>
              <a:solidFill>
                <a:srgbClr val="D9D9D9"/>
              </a:solidFill>
              <a:ln w="9525">
                <a:solidFill>
                  <a:srgbClr val="A6A6A6"/>
                </a:solidFill>
                <a:miter lim="800000"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solidFill>
                    <a:schemeClr val="dk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Sun 28"/>
              <p:cNvSpPr>
                <a:spLocks noChangeArrowheads="1"/>
              </p:cNvSpPr>
              <p:nvPr/>
            </p:nvSpPr>
            <p:spPr bwMode="auto">
              <a:xfrm>
                <a:off x="428596" y="4000504"/>
                <a:ext cx="428628" cy="428628"/>
              </a:xfrm>
              <a:prstGeom prst="sun">
                <a:avLst>
                  <a:gd name="adj" fmla="val 25000"/>
                </a:avLst>
              </a:prstGeom>
              <a:solidFill>
                <a:srgbClr val="969696"/>
              </a:solidFill>
              <a:ln w="9525">
                <a:solidFill>
                  <a:srgbClr val="7F7F7F"/>
                </a:solidFill>
                <a:miter lim="800000"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solidFill>
                    <a:schemeClr val="dk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" name="Sun 29"/>
              <p:cNvSpPr>
                <a:spLocks noChangeArrowheads="1"/>
              </p:cNvSpPr>
              <p:nvPr/>
            </p:nvSpPr>
            <p:spPr bwMode="auto">
              <a:xfrm>
                <a:off x="642910" y="4143380"/>
                <a:ext cx="428628" cy="428628"/>
              </a:xfrm>
              <a:prstGeom prst="sun">
                <a:avLst>
                  <a:gd name="adj" fmla="val 25000"/>
                </a:avLst>
              </a:prstGeom>
              <a:solidFill>
                <a:srgbClr val="D9D9D9"/>
              </a:solidFill>
              <a:ln w="9525">
                <a:solidFill>
                  <a:srgbClr val="7F7F7F"/>
                </a:solidFill>
                <a:miter lim="800000"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solidFill>
                    <a:schemeClr val="dk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cxnSp>
          <p:nvCxnSpPr>
            <p:cNvPr id="33" name="Elbow Connector 32"/>
            <p:cNvCxnSpPr>
              <a:cxnSpLocks noChangeShapeType="1"/>
              <a:stCxn id="31" idx="3"/>
              <a:endCxn id="27" idx="1"/>
            </p:cNvCxnSpPr>
            <p:nvPr/>
          </p:nvCxnSpPr>
          <p:spPr bwMode="auto">
            <a:xfrm>
              <a:off x="3786182" y="4714885"/>
              <a:ext cx="214314" cy="12700"/>
            </a:xfrm>
            <a:prstGeom prst="bentConnector3">
              <a:avLst>
                <a:gd name="adj1" fmla="val 50000"/>
              </a:avLst>
            </a:prstGeom>
            <a:noFill/>
            <a:ln w="38100">
              <a:solidFill>
                <a:schemeClr val="tx1"/>
              </a:solidFill>
              <a:miter lim="800000"/>
              <a:headEnd type="stealth" w="med" len="med"/>
              <a:tailEnd type="stealth" w="med" len="med"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" name="Elbow Connector 35"/>
            <p:cNvCxnSpPr>
              <a:cxnSpLocks noChangeShapeType="1"/>
              <a:stCxn id="27" idx="3"/>
              <a:endCxn id="20" idx="1"/>
            </p:cNvCxnSpPr>
            <p:nvPr/>
          </p:nvCxnSpPr>
          <p:spPr bwMode="auto">
            <a:xfrm>
              <a:off x="5831571" y="4714885"/>
              <a:ext cx="97751" cy="12700"/>
            </a:xfrm>
            <a:prstGeom prst="bentConnector3">
              <a:avLst>
                <a:gd name="adj1" fmla="val 50000"/>
              </a:avLst>
            </a:prstGeom>
            <a:noFill/>
            <a:ln w="38100">
              <a:solidFill>
                <a:schemeClr val="tx1"/>
              </a:solidFill>
              <a:miter lim="800000"/>
              <a:headEnd type="stealth" w="med" len="med"/>
              <a:tailEnd type="stealth" w="med" len="med"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478113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Motivations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84784"/>
            <a:ext cx="8435280" cy="4680520"/>
          </a:xfrm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rgbClr val="1F497D"/>
                </a:solidFill>
              </a:rPr>
              <a:t>Coopération</a:t>
            </a:r>
            <a:r>
              <a:rPr lang="fr-FR" dirty="0" smtClean="0">
                <a:solidFill>
                  <a:srgbClr val="1F497D"/>
                </a:solidFill>
              </a:rPr>
              <a:t> </a:t>
            </a:r>
            <a:r>
              <a:rPr lang="fr-FR" dirty="0" smtClean="0"/>
              <a:t>: besoin de travailler en </a:t>
            </a:r>
            <a:r>
              <a:rPr lang="fr-FR" dirty="0"/>
              <a:t>groupe</a:t>
            </a:r>
            <a:r>
              <a:rPr lang="fr-FR" dirty="0" smtClean="0"/>
              <a:t> ?</a:t>
            </a:r>
          </a:p>
          <a:p>
            <a:pPr lvl="1"/>
            <a:r>
              <a:rPr lang="fr-FR" dirty="0" smtClean="0"/>
              <a:t> </a:t>
            </a:r>
            <a:r>
              <a:rPr lang="fr-FR" dirty="0"/>
              <a:t>L'activité humaine n'est jamais isolée</a:t>
            </a:r>
          </a:p>
          <a:p>
            <a:pPr lvl="1"/>
            <a:r>
              <a:rPr lang="fr-FR" dirty="0"/>
              <a:t>Travailler ensemble </a:t>
            </a:r>
            <a:r>
              <a:rPr lang="fr-FR" dirty="0" smtClean="0"/>
              <a:t>sur </a:t>
            </a:r>
            <a:r>
              <a:rPr lang="fr-FR" dirty="0"/>
              <a:t>un </a:t>
            </a:r>
            <a:r>
              <a:rPr lang="fr-FR" b="1" dirty="0">
                <a:solidFill>
                  <a:schemeClr val="tx2"/>
                </a:solidFill>
              </a:rPr>
              <a:t>but </a:t>
            </a:r>
            <a:r>
              <a:rPr lang="fr-FR" b="1" dirty="0" smtClean="0">
                <a:solidFill>
                  <a:schemeClr val="tx2"/>
                </a:solidFill>
              </a:rPr>
              <a:t>commun </a:t>
            </a:r>
            <a:r>
              <a:rPr lang="fr-FR" dirty="0" smtClean="0"/>
              <a:t>pour </a:t>
            </a:r>
            <a:r>
              <a:rPr lang="fr-FR" b="1" dirty="0">
                <a:solidFill>
                  <a:schemeClr val="tx2"/>
                </a:solidFill>
              </a:rPr>
              <a:t>mieux </a:t>
            </a:r>
            <a:r>
              <a:rPr lang="fr-FR" b="1" dirty="0" smtClean="0">
                <a:solidFill>
                  <a:schemeClr val="tx2"/>
                </a:solidFill>
              </a:rPr>
              <a:t>avancer</a:t>
            </a:r>
          </a:p>
          <a:p>
            <a:pPr lvl="1"/>
            <a:endParaRPr lang="fr-FR" sz="3200" dirty="0" smtClean="0"/>
          </a:p>
          <a:p>
            <a:pPr>
              <a:spcBef>
                <a:spcPts val="3800"/>
              </a:spcBef>
            </a:pPr>
            <a:r>
              <a:rPr lang="fr-FR" b="1" dirty="0" smtClean="0">
                <a:solidFill>
                  <a:srgbClr val="1F497D"/>
                </a:solidFill>
              </a:rPr>
              <a:t>Ubiquité</a:t>
            </a:r>
            <a:r>
              <a:rPr lang="fr-FR" dirty="0" smtClean="0"/>
              <a:t> grâce aux nouvelles technologies ?</a:t>
            </a:r>
          </a:p>
          <a:p>
            <a:pPr lvl="1"/>
            <a:r>
              <a:rPr lang="fr-FR" dirty="0"/>
              <a:t>N</a:t>
            </a:r>
            <a:r>
              <a:rPr lang="fr-FR" dirty="0" smtClean="0"/>
              <a:t>ouvelles technologies mobiles : </a:t>
            </a:r>
            <a:r>
              <a:rPr lang="fr-FR" dirty="0" err="1" smtClean="0"/>
              <a:t>smartphone</a:t>
            </a:r>
            <a:r>
              <a:rPr lang="fr-FR" dirty="0" smtClean="0"/>
              <a:t>, 3G…</a:t>
            </a:r>
          </a:p>
          <a:p>
            <a:pPr lvl="1"/>
            <a:r>
              <a:rPr lang="fr-FR" dirty="0" smtClean="0"/>
              <a:t>Être connecté </a:t>
            </a:r>
            <a:r>
              <a:rPr lang="fr-FR" b="1" i="1" dirty="0" err="1" smtClean="0">
                <a:solidFill>
                  <a:srgbClr val="1F497D"/>
                </a:solidFill>
              </a:rPr>
              <a:t>anytime</a:t>
            </a:r>
            <a:r>
              <a:rPr lang="fr-FR" b="1" i="1" dirty="0" smtClean="0">
                <a:solidFill>
                  <a:srgbClr val="1F497D"/>
                </a:solidFill>
              </a:rPr>
              <a:t>, </a:t>
            </a:r>
            <a:r>
              <a:rPr lang="fr-FR" b="1" i="1" dirty="0" err="1" smtClean="0">
                <a:solidFill>
                  <a:srgbClr val="1F497D"/>
                </a:solidFill>
              </a:rPr>
              <a:t>anywhere</a:t>
            </a:r>
            <a:r>
              <a:rPr lang="fr-FR" b="1" i="1" dirty="0" smtClean="0">
                <a:solidFill>
                  <a:srgbClr val="1F497D"/>
                </a:solidFill>
              </a:rPr>
              <a:t> </a:t>
            </a:r>
            <a:endParaRPr lang="fr-FR" b="1" i="1" dirty="0">
              <a:solidFill>
                <a:srgbClr val="1F497D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E4A3E-F158-F440-9A47-99816224A7A7}" type="datetime1">
              <a:rPr lang="fr-FR" smtClean="0"/>
              <a:t>07/02/2014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BE58-7793-45FF-A067-2A41621469A2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3707904" y="3068960"/>
            <a:ext cx="5214974" cy="89255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r-FR" sz="2600" b="1" dirty="0" smtClean="0">
                <a:solidFill>
                  <a:schemeClr val="tx2"/>
                </a:solidFill>
              </a:rPr>
              <a:t>1 + 1 = 3 </a:t>
            </a:r>
            <a:r>
              <a:rPr lang="fr-FR" sz="2600" dirty="0" smtClean="0"/>
              <a:t>: obtenir plus que la simple somme des talents</a:t>
            </a:r>
          </a:p>
        </p:txBody>
      </p:sp>
    </p:spTree>
    <p:extLst>
      <p:ext uri="{BB962C8B-B14F-4D97-AF65-F5344CB8AC3E}">
        <p14:creationId xmlns:p14="http://schemas.microsoft.com/office/powerpoint/2010/main" val="2985354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Présentation</a:t>
            </a:r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idx="1"/>
          </p:nvPr>
        </p:nvSpPr>
        <p:spPr>
          <a:xfrm>
            <a:off x="457200" y="1061046"/>
            <a:ext cx="8219256" cy="639762"/>
          </a:xfrm>
        </p:spPr>
        <p:txBody>
          <a:bodyPr/>
          <a:lstStyle/>
          <a:p>
            <a:r>
              <a:rPr lang="fr-FR" dirty="0"/>
              <a:t>Contenu prévisionnel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2"/>
          </p:nvPr>
        </p:nvSpPr>
        <p:spPr>
          <a:xfrm>
            <a:off x="457200" y="1772816"/>
            <a:ext cx="4040188" cy="4353347"/>
          </a:xfrm>
        </p:spPr>
        <p:txBody>
          <a:bodyPr>
            <a:normAutofit fontScale="92500" lnSpcReduction="20000"/>
          </a:bodyPr>
          <a:lstStyle/>
          <a:p>
            <a:r>
              <a:rPr lang="fr-FR" dirty="0" smtClean="0"/>
              <a:t>Coopération (</a:t>
            </a:r>
            <a:r>
              <a:rPr lang="fr-FR" dirty="0" err="1" smtClean="0"/>
              <a:t>groupware</a:t>
            </a:r>
            <a:r>
              <a:rPr lang="fr-FR" dirty="0" smtClean="0"/>
              <a:t>)</a:t>
            </a:r>
            <a:endParaRPr lang="fr-FR" dirty="0" smtClean="0"/>
          </a:p>
          <a:p>
            <a:pPr lvl="1"/>
            <a:r>
              <a:rPr lang="fr-FR" dirty="0" smtClean="0"/>
              <a:t>Motivations </a:t>
            </a:r>
          </a:p>
          <a:p>
            <a:pPr lvl="1"/>
            <a:r>
              <a:rPr lang="fr-FR" dirty="0" smtClean="0"/>
              <a:t>Définition de </a:t>
            </a:r>
            <a:r>
              <a:rPr lang="fr-FR" dirty="0" smtClean="0"/>
              <a:t>collecticiel Taxonomies (TCAO)</a:t>
            </a:r>
            <a:endParaRPr lang="fr-FR" dirty="0" smtClean="0"/>
          </a:p>
          <a:p>
            <a:pPr lvl="1"/>
            <a:r>
              <a:rPr lang="fr-FR" dirty="0" smtClean="0"/>
              <a:t>Impact social et facteurs d’échec</a:t>
            </a:r>
          </a:p>
          <a:p>
            <a:pPr lvl="1"/>
            <a:r>
              <a:rPr lang="fr-FR" dirty="0"/>
              <a:t>Les fonctionnalités d’un collecticiel   </a:t>
            </a:r>
          </a:p>
          <a:p>
            <a:pPr lvl="2"/>
            <a:r>
              <a:rPr lang="fr-FR" dirty="0"/>
              <a:t>Modèle de trèfle</a:t>
            </a:r>
          </a:p>
          <a:p>
            <a:pPr lvl="2"/>
            <a:r>
              <a:rPr lang="fr-FR" dirty="0"/>
              <a:t>Les 5 fonctionnalités </a:t>
            </a:r>
          </a:p>
          <a:p>
            <a:pPr lvl="1"/>
            <a:r>
              <a:rPr lang="fr-FR" dirty="0"/>
              <a:t>Défis techniques </a:t>
            </a:r>
          </a:p>
          <a:p>
            <a:pPr lvl="2"/>
            <a:r>
              <a:rPr lang="fr-FR" dirty="0"/>
              <a:t>Rôles, droit d’accès et  sécurité </a:t>
            </a:r>
          </a:p>
          <a:p>
            <a:pPr lvl="2"/>
            <a:r>
              <a:rPr lang="fr-FR" dirty="0"/>
              <a:t>Mise à jour perdue</a:t>
            </a:r>
          </a:p>
          <a:p>
            <a:pPr lvl="1"/>
            <a:r>
              <a:rPr lang="fr-FR" dirty="0"/>
              <a:t>Conscience de groupe</a:t>
            </a:r>
          </a:p>
          <a:p>
            <a:pPr lvl="1"/>
            <a:endParaRPr lang="fr-FR" dirty="0" smtClean="0"/>
          </a:p>
        </p:txBody>
      </p:sp>
      <p:sp>
        <p:nvSpPr>
          <p:cNvPr id="12" name="Espace réservé du contenu 11"/>
          <p:cNvSpPr>
            <a:spLocks noGrp="1"/>
          </p:cNvSpPr>
          <p:nvPr>
            <p:ph sz="quarter" idx="4"/>
          </p:nvPr>
        </p:nvSpPr>
        <p:spPr>
          <a:xfrm>
            <a:off x="4645025" y="1772816"/>
            <a:ext cx="4041775" cy="4353347"/>
          </a:xfrm>
        </p:spPr>
        <p:txBody>
          <a:bodyPr>
            <a:normAutofit/>
          </a:bodyPr>
          <a:lstStyle/>
          <a:p>
            <a:r>
              <a:rPr lang="fr-FR" dirty="0" smtClean="0"/>
              <a:t>Coopération (</a:t>
            </a:r>
            <a:r>
              <a:rPr lang="fr-FR" dirty="0" err="1" smtClean="0"/>
              <a:t>workflow</a:t>
            </a:r>
            <a:r>
              <a:rPr lang="fr-FR" dirty="0" smtClean="0"/>
              <a:t>) </a:t>
            </a:r>
            <a:endParaRPr lang="fr-FR" dirty="0" smtClean="0"/>
          </a:p>
          <a:p>
            <a:pPr lvl="1"/>
            <a:r>
              <a:rPr lang="fr-FR" dirty="0" err="1"/>
              <a:t>Groupware</a:t>
            </a:r>
            <a:r>
              <a:rPr lang="fr-FR" dirty="0"/>
              <a:t> </a:t>
            </a:r>
            <a:r>
              <a:rPr lang="fr-FR" dirty="0" smtClean="0"/>
              <a:t>/ </a:t>
            </a:r>
            <a:r>
              <a:rPr lang="fr-FR" dirty="0" err="1" smtClean="0"/>
              <a:t>Workflow</a:t>
            </a:r>
            <a:endParaRPr lang="fr-FR" dirty="0" smtClean="0"/>
          </a:p>
          <a:p>
            <a:pPr lvl="1"/>
            <a:r>
              <a:rPr lang="fr-FR" dirty="0" smtClean="0"/>
              <a:t>Définitions </a:t>
            </a:r>
          </a:p>
          <a:p>
            <a:pPr lvl="1"/>
            <a:r>
              <a:rPr lang="fr-FR" dirty="0" smtClean="0"/>
              <a:t>Éléments </a:t>
            </a:r>
            <a:r>
              <a:rPr lang="fr-FR" dirty="0" smtClean="0"/>
              <a:t>de modélisation</a:t>
            </a:r>
          </a:p>
          <a:p>
            <a:pPr lvl="1"/>
            <a:r>
              <a:rPr lang="fr-FR" dirty="0" smtClean="0"/>
              <a:t>Éléments d’un </a:t>
            </a:r>
            <a:r>
              <a:rPr lang="fr-FR" dirty="0" err="1" smtClean="0"/>
              <a:t>workflow</a:t>
            </a:r>
            <a:endParaRPr lang="fr-FR" dirty="0" smtClean="0"/>
          </a:p>
          <a:p>
            <a:r>
              <a:rPr lang="fr-FR" dirty="0"/>
              <a:t>Informatique Ubiquitaire</a:t>
            </a:r>
          </a:p>
          <a:p>
            <a:pPr lvl="1"/>
            <a:r>
              <a:rPr lang="fr-FR" dirty="0"/>
              <a:t>Introduction</a:t>
            </a:r>
          </a:p>
          <a:p>
            <a:pPr lvl="1"/>
            <a:r>
              <a:rPr lang="fr-FR" dirty="0"/>
              <a:t>Evolution technologique </a:t>
            </a:r>
          </a:p>
          <a:p>
            <a:pPr lvl="1"/>
            <a:r>
              <a:rPr lang="fr-FR" dirty="0"/>
              <a:t>Evolution des usages</a:t>
            </a:r>
          </a:p>
          <a:p>
            <a:pPr lvl="1"/>
            <a:r>
              <a:rPr lang="fr-FR" dirty="0"/>
              <a:t>Limitations et contraintes </a:t>
            </a:r>
          </a:p>
          <a:p>
            <a:pPr lvl="1"/>
            <a:r>
              <a:rPr lang="fr-FR" dirty="0"/>
              <a:t>Sensibilité au contexte</a:t>
            </a:r>
          </a:p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5A019-37C4-2E4A-A9D9-63F99BF9F6E6}" type="datetime1">
              <a:rPr lang="fr-FR" smtClean="0"/>
              <a:t>07/02/2014</a:t>
            </a:fld>
            <a:endParaRPr lang="fr-FR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Manuele Kirsch Pinheiro - CRI/UP1 - mkirschpin@univ-paris1.fr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BE58-7793-45FF-A067-2A41621469A2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5432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Informatique Ubiquitaire 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F0CA6-CC2F-CB4E-AC1C-806961775671}" type="datetime1">
              <a:rPr lang="fr-FR" smtClean="0"/>
              <a:t>07/02/2014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BE58-7793-45FF-A067-2A41621469A2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16767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Présentation</a:t>
            </a:r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idx="1"/>
          </p:nvPr>
        </p:nvSpPr>
        <p:spPr>
          <a:xfrm>
            <a:off x="457200" y="1061046"/>
            <a:ext cx="8219256" cy="639762"/>
          </a:xfrm>
        </p:spPr>
        <p:txBody>
          <a:bodyPr/>
          <a:lstStyle/>
          <a:p>
            <a:r>
              <a:rPr lang="fr-FR" dirty="0"/>
              <a:t>Contenu prévisionnel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2"/>
          </p:nvPr>
        </p:nvSpPr>
        <p:spPr>
          <a:xfrm>
            <a:off x="457200" y="1772816"/>
            <a:ext cx="4040188" cy="4353347"/>
          </a:xfrm>
        </p:spPr>
        <p:txBody>
          <a:bodyPr>
            <a:normAutofit fontScale="92500" lnSpcReduction="20000"/>
          </a:bodyPr>
          <a:lstStyle/>
          <a:p>
            <a:r>
              <a:rPr lang="fr-FR" dirty="0" smtClean="0"/>
              <a:t>Coopération (</a:t>
            </a:r>
            <a:r>
              <a:rPr lang="fr-FR" dirty="0" err="1" smtClean="0"/>
              <a:t>groupware</a:t>
            </a:r>
            <a:r>
              <a:rPr lang="fr-FR" dirty="0" smtClean="0"/>
              <a:t>)</a:t>
            </a:r>
            <a:endParaRPr lang="fr-FR" dirty="0" smtClean="0"/>
          </a:p>
          <a:p>
            <a:pPr lvl="1"/>
            <a:r>
              <a:rPr lang="fr-FR" dirty="0" smtClean="0"/>
              <a:t>Motivations </a:t>
            </a:r>
          </a:p>
          <a:p>
            <a:pPr lvl="1"/>
            <a:r>
              <a:rPr lang="fr-FR" dirty="0" smtClean="0"/>
              <a:t>Définition de </a:t>
            </a:r>
            <a:r>
              <a:rPr lang="fr-FR" dirty="0" smtClean="0"/>
              <a:t>collecticiel Taxonomies (TCAO)</a:t>
            </a:r>
            <a:endParaRPr lang="fr-FR" dirty="0" smtClean="0"/>
          </a:p>
          <a:p>
            <a:pPr lvl="1"/>
            <a:r>
              <a:rPr lang="fr-FR" dirty="0" smtClean="0"/>
              <a:t>Impact social et facteurs d’échec</a:t>
            </a:r>
          </a:p>
          <a:p>
            <a:pPr lvl="1"/>
            <a:r>
              <a:rPr lang="fr-FR" dirty="0"/>
              <a:t>Les fonctionnalités d’un collecticiel   </a:t>
            </a:r>
          </a:p>
          <a:p>
            <a:pPr lvl="2"/>
            <a:r>
              <a:rPr lang="fr-FR" dirty="0"/>
              <a:t>Modèle de trèfle</a:t>
            </a:r>
          </a:p>
          <a:p>
            <a:pPr lvl="2"/>
            <a:r>
              <a:rPr lang="fr-FR" dirty="0"/>
              <a:t>Les 5 fonctionnalités </a:t>
            </a:r>
          </a:p>
          <a:p>
            <a:pPr lvl="1"/>
            <a:r>
              <a:rPr lang="fr-FR" dirty="0"/>
              <a:t>Défis techniques </a:t>
            </a:r>
          </a:p>
          <a:p>
            <a:pPr lvl="2"/>
            <a:r>
              <a:rPr lang="fr-FR" dirty="0"/>
              <a:t>Rôles, droit d’accès et  sécurité </a:t>
            </a:r>
          </a:p>
          <a:p>
            <a:pPr lvl="2"/>
            <a:r>
              <a:rPr lang="fr-FR" dirty="0"/>
              <a:t>Mise à jour perdue</a:t>
            </a:r>
          </a:p>
          <a:p>
            <a:pPr lvl="1"/>
            <a:r>
              <a:rPr lang="fr-FR" dirty="0"/>
              <a:t>Conscience de groupe</a:t>
            </a:r>
          </a:p>
          <a:p>
            <a:pPr lvl="1"/>
            <a:endParaRPr lang="fr-FR" dirty="0" smtClean="0"/>
          </a:p>
        </p:txBody>
      </p:sp>
      <p:sp>
        <p:nvSpPr>
          <p:cNvPr id="12" name="Espace réservé du contenu 11"/>
          <p:cNvSpPr>
            <a:spLocks noGrp="1"/>
          </p:cNvSpPr>
          <p:nvPr>
            <p:ph sz="quarter" idx="4"/>
          </p:nvPr>
        </p:nvSpPr>
        <p:spPr>
          <a:xfrm>
            <a:off x="4645025" y="1772816"/>
            <a:ext cx="4041775" cy="4353347"/>
          </a:xfrm>
        </p:spPr>
        <p:txBody>
          <a:bodyPr>
            <a:normAutofit/>
          </a:bodyPr>
          <a:lstStyle/>
          <a:p>
            <a:r>
              <a:rPr lang="fr-FR" dirty="0" smtClean="0"/>
              <a:t>Coopération (</a:t>
            </a:r>
            <a:r>
              <a:rPr lang="fr-FR" dirty="0" err="1" smtClean="0"/>
              <a:t>workflow</a:t>
            </a:r>
            <a:r>
              <a:rPr lang="fr-FR" dirty="0" smtClean="0"/>
              <a:t>) </a:t>
            </a:r>
            <a:endParaRPr lang="fr-FR" dirty="0" smtClean="0"/>
          </a:p>
          <a:p>
            <a:pPr lvl="1"/>
            <a:r>
              <a:rPr lang="fr-FR" dirty="0" err="1"/>
              <a:t>Groupware</a:t>
            </a:r>
            <a:r>
              <a:rPr lang="fr-FR" dirty="0"/>
              <a:t> </a:t>
            </a:r>
            <a:r>
              <a:rPr lang="fr-FR" dirty="0" smtClean="0"/>
              <a:t>/ </a:t>
            </a:r>
            <a:r>
              <a:rPr lang="fr-FR" dirty="0" err="1" smtClean="0"/>
              <a:t>Workflow</a:t>
            </a:r>
            <a:endParaRPr lang="fr-FR" dirty="0" smtClean="0"/>
          </a:p>
          <a:p>
            <a:pPr lvl="1"/>
            <a:r>
              <a:rPr lang="fr-FR" dirty="0" smtClean="0"/>
              <a:t>Définitions </a:t>
            </a:r>
          </a:p>
          <a:p>
            <a:pPr lvl="1"/>
            <a:r>
              <a:rPr lang="fr-FR" dirty="0" smtClean="0"/>
              <a:t>Éléments </a:t>
            </a:r>
            <a:r>
              <a:rPr lang="fr-FR" dirty="0" smtClean="0"/>
              <a:t>de modélisation</a:t>
            </a:r>
          </a:p>
          <a:p>
            <a:pPr lvl="1"/>
            <a:r>
              <a:rPr lang="fr-FR" dirty="0" smtClean="0"/>
              <a:t>Éléments d’un </a:t>
            </a:r>
            <a:r>
              <a:rPr lang="fr-FR" dirty="0" err="1" smtClean="0"/>
              <a:t>workflow</a:t>
            </a:r>
            <a:endParaRPr lang="fr-FR" dirty="0" smtClean="0"/>
          </a:p>
          <a:p>
            <a:r>
              <a:rPr lang="fr-FR" dirty="0"/>
              <a:t>Informatique Ubiquitaire</a:t>
            </a:r>
          </a:p>
          <a:p>
            <a:pPr lvl="1"/>
            <a:r>
              <a:rPr lang="fr-FR" dirty="0"/>
              <a:t>Introduction</a:t>
            </a:r>
          </a:p>
          <a:p>
            <a:pPr lvl="1"/>
            <a:r>
              <a:rPr lang="fr-FR" dirty="0"/>
              <a:t>Evolution technologique </a:t>
            </a:r>
          </a:p>
          <a:p>
            <a:pPr lvl="1"/>
            <a:r>
              <a:rPr lang="fr-FR" dirty="0"/>
              <a:t>Evolution des usages</a:t>
            </a:r>
          </a:p>
          <a:p>
            <a:pPr lvl="1"/>
            <a:r>
              <a:rPr lang="fr-FR" dirty="0"/>
              <a:t>Limitations et contraintes </a:t>
            </a:r>
          </a:p>
          <a:p>
            <a:pPr lvl="1"/>
            <a:r>
              <a:rPr lang="fr-FR" dirty="0"/>
              <a:t>Sensibilité au contexte</a:t>
            </a:r>
          </a:p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5A019-37C4-2E4A-A9D9-63F99BF9F6E6}" type="datetime1">
              <a:rPr lang="fr-FR" smtClean="0"/>
              <a:t>07/02/2014</a:t>
            </a:fld>
            <a:endParaRPr lang="fr-FR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Manuele Kirsch Pinheiro - CRI/UP1 - mkirschpin@univ-paris1.fr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BE58-7793-45FF-A067-2A41621469A2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79572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Nouvelles technologies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340768"/>
            <a:ext cx="8435280" cy="4785395"/>
          </a:xfrm>
        </p:spPr>
        <p:txBody>
          <a:bodyPr>
            <a:normAutofit lnSpcReduction="10000"/>
          </a:bodyPr>
          <a:lstStyle/>
          <a:p>
            <a:pPr>
              <a:spcBef>
                <a:spcPts val="1200"/>
              </a:spcBef>
            </a:pPr>
            <a:r>
              <a:rPr lang="fr-FR" dirty="0" smtClean="0"/>
              <a:t>Les nouvelles technologies mobiles se sont largement démocratisés</a:t>
            </a:r>
          </a:p>
          <a:p>
            <a:pPr lvl="1">
              <a:spcBef>
                <a:spcPts val="1200"/>
              </a:spcBef>
            </a:pPr>
            <a:r>
              <a:rPr lang="fr-FR" i="1" dirty="0" err="1" smtClean="0"/>
              <a:t>smartphone</a:t>
            </a:r>
            <a:r>
              <a:rPr lang="fr-FR" dirty="0" smtClean="0"/>
              <a:t>, tablettes, ordinateurs ultra-portables, connexions haut</a:t>
            </a:r>
            <a:r>
              <a:rPr lang="fr-FR" dirty="0"/>
              <a:t> </a:t>
            </a:r>
            <a:r>
              <a:rPr lang="fr-FR" dirty="0" smtClean="0"/>
              <a:t>débit, 3G/4G </a:t>
            </a:r>
          </a:p>
          <a:p>
            <a:pPr>
              <a:spcBef>
                <a:spcPts val="1200"/>
              </a:spcBef>
            </a:pPr>
            <a:r>
              <a:rPr lang="fr-FR" dirty="0" smtClean="0"/>
              <a:t>Téléphone devient </a:t>
            </a:r>
            <a:r>
              <a:rPr lang="fr-FR" b="1" dirty="0" smtClean="0">
                <a:solidFill>
                  <a:schemeClr val="tx2"/>
                </a:solidFill>
              </a:rPr>
              <a:t>assistant personnel</a:t>
            </a:r>
          </a:p>
          <a:p>
            <a:pPr lvl="1">
              <a:spcBef>
                <a:spcPts val="0"/>
              </a:spcBef>
            </a:pPr>
            <a:r>
              <a:rPr lang="fr-FR" dirty="0" smtClean="0"/>
              <a:t>Pas d’employé sans un téléphone portable</a:t>
            </a:r>
          </a:p>
          <a:p>
            <a:pPr lvl="2">
              <a:spcBef>
                <a:spcPts val="0"/>
              </a:spcBef>
            </a:pPr>
            <a:r>
              <a:rPr lang="fr-FR" b="1" dirty="0" smtClean="0">
                <a:solidFill>
                  <a:schemeClr val="tx2"/>
                </a:solidFill>
              </a:rPr>
              <a:t>76%</a:t>
            </a:r>
            <a:r>
              <a:rPr lang="fr-FR" dirty="0" smtClean="0"/>
              <a:t> des français ont un mobile, </a:t>
            </a:r>
            <a:r>
              <a:rPr lang="fr-FR" b="1" dirty="0" smtClean="0">
                <a:solidFill>
                  <a:schemeClr val="tx2"/>
                </a:solidFill>
              </a:rPr>
              <a:t>77%</a:t>
            </a:r>
            <a:r>
              <a:rPr lang="fr-FR" dirty="0" smtClean="0"/>
              <a:t> donne accès à l’internet mobile  </a:t>
            </a:r>
            <a:r>
              <a:rPr lang="fr-FR" sz="1900" dirty="0" smtClean="0"/>
              <a:t>(source </a:t>
            </a:r>
            <a:r>
              <a:rPr lang="fr-FR" sz="1900" dirty="0" smtClean="0">
                <a:hlinkClick r:id="rId2"/>
              </a:rPr>
              <a:t>Le nouvel Economiste </a:t>
            </a:r>
            <a:r>
              <a:rPr lang="fr-FR" sz="1900" dirty="0" smtClean="0"/>
              <a:t>n°1440/2008)</a:t>
            </a:r>
          </a:p>
          <a:p>
            <a:pPr lvl="1">
              <a:spcBef>
                <a:spcPts val="1200"/>
              </a:spcBef>
            </a:pPr>
            <a:r>
              <a:rPr lang="fr-FR" dirty="0" smtClean="0"/>
              <a:t>Smartphones se développent davantage </a:t>
            </a:r>
          </a:p>
          <a:p>
            <a:pPr lvl="2">
              <a:spcBef>
                <a:spcPts val="0"/>
              </a:spcBef>
            </a:pPr>
            <a:r>
              <a:rPr lang="fr-FR" b="1" dirty="0" smtClean="0"/>
              <a:t>¼</a:t>
            </a:r>
            <a:r>
              <a:rPr lang="fr-FR" dirty="0" smtClean="0"/>
              <a:t> des téléphones vendus en France en 2010 sont des </a:t>
            </a:r>
            <a:r>
              <a:rPr lang="fr-FR" dirty="0" err="1" smtClean="0"/>
              <a:t>smartphones</a:t>
            </a:r>
            <a:r>
              <a:rPr lang="fr-FR" dirty="0" smtClean="0"/>
              <a:t> </a:t>
            </a:r>
            <a:r>
              <a:rPr lang="fr-FR" sz="2000" dirty="0" smtClean="0"/>
              <a:t>(source </a:t>
            </a:r>
            <a:r>
              <a:rPr lang="fr-FR" sz="2000" dirty="0" smtClean="0">
                <a:hlinkClick r:id="rId3"/>
              </a:rPr>
              <a:t>JDD</a:t>
            </a:r>
            <a:r>
              <a:rPr lang="fr-FR" sz="2000" dirty="0" smtClean="0"/>
              <a:t>)</a:t>
            </a:r>
          </a:p>
          <a:p>
            <a:pPr lvl="2">
              <a:spcBef>
                <a:spcPts val="0"/>
              </a:spcBef>
            </a:pPr>
            <a:r>
              <a:rPr lang="fr-FR" b="1" dirty="0" smtClean="0">
                <a:solidFill>
                  <a:schemeClr val="tx2"/>
                </a:solidFill>
              </a:rPr>
              <a:t>34% </a:t>
            </a:r>
            <a:r>
              <a:rPr lang="fr-FR" dirty="0" smtClean="0"/>
              <a:t>d’internautes français se connectent avec leur </a:t>
            </a:r>
            <a:r>
              <a:rPr lang="fr-FR" dirty="0" err="1" smtClean="0"/>
              <a:t>smartphone</a:t>
            </a:r>
            <a:r>
              <a:rPr lang="fr-FR" dirty="0" smtClean="0"/>
              <a:t>, </a:t>
            </a:r>
            <a:r>
              <a:rPr lang="fr-FR" b="1" dirty="0" smtClean="0">
                <a:solidFill>
                  <a:srgbClr val="1F497D"/>
                </a:solidFill>
              </a:rPr>
              <a:t>5%</a:t>
            </a:r>
            <a:r>
              <a:rPr lang="fr-FR" dirty="0" smtClean="0"/>
              <a:t> avec leur tablette </a:t>
            </a:r>
            <a:r>
              <a:rPr lang="fr-FR" sz="2000" dirty="0" smtClean="0"/>
              <a:t>(IPSOS </a:t>
            </a:r>
            <a:r>
              <a:rPr lang="fr-FR" sz="2000" dirty="0" err="1" smtClean="0"/>
              <a:t>Profiling</a:t>
            </a:r>
            <a:r>
              <a:rPr lang="fr-FR" sz="2000" dirty="0" smtClean="0"/>
              <a:t> 2011)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034BB-D3E8-214C-9566-4A69C46700B9}" type="datetime1">
              <a:rPr lang="fr-FR" smtClean="0"/>
              <a:t>07/02/2014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BE58-7793-45FF-A067-2A41621469A2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24017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Calibri" charset="0"/>
              </a:rPr>
              <a:t>Ubiquité &amp; Mobilité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fr-FR" sz="3000" b="1" dirty="0">
                <a:solidFill>
                  <a:schemeClr val="tx2"/>
                </a:solidFill>
                <a:latin typeface="Calibri" charset="0"/>
              </a:rPr>
              <a:t>Usages</a:t>
            </a:r>
            <a:r>
              <a:rPr lang="fr-FR" sz="3000" dirty="0">
                <a:latin typeface="Calibri" charset="0"/>
              </a:rPr>
              <a:t> </a:t>
            </a:r>
            <a:r>
              <a:rPr lang="fr-FR" sz="3000" dirty="0" smtClean="0">
                <a:latin typeface="Calibri" charset="0"/>
              </a:rPr>
              <a:t>des </a:t>
            </a:r>
            <a:r>
              <a:rPr lang="fr-FR" sz="3000" dirty="0" err="1" smtClean="0">
                <a:latin typeface="Calibri" charset="0"/>
              </a:rPr>
              <a:t>smartphones</a:t>
            </a:r>
            <a:endParaRPr lang="fr-FR" sz="3000" dirty="0" smtClean="0">
              <a:latin typeface="Calibri" charset="0"/>
            </a:endParaRPr>
          </a:p>
          <a:p>
            <a:pPr lvl="1">
              <a:lnSpc>
                <a:spcPct val="90000"/>
              </a:lnSpc>
            </a:pPr>
            <a:r>
              <a:rPr lang="fr-FR" sz="2600" dirty="0">
                <a:latin typeface="Calibri" charset="0"/>
              </a:rPr>
              <a:t>Usage </a:t>
            </a:r>
            <a:r>
              <a:rPr lang="fr-FR" sz="2600" dirty="0" smtClean="0">
                <a:latin typeface="Calibri" charset="0"/>
              </a:rPr>
              <a:t>pour une communication + instantanée </a:t>
            </a:r>
            <a:r>
              <a:rPr lang="fr-FR" sz="2400" dirty="0">
                <a:latin typeface="Calibri" charset="0"/>
              </a:rPr>
              <a:t>(email, réseaux sociaux, </a:t>
            </a:r>
            <a:r>
              <a:rPr lang="fr-FR" sz="2400" dirty="0" smtClean="0">
                <a:latin typeface="Calibri" charset="0"/>
              </a:rPr>
              <a:t>événements…)</a:t>
            </a:r>
            <a:endParaRPr lang="fr-FR" sz="2600" dirty="0">
              <a:latin typeface="Calibri" charset="0"/>
            </a:endParaRPr>
          </a:p>
          <a:p>
            <a:pPr lvl="1">
              <a:lnSpc>
                <a:spcPct val="90000"/>
              </a:lnSpc>
            </a:pPr>
            <a:r>
              <a:rPr lang="fr-FR" sz="2600" dirty="0" smtClean="0">
                <a:latin typeface="Calibri" charset="0"/>
              </a:rPr>
              <a:t>Consulter emails : </a:t>
            </a:r>
            <a:r>
              <a:rPr lang="fr-FR" sz="2600" dirty="0" smtClean="0">
                <a:solidFill>
                  <a:schemeClr val="tx2"/>
                </a:solidFill>
                <a:latin typeface="Calibri" charset="0"/>
              </a:rPr>
              <a:t>63 </a:t>
            </a:r>
            <a:r>
              <a:rPr lang="fr-FR" sz="2600" dirty="0" smtClean="0">
                <a:latin typeface="Calibri" charset="0"/>
              </a:rPr>
              <a:t>% en 2008, </a:t>
            </a:r>
            <a:r>
              <a:rPr lang="fr-FR" sz="2600" b="1" dirty="0" smtClean="0">
                <a:solidFill>
                  <a:srgbClr val="1F497D"/>
                </a:solidFill>
                <a:latin typeface="Calibri" charset="0"/>
              </a:rPr>
              <a:t>90 </a:t>
            </a:r>
            <a:r>
              <a:rPr lang="fr-FR" sz="2600" dirty="0" smtClean="0">
                <a:latin typeface="Calibri" charset="0"/>
              </a:rPr>
              <a:t>% en 2011</a:t>
            </a:r>
          </a:p>
          <a:p>
            <a:pPr lvl="1">
              <a:lnSpc>
                <a:spcPct val="90000"/>
              </a:lnSpc>
            </a:pPr>
            <a:r>
              <a:rPr lang="fr-FR" sz="2600" dirty="0" smtClean="0">
                <a:latin typeface="Calibri" charset="0"/>
              </a:rPr>
              <a:t>Faire des recherches : </a:t>
            </a:r>
            <a:r>
              <a:rPr lang="fr-FR" sz="2600" b="1" dirty="0" smtClean="0">
                <a:solidFill>
                  <a:srgbClr val="1F497D"/>
                </a:solidFill>
                <a:latin typeface="Calibri" charset="0"/>
              </a:rPr>
              <a:t>94</a:t>
            </a:r>
            <a:r>
              <a:rPr lang="fr-FR" sz="2600" dirty="0" smtClean="0">
                <a:solidFill>
                  <a:srgbClr val="1F497D"/>
                </a:solidFill>
                <a:latin typeface="Calibri" charset="0"/>
              </a:rPr>
              <a:t> </a:t>
            </a:r>
            <a:r>
              <a:rPr lang="fr-FR" sz="2600" dirty="0" smtClean="0">
                <a:latin typeface="Calibri" charset="0"/>
              </a:rPr>
              <a:t>% en 2011</a:t>
            </a:r>
          </a:p>
          <a:p>
            <a:pPr lvl="1">
              <a:lnSpc>
                <a:spcPct val="90000"/>
              </a:lnSpc>
            </a:pPr>
            <a:r>
              <a:rPr lang="fr-FR" sz="2600" dirty="0" smtClean="0">
                <a:latin typeface="Calibri" charset="0"/>
              </a:rPr>
              <a:t>Suivre l’actualité </a:t>
            </a:r>
            <a:r>
              <a:rPr lang="fr-FR" sz="2600" dirty="0">
                <a:latin typeface="Calibri" charset="0"/>
              </a:rPr>
              <a:t>: </a:t>
            </a:r>
            <a:r>
              <a:rPr lang="fr-FR" sz="2600" dirty="0">
                <a:solidFill>
                  <a:schemeClr val="tx2"/>
                </a:solidFill>
                <a:latin typeface="Calibri" charset="0"/>
              </a:rPr>
              <a:t>60 </a:t>
            </a:r>
            <a:r>
              <a:rPr lang="fr-FR" sz="2600" dirty="0" smtClean="0">
                <a:latin typeface="Calibri" charset="0"/>
              </a:rPr>
              <a:t>% à </a:t>
            </a:r>
            <a:r>
              <a:rPr lang="fr-FR" sz="2600" dirty="0" smtClean="0">
                <a:solidFill>
                  <a:srgbClr val="1F497D"/>
                </a:solidFill>
                <a:latin typeface="Calibri" charset="0"/>
              </a:rPr>
              <a:t>49</a:t>
            </a:r>
            <a:r>
              <a:rPr lang="fr-FR" sz="2600" dirty="0" smtClean="0">
                <a:latin typeface="Calibri" charset="0"/>
              </a:rPr>
              <a:t> %</a:t>
            </a:r>
            <a:endParaRPr lang="fr-FR" sz="2600" dirty="0">
              <a:latin typeface="Calibri" charset="0"/>
            </a:endParaRPr>
          </a:p>
          <a:p>
            <a:pPr lvl="1">
              <a:lnSpc>
                <a:spcPct val="90000"/>
              </a:lnSpc>
            </a:pPr>
            <a:r>
              <a:rPr lang="fr-FR" sz="2600" dirty="0">
                <a:latin typeface="Calibri" charset="0"/>
              </a:rPr>
              <a:t>Consulter la météo : </a:t>
            </a:r>
            <a:r>
              <a:rPr lang="fr-FR" sz="2600" dirty="0">
                <a:solidFill>
                  <a:schemeClr val="tx2"/>
                </a:solidFill>
                <a:latin typeface="Calibri" charset="0"/>
              </a:rPr>
              <a:t>52 </a:t>
            </a:r>
            <a:r>
              <a:rPr lang="fr-FR" sz="2600" dirty="0">
                <a:latin typeface="Calibri" charset="0"/>
              </a:rPr>
              <a:t>%</a:t>
            </a:r>
          </a:p>
          <a:p>
            <a:pPr lvl="1">
              <a:lnSpc>
                <a:spcPct val="90000"/>
              </a:lnSpc>
            </a:pPr>
            <a:r>
              <a:rPr lang="fr-FR" sz="2600" dirty="0">
                <a:latin typeface="Calibri" charset="0"/>
              </a:rPr>
              <a:t>Consulter les infos trafic </a:t>
            </a:r>
            <a:r>
              <a:rPr lang="fr-FR" sz="2600" dirty="0" smtClean="0">
                <a:latin typeface="Calibri" charset="0"/>
              </a:rPr>
              <a:t>: </a:t>
            </a:r>
            <a:r>
              <a:rPr lang="fr-FR" sz="2600" dirty="0">
                <a:solidFill>
                  <a:schemeClr val="tx2"/>
                </a:solidFill>
                <a:latin typeface="Calibri" charset="0"/>
              </a:rPr>
              <a:t>45</a:t>
            </a:r>
            <a:r>
              <a:rPr lang="fr-FR" sz="2600" dirty="0">
                <a:latin typeface="Calibri" charset="0"/>
              </a:rPr>
              <a:t> </a:t>
            </a:r>
            <a:r>
              <a:rPr lang="fr-FR" sz="2600" dirty="0" smtClean="0">
                <a:latin typeface="Calibri" charset="0"/>
              </a:rPr>
              <a:t>% à </a:t>
            </a:r>
            <a:r>
              <a:rPr lang="fr-FR" sz="2600" dirty="0" smtClean="0">
                <a:solidFill>
                  <a:srgbClr val="1F497D"/>
                </a:solidFill>
                <a:latin typeface="Calibri" charset="0"/>
              </a:rPr>
              <a:t>66</a:t>
            </a:r>
            <a:r>
              <a:rPr lang="fr-FR" sz="2600" dirty="0" smtClean="0">
                <a:latin typeface="Calibri" charset="0"/>
              </a:rPr>
              <a:t> % </a:t>
            </a:r>
            <a:endParaRPr lang="fr-FR" sz="2600" dirty="0">
              <a:latin typeface="Calibri" charset="0"/>
            </a:endParaRPr>
          </a:p>
          <a:p>
            <a:pPr lvl="3" algn="r">
              <a:lnSpc>
                <a:spcPct val="90000"/>
              </a:lnSpc>
              <a:buFont typeface="Arial" charset="0"/>
              <a:buNone/>
            </a:pPr>
            <a:r>
              <a:rPr lang="fr-FR" sz="1900" dirty="0">
                <a:latin typeface="Calibri" charset="0"/>
              </a:rPr>
              <a:t>(</a:t>
            </a:r>
            <a:r>
              <a:rPr lang="fr-FR" sz="1900" dirty="0" smtClean="0">
                <a:latin typeface="Calibri" charset="0"/>
              </a:rPr>
              <a:t>sources : </a:t>
            </a:r>
            <a:r>
              <a:rPr lang="fr-FR" sz="1900" dirty="0">
                <a:latin typeface="Calibri" charset="0"/>
                <a:hlinkClick r:id="rId2"/>
              </a:rPr>
              <a:t>Le nouvel Economiste </a:t>
            </a:r>
            <a:r>
              <a:rPr lang="fr-FR" sz="1900" dirty="0">
                <a:latin typeface="Calibri" charset="0"/>
              </a:rPr>
              <a:t>n°1440/</a:t>
            </a:r>
            <a:r>
              <a:rPr lang="fr-FR" sz="1900" dirty="0" smtClean="0">
                <a:latin typeface="Calibri" charset="0"/>
              </a:rPr>
              <a:t>2008,</a:t>
            </a:r>
            <a:br>
              <a:rPr lang="fr-FR" sz="1900" dirty="0" smtClean="0">
                <a:latin typeface="Calibri" charset="0"/>
              </a:rPr>
            </a:br>
            <a:r>
              <a:rPr lang="fr-FR" sz="1900" dirty="0" smtClean="0">
                <a:latin typeface="Calibri" charset="0"/>
              </a:rPr>
              <a:t>enquête CNIL 2011, enquête IPSOS </a:t>
            </a:r>
            <a:r>
              <a:rPr lang="fr-FR" sz="1900" dirty="0" err="1" smtClean="0">
                <a:latin typeface="Calibri" charset="0"/>
              </a:rPr>
              <a:t>Profiling</a:t>
            </a:r>
            <a:r>
              <a:rPr lang="fr-FR" sz="1900" dirty="0" smtClean="0">
                <a:latin typeface="Calibri" charset="0"/>
              </a:rPr>
              <a:t> 2011, </a:t>
            </a:r>
            <a:br>
              <a:rPr lang="fr-FR" sz="1900" dirty="0" smtClean="0">
                <a:latin typeface="Calibri" charset="0"/>
              </a:rPr>
            </a:br>
            <a:r>
              <a:rPr lang="fr-FR" sz="1900" dirty="0" smtClean="0">
                <a:latin typeface="Calibri" charset="0"/>
              </a:rPr>
              <a:t>enquête MS </a:t>
            </a:r>
            <a:r>
              <a:rPr lang="fr-FR" sz="1900" dirty="0" err="1" smtClean="0">
                <a:latin typeface="Calibri" charset="0"/>
              </a:rPr>
              <a:t>Advertising</a:t>
            </a:r>
            <a:r>
              <a:rPr lang="fr-FR" sz="1900" dirty="0" smtClean="0">
                <a:latin typeface="Calibri" charset="0"/>
              </a:rPr>
              <a:t> 2011)</a:t>
            </a:r>
            <a:endParaRPr lang="fr-FR" sz="1900" dirty="0">
              <a:latin typeface="Calibri" charset="0"/>
            </a:endParaRPr>
          </a:p>
          <a:p>
            <a:pPr>
              <a:lnSpc>
                <a:spcPct val="90000"/>
              </a:lnSpc>
            </a:pPr>
            <a:endParaRPr lang="fr-FR" sz="3000" dirty="0">
              <a:latin typeface="Calibri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FFB3D931-B263-D742-828B-77CDCD79607E}" type="datetime1">
              <a:rPr lang="fr-FR" smtClean="0">
                <a:solidFill>
                  <a:schemeClr val="bg1"/>
                </a:solidFill>
              </a:rPr>
              <a:t>07/02/2014</a:t>
            </a:fld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986B9EA9-DB6B-2748-B7F4-7505281890EA}" type="slidenum">
              <a:rPr lang="fr-FR">
                <a:solidFill>
                  <a:srgbClr val="FFFFFF"/>
                </a:solidFill>
              </a:rPr>
              <a:pPr/>
              <a:t>9</a:t>
            </a:fld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Manuele Kirsch Pinheiro - CRI/UP1 - mkirschpin@univ-paris1.fr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72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P1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Été">
      <a:maj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inorFont>
    </a:fontScheme>
    <a:fmtScheme name="Clarté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UP1.thmx</Template>
  <TotalTime>65</TotalTime>
  <Words>1896</Words>
  <Application>Microsoft Macintosh PowerPoint</Application>
  <PresentationFormat>Présentation à l'écran (4:3)</PresentationFormat>
  <Paragraphs>393</Paragraphs>
  <Slides>32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32</vt:i4>
      </vt:variant>
    </vt:vector>
  </HeadingPairs>
  <TitlesOfParts>
    <vt:vector size="33" baseType="lpstr">
      <vt:lpstr>UP1</vt:lpstr>
      <vt:lpstr>Coopération  &amp; Ubiquité</vt:lpstr>
      <vt:lpstr>Ubi… quoi  ?!</vt:lpstr>
      <vt:lpstr>Présentation</vt:lpstr>
      <vt:lpstr>Motivations</vt:lpstr>
      <vt:lpstr>Présentation</vt:lpstr>
      <vt:lpstr>Informatique Ubiquitaire </vt:lpstr>
      <vt:lpstr>Présentation</vt:lpstr>
      <vt:lpstr>Nouvelles technologies</vt:lpstr>
      <vt:lpstr>Ubiquité &amp; Mobilité </vt:lpstr>
      <vt:lpstr>Ubiquité &amp; Mobilité </vt:lpstr>
      <vt:lpstr>Ubiquité &amp; Mobilité </vt:lpstr>
      <vt:lpstr>Informatique Ubiquitaire</vt:lpstr>
      <vt:lpstr>Informatique Ubiquitaire :  Historique </vt:lpstr>
      <vt:lpstr>Informatique Ubiquitaire :  Historique </vt:lpstr>
      <vt:lpstr>Quelques exemples </vt:lpstr>
      <vt:lpstr>Quelques exemples</vt:lpstr>
      <vt:lpstr>Changements liés à la mobilité</vt:lpstr>
      <vt:lpstr>Changements liés à la mobilité</vt:lpstr>
      <vt:lpstr>Changements liés à la mobilité</vt:lpstr>
      <vt:lpstr>Changements liés à la mobilité</vt:lpstr>
      <vt:lpstr>Changements liés à la mobilité</vt:lpstr>
      <vt:lpstr>Changements : ubiquité &amp; les SI</vt:lpstr>
      <vt:lpstr>Changements :  développement d’applications </vt:lpstr>
      <vt:lpstr>Changements :  développement d’applications </vt:lpstr>
      <vt:lpstr>Changements :  développement d’applications </vt:lpstr>
      <vt:lpstr>Changements :  développement d’applications </vt:lpstr>
      <vt:lpstr>Le long chemin vers l’ubiquité</vt:lpstr>
      <vt:lpstr>Adaptation au contexte</vt:lpstr>
      <vt:lpstr>Adaptation au contexte</vt:lpstr>
      <vt:lpstr>Adaptation au contexte</vt:lpstr>
      <vt:lpstr>Infrastructure des applications sensibles au contexte</vt:lpstr>
      <vt:lpstr>Infrastructure des applications sensibles au contexte</vt:lpstr>
    </vt:vector>
  </TitlesOfParts>
  <Company>UP1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Coopération  &amp; Ubiquité</dc:title>
  <dc:creator>Manuele Kirsch Pinheiro</dc:creator>
  <cp:lastModifiedBy>Manuele Kirsch Pinheiro</cp:lastModifiedBy>
  <cp:revision>3</cp:revision>
  <dcterms:created xsi:type="dcterms:W3CDTF">2014-02-07T14:24:47Z</dcterms:created>
  <dcterms:modified xsi:type="dcterms:W3CDTF">2014-02-07T15:30:20Z</dcterms:modified>
</cp:coreProperties>
</file>