
<file path=[Content_Types].xml><?xml version="1.0" encoding="utf-8"?>
<Types xmlns="http://schemas.openxmlformats.org/package/2006/content-types">
  <Default Extension="xml" ContentType="application/xml"/>
  <Default Extension="doc" ContentType="application/msword"/>
  <Default Extension="png" ContentType="image/png"/>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5.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6.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5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1" d="100"/>
          <a:sy n="61" d="100"/>
        </p:scale>
        <p:origin x="-156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DA0122-3B74-4311-8111-A04CBDD6A4FD}" type="doc">
      <dgm:prSet loTypeId="urn:microsoft.com/office/officeart/2005/8/layout/radial3" loCatId="cycle" qsTypeId="urn:microsoft.com/office/officeart/2005/8/quickstyle/3d3" qsCatId="3D" csTypeId="urn:microsoft.com/office/officeart/2005/8/colors/colorful1#1" csCatId="colorful" phldr="1"/>
      <dgm:spPr/>
      <dgm:t>
        <a:bodyPr/>
        <a:lstStyle/>
        <a:p>
          <a:endParaRPr lang="fr-FR"/>
        </a:p>
      </dgm:t>
    </dgm:pt>
    <dgm:pt modelId="{EF525BFB-5418-4A4B-B5E7-82D0E324651D}">
      <dgm:prSet phldrT="[Text]"/>
      <dgm:spPr/>
      <dgm:t>
        <a:bodyPr/>
        <a:lstStyle/>
        <a:p>
          <a:r>
            <a:rPr lang="fr-FR" dirty="0" err="1" smtClean="0"/>
            <a:t>Workflow</a:t>
          </a:r>
          <a:endParaRPr lang="fr-FR" dirty="0"/>
        </a:p>
      </dgm:t>
    </dgm:pt>
    <dgm:pt modelId="{B2661CBF-D5F1-441E-A2F0-BDA30D0AC19B}" type="parTrans" cxnId="{23C2CC68-9640-4CCA-98E0-91A03E533AFF}">
      <dgm:prSet/>
      <dgm:spPr/>
      <dgm:t>
        <a:bodyPr/>
        <a:lstStyle/>
        <a:p>
          <a:endParaRPr lang="fr-FR"/>
        </a:p>
      </dgm:t>
    </dgm:pt>
    <dgm:pt modelId="{DC383FB7-5323-4BD4-8E1D-017DDADB6AFF}" type="sibTrans" cxnId="{23C2CC68-9640-4CCA-98E0-91A03E533AFF}">
      <dgm:prSet/>
      <dgm:spPr/>
      <dgm:t>
        <a:bodyPr/>
        <a:lstStyle/>
        <a:p>
          <a:endParaRPr lang="fr-FR"/>
        </a:p>
      </dgm:t>
    </dgm:pt>
    <dgm:pt modelId="{DBB9828E-B84A-40CA-982C-D18E473C9757}">
      <dgm:prSet phldrT="[Text]"/>
      <dgm:spPr/>
      <dgm:t>
        <a:bodyPr/>
        <a:lstStyle/>
        <a:p>
          <a:r>
            <a:rPr lang="fr-FR" dirty="0" smtClean="0"/>
            <a:t>Processus</a:t>
          </a:r>
          <a:endParaRPr lang="fr-FR" dirty="0"/>
        </a:p>
      </dgm:t>
    </dgm:pt>
    <dgm:pt modelId="{4581E071-99ED-4B08-95DD-6702E7C34C01}" type="parTrans" cxnId="{3BD9AC84-8520-4CA3-B408-515F201CC329}">
      <dgm:prSet/>
      <dgm:spPr/>
      <dgm:t>
        <a:bodyPr/>
        <a:lstStyle/>
        <a:p>
          <a:endParaRPr lang="fr-FR"/>
        </a:p>
      </dgm:t>
    </dgm:pt>
    <dgm:pt modelId="{1E1A2276-8449-4398-A16E-6A9C30CDDF40}" type="sibTrans" cxnId="{3BD9AC84-8520-4CA3-B408-515F201CC329}">
      <dgm:prSet/>
      <dgm:spPr/>
      <dgm:t>
        <a:bodyPr/>
        <a:lstStyle/>
        <a:p>
          <a:endParaRPr lang="fr-FR"/>
        </a:p>
      </dgm:t>
    </dgm:pt>
    <dgm:pt modelId="{00102BE7-523F-4C1B-8B38-C90146D5E750}">
      <dgm:prSet phldrT="[Text]"/>
      <dgm:spPr/>
      <dgm:t>
        <a:bodyPr/>
        <a:lstStyle/>
        <a:p>
          <a:r>
            <a:rPr lang="fr-FR" dirty="0" err="1" smtClean="0"/>
            <a:t>Resoures</a:t>
          </a:r>
          <a:endParaRPr lang="fr-FR" dirty="0"/>
        </a:p>
      </dgm:t>
    </dgm:pt>
    <dgm:pt modelId="{19F39D98-D706-419E-9601-E02C711DCFE1}" type="parTrans" cxnId="{72ABFC77-943D-4AEB-8D17-E39E2F535F87}">
      <dgm:prSet/>
      <dgm:spPr/>
      <dgm:t>
        <a:bodyPr/>
        <a:lstStyle/>
        <a:p>
          <a:endParaRPr lang="fr-FR"/>
        </a:p>
      </dgm:t>
    </dgm:pt>
    <dgm:pt modelId="{C7B5C14E-5312-4991-B502-EA443D7B893B}" type="sibTrans" cxnId="{72ABFC77-943D-4AEB-8D17-E39E2F535F87}">
      <dgm:prSet/>
      <dgm:spPr/>
      <dgm:t>
        <a:bodyPr/>
        <a:lstStyle/>
        <a:p>
          <a:endParaRPr lang="fr-FR"/>
        </a:p>
      </dgm:t>
    </dgm:pt>
    <dgm:pt modelId="{42852685-F94A-4DEF-9CFA-B31ECEB9CE9B}">
      <dgm:prSet phldrT="[Text]"/>
      <dgm:spPr/>
      <dgm:t>
        <a:bodyPr/>
        <a:lstStyle/>
        <a:p>
          <a:r>
            <a:rPr lang="fr-FR" dirty="0" smtClean="0"/>
            <a:t>Case</a:t>
          </a:r>
          <a:endParaRPr lang="fr-FR" dirty="0"/>
        </a:p>
      </dgm:t>
    </dgm:pt>
    <dgm:pt modelId="{D0CC8CE1-EC9E-4717-B11A-C79992BFC384}" type="parTrans" cxnId="{AE17CE31-5BD6-4CA0-97FE-F5DEB8198FF4}">
      <dgm:prSet/>
      <dgm:spPr/>
      <dgm:t>
        <a:bodyPr/>
        <a:lstStyle/>
        <a:p>
          <a:endParaRPr lang="fr-FR"/>
        </a:p>
      </dgm:t>
    </dgm:pt>
    <dgm:pt modelId="{4E28F5D0-3DF4-4851-BF3E-CC053F552034}" type="sibTrans" cxnId="{AE17CE31-5BD6-4CA0-97FE-F5DEB8198FF4}">
      <dgm:prSet/>
      <dgm:spPr/>
      <dgm:t>
        <a:bodyPr/>
        <a:lstStyle/>
        <a:p>
          <a:endParaRPr lang="fr-FR"/>
        </a:p>
      </dgm:t>
    </dgm:pt>
    <dgm:pt modelId="{78FB0EC1-35C7-40D8-8A99-007183135EE5}">
      <dgm:prSet phldrT="[Text]"/>
      <dgm:spPr/>
      <dgm:t>
        <a:bodyPr/>
        <a:lstStyle/>
        <a:p>
          <a:r>
            <a:rPr lang="fr-FR" dirty="0" err="1" smtClean="0"/>
            <a:t>Task</a:t>
          </a:r>
          <a:endParaRPr lang="fr-FR" dirty="0"/>
        </a:p>
      </dgm:t>
    </dgm:pt>
    <dgm:pt modelId="{B169F4A4-E0F6-41C0-91E4-36BE4FFA6B50}" type="parTrans" cxnId="{0C42904B-2CF6-4FD5-8032-C036EAFC9434}">
      <dgm:prSet/>
      <dgm:spPr/>
      <dgm:t>
        <a:bodyPr/>
        <a:lstStyle/>
        <a:p>
          <a:endParaRPr lang="fr-FR"/>
        </a:p>
      </dgm:t>
    </dgm:pt>
    <dgm:pt modelId="{31E78D84-2035-44B4-AF57-6DE1AE44442E}" type="sibTrans" cxnId="{0C42904B-2CF6-4FD5-8032-C036EAFC9434}">
      <dgm:prSet/>
      <dgm:spPr/>
      <dgm:t>
        <a:bodyPr/>
        <a:lstStyle/>
        <a:p>
          <a:endParaRPr lang="fr-FR"/>
        </a:p>
      </dgm:t>
    </dgm:pt>
    <dgm:pt modelId="{F6083C56-C58C-48B9-B977-A6E3E0AF7595}" type="pres">
      <dgm:prSet presAssocID="{92DA0122-3B74-4311-8111-A04CBDD6A4FD}" presName="composite" presStyleCnt="0">
        <dgm:presLayoutVars>
          <dgm:chMax val="1"/>
          <dgm:dir/>
          <dgm:resizeHandles val="exact"/>
        </dgm:presLayoutVars>
      </dgm:prSet>
      <dgm:spPr/>
      <dgm:t>
        <a:bodyPr/>
        <a:lstStyle/>
        <a:p>
          <a:endParaRPr lang="fr-FR"/>
        </a:p>
      </dgm:t>
    </dgm:pt>
    <dgm:pt modelId="{AF49C4BD-E67A-4D74-B279-0C2BDBEE17BE}" type="pres">
      <dgm:prSet presAssocID="{92DA0122-3B74-4311-8111-A04CBDD6A4FD}" presName="radial" presStyleCnt="0">
        <dgm:presLayoutVars>
          <dgm:animLvl val="ctr"/>
        </dgm:presLayoutVars>
      </dgm:prSet>
      <dgm:spPr/>
    </dgm:pt>
    <dgm:pt modelId="{0684AA6B-EFB7-404E-B05E-156F60F8003D}" type="pres">
      <dgm:prSet presAssocID="{EF525BFB-5418-4A4B-B5E7-82D0E324651D}" presName="centerShape" presStyleLbl="vennNode1" presStyleIdx="0" presStyleCnt="5"/>
      <dgm:spPr/>
      <dgm:t>
        <a:bodyPr/>
        <a:lstStyle/>
        <a:p>
          <a:endParaRPr lang="fr-FR"/>
        </a:p>
      </dgm:t>
    </dgm:pt>
    <dgm:pt modelId="{1C6AC2E1-C589-417C-9E54-10A6B95273F2}" type="pres">
      <dgm:prSet presAssocID="{DBB9828E-B84A-40CA-982C-D18E473C9757}" presName="node" presStyleLbl="vennNode1" presStyleIdx="1" presStyleCnt="5" custScaleX="126204" custScaleY="111237" custRadScaleRad="91727" custRadScaleInc="-964">
        <dgm:presLayoutVars>
          <dgm:bulletEnabled val="1"/>
        </dgm:presLayoutVars>
      </dgm:prSet>
      <dgm:spPr/>
      <dgm:t>
        <a:bodyPr/>
        <a:lstStyle/>
        <a:p>
          <a:endParaRPr lang="fr-FR"/>
        </a:p>
      </dgm:t>
    </dgm:pt>
    <dgm:pt modelId="{B1671207-9AA2-419D-A364-D890B75677C4}" type="pres">
      <dgm:prSet presAssocID="{00102BE7-523F-4C1B-8B38-C90146D5E750}" presName="node" presStyleLbl="vennNode1" presStyleIdx="2" presStyleCnt="5" custScaleX="115708" custRadScaleRad="109153" custRadScaleInc="-2064">
        <dgm:presLayoutVars>
          <dgm:bulletEnabled val="1"/>
        </dgm:presLayoutVars>
      </dgm:prSet>
      <dgm:spPr/>
      <dgm:t>
        <a:bodyPr/>
        <a:lstStyle/>
        <a:p>
          <a:endParaRPr lang="fr-FR"/>
        </a:p>
      </dgm:t>
    </dgm:pt>
    <dgm:pt modelId="{EAFBF70B-DBC7-496A-BBA6-4D1ECCC15935}" type="pres">
      <dgm:prSet presAssocID="{42852685-F94A-4DEF-9CFA-B31ECEB9CE9B}" presName="node" presStyleLbl="vennNode1" presStyleIdx="3" presStyleCnt="5">
        <dgm:presLayoutVars>
          <dgm:bulletEnabled val="1"/>
        </dgm:presLayoutVars>
      </dgm:prSet>
      <dgm:spPr/>
      <dgm:t>
        <a:bodyPr/>
        <a:lstStyle/>
        <a:p>
          <a:endParaRPr lang="fr-FR"/>
        </a:p>
      </dgm:t>
    </dgm:pt>
    <dgm:pt modelId="{6AD3E2AD-C08E-4460-BCDF-EC355A26F66F}" type="pres">
      <dgm:prSet presAssocID="{78FB0EC1-35C7-40D8-8A99-007183135EE5}" presName="node" presStyleLbl="vennNode1" presStyleIdx="4" presStyleCnt="5">
        <dgm:presLayoutVars>
          <dgm:bulletEnabled val="1"/>
        </dgm:presLayoutVars>
      </dgm:prSet>
      <dgm:spPr/>
      <dgm:t>
        <a:bodyPr/>
        <a:lstStyle/>
        <a:p>
          <a:endParaRPr lang="fr-FR"/>
        </a:p>
      </dgm:t>
    </dgm:pt>
  </dgm:ptLst>
  <dgm:cxnLst>
    <dgm:cxn modelId="{5D7F17C4-ADCF-C042-9EEC-13E7CD35C123}" type="presOf" srcId="{42852685-F94A-4DEF-9CFA-B31ECEB9CE9B}" destId="{EAFBF70B-DBC7-496A-BBA6-4D1ECCC15935}" srcOrd="0" destOrd="0" presId="urn:microsoft.com/office/officeart/2005/8/layout/radial3"/>
    <dgm:cxn modelId="{7DD5E52F-F28D-BE4B-BD34-22450C867008}" type="presOf" srcId="{DBB9828E-B84A-40CA-982C-D18E473C9757}" destId="{1C6AC2E1-C589-417C-9E54-10A6B95273F2}" srcOrd="0" destOrd="0" presId="urn:microsoft.com/office/officeart/2005/8/layout/radial3"/>
    <dgm:cxn modelId="{61AFD7F9-173B-F641-B326-637AA16C7FB9}" type="presOf" srcId="{92DA0122-3B74-4311-8111-A04CBDD6A4FD}" destId="{F6083C56-C58C-48B9-B977-A6E3E0AF7595}" srcOrd="0" destOrd="0" presId="urn:microsoft.com/office/officeart/2005/8/layout/radial3"/>
    <dgm:cxn modelId="{E92801A6-4947-9C4C-8BDF-DD3C2B754179}" type="presOf" srcId="{78FB0EC1-35C7-40D8-8A99-007183135EE5}" destId="{6AD3E2AD-C08E-4460-BCDF-EC355A26F66F}" srcOrd="0" destOrd="0" presId="urn:microsoft.com/office/officeart/2005/8/layout/radial3"/>
    <dgm:cxn modelId="{3BD9AC84-8520-4CA3-B408-515F201CC329}" srcId="{EF525BFB-5418-4A4B-B5E7-82D0E324651D}" destId="{DBB9828E-B84A-40CA-982C-D18E473C9757}" srcOrd="0" destOrd="0" parTransId="{4581E071-99ED-4B08-95DD-6702E7C34C01}" sibTransId="{1E1A2276-8449-4398-A16E-6A9C30CDDF40}"/>
    <dgm:cxn modelId="{AE17CE31-5BD6-4CA0-97FE-F5DEB8198FF4}" srcId="{EF525BFB-5418-4A4B-B5E7-82D0E324651D}" destId="{42852685-F94A-4DEF-9CFA-B31ECEB9CE9B}" srcOrd="2" destOrd="0" parTransId="{D0CC8CE1-EC9E-4717-B11A-C79992BFC384}" sibTransId="{4E28F5D0-3DF4-4851-BF3E-CC053F552034}"/>
    <dgm:cxn modelId="{23C2CC68-9640-4CCA-98E0-91A03E533AFF}" srcId="{92DA0122-3B74-4311-8111-A04CBDD6A4FD}" destId="{EF525BFB-5418-4A4B-B5E7-82D0E324651D}" srcOrd="0" destOrd="0" parTransId="{B2661CBF-D5F1-441E-A2F0-BDA30D0AC19B}" sibTransId="{DC383FB7-5323-4BD4-8E1D-017DDADB6AFF}"/>
    <dgm:cxn modelId="{0A23A078-F0AD-7A4C-BB92-3AEA64D6470D}" type="presOf" srcId="{EF525BFB-5418-4A4B-B5E7-82D0E324651D}" destId="{0684AA6B-EFB7-404E-B05E-156F60F8003D}" srcOrd="0" destOrd="0" presId="urn:microsoft.com/office/officeart/2005/8/layout/radial3"/>
    <dgm:cxn modelId="{72ABFC77-943D-4AEB-8D17-E39E2F535F87}" srcId="{EF525BFB-5418-4A4B-B5E7-82D0E324651D}" destId="{00102BE7-523F-4C1B-8B38-C90146D5E750}" srcOrd="1" destOrd="0" parTransId="{19F39D98-D706-419E-9601-E02C711DCFE1}" sibTransId="{C7B5C14E-5312-4991-B502-EA443D7B893B}"/>
    <dgm:cxn modelId="{DA0325A4-1946-C142-BE15-1358200F0FC9}" type="presOf" srcId="{00102BE7-523F-4C1B-8B38-C90146D5E750}" destId="{B1671207-9AA2-419D-A364-D890B75677C4}" srcOrd="0" destOrd="0" presId="urn:microsoft.com/office/officeart/2005/8/layout/radial3"/>
    <dgm:cxn modelId="{0C42904B-2CF6-4FD5-8032-C036EAFC9434}" srcId="{EF525BFB-5418-4A4B-B5E7-82D0E324651D}" destId="{78FB0EC1-35C7-40D8-8A99-007183135EE5}" srcOrd="3" destOrd="0" parTransId="{B169F4A4-E0F6-41C0-91E4-36BE4FFA6B50}" sibTransId="{31E78D84-2035-44B4-AF57-6DE1AE44442E}"/>
    <dgm:cxn modelId="{8A5EDB16-CB42-514A-9B08-A9A2BAFC7D1F}" type="presParOf" srcId="{F6083C56-C58C-48B9-B977-A6E3E0AF7595}" destId="{AF49C4BD-E67A-4D74-B279-0C2BDBEE17BE}" srcOrd="0" destOrd="0" presId="urn:microsoft.com/office/officeart/2005/8/layout/radial3"/>
    <dgm:cxn modelId="{70C54096-A5B1-054D-AF0C-977445370C91}" type="presParOf" srcId="{AF49C4BD-E67A-4D74-B279-0C2BDBEE17BE}" destId="{0684AA6B-EFB7-404E-B05E-156F60F8003D}" srcOrd="0" destOrd="0" presId="urn:microsoft.com/office/officeart/2005/8/layout/radial3"/>
    <dgm:cxn modelId="{D2D34C01-501C-B240-A8C1-6A3C617BA049}" type="presParOf" srcId="{AF49C4BD-E67A-4D74-B279-0C2BDBEE17BE}" destId="{1C6AC2E1-C589-417C-9E54-10A6B95273F2}" srcOrd="1" destOrd="0" presId="urn:microsoft.com/office/officeart/2005/8/layout/radial3"/>
    <dgm:cxn modelId="{5FA3235C-D1EC-544C-994D-FCA6416CD5E3}" type="presParOf" srcId="{AF49C4BD-E67A-4D74-B279-0C2BDBEE17BE}" destId="{B1671207-9AA2-419D-A364-D890B75677C4}" srcOrd="2" destOrd="0" presId="urn:microsoft.com/office/officeart/2005/8/layout/radial3"/>
    <dgm:cxn modelId="{F8605E1F-C8B7-6A4E-8F16-468BD4B748BC}" type="presParOf" srcId="{AF49C4BD-E67A-4D74-B279-0C2BDBEE17BE}" destId="{EAFBF70B-DBC7-496A-BBA6-4D1ECCC15935}" srcOrd="3" destOrd="0" presId="urn:microsoft.com/office/officeart/2005/8/layout/radial3"/>
    <dgm:cxn modelId="{E3EFE741-F9C1-4747-BDDB-4A25B40330B5}" type="presParOf" srcId="{AF49C4BD-E67A-4D74-B279-0C2BDBEE17BE}" destId="{6AD3E2AD-C08E-4460-BCDF-EC355A26F66F}"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4AA6B-EFB7-404E-B05E-156F60F8003D}">
      <dsp:nvSpPr>
        <dsp:cNvPr id="0" name=""/>
        <dsp:cNvSpPr/>
      </dsp:nvSpPr>
      <dsp:spPr>
        <a:xfrm>
          <a:off x="2839592" y="986623"/>
          <a:ext cx="2374805" cy="2374805"/>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fr-FR" sz="2900" kern="1200" dirty="0" err="1" smtClean="0"/>
            <a:t>Workflow</a:t>
          </a:r>
          <a:endParaRPr lang="fr-FR" sz="2900" kern="1200" dirty="0"/>
        </a:p>
      </dsp:txBody>
      <dsp:txXfrm>
        <a:off x="3187374" y="1334405"/>
        <a:ext cx="1679241" cy="1679241"/>
      </dsp:txXfrm>
    </dsp:sp>
    <dsp:sp modelId="{1C6AC2E1-C589-417C-9E54-10A6B95273F2}">
      <dsp:nvSpPr>
        <dsp:cNvPr id="0" name=""/>
        <dsp:cNvSpPr/>
      </dsp:nvSpPr>
      <dsp:spPr>
        <a:xfrm>
          <a:off x="3256239" y="95175"/>
          <a:ext cx="1498549" cy="1320831"/>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Processus</a:t>
          </a:r>
          <a:endParaRPr lang="fr-FR" sz="1700" kern="1200" dirty="0"/>
        </a:p>
      </dsp:txBody>
      <dsp:txXfrm>
        <a:off x="3475696" y="288606"/>
        <a:ext cx="1059635" cy="933969"/>
      </dsp:txXfrm>
    </dsp:sp>
    <dsp:sp modelId="{B1671207-9AA2-419D-A364-D890B75677C4}">
      <dsp:nvSpPr>
        <dsp:cNvPr id="0" name=""/>
        <dsp:cNvSpPr/>
      </dsp:nvSpPr>
      <dsp:spPr>
        <a:xfrm>
          <a:off x="5027247" y="1525604"/>
          <a:ext cx="1373919" cy="1187402"/>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err="1" smtClean="0"/>
            <a:t>Resoures</a:t>
          </a:r>
          <a:endParaRPr lang="fr-FR" sz="1700" kern="1200" dirty="0"/>
        </a:p>
      </dsp:txBody>
      <dsp:txXfrm>
        <a:off x="5228453" y="1699495"/>
        <a:ext cx="971507" cy="839620"/>
      </dsp:txXfrm>
    </dsp:sp>
    <dsp:sp modelId="{EAFBF70B-DBC7-496A-BBA6-4D1ECCC15935}">
      <dsp:nvSpPr>
        <dsp:cNvPr id="0" name=""/>
        <dsp:cNvSpPr/>
      </dsp:nvSpPr>
      <dsp:spPr>
        <a:xfrm>
          <a:off x="3433293" y="3126869"/>
          <a:ext cx="1187402" cy="1187402"/>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Case</a:t>
          </a:r>
          <a:endParaRPr lang="fr-FR" sz="1700" kern="1200" dirty="0"/>
        </a:p>
      </dsp:txBody>
      <dsp:txXfrm>
        <a:off x="3607184" y="3300760"/>
        <a:ext cx="839620" cy="839620"/>
      </dsp:txXfrm>
    </dsp:sp>
    <dsp:sp modelId="{6AD3E2AD-C08E-4460-BCDF-EC355A26F66F}">
      <dsp:nvSpPr>
        <dsp:cNvPr id="0" name=""/>
        <dsp:cNvSpPr/>
      </dsp:nvSpPr>
      <dsp:spPr>
        <a:xfrm>
          <a:off x="1886749" y="1580325"/>
          <a:ext cx="1187402" cy="1187402"/>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err="1" smtClean="0"/>
            <a:t>Task</a:t>
          </a:r>
          <a:endParaRPr lang="fr-FR" sz="1700" kern="1200" dirty="0"/>
        </a:p>
      </dsp:txBody>
      <dsp:txXfrm>
        <a:off x="2060640" y="1754216"/>
        <a:ext cx="839620" cy="83962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4" Type="http://schemas.openxmlformats.org/officeDocument/2006/relationships/image" Target="../media/image7.wmf"/><Relationship Id="rId1" Type="http://schemas.openxmlformats.org/officeDocument/2006/relationships/image" Target="../media/image4.wmf"/><Relationship Id="rId2"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D7272B-E678-1B49-9D1B-B44AE9420A80}" type="datetimeFigureOut">
              <a:rPr lang="fr-FR" smtClean="0"/>
              <a:t>07/02/2014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3AE915-A602-2D47-A63E-750C368E2721}" type="slidenum">
              <a:rPr lang="fr-FR" smtClean="0"/>
              <a:t>‹#›</a:t>
            </a:fld>
            <a:endParaRPr lang="fr-FR"/>
          </a:p>
        </p:txBody>
      </p:sp>
    </p:spTree>
    <p:extLst>
      <p:ext uri="{BB962C8B-B14F-4D97-AF65-F5344CB8AC3E}">
        <p14:creationId xmlns:p14="http://schemas.microsoft.com/office/powerpoint/2010/main" val="21662608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463A017C-F392-48AE-854A-2334EC41F77E}" type="slidenum">
              <a:rPr lang="fr-FR"/>
              <a:pPr/>
              <a:t>3</a:t>
            </a:fld>
            <a:endParaRPr lang="fr-FR"/>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p:spPr>
        <p:txBody>
          <a:bodyPr/>
          <a:lstStyle/>
          <a:p>
            <a:fld id="{E7AF2420-6911-4E73-92A6-4411AE02AE89}" type="slidenum">
              <a:rPr lang="fr-FR"/>
              <a:pPr/>
              <a:t>33</a:t>
            </a:fld>
            <a:endParaRPr lang="fr-FR"/>
          </a:p>
        </p:txBody>
      </p:sp>
      <p:sp>
        <p:nvSpPr>
          <p:cNvPr id="389123" name="Rectangle 2"/>
          <p:cNvSpPr>
            <a:spLocks noGrp="1" noRot="1" noChangeAspect="1" noChangeArrowheads="1" noTextEdit="1"/>
          </p:cNvSpPr>
          <p:nvPr>
            <p:ph type="sldImg"/>
          </p:nvPr>
        </p:nvSpPr>
        <p:spPr>
          <a:xfrm>
            <a:off x="1150938" y="692150"/>
            <a:ext cx="4556125" cy="3416300"/>
          </a:xfrm>
          <a:ln/>
        </p:spPr>
      </p:sp>
      <p:sp>
        <p:nvSpPr>
          <p:cNvPr id="389124"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noFill/>
        </p:spPr>
        <p:txBody>
          <a:bodyPr/>
          <a:lstStyle/>
          <a:p>
            <a:fld id="{80477818-3281-4563-ACB6-40DE5D956C59}" type="slidenum">
              <a:rPr lang="fr-FR"/>
              <a:pPr/>
              <a:t>34</a:t>
            </a:fld>
            <a:endParaRPr lang="fr-FR"/>
          </a:p>
        </p:txBody>
      </p:sp>
      <p:sp>
        <p:nvSpPr>
          <p:cNvPr id="390147" name="Rectangle 2"/>
          <p:cNvSpPr>
            <a:spLocks noGrp="1" noRot="1" noChangeAspect="1" noChangeArrowheads="1" noTextEdit="1"/>
          </p:cNvSpPr>
          <p:nvPr>
            <p:ph type="sldImg"/>
          </p:nvPr>
        </p:nvSpPr>
        <p:spPr>
          <a:xfrm>
            <a:off x="1150938" y="692150"/>
            <a:ext cx="4556125" cy="3416300"/>
          </a:xfrm>
          <a:ln/>
        </p:spPr>
      </p:sp>
      <p:sp>
        <p:nvSpPr>
          <p:cNvPr id="390148"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p:spPr>
        <p:txBody>
          <a:bodyPr/>
          <a:lstStyle/>
          <a:p>
            <a:fld id="{BB015BC4-F409-41A3-9C00-D657136674B1}" type="slidenum">
              <a:rPr lang="fr-FR"/>
              <a:pPr/>
              <a:t>35</a:t>
            </a:fld>
            <a:endParaRPr lang="fr-FR"/>
          </a:p>
        </p:txBody>
      </p:sp>
      <p:sp>
        <p:nvSpPr>
          <p:cNvPr id="343043" name="Rectangle 2"/>
          <p:cNvSpPr>
            <a:spLocks noGrp="1" noRot="1" noChangeAspect="1" noChangeArrowheads="1" noTextEdit="1"/>
          </p:cNvSpPr>
          <p:nvPr>
            <p:ph type="sldImg"/>
          </p:nvPr>
        </p:nvSpPr>
        <p:spPr>
          <a:xfrm>
            <a:off x="1150938" y="692150"/>
            <a:ext cx="4556125" cy="3416300"/>
          </a:xfrm>
          <a:ln/>
        </p:spPr>
      </p:sp>
      <p:sp>
        <p:nvSpPr>
          <p:cNvPr id="343044" name="Rectangle 3"/>
          <p:cNvSpPr>
            <a:spLocks noGrp="1" noChangeArrowheads="1"/>
          </p:cNvSpPr>
          <p:nvPr>
            <p:ph type="body" idx="1"/>
          </p:nvPr>
        </p:nvSpPr>
        <p:spPr>
          <a:noFill/>
          <a:ln/>
        </p:spPr>
        <p:txBody>
          <a:bodyPr/>
          <a:lstStyle/>
          <a:p>
            <a:pPr>
              <a:lnSpc>
                <a:spcPct val="120000"/>
              </a:lnSpc>
            </a:pPr>
            <a:r>
              <a:rPr lang="en-US" sz="1000" smtClean="0"/>
              <a:t>The process definition contains all necessary information about the process to enable it to be executed by the workflow enactment software. This includes information about its starting and completion conditions, constituent activities and rules for navigating between them, user tasks to be undertaken, references to applications which may to be invoked, and definition of any workflow relevant data which may need to be referenced</a:t>
            </a:r>
            <a:r>
              <a:rPr lang="fr-FR" sz="1000" smtClean="0"/>
              <a:t>.</a:t>
            </a:r>
            <a:r>
              <a:rPr lang="fr-FR" smtClean="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p:spPr>
        <p:txBody>
          <a:bodyPr/>
          <a:lstStyle/>
          <a:p>
            <a:fld id="{9B548758-47EB-451D-94B1-9C3C5DBB6523}" type="slidenum">
              <a:rPr lang="fr-FR"/>
              <a:pPr/>
              <a:t>42</a:t>
            </a:fld>
            <a:endParaRPr lang="fr-FR"/>
          </a:p>
        </p:txBody>
      </p:sp>
      <p:sp>
        <p:nvSpPr>
          <p:cNvPr id="297987" name="Rectangle 2"/>
          <p:cNvSpPr>
            <a:spLocks noGrp="1" noRot="1" noChangeAspect="1" noChangeArrowheads="1" noTextEdit="1"/>
          </p:cNvSpPr>
          <p:nvPr>
            <p:ph type="sldImg"/>
          </p:nvPr>
        </p:nvSpPr>
        <p:spPr>
          <a:xfrm>
            <a:off x="1150938" y="692150"/>
            <a:ext cx="4556125" cy="3416300"/>
          </a:xfrm>
          <a:ln/>
        </p:spPr>
      </p:sp>
      <p:sp>
        <p:nvSpPr>
          <p:cNvPr id="297988"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p:spPr>
        <p:txBody>
          <a:bodyPr/>
          <a:lstStyle/>
          <a:p>
            <a:fld id="{92A7E84B-46C3-4D62-ADAA-E65AA25B21C5}" type="slidenum">
              <a:rPr lang="fr-FR"/>
              <a:pPr/>
              <a:t>43</a:t>
            </a:fld>
            <a:endParaRPr lang="fr-FR"/>
          </a:p>
        </p:txBody>
      </p:sp>
      <p:sp>
        <p:nvSpPr>
          <p:cNvPr id="295939" name="Rectangle 2"/>
          <p:cNvSpPr>
            <a:spLocks noGrp="1" noRot="1" noChangeAspect="1" noChangeArrowheads="1" noTextEdit="1"/>
          </p:cNvSpPr>
          <p:nvPr>
            <p:ph type="sldImg"/>
          </p:nvPr>
        </p:nvSpPr>
        <p:spPr>
          <a:xfrm>
            <a:off x="1150938" y="692150"/>
            <a:ext cx="4556125" cy="3416300"/>
          </a:xfrm>
          <a:ln/>
        </p:spPr>
      </p:sp>
      <p:sp>
        <p:nvSpPr>
          <p:cNvPr id="295940"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a:noFill/>
        </p:spPr>
        <p:txBody>
          <a:bodyPr/>
          <a:lstStyle/>
          <a:p>
            <a:fld id="{3F679288-F757-463A-9D97-850AF86885EB}" type="slidenum">
              <a:rPr lang="fr-FR"/>
              <a:pPr/>
              <a:t>44</a:t>
            </a:fld>
            <a:endParaRPr lang="fr-FR"/>
          </a:p>
        </p:txBody>
      </p:sp>
      <p:sp>
        <p:nvSpPr>
          <p:cNvPr id="403459" name="Rectangle 2"/>
          <p:cNvSpPr>
            <a:spLocks noGrp="1" noRot="1" noChangeAspect="1" noChangeArrowheads="1" noTextEdit="1"/>
          </p:cNvSpPr>
          <p:nvPr>
            <p:ph type="sldImg"/>
          </p:nvPr>
        </p:nvSpPr>
        <p:spPr>
          <a:xfrm>
            <a:off x="1150938" y="692150"/>
            <a:ext cx="4556125" cy="3416300"/>
          </a:xfrm>
          <a:ln/>
        </p:spPr>
      </p:sp>
      <p:sp>
        <p:nvSpPr>
          <p:cNvPr id="403460"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p:spPr>
        <p:txBody>
          <a:bodyPr/>
          <a:lstStyle/>
          <a:p>
            <a:fld id="{D80788CA-C32F-408B-8761-8ED196D49F15}" type="slidenum">
              <a:rPr lang="fr-FR"/>
              <a:pPr/>
              <a:t>45</a:t>
            </a:fld>
            <a:endParaRPr lang="fr-FR"/>
          </a:p>
        </p:txBody>
      </p:sp>
      <p:sp>
        <p:nvSpPr>
          <p:cNvPr id="346115" name="Rectangle 2"/>
          <p:cNvSpPr>
            <a:spLocks noGrp="1" noRot="1" noChangeAspect="1" noChangeArrowheads="1" noTextEdit="1"/>
          </p:cNvSpPr>
          <p:nvPr>
            <p:ph type="sldImg"/>
          </p:nvPr>
        </p:nvSpPr>
        <p:spPr>
          <a:xfrm>
            <a:off x="1150938" y="692150"/>
            <a:ext cx="4556125" cy="3416300"/>
          </a:xfrm>
          <a:ln/>
        </p:spPr>
      </p:sp>
      <p:sp>
        <p:nvSpPr>
          <p:cNvPr id="346116" name="Rectangle 3"/>
          <p:cNvSpPr>
            <a:spLocks noGrp="1" noChangeArrowheads="1"/>
          </p:cNvSpPr>
          <p:nvPr>
            <p:ph type="body" idx="1"/>
          </p:nvPr>
        </p:nvSpPr>
        <p:spPr>
          <a:xfrm>
            <a:off x="762546" y="4343919"/>
            <a:ext cx="5790111" cy="4114356"/>
          </a:xfrm>
          <a:noFill/>
          <a:ln/>
        </p:spPr>
        <p:txBody>
          <a:bodyPr/>
          <a:lstStyle/>
          <a:p>
            <a:r>
              <a:rPr lang="en-US" sz="1000" smtClean="0"/>
              <a:t>The WfMC Model accommodates a variety of implementation approaches. </a:t>
            </a:r>
          </a:p>
          <a:p>
            <a:r>
              <a:rPr lang="en-US" sz="1000" smtClean="0"/>
              <a:t>    Main alternatives: </a:t>
            </a:r>
          </a:p>
          <a:p>
            <a:r>
              <a:rPr lang="en-US" sz="1000" smtClean="0"/>
              <a:t>        Will the enactment service be centralized or will it be distributed? </a:t>
            </a:r>
          </a:p>
          <a:p>
            <a:r>
              <a:rPr lang="en-US" sz="1000" smtClean="0"/>
              <a:t>        Where will the worklist handler reside and what distribution mechanism will it use?</a:t>
            </a:r>
          </a:p>
          <a:p>
            <a:endParaRPr lang="en-US" sz="1000" smtClean="0"/>
          </a:p>
          <a:p>
            <a:r>
              <a:rPr lang="en-US" smtClean="0"/>
              <a:t>Workflow Enactment: Centralized Approach</a:t>
            </a:r>
          </a:p>
          <a:p>
            <a:pPr>
              <a:buFont typeface="Wingdings" pitchFamily="2" charset="2"/>
              <a:buChar char="ü"/>
            </a:pPr>
            <a:r>
              <a:rPr lang="en-US" sz="1000" smtClean="0"/>
              <a:t> A single WFM Engine is used to support the enactment of potentially many process instances, </a:t>
            </a:r>
          </a:p>
          <a:p>
            <a:pPr>
              <a:buFont typeface="Wingdings" pitchFamily="2" charset="2"/>
              <a:buChar char="ü"/>
            </a:pPr>
            <a:r>
              <a:rPr lang="en-US" sz="1000" smtClean="0"/>
              <a:t> WorkList Handlers for all agents communicate with the same (single) WFM engine. </a:t>
            </a:r>
          </a:p>
          <a:p>
            <a:pPr>
              <a:buFont typeface="Wingdings" pitchFamily="2" charset="2"/>
              <a:buChar char="ü"/>
            </a:pPr>
            <a:r>
              <a:rPr lang="en-US" sz="1000" smtClean="0"/>
              <a:t> Workflow control data need only be accessed by a single WFM engine.  </a:t>
            </a:r>
          </a:p>
          <a:p>
            <a:pPr>
              <a:buFont typeface="Wingdings" pitchFamily="2" charset="2"/>
              <a:buChar char="ü"/>
            </a:pPr>
            <a:endParaRPr lang="en-US" sz="1000" smtClean="0"/>
          </a:p>
          <a:p>
            <a:r>
              <a:rPr lang="en-US" smtClean="0"/>
              <a:t>Workflow Enactment: Distributed Approach</a:t>
            </a:r>
          </a:p>
          <a:p>
            <a:pPr>
              <a:lnSpc>
                <a:spcPct val="130000"/>
              </a:lnSpc>
              <a:spcBef>
                <a:spcPct val="0"/>
              </a:spcBef>
              <a:buFont typeface="Wingdings" pitchFamily="2" charset="2"/>
              <a:buChar char="ü"/>
            </a:pPr>
            <a:r>
              <a:rPr lang="en-US" sz="1000" smtClean="0"/>
              <a:t> There may be any number of WFM Engines. Each engine may support any number of process instances. </a:t>
            </a:r>
          </a:p>
          <a:p>
            <a:pPr>
              <a:lnSpc>
                <a:spcPct val="130000"/>
              </a:lnSpc>
              <a:spcBef>
                <a:spcPct val="0"/>
              </a:spcBef>
              <a:buFont typeface="Wingdings" pitchFamily="2" charset="2"/>
              <a:buChar char="ü"/>
            </a:pPr>
            <a:r>
              <a:rPr lang="en-US" sz="1000" smtClean="0"/>
              <a:t> The same may be true of worklist handlers. A single WFM engine may support 1 or more worklist handlers. Several possibilities exist regarding the handling of workflow control data (as well as process definition, organization/role model data and worklist data): </a:t>
            </a:r>
          </a:p>
          <a:p>
            <a:pPr>
              <a:lnSpc>
                <a:spcPct val="130000"/>
              </a:lnSpc>
              <a:spcBef>
                <a:spcPct val="0"/>
              </a:spcBef>
              <a:buFontTx/>
              <a:buChar char="•"/>
            </a:pPr>
            <a:r>
              <a:rPr lang="en-US" sz="1000" smtClean="0"/>
              <a:t> the data may be distributed across engines </a:t>
            </a:r>
          </a:p>
          <a:p>
            <a:pPr>
              <a:lnSpc>
                <a:spcPct val="130000"/>
              </a:lnSpc>
              <a:spcBef>
                <a:spcPct val="0"/>
              </a:spcBef>
              <a:buFontTx/>
              <a:buChar char="•"/>
            </a:pPr>
            <a:r>
              <a:rPr lang="en-US" sz="1000" smtClean="0"/>
              <a:t>  the data may be associated with a "master" engine, which is responsible for mediating among all engines. </a:t>
            </a:r>
          </a:p>
          <a:p>
            <a:pPr>
              <a:lnSpc>
                <a:spcPct val="130000"/>
              </a:lnSpc>
              <a:spcBef>
                <a:spcPct val="0"/>
              </a:spcBef>
              <a:buFontTx/>
              <a:buChar char="•"/>
            </a:pPr>
            <a:r>
              <a:rPr lang="en-US" sz="1000" smtClean="0"/>
              <a:t>  the data may be a shared resource used by all engines with appropriate synchronization </a:t>
            </a:r>
          </a:p>
          <a:p>
            <a:pPr>
              <a:lnSpc>
                <a:spcPct val="130000"/>
              </a:lnSpc>
              <a:spcBef>
                <a:spcPct val="0"/>
              </a:spcBef>
              <a:buFontTx/>
              <a:buChar char="•"/>
            </a:pPr>
            <a:r>
              <a:rPr lang="en-US" sz="1000" smtClean="0"/>
              <a:t>   the data may be administered using some combination of policies</a:t>
            </a:r>
            <a:r>
              <a:rPr lang="fr-FR" sz="1000" smtClean="0"/>
              <a:t>.</a:t>
            </a:r>
            <a:r>
              <a:rPr lang="fr-FR" smtClean="0"/>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p:spPr>
        <p:txBody>
          <a:bodyPr/>
          <a:lstStyle/>
          <a:p>
            <a:fld id="{C5696614-4B41-4834-8C6B-274AD5AB8532}" type="slidenum">
              <a:rPr lang="fr-FR"/>
              <a:pPr/>
              <a:t>46</a:t>
            </a:fld>
            <a:endParaRPr lang="fr-FR"/>
          </a:p>
        </p:txBody>
      </p:sp>
      <p:sp>
        <p:nvSpPr>
          <p:cNvPr id="348163" name="Rectangle 2"/>
          <p:cNvSpPr>
            <a:spLocks noGrp="1" noRot="1" noChangeAspect="1" noChangeArrowheads="1" noTextEdit="1"/>
          </p:cNvSpPr>
          <p:nvPr>
            <p:ph type="sldImg"/>
          </p:nvPr>
        </p:nvSpPr>
        <p:spPr>
          <a:xfrm>
            <a:off x="1150938" y="692150"/>
            <a:ext cx="4556125" cy="3416300"/>
          </a:xfrm>
          <a:ln/>
        </p:spPr>
      </p:sp>
      <p:sp>
        <p:nvSpPr>
          <p:cNvPr id="348164" name="Rectangle 3"/>
          <p:cNvSpPr>
            <a:spLocks noGrp="1" noChangeArrowheads="1"/>
          </p:cNvSpPr>
          <p:nvPr>
            <p:ph type="body" idx="1"/>
          </p:nvPr>
        </p:nvSpPr>
        <p:spPr>
          <a:xfrm>
            <a:off x="991146" y="4419452"/>
            <a:ext cx="5104311" cy="4114356"/>
          </a:xfrm>
          <a:noFill/>
          <a:ln/>
        </p:spPr>
        <p:txBody>
          <a:bodyPr/>
          <a:lstStyle/>
          <a:p>
            <a:pPr>
              <a:buFont typeface="Wingdings" pitchFamily="2" charset="2"/>
              <a:buNone/>
            </a:pPr>
            <a:r>
              <a:rPr lang="fr-FR" smtClean="0"/>
              <a:t>Work list handler and User interface :</a:t>
            </a:r>
          </a:p>
          <a:p>
            <a:pPr>
              <a:buFont typeface="Wingdings" pitchFamily="2" charset="2"/>
              <a:buChar char="ü"/>
            </a:pPr>
            <a:r>
              <a:rPr lang="fr-FR" sz="1000" smtClean="0"/>
              <a:t>        work items awaiting user attention, </a:t>
            </a:r>
          </a:p>
          <a:p>
            <a:pPr>
              <a:buFont typeface="Wingdings" pitchFamily="2" charset="2"/>
              <a:buChar char="ü"/>
            </a:pPr>
            <a:r>
              <a:rPr lang="fr-FR" sz="1000" smtClean="0"/>
              <a:t>        controlling the allocation of work among a set of users, </a:t>
            </a:r>
          </a:p>
          <a:p>
            <a:pPr>
              <a:buFont typeface="Wingdings" pitchFamily="2" charset="2"/>
              <a:buChar char="ü"/>
            </a:pPr>
            <a:r>
              <a:rPr lang="fr-FR" sz="1000" smtClean="0"/>
              <a:t>        support load balancing </a:t>
            </a:r>
          </a:p>
          <a:p>
            <a:pPr>
              <a:buFont typeface="Wingdings" pitchFamily="2" charset="2"/>
              <a:buChar char="ü"/>
            </a:pPr>
            <a:r>
              <a:rPr lang="fr-FR" sz="1000" smtClean="0"/>
              <a:t>        support for work reassignment, </a:t>
            </a:r>
          </a:p>
          <a:p>
            <a:pPr>
              <a:buFont typeface="Wingdings" pitchFamily="2" charset="2"/>
              <a:buChar char="ü"/>
            </a:pPr>
            <a:r>
              <a:rPr lang="fr-FR" sz="1000" smtClean="0"/>
              <a:t>        sign-on and sign-off of workflow participants, </a:t>
            </a:r>
          </a:p>
          <a:p>
            <a:pPr>
              <a:buFont typeface="Wingdings" pitchFamily="2" charset="2"/>
              <a:buChar char="ü"/>
            </a:pPr>
            <a:r>
              <a:rPr lang="fr-FR" sz="1000" smtClean="0"/>
              <a:t>        requesting commencement, completion or suspension of an activity.</a:t>
            </a:r>
          </a:p>
          <a:p>
            <a:endParaRPr lang="fr-FR" sz="10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EEFB133D-9C43-441D-AC61-8787B0751965}" type="slidenum">
              <a:rPr lang="fr-FR"/>
              <a:pPr/>
              <a:t>51</a:t>
            </a:fld>
            <a:endParaRPr lang="fr-FR"/>
          </a:p>
        </p:txBody>
      </p:sp>
      <p:sp>
        <p:nvSpPr>
          <p:cNvPr id="281603" name="Rectangle 2"/>
          <p:cNvSpPr>
            <a:spLocks noGrp="1" noRot="1" noChangeAspect="1" noChangeArrowheads="1" noTextEdit="1"/>
          </p:cNvSpPr>
          <p:nvPr>
            <p:ph type="sldImg"/>
          </p:nvPr>
        </p:nvSpPr>
        <p:spPr>
          <a:xfrm>
            <a:off x="1150938" y="692150"/>
            <a:ext cx="4556125" cy="3416300"/>
          </a:xfrm>
          <a:ln/>
        </p:spPr>
      </p:sp>
      <p:sp>
        <p:nvSpPr>
          <p:cNvPr id="281604"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p>
            <a:fld id="{0EE653B9-C83C-405B-8347-868FCAC7E74E}" type="slidenum">
              <a:rPr lang="fr-FR"/>
              <a:pPr/>
              <a:t>53</a:t>
            </a:fld>
            <a:endParaRPr lang="fr-FR"/>
          </a:p>
        </p:txBody>
      </p:sp>
      <p:sp>
        <p:nvSpPr>
          <p:cNvPr id="301059" name="Rectangle 2"/>
          <p:cNvSpPr>
            <a:spLocks noGrp="1" noRot="1" noChangeAspect="1" noChangeArrowheads="1" noTextEdit="1"/>
          </p:cNvSpPr>
          <p:nvPr>
            <p:ph type="sldImg"/>
          </p:nvPr>
        </p:nvSpPr>
        <p:spPr>
          <a:xfrm>
            <a:off x="1150938" y="692150"/>
            <a:ext cx="4556125" cy="3416300"/>
          </a:xfrm>
          <a:ln/>
        </p:spPr>
      </p:sp>
      <p:sp>
        <p:nvSpPr>
          <p:cNvPr id="301060"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7B46A117-1735-4674-BD0E-F9E51AEDB8FB}" type="slidenum">
              <a:rPr lang="fr-FR"/>
              <a:pPr/>
              <a:t>8</a:t>
            </a:fld>
            <a:endParaRPr lang="fr-FR"/>
          </a:p>
        </p:txBody>
      </p:sp>
      <p:sp>
        <p:nvSpPr>
          <p:cNvPr id="276483" name="Rectangle 2"/>
          <p:cNvSpPr>
            <a:spLocks noGrp="1" noRot="1" noChangeAspect="1" noChangeArrowheads="1" noTextEdit="1"/>
          </p:cNvSpPr>
          <p:nvPr>
            <p:ph type="sldImg"/>
          </p:nvPr>
        </p:nvSpPr>
        <p:spPr>
          <a:xfrm>
            <a:off x="1150938" y="692150"/>
            <a:ext cx="4556125" cy="3416300"/>
          </a:xfrm>
          <a:ln/>
        </p:spPr>
      </p:sp>
      <p:sp>
        <p:nvSpPr>
          <p:cNvPr id="276484" name="Rectangle 3"/>
          <p:cNvSpPr>
            <a:spLocks noGrp="1" noChangeArrowheads="1"/>
          </p:cNvSpPr>
          <p:nvPr>
            <p:ph type="body" idx="1"/>
          </p:nvPr>
        </p:nvSpPr>
        <p:spPr>
          <a:noFill/>
          <a:ln/>
        </p:spPr>
        <p:txBody>
          <a:bodyPr/>
          <a:lstStyle/>
          <a:p>
            <a:pPr>
              <a:lnSpc>
                <a:spcPct val="120000"/>
              </a:lnSpc>
            </a:pPr>
            <a:r>
              <a:rPr lang="fr-FR" sz="1000" smtClean="0">
                <a:latin typeface="Arial" pitchFamily="34" charset="0"/>
              </a:rPr>
              <a:t>Le workflow a été dès l'origine associé aux systèmes de GED et ses applications ont eu pour objectif de traiter les flux d'informations et les séquences de tâches liés aux procédures de travail rigides de l'entreprise.</a:t>
            </a:r>
          </a:p>
          <a:p>
            <a:pPr>
              <a:lnSpc>
                <a:spcPct val="120000"/>
              </a:lnSpc>
            </a:pPr>
            <a:endParaRPr lang="fr-FR" sz="1000" smtClean="0">
              <a:latin typeface="Arial" pitchFamily="34" charset="0"/>
            </a:endParaRPr>
          </a:p>
          <a:p>
            <a:pPr>
              <a:lnSpc>
                <a:spcPct val="120000"/>
              </a:lnSpc>
            </a:pPr>
            <a:r>
              <a:rPr lang="fr-FR" sz="1000" smtClean="0">
                <a:latin typeface="Arial" pitchFamily="34" charset="0"/>
              </a:rPr>
              <a:t>Le groupware a plutôt été rangé dans le groupe des applications visant à faciliter les aspects de communication au sein des équipes de travail (organisation de réunion, planification, rédaction coopérative, etc.) et construction/sauvegarde de la mémoire organisationnelle.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118E883D-B240-4868-9DE4-E1F25294561E}" type="slidenum">
              <a:rPr lang="fr-FR"/>
              <a:pPr/>
              <a:t>10</a:t>
            </a:fld>
            <a:endParaRPr lang="fr-FR"/>
          </a:p>
        </p:txBody>
      </p:sp>
      <p:sp>
        <p:nvSpPr>
          <p:cNvPr id="274435" name="Rectangle 2"/>
          <p:cNvSpPr>
            <a:spLocks noGrp="1" noRot="1" noChangeAspect="1" noChangeArrowheads="1" noTextEdit="1"/>
          </p:cNvSpPr>
          <p:nvPr>
            <p:ph type="sldImg"/>
          </p:nvPr>
        </p:nvSpPr>
        <p:spPr>
          <a:xfrm>
            <a:off x="1150938" y="692150"/>
            <a:ext cx="4556125" cy="3416300"/>
          </a:xfrm>
          <a:ln/>
        </p:spPr>
      </p:sp>
      <p:sp>
        <p:nvSpPr>
          <p:cNvPr id="274436" name="Rectangle 3"/>
          <p:cNvSpPr>
            <a:spLocks noGrp="1" noChangeArrowheads="1"/>
          </p:cNvSpPr>
          <p:nvPr>
            <p:ph type="body" idx="1"/>
          </p:nvPr>
        </p:nvSpPr>
        <p:spPr>
          <a:noFill/>
          <a:ln/>
        </p:spPr>
        <p:txBody>
          <a:bodyPr/>
          <a:lstStyle/>
          <a:p>
            <a:r>
              <a:rPr lang="fr-FR" sz="1000" dirty="0" smtClean="0"/>
              <a:t>Un processus définit la description et l’ordonnancement des activités à travers le temps et l’espace pour obtenir des produits ou services spécifiques permettant de satisfaire des objectifs de l’entreprise. Un processus peut être défini comme des étapes et des actions exécutées manuellement. Il peut aussi être «mappé» dans un </a:t>
            </a:r>
            <a:r>
              <a:rPr lang="fr-FR" sz="1000" dirty="0" err="1" smtClean="0"/>
              <a:t>workflow</a:t>
            </a:r>
            <a:r>
              <a:rPr lang="fr-FR" sz="1000" dirty="0" smtClean="0"/>
              <a:t> qui est une description de processus qui peut être exécutée automatiquement par un système de gestion de </a:t>
            </a:r>
            <a:r>
              <a:rPr lang="fr-FR" sz="1000" dirty="0" err="1" smtClean="0"/>
              <a:t>workflow</a:t>
            </a:r>
            <a:r>
              <a:rPr lang="fr-FR" sz="1000" dirty="0" smtClean="0"/>
              <a:t> (WFMS).</a:t>
            </a:r>
          </a:p>
          <a:p>
            <a:endParaRPr lang="fr-FR" sz="1000" dirty="0" smtClean="0"/>
          </a:p>
          <a:p>
            <a:r>
              <a:rPr lang="fr-FR" sz="1000" dirty="0" smtClean="0"/>
              <a:t>Un WF spécifie une activité qui nécessite l’exécution coordonnée de plusieurs tâches par différentes «entités». Une tâche peut être réalisée par un  système automatisé ou manuellement. Spécifier un WF c’est définir ses tâches (les exécutants, les ressources) et les relations entre les tâches. L’exécution des tâches par les différents acteurs peut être contrôlée par un coordinateur humain ou un WFMS.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664602EF-4AB9-4715-9ABC-04A98693704B}" type="slidenum">
              <a:rPr lang="fr-FR"/>
              <a:pPr/>
              <a:t>14</a:t>
            </a:fld>
            <a:endParaRPr lang="fr-FR"/>
          </a:p>
        </p:txBody>
      </p:sp>
      <p:sp>
        <p:nvSpPr>
          <p:cNvPr id="278531" name="Rectangle 2"/>
          <p:cNvSpPr>
            <a:spLocks noGrp="1" noRot="1" noChangeAspect="1" noChangeArrowheads="1" noTextEdit="1"/>
          </p:cNvSpPr>
          <p:nvPr>
            <p:ph type="sldImg"/>
          </p:nvPr>
        </p:nvSpPr>
        <p:spPr>
          <a:xfrm>
            <a:off x="1150938" y="692150"/>
            <a:ext cx="4556125" cy="3416300"/>
          </a:xfrm>
          <a:ln/>
        </p:spPr>
      </p:sp>
      <p:sp>
        <p:nvSpPr>
          <p:cNvPr id="278532" name="Rectangle 3"/>
          <p:cNvSpPr>
            <a:spLocks noGrp="1" noChangeArrowheads="1"/>
          </p:cNvSpPr>
          <p:nvPr>
            <p:ph type="body" idx="1"/>
          </p:nvPr>
        </p:nvSpPr>
        <p:spPr>
          <a:noFill/>
          <a:ln/>
        </p:spPr>
        <p:txBody>
          <a:bodyPr/>
          <a:lstStyle/>
          <a:p>
            <a:pPr>
              <a:lnSpc>
                <a:spcPct val="110000"/>
              </a:lnSpc>
            </a:pPr>
            <a:r>
              <a:rPr lang="fr-FR" sz="1000" dirty="0" smtClean="0"/>
              <a:t>Les logiciels de </a:t>
            </a:r>
            <a:r>
              <a:rPr lang="fr-FR" sz="1000" dirty="0" err="1" smtClean="0"/>
              <a:t>workflow</a:t>
            </a:r>
            <a:r>
              <a:rPr lang="fr-FR" sz="1000" dirty="0" smtClean="0"/>
              <a:t> fournissent une infrastructure pour l'automatisation et l'amélioration du flux de travail et de l'enchaînement des tâches au sein des processus.</a:t>
            </a:r>
          </a:p>
          <a:p>
            <a:pPr>
              <a:lnSpc>
                <a:spcPct val="110000"/>
              </a:lnSpc>
            </a:pPr>
            <a:endParaRPr lang="fr-FR" sz="1000" dirty="0" smtClean="0"/>
          </a:p>
          <a:p>
            <a:pPr>
              <a:lnSpc>
                <a:spcPct val="110000"/>
              </a:lnSpc>
            </a:pPr>
            <a:r>
              <a:rPr lang="fr-FR" sz="1000" dirty="0" smtClean="0"/>
              <a:t>Le </a:t>
            </a:r>
            <a:r>
              <a:rPr lang="fr-FR" sz="1000" dirty="0" err="1" smtClean="0"/>
              <a:t>workflow</a:t>
            </a:r>
            <a:r>
              <a:rPr lang="fr-FR" sz="1000" dirty="0" smtClean="0"/>
              <a:t> n'a pas besoin d'être structuré. Sa fonction principale est de faciliter l'exécution des projets par une équipe. La coopération et la coordination entre les individus se situent au cœur de ce type d'applications.</a:t>
            </a:r>
          </a:p>
          <a:p>
            <a:endParaRPr lang="fr-FR" sz="1000" dirty="0" smtClean="0"/>
          </a:p>
          <a:p>
            <a:pPr>
              <a:lnSpc>
                <a:spcPct val="110000"/>
              </a:lnSpc>
            </a:pPr>
            <a:r>
              <a:rPr lang="fr-FR" sz="1000" dirty="0" smtClean="0">
                <a:latin typeface="Times" charset="0"/>
              </a:rPr>
              <a:t>Les applications de </a:t>
            </a:r>
            <a:r>
              <a:rPr lang="fr-FR" sz="1000" dirty="0" err="1" smtClean="0">
                <a:latin typeface="Times" charset="0"/>
              </a:rPr>
              <a:t>workflow</a:t>
            </a:r>
            <a:r>
              <a:rPr lang="fr-FR" sz="1000" dirty="0" smtClean="0">
                <a:latin typeface="Times" charset="0"/>
              </a:rPr>
              <a:t> les plus traditionnelles portent sur le traitement de documents administratifs : bons de commande, notes de frais... Ces procédures sont communes à beaucoup d'organisations et supposent la circulation de documents entre différents agents qui ont des tâches bien précises à réaliser dans un ordre prédéfini.</a:t>
            </a:r>
          </a:p>
          <a:p>
            <a:pPr>
              <a:lnSpc>
                <a:spcPct val="110000"/>
              </a:lnSpc>
            </a:pPr>
            <a:r>
              <a:rPr lang="fr-FR" sz="1000" dirty="0" smtClean="0">
                <a:latin typeface="Times" charset="0"/>
              </a:rPr>
              <a:t>Prenons l'exemple de gestion des remboursements des frais de mission. Le traitement manuel d'une telle procédure pose un certain nombre de problèmes :</a:t>
            </a:r>
          </a:p>
          <a:p>
            <a:pPr>
              <a:lnSpc>
                <a:spcPct val="110000"/>
              </a:lnSpc>
            </a:pPr>
            <a:r>
              <a:rPr lang="fr-FR" sz="1000" dirty="0" smtClean="0">
                <a:latin typeface="Times" charset="0"/>
              </a:rPr>
              <a:t>- le demandeur n'a généralement aucune nouvelle de sa demande tant que la procédure n'est pas achevée (remboursement). Il est d'ailleurs très difficile de savoir sur quel bureau se trouve une demande à un instant donné. On peut même imaginer, dans le pire des cas, qu'une demande soit oubliée sous une pile de dossiers.</a:t>
            </a:r>
          </a:p>
          <a:p>
            <a:pPr>
              <a:lnSpc>
                <a:spcPct val="110000"/>
              </a:lnSpc>
            </a:pPr>
            <a:r>
              <a:rPr lang="fr-FR" sz="1000" dirty="0" smtClean="0">
                <a:latin typeface="Times" charset="0"/>
              </a:rPr>
              <a:t>- la comptabilité ne peut contrôler le bon respect de la procédure qu'a posteriori, d'où une perte considérable de temps en cas de problème.</a:t>
            </a:r>
          </a:p>
          <a:p>
            <a:pPr>
              <a:lnSpc>
                <a:spcPct val="110000"/>
              </a:lnSpc>
            </a:pPr>
            <a:r>
              <a:rPr lang="fr-FR" sz="1000" dirty="0" smtClean="0">
                <a:latin typeface="Times" charset="0"/>
              </a:rPr>
              <a:t>- les temps de communication et de manipulation des documents papiers sont coûteux; une demande de remboursement peut prendre plusieurs jours voire plusieurs semaines.</a:t>
            </a:r>
            <a:endParaRPr lang="fr-FR" sz="10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p:spPr>
        <p:txBody>
          <a:bodyPr/>
          <a:lstStyle/>
          <a:p>
            <a:fld id="{267CA546-CF53-476E-B1BB-1AAACD12790A}" type="slidenum">
              <a:rPr lang="fr-FR"/>
              <a:pPr/>
              <a:t>18</a:t>
            </a:fld>
            <a:endParaRPr lang="fr-FR"/>
          </a:p>
        </p:txBody>
      </p:sp>
      <p:sp>
        <p:nvSpPr>
          <p:cNvPr id="291843" name="Rectangle 2"/>
          <p:cNvSpPr>
            <a:spLocks noGrp="1" noRot="1" noChangeAspect="1" noChangeArrowheads="1" noTextEdit="1"/>
          </p:cNvSpPr>
          <p:nvPr>
            <p:ph type="sldImg"/>
          </p:nvPr>
        </p:nvSpPr>
        <p:spPr>
          <a:xfrm>
            <a:off x="1150938" y="692150"/>
            <a:ext cx="4556125" cy="3416300"/>
          </a:xfrm>
          <a:ln/>
        </p:spPr>
      </p:sp>
      <p:sp>
        <p:nvSpPr>
          <p:cNvPr id="291844"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p>
            <a:fld id="{86FEF6C3-6897-40AD-8879-1A8C2801FEB6}" type="slidenum">
              <a:rPr lang="fr-FR"/>
              <a:pPr/>
              <a:t>24</a:t>
            </a:fld>
            <a:endParaRPr lang="fr-FR"/>
          </a:p>
        </p:txBody>
      </p:sp>
      <p:sp>
        <p:nvSpPr>
          <p:cNvPr id="292867" name="Rectangle 2"/>
          <p:cNvSpPr>
            <a:spLocks noGrp="1" noRot="1" noChangeAspect="1" noChangeArrowheads="1" noTextEdit="1"/>
          </p:cNvSpPr>
          <p:nvPr>
            <p:ph type="sldImg"/>
          </p:nvPr>
        </p:nvSpPr>
        <p:spPr>
          <a:xfrm>
            <a:off x="1150938" y="692150"/>
            <a:ext cx="4556125" cy="3416300"/>
          </a:xfrm>
          <a:ln/>
        </p:spPr>
      </p:sp>
      <p:sp>
        <p:nvSpPr>
          <p:cNvPr id="292868"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p:spPr>
        <p:txBody>
          <a:bodyPr/>
          <a:lstStyle/>
          <a:p>
            <a:fld id="{E00C17F5-C9D3-4061-8C0B-6450DC1FF030}" type="slidenum">
              <a:rPr lang="fr-FR"/>
              <a:pPr/>
              <a:t>27</a:t>
            </a:fld>
            <a:endParaRPr lang="fr-FR"/>
          </a:p>
        </p:txBody>
      </p:sp>
      <p:sp>
        <p:nvSpPr>
          <p:cNvPr id="293891" name="Rectangle 2"/>
          <p:cNvSpPr>
            <a:spLocks noGrp="1" noRot="1" noChangeAspect="1" noChangeArrowheads="1" noTextEdit="1"/>
          </p:cNvSpPr>
          <p:nvPr>
            <p:ph type="sldImg"/>
          </p:nvPr>
        </p:nvSpPr>
        <p:spPr>
          <a:xfrm>
            <a:off x="1150938" y="692150"/>
            <a:ext cx="4556125" cy="3416300"/>
          </a:xfrm>
          <a:ln/>
        </p:spPr>
      </p:sp>
      <p:sp>
        <p:nvSpPr>
          <p:cNvPr id="293892"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a:noFill/>
        </p:spPr>
        <p:txBody>
          <a:bodyPr/>
          <a:lstStyle/>
          <a:p>
            <a:fld id="{21B08E55-D91C-41B9-A21A-4A5211FEF3F5}" type="slidenum">
              <a:rPr lang="fr-FR"/>
              <a:pPr/>
              <a:t>28</a:t>
            </a:fld>
            <a:endParaRPr lang="fr-FR"/>
          </a:p>
        </p:txBody>
      </p:sp>
      <p:sp>
        <p:nvSpPr>
          <p:cNvPr id="338947" name="Rectangle 2"/>
          <p:cNvSpPr>
            <a:spLocks noGrp="1" noRot="1" noChangeAspect="1" noChangeArrowheads="1" noTextEdit="1"/>
          </p:cNvSpPr>
          <p:nvPr>
            <p:ph type="sldImg"/>
          </p:nvPr>
        </p:nvSpPr>
        <p:spPr>
          <a:xfrm>
            <a:off x="1150938" y="692150"/>
            <a:ext cx="4556125" cy="3416300"/>
          </a:xfrm>
          <a:ln/>
        </p:spPr>
      </p:sp>
      <p:sp>
        <p:nvSpPr>
          <p:cNvPr id="338948"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p:spPr>
        <p:txBody>
          <a:bodyPr/>
          <a:lstStyle/>
          <a:p>
            <a:fld id="{594EACCC-6AC7-407E-9781-DCACE3EBCADB}" type="slidenum">
              <a:rPr lang="fr-FR"/>
              <a:pPr/>
              <a:t>29</a:t>
            </a:fld>
            <a:endParaRPr lang="fr-FR"/>
          </a:p>
        </p:txBody>
      </p:sp>
      <p:sp>
        <p:nvSpPr>
          <p:cNvPr id="285699" name="Rectangle 2"/>
          <p:cNvSpPr>
            <a:spLocks noGrp="1" noRot="1" noChangeAspect="1" noChangeArrowheads="1" noTextEdit="1"/>
          </p:cNvSpPr>
          <p:nvPr>
            <p:ph type="sldImg"/>
          </p:nvPr>
        </p:nvSpPr>
        <p:spPr>
          <a:xfrm>
            <a:off x="1150938" y="692150"/>
            <a:ext cx="4556125" cy="3416300"/>
          </a:xfrm>
          <a:ln/>
        </p:spPr>
      </p:sp>
      <p:sp>
        <p:nvSpPr>
          <p:cNvPr id="285700" name="Rectangle 3"/>
          <p:cNvSpPr>
            <a:spLocks noGrp="1" noChangeArrowheads="1"/>
          </p:cNvSpPr>
          <p:nvPr>
            <p:ph type="body" idx="1"/>
          </p:nvPr>
        </p:nvSpPr>
        <p:spPr>
          <a:noFill/>
          <a:ln/>
        </p:spPr>
        <p:txBody>
          <a:bodyPr/>
          <a:lstStyle/>
          <a:p>
            <a:r>
              <a:rPr lang="fr-FR" sz="1000" smtClean="0">
                <a:latin typeface="Arial" pitchFamily="34" charset="0"/>
              </a:rPr>
              <a:t>Un WFMS fournit un support dans les domaines suivants:</a:t>
            </a:r>
          </a:p>
          <a:p>
            <a:endParaRPr lang="fr-FR" sz="1000" smtClean="0">
              <a:latin typeface="Arial" pitchFamily="34" charset="0"/>
            </a:endParaRPr>
          </a:p>
          <a:p>
            <a:pPr>
              <a:buFont typeface="Wingdings" pitchFamily="2" charset="2"/>
              <a:buChar char="ü"/>
            </a:pPr>
            <a:r>
              <a:rPr lang="fr-FR" sz="1000" smtClean="0">
                <a:latin typeface="Arial" pitchFamily="34" charset="0"/>
              </a:rPr>
              <a:t> définition et modélisation du processus et de ses activités</a:t>
            </a:r>
          </a:p>
          <a:p>
            <a:pPr>
              <a:buFont typeface="Wingdings" pitchFamily="2" charset="2"/>
              <a:buChar char="ü"/>
            </a:pPr>
            <a:endParaRPr lang="fr-FR" sz="1000" smtClean="0">
              <a:latin typeface="Arial" pitchFamily="34" charset="0"/>
            </a:endParaRPr>
          </a:p>
          <a:p>
            <a:pPr>
              <a:buFont typeface="Wingdings" pitchFamily="2" charset="2"/>
              <a:buChar char="ü"/>
            </a:pPr>
            <a:r>
              <a:rPr lang="fr-FR" sz="1000" smtClean="0">
                <a:latin typeface="Arial" pitchFamily="34" charset="0"/>
              </a:rPr>
              <a:t> instantiation et contrôle du processus</a:t>
            </a:r>
          </a:p>
          <a:p>
            <a:pPr>
              <a:buFont typeface="Wingdings" pitchFamily="2" charset="2"/>
              <a:buChar char="ü"/>
            </a:pPr>
            <a:endParaRPr lang="fr-FR" sz="1000" smtClean="0">
              <a:latin typeface="Arial" pitchFamily="34" charset="0"/>
            </a:endParaRPr>
          </a:p>
          <a:p>
            <a:pPr>
              <a:buFont typeface="Wingdings" pitchFamily="2" charset="2"/>
              <a:buChar char="ü"/>
            </a:pPr>
            <a:r>
              <a:rPr lang="fr-FR" sz="1000" smtClean="0">
                <a:latin typeface="Arial" pitchFamily="34" charset="0"/>
              </a:rPr>
              <a:t> interactions avec les utilisateurs et les applications afin de réaliser les différentes activités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fr-FR" smtClean="0"/>
              <a:t>Cliquez et modifiez le titre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a:xfrm>
            <a:off x="3738580" y="6283621"/>
            <a:ext cx="1368152" cy="314368"/>
          </a:xfrm>
        </p:spPr>
        <p:txBody>
          <a:bodyPr/>
          <a:lstStyle>
            <a:lvl1pPr>
              <a:defRPr>
                <a:solidFill>
                  <a:schemeClr val="tx2">
                    <a:lumMod val="60000"/>
                    <a:lumOff val="40000"/>
                  </a:schemeClr>
                </a:solidFill>
              </a:defRPr>
            </a:lvl1pPr>
          </a:lstStyle>
          <a:p>
            <a:fld id="{A78EE822-4536-964F-81E0-8788A00A0ABE}" type="datetime1">
              <a:rPr lang="fr-FR" smtClean="0"/>
              <a:t>07/02/2014</a:t>
            </a:fld>
            <a:endParaRPr lang="fr-FR"/>
          </a:p>
        </p:txBody>
      </p:sp>
      <p:sp>
        <p:nvSpPr>
          <p:cNvPr id="5" name="Footer Placeholder 4"/>
          <p:cNvSpPr>
            <a:spLocks noGrp="1"/>
          </p:cNvSpPr>
          <p:nvPr>
            <p:ph type="ftr" sz="quarter" idx="11"/>
          </p:nvPr>
        </p:nvSpPr>
        <p:spPr/>
        <p:txBody>
          <a:bodyPr/>
          <a:lstStyle/>
          <a:p>
            <a:r>
              <a:rPr lang="pt-BR" smtClean="0"/>
              <a:t>Manuele Kirsch Pinheiro - CRI/UP1 - mkirschpin@univ-paris1.fr</a:t>
            </a:r>
            <a:endParaRPr lang="fr-FR"/>
          </a:p>
        </p:txBody>
      </p:sp>
      <p:sp>
        <p:nvSpPr>
          <p:cNvPr id="6" name="Slide Number Placeholder 5"/>
          <p:cNvSpPr>
            <a:spLocks noGrp="1"/>
          </p:cNvSpPr>
          <p:nvPr>
            <p:ph type="sldNum" sz="quarter" idx="12"/>
          </p:nvPr>
        </p:nvSpPr>
        <p:spPr/>
        <p:txBody>
          <a:bodyPr/>
          <a:lstStyle/>
          <a:p>
            <a:fld id="{1130FECA-E713-4D83-A4E1-9D26625B64D0}" type="slidenum">
              <a:rPr lang="fr-FR" smtClean="0"/>
              <a:pPr/>
              <a:t>‹#›</a:t>
            </a:fld>
            <a:endParaRPr lang="fr-F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Image 9" descr="cartouche_logo_univ-paris1_294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3457802" cy="991811"/>
          </a:xfrm>
          <a:prstGeom prst="rect">
            <a:avLst/>
          </a:prstGeom>
        </p:spPr>
      </p:pic>
      <p:pic>
        <p:nvPicPr>
          <p:cNvPr id="9" name="Picture 6" descr="09a00c00egerdp.jpg"/>
          <p:cNvPicPr>
            <a:picLocks noChangeAspect="1"/>
          </p:cNvPicPr>
          <p:nvPr userDrawn="1"/>
        </p:nvPicPr>
        <p:blipFill>
          <a:blip r:embed="rId3"/>
          <a:stretch>
            <a:fillRect/>
          </a:stretch>
        </p:blipFill>
        <p:spPr>
          <a:xfrm flipH="1">
            <a:off x="0" y="0"/>
            <a:ext cx="9144000" cy="6858000"/>
          </a:xfrm>
          <a:prstGeom prst="rect">
            <a:avLst/>
          </a:prstGeom>
        </p:spPr>
      </p:pic>
      <p:pic>
        <p:nvPicPr>
          <p:cNvPr id="12" name="Image 11" descr="cartouche_logo_univ-paris1_294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3168121" cy="90872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7E14CA6-BA7E-144F-9FF9-40D161EE6C73}" type="datetime1">
              <a:rPr lang="fr-FR" smtClean="0"/>
              <a:t>07/02/2014</a:t>
            </a:fld>
            <a:endParaRPr lang="fr-FR"/>
          </a:p>
        </p:txBody>
      </p:sp>
      <p:sp>
        <p:nvSpPr>
          <p:cNvPr id="5" name="Footer Placeholder 4"/>
          <p:cNvSpPr>
            <a:spLocks noGrp="1"/>
          </p:cNvSpPr>
          <p:nvPr>
            <p:ph type="ftr" sz="quarter" idx="11"/>
          </p:nvPr>
        </p:nvSpPr>
        <p:spPr/>
        <p:txBody>
          <a:bodyPr/>
          <a:lstStyle/>
          <a:p>
            <a:r>
              <a:rPr lang="pt-BR" smtClean="0"/>
              <a:t>Manuele Kirsch Pinheiro - CRI/UP1 - mkirschpin@univ-paris1.fr</a:t>
            </a:r>
            <a:endParaRPr lang="fr-FR"/>
          </a:p>
        </p:txBody>
      </p:sp>
      <p:sp>
        <p:nvSpPr>
          <p:cNvPr id="6" name="Slide Number Placeholder 5"/>
          <p:cNvSpPr>
            <a:spLocks noGrp="1"/>
          </p:cNvSpPr>
          <p:nvPr>
            <p:ph type="sldNum" sz="quarter" idx="12"/>
          </p:nvPr>
        </p:nvSpPr>
        <p:spPr/>
        <p:txBody>
          <a:bodyPr/>
          <a:lstStyle/>
          <a:p>
            <a:fld id="{1130FECA-E713-4D83-A4E1-9D26625B64D0}"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fr-FR" smtClean="0"/>
              <a:t>Cliquez et modifiez le titre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E93510B-1267-AA43-9821-7362CFA00FC7}" type="datetime1">
              <a:rPr lang="fr-FR" smtClean="0"/>
              <a:t>07/02/2014</a:t>
            </a:fld>
            <a:endParaRPr lang="fr-FR"/>
          </a:p>
        </p:txBody>
      </p:sp>
      <p:sp>
        <p:nvSpPr>
          <p:cNvPr id="5" name="Footer Placeholder 4"/>
          <p:cNvSpPr>
            <a:spLocks noGrp="1"/>
          </p:cNvSpPr>
          <p:nvPr>
            <p:ph type="ftr" sz="quarter" idx="11"/>
          </p:nvPr>
        </p:nvSpPr>
        <p:spPr/>
        <p:txBody>
          <a:bodyPr/>
          <a:lstStyle/>
          <a:p>
            <a:r>
              <a:rPr lang="pt-BR" smtClean="0"/>
              <a:t>Manuele Kirsch Pinheiro - CRI/UP1 - mkirschpin@univ-paris1.fr</a:t>
            </a:r>
            <a:endParaRPr lang="fr-FR"/>
          </a:p>
        </p:txBody>
      </p:sp>
      <p:sp>
        <p:nvSpPr>
          <p:cNvPr id="6" name="Slide Number Placeholder 5"/>
          <p:cNvSpPr>
            <a:spLocks noGrp="1"/>
          </p:cNvSpPr>
          <p:nvPr>
            <p:ph type="sldNum" sz="quarter" idx="12"/>
          </p:nvPr>
        </p:nvSpPr>
        <p:spPr/>
        <p:txBody>
          <a:bodyPr/>
          <a:lstStyle/>
          <a:p>
            <a:fld id="{1130FECA-E713-4D83-A4E1-9D26625B64D0}"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Cliquez et modifiez le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a:xfrm>
            <a:off x="2051720" y="18288"/>
            <a:ext cx="1008112" cy="314368"/>
          </a:xfrm>
        </p:spPr>
        <p:txBody>
          <a:bodyPr/>
          <a:lstStyle/>
          <a:p>
            <a:fld id="{EACFA069-85FC-C444-A057-A1F367237D64}" type="datetime1">
              <a:rPr lang="fr-FR" smtClean="0"/>
              <a:t>07/02/2014</a:t>
            </a:fld>
            <a:endParaRPr lang="fr-FR" dirty="0"/>
          </a:p>
        </p:txBody>
      </p:sp>
      <p:sp>
        <p:nvSpPr>
          <p:cNvPr id="5" name="Footer Placeholder 4"/>
          <p:cNvSpPr>
            <a:spLocks noGrp="1"/>
          </p:cNvSpPr>
          <p:nvPr>
            <p:ph type="ftr" sz="quarter" idx="11"/>
          </p:nvPr>
        </p:nvSpPr>
        <p:spPr>
          <a:xfrm>
            <a:off x="2915816" y="18288"/>
            <a:ext cx="5184576" cy="314368"/>
          </a:xfrm>
        </p:spPr>
        <p:txBody>
          <a:bodyPr/>
          <a:lstStyle/>
          <a:p>
            <a:r>
              <a:rPr lang="pt-BR" smtClean="0"/>
              <a:t>Manuele Kirsch Pinheiro - CRI/UP1 - mkirschpin@univ-paris1.fr</a:t>
            </a:r>
            <a:endParaRPr lang="fr-FR" dirty="0"/>
          </a:p>
        </p:txBody>
      </p:sp>
      <p:sp>
        <p:nvSpPr>
          <p:cNvPr id="6" name="Slide Number Placeholder 5"/>
          <p:cNvSpPr>
            <a:spLocks noGrp="1"/>
          </p:cNvSpPr>
          <p:nvPr>
            <p:ph type="sldNum" sz="quarter" idx="12"/>
          </p:nvPr>
        </p:nvSpPr>
        <p:spPr/>
        <p:txBody>
          <a:bodyPr/>
          <a:lstStyle>
            <a:lvl1pPr algn="r">
              <a:defRPr/>
            </a:lvl1pPr>
          </a:lstStyle>
          <a:p>
            <a:fld id="{1130FECA-E713-4D83-A4E1-9D26625B64D0}"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fr-FR" smtClean="0"/>
              <a:t>Cliquez et modifiez le titre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90A588E5-A3AF-9640-B6CB-2F73BBDA02E4}" type="datetime1">
              <a:rPr lang="fr-FR" smtClean="0"/>
              <a:t>07/02/2014</a:t>
            </a:fld>
            <a:endParaRPr lang="fr-FR"/>
          </a:p>
        </p:txBody>
      </p:sp>
      <p:sp>
        <p:nvSpPr>
          <p:cNvPr id="5" name="Footer Placeholder 4"/>
          <p:cNvSpPr>
            <a:spLocks noGrp="1"/>
          </p:cNvSpPr>
          <p:nvPr>
            <p:ph type="ftr" sz="quarter" idx="11"/>
          </p:nvPr>
        </p:nvSpPr>
        <p:spPr/>
        <p:txBody>
          <a:bodyPr/>
          <a:lstStyle/>
          <a:p>
            <a:r>
              <a:rPr lang="pt-BR" smtClean="0"/>
              <a:t>Manuele Kirsch Pinheiro - CRI/UP1 - mkirschpin@univ-paris1.fr</a:t>
            </a:r>
            <a:endParaRPr lang="fr-FR"/>
          </a:p>
        </p:txBody>
      </p:sp>
      <p:sp>
        <p:nvSpPr>
          <p:cNvPr id="6" name="Slide Number Placeholder 5"/>
          <p:cNvSpPr>
            <a:spLocks noGrp="1"/>
          </p:cNvSpPr>
          <p:nvPr>
            <p:ph type="sldNum" sz="quarter" idx="12"/>
          </p:nvPr>
        </p:nvSpPr>
        <p:spPr/>
        <p:txBody>
          <a:bodyPr/>
          <a:lstStyle/>
          <a:p>
            <a:fld id="{1130FECA-E713-4D83-A4E1-9D26625B64D0}" type="slidenum">
              <a:rPr lang="fr-FR" smtClean="0"/>
              <a:pPr/>
              <a:t>‹#›</a:t>
            </a:fld>
            <a:endParaRPr lang="fr-F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A9B1DEC-A605-874E-8757-BAD810E0368C}" type="datetime1">
              <a:rPr lang="fr-FR" smtClean="0"/>
              <a:t>07/02/2014</a:t>
            </a:fld>
            <a:endParaRPr lang="fr-FR"/>
          </a:p>
        </p:txBody>
      </p:sp>
      <p:sp>
        <p:nvSpPr>
          <p:cNvPr id="6" name="Footer Placeholder 5"/>
          <p:cNvSpPr>
            <a:spLocks noGrp="1"/>
          </p:cNvSpPr>
          <p:nvPr>
            <p:ph type="ftr" sz="quarter" idx="11"/>
          </p:nvPr>
        </p:nvSpPr>
        <p:spPr/>
        <p:txBody>
          <a:bodyPr/>
          <a:lstStyle/>
          <a:p>
            <a:r>
              <a:rPr lang="pt-BR" smtClean="0"/>
              <a:t>Manuele Kirsch Pinheiro - CRI/UP1 - mkirschpin@univ-paris1.fr</a:t>
            </a:r>
            <a:endParaRPr lang="fr-FR"/>
          </a:p>
        </p:txBody>
      </p:sp>
      <p:sp>
        <p:nvSpPr>
          <p:cNvPr id="7" name="Slide Number Placeholder 6"/>
          <p:cNvSpPr>
            <a:spLocks noGrp="1"/>
          </p:cNvSpPr>
          <p:nvPr>
            <p:ph type="sldNum" sz="quarter" idx="12"/>
          </p:nvPr>
        </p:nvSpPr>
        <p:spPr/>
        <p:txBody>
          <a:bodyPr/>
          <a:lstStyle/>
          <a:p>
            <a:fld id="{1130FECA-E713-4D83-A4E1-9D26625B64D0}"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63C750CB-9B82-4F4F-98D1-39620D39CFB5}" type="datetime1">
              <a:rPr lang="fr-FR" smtClean="0"/>
              <a:t>07/02/2014</a:t>
            </a:fld>
            <a:endParaRPr lang="fr-FR"/>
          </a:p>
        </p:txBody>
      </p:sp>
      <p:sp>
        <p:nvSpPr>
          <p:cNvPr id="8" name="Footer Placeholder 7"/>
          <p:cNvSpPr>
            <a:spLocks noGrp="1"/>
          </p:cNvSpPr>
          <p:nvPr>
            <p:ph type="ftr" sz="quarter" idx="11"/>
          </p:nvPr>
        </p:nvSpPr>
        <p:spPr/>
        <p:txBody>
          <a:bodyPr/>
          <a:lstStyle/>
          <a:p>
            <a:r>
              <a:rPr lang="pt-BR" smtClean="0"/>
              <a:t>Manuele Kirsch Pinheiro - CRI/UP1 - mkirschpin@univ-paris1.fr</a:t>
            </a:r>
            <a:endParaRPr lang="fr-FR"/>
          </a:p>
        </p:txBody>
      </p:sp>
      <p:sp>
        <p:nvSpPr>
          <p:cNvPr id="9" name="Slide Number Placeholder 8"/>
          <p:cNvSpPr>
            <a:spLocks noGrp="1"/>
          </p:cNvSpPr>
          <p:nvPr>
            <p:ph type="sldNum" sz="quarter" idx="12"/>
          </p:nvPr>
        </p:nvSpPr>
        <p:spPr/>
        <p:txBody>
          <a:bodyPr/>
          <a:lstStyle/>
          <a:p>
            <a:fld id="{1130FECA-E713-4D83-A4E1-9D26625B64D0}" type="slidenum">
              <a:rPr lang="fr-FR" smtClean="0"/>
              <a:pPr/>
              <a:t>‹#›</a:t>
            </a:fld>
            <a:endParaRPr lang="fr-F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Date Placeholder 2"/>
          <p:cNvSpPr>
            <a:spLocks noGrp="1"/>
          </p:cNvSpPr>
          <p:nvPr>
            <p:ph type="dt" sz="half" idx="10"/>
          </p:nvPr>
        </p:nvSpPr>
        <p:spPr/>
        <p:txBody>
          <a:bodyPr/>
          <a:lstStyle/>
          <a:p>
            <a:fld id="{DB00B0F1-B721-6E4D-BF7B-96BD67991BDB}" type="datetime1">
              <a:rPr lang="fr-FR" smtClean="0"/>
              <a:t>07/02/2014</a:t>
            </a:fld>
            <a:endParaRPr lang="fr-FR"/>
          </a:p>
        </p:txBody>
      </p:sp>
      <p:sp>
        <p:nvSpPr>
          <p:cNvPr id="4" name="Footer Placeholder 3"/>
          <p:cNvSpPr>
            <a:spLocks noGrp="1"/>
          </p:cNvSpPr>
          <p:nvPr>
            <p:ph type="ftr" sz="quarter" idx="11"/>
          </p:nvPr>
        </p:nvSpPr>
        <p:spPr/>
        <p:txBody>
          <a:bodyPr/>
          <a:lstStyle/>
          <a:p>
            <a:r>
              <a:rPr lang="pt-BR" smtClean="0"/>
              <a:t>Manuele Kirsch Pinheiro - CRI/UP1 - mkirschpin@univ-paris1.fr</a:t>
            </a:r>
            <a:endParaRPr lang="fr-FR"/>
          </a:p>
        </p:txBody>
      </p:sp>
      <p:sp>
        <p:nvSpPr>
          <p:cNvPr id="5" name="Slide Number Placeholder 4"/>
          <p:cNvSpPr>
            <a:spLocks noGrp="1"/>
          </p:cNvSpPr>
          <p:nvPr>
            <p:ph type="sldNum" sz="quarter" idx="12"/>
          </p:nvPr>
        </p:nvSpPr>
        <p:spPr/>
        <p:txBody>
          <a:bodyPr/>
          <a:lstStyle/>
          <a:p>
            <a:fld id="{1130FECA-E713-4D83-A4E1-9D26625B64D0}"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DD855-7B9B-474F-B926-E34BA21699D4}" type="datetime1">
              <a:rPr lang="fr-FR" smtClean="0"/>
              <a:t>07/02/2014</a:t>
            </a:fld>
            <a:endParaRPr lang="fr-FR"/>
          </a:p>
        </p:txBody>
      </p:sp>
      <p:sp>
        <p:nvSpPr>
          <p:cNvPr id="3" name="Footer Placeholder 2"/>
          <p:cNvSpPr>
            <a:spLocks noGrp="1"/>
          </p:cNvSpPr>
          <p:nvPr>
            <p:ph type="ftr" sz="quarter" idx="11"/>
          </p:nvPr>
        </p:nvSpPr>
        <p:spPr/>
        <p:txBody>
          <a:bodyPr/>
          <a:lstStyle/>
          <a:p>
            <a:r>
              <a:rPr lang="pt-BR" smtClean="0"/>
              <a:t>Manuele Kirsch Pinheiro - CRI/UP1 - mkirschpin@univ-paris1.fr</a:t>
            </a:r>
            <a:endParaRPr lang="fr-FR"/>
          </a:p>
        </p:txBody>
      </p:sp>
      <p:sp>
        <p:nvSpPr>
          <p:cNvPr id="4" name="Slide Number Placeholder 3"/>
          <p:cNvSpPr>
            <a:spLocks noGrp="1"/>
          </p:cNvSpPr>
          <p:nvPr>
            <p:ph type="sldNum" sz="quarter" idx="12"/>
          </p:nvPr>
        </p:nvSpPr>
        <p:spPr/>
        <p:txBody>
          <a:bodyPr/>
          <a:lstStyle/>
          <a:p>
            <a:fld id="{1130FECA-E713-4D83-A4E1-9D26625B64D0}"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fr-FR" smtClean="0"/>
              <a:t>Cliquez et modifiez le titre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EE09EBE5-E427-504F-89E1-C8272E76F116}" type="datetime1">
              <a:rPr lang="fr-FR" smtClean="0"/>
              <a:t>07/02/2014</a:t>
            </a:fld>
            <a:endParaRPr lang="fr-FR"/>
          </a:p>
        </p:txBody>
      </p:sp>
      <p:sp>
        <p:nvSpPr>
          <p:cNvPr id="6" name="Footer Placeholder 5"/>
          <p:cNvSpPr>
            <a:spLocks noGrp="1"/>
          </p:cNvSpPr>
          <p:nvPr>
            <p:ph type="ftr" sz="quarter" idx="11"/>
          </p:nvPr>
        </p:nvSpPr>
        <p:spPr/>
        <p:txBody>
          <a:bodyPr/>
          <a:lstStyle/>
          <a:p>
            <a:r>
              <a:rPr lang="pt-BR" smtClean="0"/>
              <a:t>Manuele Kirsch Pinheiro - CRI/UP1 - mkirschpin@univ-paris1.fr</a:t>
            </a:r>
            <a:endParaRPr lang="fr-FR"/>
          </a:p>
        </p:txBody>
      </p:sp>
      <p:sp>
        <p:nvSpPr>
          <p:cNvPr id="7" name="Slide Number Placeholder 6"/>
          <p:cNvSpPr>
            <a:spLocks noGrp="1"/>
          </p:cNvSpPr>
          <p:nvPr>
            <p:ph type="sldNum" sz="quarter" idx="12"/>
          </p:nvPr>
        </p:nvSpPr>
        <p:spPr/>
        <p:txBody>
          <a:bodyPr/>
          <a:lstStyle/>
          <a:p>
            <a:fld id="{1130FECA-E713-4D83-A4E1-9D26625B64D0}" type="slidenum">
              <a:rPr lang="fr-FR" smtClean="0"/>
              <a:pPr/>
              <a:t>‹#›</a:t>
            </a:fld>
            <a:endParaRPr lang="fr-F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fr-FR" smtClean="0"/>
              <a:t>Cliquez et modifiez le titre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16D3597F-D8EC-8549-AD7B-665BB07FB76B}" type="datetime1">
              <a:rPr lang="fr-FR" smtClean="0"/>
              <a:t>07/02/2014</a:t>
            </a:fld>
            <a:endParaRPr lang="fr-FR"/>
          </a:p>
        </p:txBody>
      </p:sp>
      <p:sp>
        <p:nvSpPr>
          <p:cNvPr id="6" name="Footer Placeholder 5"/>
          <p:cNvSpPr>
            <a:spLocks noGrp="1"/>
          </p:cNvSpPr>
          <p:nvPr>
            <p:ph type="ftr" sz="quarter" idx="11"/>
          </p:nvPr>
        </p:nvSpPr>
        <p:spPr/>
        <p:txBody>
          <a:bodyPr/>
          <a:lstStyle/>
          <a:p>
            <a:r>
              <a:rPr lang="pt-BR" smtClean="0"/>
              <a:t>Manuele Kirsch Pinheiro - CRI/UP1 - mkirschpin@univ-paris1.fr</a:t>
            </a:r>
            <a:endParaRPr lang="fr-FR"/>
          </a:p>
        </p:txBody>
      </p:sp>
      <p:sp>
        <p:nvSpPr>
          <p:cNvPr id="7" name="Slide Number Placeholder 6"/>
          <p:cNvSpPr>
            <a:spLocks noGrp="1"/>
          </p:cNvSpPr>
          <p:nvPr>
            <p:ph type="sldNum" sz="quarter" idx="12"/>
          </p:nvPr>
        </p:nvSpPr>
        <p:spPr/>
        <p:txBody>
          <a:bodyPr/>
          <a:lstStyle/>
          <a:p>
            <a:fld id="{1130FECA-E713-4D83-A4E1-9D26625B64D0}"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979712" y="0"/>
            <a:ext cx="7164288" cy="3326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67544" y="404664"/>
            <a:ext cx="8219256" cy="918592"/>
          </a:xfrm>
          <a:prstGeom prst="rect">
            <a:avLst/>
          </a:prstGeom>
        </p:spPr>
        <p:txBody>
          <a:bodyPr vert="horz" lIns="91440" tIns="45720" rIns="91440" bIns="45720" rtlCol="0" anchor="ctr">
            <a:normAutofit/>
          </a:bodyPr>
          <a:lstStyle/>
          <a:p>
            <a:r>
              <a:rPr lang="fr-FR" dirty="0" smtClean="0"/>
              <a:t>Cliquez et modifiez le titre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2"/>
          </p:nvPr>
        </p:nvSpPr>
        <p:spPr>
          <a:xfrm>
            <a:off x="2051720" y="18288"/>
            <a:ext cx="1080120" cy="314368"/>
          </a:xfrm>
          <a:prstGeom prst="rect">
            <a:avLst/>
          </a:prstGeom>
        </p:spPr>
        <p:txBody>
          <a:bodyPr vert="horz" lIns="91440" tIns="45720" rIns="91440" bIns="45720" rtlCol="0" anchor="ctr"/>
          <a:lstStyle>
            <a:lvl1pPr algn="l">
              <a:defRPr sz="1200">
                <a:solidFill>
                  <a:srgbClr val="FFFFFF"/>
                </a:solidFill>
              </a:defRPr>
            </a:lvl1pPr>
          </a:lstStyle>
          <a:p>
            <a:pPr algn="ctr"/>
            <a:fld id="{DE2F9B0F-381D-5B4B-9A81-A6ED33000EB9}" type="datetime1">
              <a:rPr lang="fr-FR" smtClean="0"/>
              <a:t>07/02/2014</a:t>
            </a:fld>
            <a:endParaRPr lang="fr-FR" dirty="0"/>
          </a:p>
        </p:txBody>
      </p:sp>
      <p:sp>
        <p:nvSpPr>
          <p:cNvPr id="5" name="Footer Placeholder 4"/>
          <p:cNvSpPr>
            <a:spLocks noGrp="1"/>
          </p:cNvSpPr>
          <p:nvPr>
            <p:ph type="ftr" sz="quarter" idx="3"/>
          </p:nvPr>
        </p:nvSpPr>
        <p:spPr>
          <a:xfrm>
            <a:off x="3059832" y="18288"/>
            <a:ext cx="5040560" cy="314368"/>
          </a:xfrm>
          <a:prstGeom prst="rect">
            <a:avLst/>
          </a:prstGeom>
        </p:spPr>
        <p:txBody>
          <a:bodyPr vert="horz" lIns="91440" tIns="45720" rIns="91440" bIns="45720" rtlCol="0" anchor="ctr"/>
          <a:lstStyle>
            <a:lvl1pPr algn="ctr">
              <a:defRPr sz="1200">
                <a:solidFill>
                  <a:srgbClr val="FFFFFF"/>
                </a:solidFill>
              </a:defRPr>
            </a:lvl1pPr>
          </a:lstStyle>
          <a:p>
            <a:r>
              <a:rPr lang="pt-BR" smtClean="0"/>
              <a:t>Manuele Kirsch Pinheiro - CRI/UP1 - mkirschpin@univ-paris1.fr</a:t>
            </a:r>
            <a:endParaRPr lang="fr-FR" dirty="0"/>
          </a:p>
        </p:txBody>
      </p:sp>
      <p:sp>
        <p:nvSpPr>
          <p:cNvPr id="6" name="Slide Number Placeholder 5"/>
          <p:cNvSpPr>
            <a:spLocks noGrp="1"/>
          </p:cNvSpPr>
          <p:nvPr>
            <p:ph type="sldNum" sz="quarter" idx="4"/>
          </p:nvPr>
        </p:nvSpPr>
        <p:spPr>
          <a:xfrm>
            <a:off x="8172400" y="18288"/>
            <a:ext cx="514400" cy="314368"/>
          </a:xfrm>
          <a:prstGeom prst="rect">
            <a:avLst/>
          </a:prstGeom>
        </p:spPr>
        <p:txBody>
          <a:bodyPr vert="horz" lIns="91440" tIns="45720" rIns="91440" bIns="45720" rtlCol="0" anchor="ctr"/>
          <a:lstStyle>
            <a:lvl1pPr algn="r">
              <a:defRPr sz="1400" b="1">
                <a:solidFill>
                  <a:srgbClr val="FFFFFF"/>
                </a:solidFill>
              </a:defRPr>
            </a:lvl1pPr>
          </a:lstStyle>
          <a:p>
            <a:fld id="{1130FECA-E713-4D83-A4E1-9D26625B64D0}" type="slidenum">
              <a:rPr lang="fr-FR" smtClean="0"/>
              <a:pPr/>
              <a:t>‹#›</a:t>
            </a:fld>
            <a:endParaRPr lang="fr-FR" dirty="0"/>
          </a:p>
        </p:txBody>
      </p:sp>
      <p:pic>
        <p:nvPicPr>
          <p:cNvPr id="8" name="Image 7" descr="cartouche_logo_univ-paris1_294C.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1"/>
            <a:ext cx="1939740" cy="556381"/>
          </a:xfrm>
          <a:prstGeom prst="rect">
            <a:avLst/>
          </a:prstGeom>
        </p:spPr>
      </p:pic>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p:txStyles>
    <p:titleStyle>
      <a:lvl1pPr algn="ctr" defTabSz="914400" rtl="0" eaLnBrk="1" latinLnBrk="0" hangingPunct="1">
        <a:spcBef>
          <a:spcPct val="0"/>
        </a:spcBef>
        <a:buNone/>
        <a:defRPr sz="4000" b="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hyperlink" Target="http://is.tm.tue.nl/staff/wvdaalst/publications/p53.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is.tm.tue.nl/staff/wvdaalst/workflowcourse/" TargetMode="External"/><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4.wmf"/><Relationship Id="rId5" Type="http://schemas.openxmlformats.org/officeDocument/2006/relationships/hyperlink" Target="http://is.tm.tue.nl/staff/wvdaalst/workflowcourse/" TargetMode="External"/><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4.wmf"/><Relationship Id="rId6" Type="http://schemas.openxmlformats.org/officeDocument/2006/relationships/oleObject" Target="../embeddings/oleObject2.bin"/><Relationship Id="rId7" Type="http://schemas.openxmlformats.org/officeDocument/2006/relationships/image" Target="../media/image5.wmf"/><Relationship Id="rId8" Type="http://schemas.openxmlformats.org/officeDocument/2006/relationships/oleObject" Target="../embeddings/oleObject3.bin"/><Relationship Id="rId9" Type="http://schemas.openxmlformats.org/officeDocument/2006/relationships/image" Target="../media/image6.wmf"/><Relationship Id="rId10" Type="http://schemas.openxmlformats.org/officeDocument/2006/relationships/oleObject" Target="../embeddings/oleObject4.bin"/><Relationship Id="rId11" Type="http://schemas.openxmlformats.org/officeDocument/2006/relationships/image" Target="../media/image7.w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hyperlink" Target="http://www.wfmc.org/reference-model.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 Id="rId3" Type="http://schemas.openxmlformats.org/officeDocument/2006/relationships/hyperlink" Target="http://community.bonitasoft.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hyperlink" Target="http://www.together.at/together/prod/twe/" TargetMode="Externa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26.wmf"/><Relationship Id="rId5" Type="http://schemas.openxmlformats.org/officeDocument/2006/relationships/hyperlink" Target="http://is.tm.tue.nl/staff/wvdaalst/workflowcourse/" TargetMode="External"/><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29.wmf"/><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hyperlink" Target="http://is.tm.tue.nl/staff/wvdaalst/workflowcourse/" TargetMode="External"/><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29.wmf"/><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hyperlink" Target="http://is.tm.tue.nl/staff/wvdaalst/workflowcourse/" TargetMode="External"/><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oleObject" Target="../embeddings/oleObject9.bin"/><Relationship Id="rId5" Type="http://schemas.openxmlformats.org/officeDocument/2006/relationships/image" Target="../media/image29.wmf"/><Relationship Id="rId6" Type="http://schemas.openxmlformats.org/officeDocument/2006/relationships/hyperlink" Target="http://community.bonitasoft.com" TargetMode="External"/><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Document_Microsoft_Word_97_-_20041.doc"/><Relationship Id="rId4" Type="http://schemas.openxmlformats.org/officeDocument/2006/relationships/image" Target="../media/image9.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Coopération par les processus</a:t>
            </a:r>
            <a:endParaRPr lang="fr-FR" dirty="0"/>
          </a:p>
        </p:txBody>
      </p:sp>
      <p:sp>
        <p:nvSpPr>
          <p:cNvPr id="3" name="Espace réservé du texte 2"/>
          <p:cNvSpPr>
            <a:spLocks noGrp="1"/>
          </p:cNvSpPr>
          <p:nvPr>
            <p:ph type="body" idx="1"/>
          </p:nvPr>
        </p:nvSpPr>
        <p:spPr/>
        <p:txBody>
          <a:bodyPr/>
          <a:lstStyle/>
          <a:p>
            <a:endParaRPr lang="fr-FR"/>
          </a:p>
        </p:txBody>
      </p:sp>
      <p:sp>
        <p:nvSpPr>
          <p:cNvPr id="4" name="Espace réservé de la date 3"/>
          <p:cNvSpPr>
            <a:spLocks noGrp="1"/>
          </p:cNvSpPr>
          <p:nvPr>
            <p:ph type="dt" sz="half" idx="10"/>
          </p:nvPr>
        </p:nvSpPr>
        <p:spPr/>
        <p:txBody>
          <a:bodyPr/>
          <a:lstStyle/>
          <a:p>
            <a:fld id="{4B4A6888-CBC3-C14B-A62B-8FC44DD8753E}" type="datetime1">
              <a:rPr lang="fr-FR" smtClean="0"/>
              <a:t>07/02/2014</a:t>
            </a:fld>
            <a:endParaRPr lang="fr-FR"/>
          </a:p>
        </p:txBody>
      </p:sp>
      <p:sp>
        <p:nvSpPr>
          <p:cNvPr id="5" name="Espace réservé du pied de page 4"/>
          <p:cNvSpPr>
            <a:spLocks noGrp="1"/>
          </p:cNvSpPr>
          <p:nvPr>
            <p:ph type="ftr" sz="quarter" idx="11"/>
          </p:nvPr>
        </p:nvSpPr>
        <p:spPr/>
        <p:txBody>
          <a:bodyPr/>
          <a:lstStyle/>
          <a:p>
            <a:r>
              <a:rPr lang="fr-FR" smtClean="0"/>
              <a:t>Manuele Kirsch Pinheiro - CRI/UP1 - mkirschpin@univ-paris1.fr</a:t>
            </a:r>
            <a:endParaRPr lang="fr-FR"/>
          </a:p>
        </p:txBody>
      </p:sp>
      <p:sp>
        <p:nvSpPr>
          <p:cNvPr id="6" name="Espace réservé du numéro de diapositive 5"/>
          <p:cNvSpPr>
            <a:spLocks noGrp="1"/>
          </p:cNvSpPr>
          <p:nvPr>
            <p:ph type="sldNum" sz="quarter" idx="12"/>
          </p:nvPr>
        </p:nvSpPr>
        <p:spPr/>
        <p:txBody>
          <a:bodyPr/>
          <a:lstStyle/>
          <a:p>
            <a:fld id="{08F9BE58-7793-45FF-A067-2A41621469A2}" type="slidenum">
              <a:rPr lang="fr-FR" smtClean="0"/>
              <a:pPr/>
              <a:t>1</a:t>
            </a:fld>
            <a:endParaRPr lang="fr-FR"/>
          </a:p>
        </p:txBody>
      </p:sp>
    </p:spTree>
    <p:extLst>
      <p:ext uri="{BB962C8B-B14F-4D97-AF65-F5344CB8AC3E}">
        <p14:creationId xmlns:p14="http://schemas.microsoft.com/office/powerpoint/2010/main" val="3107270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79712" y="404664"/>
            <a:ext cx="6707088" cy="918592"/>
          </a:xfrm>
        </p:spPr>
        <p:txBody>
          <a:bodyPr>
            <a:normAutofit fontScale="90000"/>
          </a:bodyPr>
          <a:lstStyle/>
          <a:p>
            <a:r>
              <a:rPr lang="fr-FR" dirty="0" smtClean="0"/>
              <a:t>Système de Gestion de </a:t>
            </a:r>
            <a:r>
              <a:rPr lang="fr-FR" dirty="0" err="1" smtClean="0"/>
              <a:t>WorkFlow</a:t>
            </a:r>
            <a:r>
              <a:rPr lang="fr-FR" dirty="0" smtClean="0"/>
              <a:t> (WFMS)</a:t>
            </a:r>
          </a:p>
        </p:txBody>
      </p:sp>
      <p:sp>
        <p:nvSpPr>
          <p:cNvPr id="10" name="Content Placeholder 9"/>
          <p:cNvSpPr>
            <a:spLocks noGrp="1"/>
          </p:cNvSpPr>
          <p:nvPr>
            <p:ph idx="1"/>
          </p:nvPr>
        </p:nvSpPr>
        <p:spPr/>
        <p:txBody>
          <a:bodyPr>
            <a:normAutofit fontScale="92500" lnSpcReduction="10000"/>
          </a:bodyPr>
          <a:lstStyle/>
          <a:p>
            <a:r>
              <a:rPr lang="fr-FR" dirty="0" smtClean="0"/>
              <a:t>Système informatique qui gère un</a:t>
            </a:r>
            <a:r>
              <a:rPr lang="fr-FR" b="1" dirty="0" smtClean="0"/>
              <a:t> enchaînement de tâches</a:t>
            </a:r>
          </a:p>
          <a:p>
            <a:pPr lvl="1"/>
            <a:r>
              <a:rPr lang="fr-FR" dirty="0" smtClean="0"/>
              <a:t>Suivant une </a:t>
            </a:r>
            <a:r>
              <a:rPr lang="fr-FR" b="1" dirty="0" smtClean="0"/>
              <a:t>procédure prédéfinie</a:t>
            </a:r>
          </a:p>
          <a:p>
            <a:pPr lvl="1"/>
            <a:r>
              <a:rPr lang="fr-FR" dirty="0" smtClean="0"/>
              <a:t>Permettant ainsi de </a:t>
            </a:r>
            <a:r>
              <a:rPr lang="fr-FR" b="1" dirty="0" smtClean="0"/>
              <a:t>coordonner</a:t>
            </a:r>
            <a:r>
              <a:rPr lang="fr-FR" dirty="0" smtClean="0"/>
              <a:t> les activités de différentes personnes </a:t>
            </a:r>
          </a:p>
          <a:p>
            <a:pPr lvl="1"/>
            <a:r>
              <a:rPr lang="fr-FR" dirty="0" smtClean="0"/>
              <a:t>dans le but d'atteindre un objectif (résultat) global</a:t>
            </a:r>
          </a:p>
          <a:p>
            <a:pPr lvl="1"/>
            <a:endParaRPr lang="fr-FR" dirty="0" smtClean="0"/>
          </a:p>
          <a:p>
            <a:r>
              <a:rPr lang="fr-FR" b="1" dirty="0" err="1" smtClean="0">
                <a:solidFill>
                  <a:schemeClr val="tx2"/>
                </a:solidFill>
              </a:rPr>
              <a:t>Workflow</a:t>
            </a:r>
            <a:r>
              <a:rPr lang="fr-FR" dirty="0" smtClean="0"/>
              <a:t> : Logiciel permettant d’assister, </a:t>
            </a:r>
            <a:r>
              <a:rPr lang="fr-FR" b="1" dirty="0" smtClean="0"/>
              <a:t>d’automatiser</a:t>
            </a:r>
            <a:r>
              <a:rPr lang="fr-FR" dirty="0" smtClean="0"/>
              <a:t> et/ou </a:t>
            </a:r>
            <a:r>
              <a:rPr lang="fr-FR" b="1" dirty="0" smtClean="0"/>
              <a:t>contrôler</a:t>
            </a:r>
            <a:r>
              <a:rPr lang="fr-FR" dirty="0" smtClean="0"/>
              <a:t> </a:t>
            </a:r>
          </a:p>
          <a:p>
            <a:pPr lvl="1"/>
            <a:r>
              <a:rPr lang="fr-FR" dirty="0" smtClean="0"/>
              <a:t>Travail coopératif qui implique un nombre limité de personnes devant accomplir, en un temps limité, des tâches articulées autour d’une procédure définie et ayant un objectif global</a:t>
            </a:r>
          </a:p>
          <a:p>
            <a:endParaRPr lang="fr-FR" dirty="0"/>
          </a:p>
        </p:txBody>
      </p:sp>
      <p:sp>
        <p:nvSpPr>
          <p:cNvPr id="2" name="Espace réservé de la date 1"/>
          <p:cNvSpPr>
            <a:spLocks noGrp="1"/>
          </p:cNvSpPr>
          <p:nvPr>
            <p:ph type="dt" sz="half" idx="10"/>
          </p:nvPr>
        </p:nvSpPr>
        <p:spPr/>
        <p:txBody>
          <a:bodyPr/>
          <a:lstStyle/>
          <a:p>
            <a:fld id="{C03A05BF-7437-7C4B-9296-7ADD799D2414}" type="datetime1">
              <a:rPr lang="fr-FR" smtClean="0"/>
              <a:t>07/02/2014</a:t>
            </a:fld>
            <a:endParaRPr lang="fr-FR"/>
          </a:p>
        </p:txBody>
      </p:sp>
      <p:sp>
        <p:nvSpPr>
          <p:cNvPr id="7" name="Footer Placeholder 1"/>
          <p:cNvSpPr>
            <a:spLocks noGrp="1"/>
          </p:cNvSpPr>
          <p:nvPr>
            <p:ph type="ftr" sz="quarter" idx="11"/>
          </p:nvPr>
        </p:nvSpPr>
        <p:spPr/>
        <p:txBody>
          <a:bodyPr/>
          <a:lstStyle/>
          <a:p>
            <a:r>
              <a:rPr lang="en-GB" smtClean="0"/>
              <a:t>Manuele Kirsch Pinheiro - CRI/UP1 - mkirschpin@univ-paris1.fr</a:t>
            </a:r>
            <a:endParaRPr lang="fr-FR"/>
          </a:p>
        </p:txBody>
      </p:sp>
      <p:sp>
        <p:nvSpPr>
          <p:cNvPr id="8" name="Slide Number Placeholder 2"/>
          <p:cNvSpPr>
            <a:spLocks noGrp="1"/>
          </p:cNvSpPr>
          <p:nvPr>
            <p:ph type="sldNum" sz="quarter" idx="12"/>
          </p:nvPr>
        </p:nvSpPr>
        <p:spPr/>
        <p:txBody>
          <a:bodyPr/>
          <a:lstStyle/>
          <a:p>
            <a:fld id="{BB76A4F6-15CA-4FFD-9729-ABB31310B7EE}" type="slidenum">
              <a:rPr lang="fr-FR" smtClean="0"/>
              <a:pPr/>
              <a:t>10</a:t>
            </a:fld>
            <a:endParaRPr lang="fr-FR"/>
          </a:p>
        </p:txBody>
      </p:sp>
    </p:spTree>
    <p:extLst>
      <p:ext uri="{BB962C8B-B14F-4D97-AF65-F5344CB8AC3E}">
        <p14:creationId xmlns:p14="http://schemas.microsoft.com/office/powerpoint/2010/main" val="31645880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Groupware</a:t>
            </a:r>
            <a:r>
              <a:rPr lang="fr-FR" dirty="0" smtClean="0"/>
              <a:t> / </a:t>
            </a:r>
            <a:r>
              <a:rPr lang="fr-FR" dirty="0" err="1" smtClean="0"/>
              <a:t>Workflow</a:t>
            </a:r>
            <a:endParaRPr lang="fr-FR" dirty="0"/>
          </a:p>
        </p:txBody>
      </p:sp>
      <p:sp>
        <p:nvSpPr>
          <p:cNvPr id="3" name="Content Placeholder 2"/>
          <p:cNvSpPr>
            <a:spLocks noGrp="1"/>
          </p:cNvSpPr>
          <p:nvPr>
            <p:ph idx="1"/>
          </p:nvPr>
        </p:nvSpPr>
        <p:spPr/>
        <p:txBody>
          <a:bodyPr>
            <a:normAutofit/>
          </a:bodyPr>
          <a:lstStyle/>
          <a:p>
            <a:r>
              <a:rPr lang="fr-FR" b="1" dirty="0" err="1" smtClean="0">
                <a:solidFill>
                  <a:schemeClr val="tx2"/>
                </a:solidFill>
              </a:rPr>
              <a:t>Workflow</a:t>
            </a:r>
            <a:r>
              <a:rPr lang="fr-FR" b="1" dirty="0" smtClean="0">
                <a:solidFill>
                  <a:schemeClr val="tx2"/>
                </a:solidFill>
              </a:rPr>
              <a:t> </a:t>
            </a:r>
          </a:p>
          <a:p>
            <a:pPr lvl="1"/>
            <a:r>
              <a:rPr lang="fr-FR" dirty="0" smtClean="0"/>
              <a:t>Assister, </a:t>
            </a:r>
            <a:r>
              <a:rPr lang="fr-FR" b="1" dirty="0" smtClean="0">
                <a:solidFill>
                  <a:schemeClr val="tx2"/>
                </a:solidFill>
              </a:rPr>
              <a:t>automatiser</a:t>
            </a:r>
            <a:r>
              <a:rPr lang="fr-FR" dirty="0" smtClean="0"/>
              <a:t>, contrôler le </a:t>
            </a:r>
            <a:r>
              <a:rPr lang="fr-FR" b="1" dirty="0" smtClean="0">
                <a:solidFill>
                  <a:schemeClr val="tx2"/>
                </a:solidFill>
              </a:rPr>
              <a:t>traitement</a:t>
            </a:r>
            <a:r>
              <a:rPr lang="fr-FR" dirty="0" smtClean="0"/>
              <a:t> des tâches</a:t>
            </a:r>
          </a:p>
          <a:p>
            <a:pPr lvl="1"/>
            <a:r>
              <a:rPr lang="fr-FR" dirty="0" smtClean="0"/>
              <a:t>Traiter les </a:t>
            </a:r>
            <a:r>
              <a:rPr lang="fr-FR" b="1" dirty="0" smtClean="0">
                <a:solidFill>
                  <a:schemeClr val="tx2"/>
                </a:solidFill>
              </a:rPr>
              <a:t>flux d’information</a:t>
            </a:r>
            <a:r>
              <a:rPr lang="fr-FR" dirty="0" smtClean="0"/>
              <a:t>, les séquences de tâches liés au </a:t>
            </a:r>
            <a:r>
              <a:rPr lang="fr-FR" b="1" dirty="0" smtClean="0">
                <a:solidFill>
                  <a:schemeClr val="tx2"/>
                </a:solidFill>
              </a:rPr>
              <a:t>processus</a:t>
            </a:r>
            <a:r>
              <a:rPr lang="fr-FR" dirty="0" smtClean="0"/>
              <a:t> de l’entreprise </a:t>
            </a:r>
          </a:p>
          <a:p>
            <a:r>
              <a:rPr lang="fr-FR" b="1" dirty="0" err="1" smtClean="0">
                <a:solidFill>
                  <a:schemeClr val="tx2"/>
                </a:solidFill>
              </a:rPr>
              <a:t>Groupware</a:t>
            </a:r>
            <a:r>
              <a:rPr lang="fr-FR" b="1" dirty="0" smtClean="0">
                <a:solidFill>
                  <a:schemeClr val="tx2"/>
                </a:solidFill>
              </a:rPr>
              <a:t> </a:t>
            </a:r>
          </a:p>
          <a:p>
            <a:pPr lvl="1"/>
            <a:r>
              <a:rPr lang="fr-FR" dirty="0" smtClean="0"/>
              <a:t>Faciliter la </a:t>
            </a:r>
            <a:r>
              <a:rPr lang="fr-FR" b="1" dirty="0" smtClean="0">
                <a:solidFill>
                  <a:schemeClr val="tx2"/>
                </a:solidFill>
              </a:rPr>
              <a:t>communication</a:t>
            </a:r>
            <a:r>
              <a:rPr lang="fr-FR" dirty="0" smtClean="0"/>
              <a:t> au sein des équipes, sauvegarde de la mémoire organisationnelle </a:t>
            </a:r>
          </a:p>
          <a:p>
            <a:pPr lvl="1"/>
            <a:r>
              <a:rPr lang="fr-FR" dirty="0" smtClean="0"/>
              <a:t>Encourager les </a:t>
            </a:r>
            <a:r>
              <a:rPr lang="fr-FR" b="1" dirty="0" smtClean="0">
                <a:solidFill>
                  <a:schemeClr val="tx2"/>
                </a:solidFill>
              </a:rPr>
              <a:t>interactions informelles </a:t>
            </a:r>
            <a:r>
              <a:rPr lang="fr-FR" dirty="0" smtClean="0"/>
              <a:t>et créatives dans le cadre de rapports non rigides</a:t>
            </a:r>
            <a:endParaRPr lang="fr-FR" dirty="0"/>
          </a:p>
        </p:txBody>
      </p:sp>
      <p:sp>
        <p:nvSpPr>
          <p:cNvPr id="4" name="Date Placeholder 3"/>
          <p:cNvSpPr>
            <a:spLocks noGrp="1"/>
          </p:cNvSpPr>
          <p:nvPr>
            <p:ph type="dt" sz="half" idx="10"/>
          </p:nvPr>
        </p:nvSpPr>
        <p:spPr/>
        <p:txBody>
          <a:bodyPr/>
          <a:lstStyle/>
          <a:p>
            <a:fld id="{893A6F07-BF98-8F46-9D3F-73D6325C0129}" type="datetime1">
              <a:rPr lang="fr-FR" smtClean="0"/>
              <a:t>07/02/2014</a:t>
            </a:fld>
            <a:endParaRPr lang="fr-FR"/>
          </a:p>
        </p:txBody>
      </p:sp>
      <p:sp>
        <p:nvSpPr>
          <p:cNvPr id="5" name="Slide Number Placeholder 4"/>
          <p:cNvSpPr>
            <a:spLocks noGrp="1"/>
          </p:cNvSpPr>
          <p:nvPr>
            <p:ph type="sldNum" sz="quarter" idx="12"/>
          </p:nvPr>
        </p:nvSpPr>
        <p:spPr/>
        <p:txBody>
          <a:bodyPr/>
          <a:lstStyle/>
          <a:p>
            <a:fld id="{08F9BE58-7793-45FF-A067-2A41621469A2}" type="slidenum">
              <a:rPr lang="fr-FR" smtClean="0"/>
              <a:pPr/>
              <a:t>11</a:t>
            </a:fld>
            <a:endParaRPr lang="fr-FR"/>
          </a:p>
        </p:txBody>
      </p:sp>
      <p:sp>
        <p:nvSpPr>
          <p:cNvPr id="6" name="Espace réservé du pied de page 5"/>
          <p:cNvSpPr>
            <a:spLocks noGrp="1"/>
          </p:cNvSpPr>
          <p:nvPr>
            <p:ph type="ftr" sz="quarter" idx="11"/>
          </p:nvPr>
        </p:nvSpPr>
        <p:spPr/>
        <p:txBody>
          <a:bodyPr/>
          <a:lstStyle/>
          <a:p>
            <a:r>
              <a:rPr lang="fr-FR" smtClean="0"/>
              <a:t>Manuele Kirsch Pinheiro - CRI/UP1 - mkirschpin@univ-paris1.fr</a:t>
            </a:r>
            <a:endParaRPr lang="fr-FR"/>
          </a:p>
        </p:txBody>
      </p:sp>
    </p:spTree>
    <p:extLst>
      <p:ext uri="{BB962C8B-B14F-4D97-AF65-F5344CB8AC3E}">
        <p14:creationId xmlns:p14="http://schemas.microsoft.com/office/powerpoint/2010/main" val="2967164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Définitions</a:t>
            </a:r>
            <a:endParaRPr lang="fr-FR" dirty="0"/>
          </a:p>
        </p:txBody>
      </p:sp>
      <p:graphicFrame>
        <p:nvGraphicFramePr>
          <p:cNvPr id="6" name="Content Placeholder 5"/>
          <p:cNvGraphicFramePr>
            <a:graphicFrameLocks noGrp="1"/>
          </p:cNvGraphicFramePr>
          <p:nvPr>
            <p:ph idx="1"/>
          </p:nvPr>
        </p:nvGraphicFramePr>
        <p:xfrm>
          <a:off x="457200" y="1844824"/>
          <a:ext cx="8147248" cy="428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07234C22-7024-9C41-A734-7E2D4ED3E476}" type="datetime1">
              <a:rPr lang="fr-FR" smtClean="0"/>
              <a:t>07/02/2014</a:t>
            </a:fld>
            <a:endParaRPr lang="fr-FR"/>
          </a:p>
        </p:txBody>
      </p:sp>
      <p:sp>
        <p:nvSpPr>
          <p:cNvPr id="5" name="Slide Number Placeholder 4"/>
          <p:cNvSpPr>
            <a:spLocks noGrp="1"/>
          </p:cNvSpPr>
          <p:nvPr>
            <p:ph type="sldNum" sz="quarter" idx="12"/>
          </p:nvPr>
        </p:nvSpPr>
        <p:spPr/>
        <p:txBody>
          <a:bodyPr/>
          <a:lstStyle/>
          <a:p>
            <a:fld id="{08F9BE58-7793-45FF-A067-2A41621469A2}" type="slidenum">
              <a:rPr lang="fr-FR" smtClean="0"/>
              <a:pPr/>
              <a:t>12</a:t>
            </a:fld>
            <a:endParaRPr lang="fr-FR"/>
          </a:p>
        </p:txBody>
      </p:sp>
      <p:sp>
        <p:nvSpPr>
          <p:cNvPr id="7" name="TextBox 6"/>
          <p:cNvSpPr txBox="1"/>
          <p:nvPr/>
        </p:nvSpPr>
        <p:spPr>
          <a:xfrm>
            <a:off x="323528" y="1196752"/>
            <a:ext cx="5598777" cy="461665"/>
          </a:xfrm>
          <a:prstGeom prst="rect">
            <a:avLst/>
          </a:prstGeom>
          <a:noFill/>
        </p:spPr>
        <p:txBody>
          <a:bodyPr wrap="none" rtlCol="0">
            <a:spAutoFit/>
          </a:bodyPr>
          <a:lstStyle/>
          <a:p>
            <a:r>
              <a:rPr lang="fr-FR" sz="2400" b="1" dirty="0" smtClean="0">
                <a:solidFill>
                  <a:schemeClr val="tx2"/>
                </a:solidFill>
              </a:rPr>
              <a:t>Concepts autour de la notion de </a:t>
            </a:r>
            <a:r>
              <a:rPr lang="fr-FR" sz="2400" b="1" dirty="0" err="1" smtClean="0">
                <a:solidFill>
                  <a:schemeClr val="tx2"/>
                </a:solidFill>
              </a:rPr>
              <a:t>Workflow</a:t>
            </a:r>
            <a:endParaRPr lang="fr-FR" sz="2400" b="1" dirty="0">
              <a:solidFill>
                <a:schemeClr val="tx2"/>
              </a:solidFill>
            </a:endParaRPr>
          </a:p>
        </p:txBody>
      </p:sp>
      <p:sp>
        <p:nvSpPr>
          <p:cNvPr id="3" name="Espace réservé du pied de page 2"/>
          <p:cNvSpPr>
            <a:spLocks noGrp="1"/>
          </p:cNvSpPr>
          <p:nvPr>
            <p:ph type="ftr" sz="quarter" idx="11"/>
          </p:nvPr>
        </p:nvSpPr>
        <p:spPr/>
        <p:txBody>
          <a:bodyPr/>
          <a:lstStyle/>
          <a:p>
            <a:r>
              <a:rPr lang="fr-FR" smtClean="0"/>
              <a:t>Manuele Kirsch Pinheiro - CRI/UP1 - mkirschpin@univ-paris1.fr</a:t>
            </a:r>
            <a:endParaRPr lang="fr-FR"/>
          </a:p>
        </p:txBody>
      </p:sp>
    </p:spTree>
    <p:extLst>
      <p:ext uri="{BB962C8B-B14F-4D97-AF65-F5344CB8AC3E}">
        <p14:creationId xmlns:p14="http://schemas.microsoft.com/office/powerpoint/2010/main" val="23320541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workflow</a:t>
            </a:r>
            <a:r>
              <a:rPr lang="fr-FR" dirty="0" smtClean="0"/>
              <a:t> : définitions</a:t>
            </a:r>
            <a:endParaRPr lang="fr-FR" dirty="0"/>
          </a:p>
        </p:txBody>
      </p:sp>
      <p:sp>
        <p:nvSpPr>
          <p:cNvPr id="3" name="Content Placeholder 2"/>
          <p:cNvSpPr>
            <a:spLocks noGrp="1"/>
          </p:cNvSpPr>
          <p:nvPr>
            <p:ph idx="1"/>
          </p:nvPr>
        </p:nvSpPr>
        <p:spPr/>
        <p:txBody>
          <a:bodyPr>
            <a:normAutofit/>
          </a:bodyPr>
          <a:lstStyle/>
          <a:p>
            <a:r>
              <a:rPr lang="fr-FR" b="1" dirty="0" smtClean="0">
                <a:solidFill>
                  <a:schemeClr val="tx2"/>
                </a:solidFill>
              </a:rPr>
              <a:t>Processus</a:t>
            </a:r>
          </a:p>
          <a:p>
            <a:pPr lvl="1"/>
            <a:r>
              <a:rPr lang="fr-FR" i="1" dirty="0" err="1" smtClean="0"/>
              <a:t>Tasks</a:t>
            </a:r>
            <a:r>
              <a:rPr lang="fr-FR" i="1" dirty="0" smtClean="0"/>
              <a:t> </a:t>
            </a:r>
            <a:r>
              <a:rPr lang="fr-FR" i="1" dirty="0" err="1" smtClean="0"/>
              <a:t>that</a:t>
            </a:r>
            <a:r>
              <a:rPr lang="fr-FR" i="1" dirty="0" smtClean="0"/>
              <a:t> </a:t>
            </a:r>
            <a:r>
              <a:rPr lang="fr-FR" i="1" dirty="0" err="1" smtClean="0"/>
              <a:t>need</a:t>
            </a:r>
            <a:r>
              <a:rPr lang="fr-FR" i="1" dirty="0" smtClean="0"/>
              <a:t> to </a:t>
            </a:r>
            <a:r>
              <a:rPr lang="fr-FR" i="1" dirty="0" err="1" smtClean="0"/>
              <a:t>be</a:t>
            </a:r>
            <a:r>
              <a:rPr lang="fr-FR" i="1" dirty="0" smtClean="0"/>
              <a:t> </a:t>
            </a:r>
            <a:r>
              <a:rPr lang="fr-FR" i="1" dirty="0" err="1" smtClean="0"/>
              <a:t>carried</a:t>
            </a:r>
            <a:r>
              <a:rPr lang="fr-FR" i="1" dirty="0" smtClean="0"/>
              <a:t> out and a set of conditions </a:t>
            </a:r>
            <a:r>
              <a:rPr lang="fr-FR" i="1" dirty="0" err="1" smtClean="0"/>
              <a:t>that</a:t>
            </a:r>
            <a:r>
              <a:rPr lang="fr-FR" i="1" dirty="0" smtClean="0"/>
              <a:t> </a:t>
            </a:r>
            <a:r>
              <a:rPr lang="fr-FR" i="1" dirty="0" err="1" smtClean="0"/>
              <a:t>determine</a:t>
            </a:r>
            <a:r>
              <a:rPr lang="fr-FR" i="1" dirty="0" smtClean="0"/>
              <a:t> the </a:t>
            </a:r>
            <a:r>
              <a:rPr lang="fr-FR" i="1" dirty="0" err="1" smtClean="0"/>
              <a:t>order</a:t>
            </a:r>
            <a:r>
              <a:rPr lang="fr-FR" i="1" dirty="0" smtClean="0"/>
              <a:t> of the </a:t>
            </a:r>
            <a:r>
              <a:rPr lang="fr-FR" i="1" dirty="0" err="1" smtClean="0"/>
              <a:t>tasks</a:t>
            </a:r>
            <a:r>
              <a:rPr lang="fr-FR" i="1" dirty="0" smtClean="0"/>
              <a:t>  </a:t>
            </a:r>
            <a:r>
              <a:rPr lang="fr-FR" dirty="0" smtClean="0"/>
              <a:t>(van der </a:t>
            </a:r>
            <a:r>
              <a:rPr lang="fr-FR" dirty="0" err="1" smtClean="0"/>
              <a:t>Aaslt</a:t>
            </a:r>
            <a:r>
              <a:rPr lang="fr-FR" dirty="0" smtClean="0"/>
              <a:t>, 2002)</a:t>
            </a:r>
          </a:p>
          <a:p>
            <a:r>
              <a:rPr lang="fr-FR" b="1" dirty="0" err="1" smtClean="0">
                <a:solidFill>
                  <a:schemeClr val="tx2"/>
                </a:solidFill>
              </a:rPr>
              <a:t>Workflow</a:t>
            </a:r>
            <a:r>
              <a:rPr lang="fr-FR" b="1" dirty="0" smtClean="0">
                <a:solidFill>
                  <a:schemeClr val="tx2"/>
                </a:solidFill>
              </a:rPr>
              <a:t> </a:t>
            </a:r>
          </a:p>
          <a:p>
            <a:pPr lvl="1"/>
            <a:r>
              <a:rPr lang="fr-FR" dirty="0" smtClean="0"/>
              <a:t>Formalisation d’un processus métier</a:t>
            </a:r>
          </a:p>
          <a:p>
            <a:r>
              <a:rPr lang="fr-FR" b="1" dirty="0" err="1" smtClean="0">
                <a:solidFill>
                  <a:schemeClr val="tx2"/>
                </a:solidFill>
              </a:rPr>
              <a:t>Workflow</a:t>
            </a:r>
            <a:r>
              <a:rPr lang="fr-FR" b="1" dirty="0" smtClean="0">
                <a:solidFill>
                  <a:schemeClr val="tx2"/>
                </a:solidFill>
              </a:rPr>
              <a:t> Management System (</a:t>
            </a:r>
            <a:r>
              <a:rPr lang="fr-FR" b="1" dirty="0" err="1" smtClean="0">
                <a:solidFill>
                  <a:schemeClr val="tx2"/>
                </a:solidFill>
              </a:rPr>
              <a:t>WfMS</a:t>
            </a:r>
            <a:r>
              <a:rPr lang="fr-FR" b="1" dirty="0" smtClean="0">
                <a:solidFill>
                  <a:schemeClr val="tx2"/>
                </a:solidFill>
              </a:rPr>
              <a:t>)</a:t>
            </a:r>
          </a:p>
          <a:p>
            <a:pPr lvl="1"/>
            <a:r>
              <a:rPr lang="fr-FR" dirty="0" smtClean="0"/>
              <a:t>Système capable de gérer l’exécution d’un </a:t>
            </a:r>
            <a:r>
              <a:rPr lang="fr-FR" dirty="0" err="1" smtClean="0"/>
              <a:t>workflow</a:t>
            </a:r>
            <a:endParaRPr lang="fr-FR" dirty="0"/>
          </a:p>
        </p:txBody>
      </p:sp>
      <p:sp>
        <p:nvSpPr>
          <p:cNvPr id="4" name="Date Placeholder 3"/>
          <p:cNvSpPr>
            <a:spLocks noGrp="1"/>
          </p:cNvSpPr>
          <p:nvPr>
            <p:ph type="dt" sz="half" idx="10"/>
          </p:nvPr>
        </p:nvSpPr>
        <p:spPr/>
        <p:txBody>
          <a:bodyPr/>
          <a:lstStyle/>
          <a:p>
            <a:fld id="{515B3EAD-A3A9-2143-BFA1-92F04FCA9569}" type="datetime1">
              <a:rPr lang="fr-FR" smtClean="0"/>
              <a:t>07/02/2014</a:t>
            </a:fld>
            <a:endParaRPr lang="fr-FR"/>
          </a:p>
        </p:txBody>
      </p:sp>
      <p:sp>
        <p:nvSpPr>
          <p:cNvPr id="5" name="Slide Number Placeholder 4"/>
          <p:cNvSpPr>
            <a:spLocks noGrp="1"/>
          </p:cNvSpPr>
          <p:nvPr>
            <p:ph type="sldNum" sz="quarter" idx="12"/>
          </p:nvPr>
        </p:nvSpPr>
        <p:spPr/>
        <p:txBody>
          <a:bodyPr/>
          <a:lstStyle/>
          <a:p>
            <a:fld id="{08F9BE58-7793-45FF-A067-2A41621469A2}" type="slidenum">
              <a:rPr lang="fr-FR" smtClean="0"/>
              <a:pPr/>
              <a:t>13</a:t>
            </a:fld>
            <a:endParaRPr lang="fr-FR"/>
          </a:p>
        </p:txBody>
      </p:sp>
      <p:sp>
        <p:nvSpPr>
          <p:cNvPr id="6" name="Espace réservé du pied de page 5"/>
          <p:cNvSpPr>
            <a:spLocks noGrp="1"/>
          </p:cNvSpPr>
          <p:nvPr>
            <p:ph type="ftr" sz="quarter" idx="11"/>
          </p:nvPr>
        </p:nvSpPr>
        <p:spPr/>
        <p:txBody>
          <a:bodyPr/>
          <a:lstStyle/>
          <a:p>
            <a:r>
              <a:rPr lang="fr-FR" smtClean="0"/>
              <a:t>Manuele Kirsch Pinheiro - CRI/UP1 - mkirschpin@univ-paris1.fr</a:t>
            </a:r>
            <a:endParaRPr lang="fr-FR"/>
          </a:p>
        </p:txBody>
      </p:sp>
    </p:spTree>
    <p:extLst>
      <p:ext uri="{BB962C8B-B14F-4D97-AF65-F5344CB8AC3E}">
        <p14:creationId xmlns:p14="http://schemas.microsoft.com/office/powerpoint/2010/main" val="153020412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sz="4000" dirty="0" smtClean="0"/>
              <a:t>workflow : </a:t>
            </a:r>
            <a:r>
              <a:rPr sz="4000" dirty="0" err="1" smtClean="0"/>
              <a:t>définitions</a:t>
            </a:r>
            <a:endParaRPr sz="4000" dirty="0" smtClean="0"/>
          </a:p>
        </p:txBody>
      </p:sp>
      <p:sp>
        <p:nvSpPr>
          <p:cNvPr id="10" name="Content Placeholder 9"/>
          <p:cNvSpPr>
            <a:spLocks noGrp="1"/>
          </p:cNvSpPr>
          <p:nvPr>
            <p:ph idx="1"/>
          </p:nvPr>
        </p:nvSpPr>
        <p:spPr>
          <a:xfrm>
            <a:off x="457200" y="1428736"/>
            <a:ext cx="8229600" cy="4786346"/>
          </a:xfrm>
        </p:spPr>
        <p:txBody>
          <a:bodyPr>
            <a:normAutofit fontScale="85000" lnSpcReduction="10000"/>
          </a:bodyPr>
          <a:lstStyle/>
          <a:p>
            <a:r>
              <a:rPr lang="fr-FR" dirty="0" smtClean="0"/>
              <a:t>Une </a:t>
            </a:r>
            <a:r>
              <a:rPr lang="fr-FR" b="1" dirty="0" smtClean="0">
                <a:solidFill>
                  <a:schemeClr val="tx2"/>
                </a:solidFill>
              </a:rPr>
              <a:t>infrastructure</a:t>
            </a:r>
            <a:r>
              <a:rPr lang="fr-FR" dirty="0" smtClean="0"/>
              <a:t> pour l'</a:t>
            </a:r>
            <a:r>
              <a:rPr lang="fr-FR" b="1" dirty="0" smtClean="0">
                <a:solidFill>
                  <a:schemeClr val="tx2"/>
                </a:solidFill>
              </a:rPr>
              <a:t>automatisation</a:t>
            </a:r>
            <a:r>
              <a:rPr lang="fr-FR" dirty="0" smtClean="0"/>
              <a:t> du flux de travail</a:t>
            </a:r>
          </a:p>
          <a:p>
            <a:pPr lvl="1">
              <a:spcAft>
                <a:spcPts val="600"/>
              </a:spcAft>
            </a:pPr>
            <a:r>
              <a:rPr lang="fr-FR" i="1" dirty="0" smtClean="0"/>
              <a:t>"Le </a:t>
            </a:r>
            <a:r>
              <a:rPr lang="fr-FR" i="1" dirty="0" err="1" smtClean="0"/>
              <a:t>workflow</a:t>
            </a:r>
            <a:r>
              <a:rPr lang="fr-FR" i="1" dirty="0" smtClean="0"/>
              <a:t> désigne </a:t>
            </a:r>
            <a:r>
              <a:rPr lang="fr-FR" b="1" i="1" dirty="0" smtClean="0">
                <a:solidFill>
                  <a:srgbClr val="7030A0"/>
                </a:solidFill>
              </a:rPr>
              <a:t>l'automatisation</a:t>
            </a:r>
            <a:r>
              <a:rPr lang="fr-FR" i="1" dirty="0" smtClean="0"/>
              <a:t> des </a:t>
            </a:r>
            <a:r>
              <a:rPr lang="fr-FR" b="1" i="1" dirty="0" smtClean="0">
                <a:solidFill>
                  <a:srgbClr val="7030A0"/>
                </a:solidFill>
              </a:rPr>
              <a:t>processus</a:t>
            </a:r>
            <a:r>
              <a:rPr lang="fr-FR" i="1" dirty="0" smtClean="0"/>
              <a:t> que nous utilisons chaque jour pour faire notre </a:t>
            </a:r>
            <a:r>
              <a:rPr lang="fr-FR" b="1" i="1" dirty="0" smtClean="0">
                <a:solidFill>
                  <a:srgbClr val="7030A0"/>
                </a:solidFill>
              </a:rPr>
              <a:t>métier</a:t>
            </a:r>
            <a:r>
              <a:rPr lang="fr-FR" i="1" dirty="0" smtClean="0"/>
              <a:t>. Une application de </a:t>
            </a:r>
            <a:r>
              <a:rPr lang="fr-FR" i="1" dirty="0" err="1" smtClean="0"/>
              <a:t>workflow</a:t>
            </a:r>
            <a:r>
              <a:rPr lang="fr-FR" i="1" dirty="0" smtClean="0"/>
              <a:t> automatise la </a:t>
            </a:r>
            <a:r>
              <a:rPr lang="fr-FR" b="1" i="1" dirty="0" smtClean="0">
                <a:solidFill>
                  <a:srgbClr val="7030A0"/>
                </a:solidFill>
              </a:rPr>
              <a:t>séquence</a:t>
            </a:r>
            <a:r>
              <a:rPr lang="fr-FR" i="1" dirty="0" smtClean="0"/>
              <a:t> des actions, activités ou </a:t>
            </a:r>
            <a:r>
              <a:rPr lang="fr-FR" b="1" i="1" dirty="0" smtClean="0">
                <a:solidFill>
                  <a:srgbClr val="7030A0"/>
                </a:solidFill>
              </a:rPr>
              <a:t>tâches</a:t>
            </a:r>
            <a:r>
              <a:rPr lang="fr-FR" i="1" dirty="0" smtClean="0"/>
              <a:t> que nécessite un processus de travail. Elle suit aussi </a:t>
            </a:r>
            <a:r>
              <a:rPr lang="fr-FR" b="1" i="1" dirty="0" smtClean="0">
                <a:solidFill>
                  <a:srgbClr val="7030A0"/>
                </a:solidFill>
              </a:rPr>
              <a:t>l'état</a:t>
            </a:r>
            <a:r>
              <a:rPr lang="fr-FR" i="1" dirty="0" smtClean="0"/>
              <a:t> de chacune des </a:t>
            </a:r>
            <a:r>
              <a:rPr lang="fr-FR" b="1" i="1" dirty="0" smtClean="0">
                <a:solidFill>
                  <a:srgbClr val="7030A0"/>
                </a:solidFill>
              </a:rPr>
              <a:t>instances</a:t>
            </a:r>
            <a:r>
              <a:rPr lang="fr-FR" i="1" dirty="0" smtClean="0"/>
              <a:t> du processus et </a:t>
            </a:r>
            <a:r>
              <a:rPr lang="fr-FR" b="1" i="1" dirty="0" smtClean="0">
                <a:solidFill>
                  <a:srgbClr val="7030A0"/>
                </a:solidFill>
              </a:rPr>
              <a:t>gère</a:t>
            </a:r>
            <a:r>
              <a:rPr lang="fr-FR" i="1" dirty="0" smtClean="0"/>
              <a:t> le processus lui-même"</a:t>
            </a:r>
            <a:r>
              <a:rPr lang="fr-FR" dirty="0" smtClean="0"/>
              <a:t> (</a:t>
            </a:r>
            <a:r>
              <a:rPr lang="fr-FR" dirty="0" err="1" smtClean="0"/>
              <a:t>Marshak</a:t>
            </a:r>
            <a:r>
              <a:rPr lang="fr-FR" dirty="0" smtClean="0"/>
              <a:t>, 1994)</a:t>
            </a:r>
          </a:p>
          <a:p>
            <a:pPr>
              <a:spcBef>
                <a:spcPts val="1200"/>
              </a:spcBef>
            </a:pPr>
            <a:r>
              <a:rPr lang="fr-FR" dirty="0" smtClean="0"/>
              <a:t>La coopération et la </a:t>
            </a:r>
            <a:r>
              <a:rPr lang="fr-FR" b="1" dirty="0" smtClean="0">
                <a:solidFill>
                  <a:schemeClr val="tx2"/>
                </a:solidFill>
              </a:rPr>
              <a:t>coordination</a:t>
            </a:r>
            <a:r>
              <a:rPr lang="fr-FR" dirty="0" smtClean="0"/>
              <a:t> sont au cœur des applications </a:t>
            </a:r>
            <a:r>
              <a:rPr lang="fr-FR" dirty="0" err="1" smtClean="0"/>
              <a:t>workflows</a:t>
            </a:r>
            <a:endParaRPr lang="fr-FR" dirty="0" smtClean="0"/>
          </a:p>
          <a:p>
            <a:pPr lvl="1"/>
            <a:r>
              <a:rPr lang="fr-FR" i="1" dirty="0" smtClean="0"/>
              <a:t>"L'automatisation des flux est la structure qui est appliquée au mouvement de l'information afin d'améliorer les résultats d'un processus métier. Un logiciel d'automatisation de flux </a:t>
            </a:r>
            <a:r>
              <a:rPr lang="fr-FR" b="1" i="1" dirty="0" smtClean="0">
                <a:solidFill>
                  <a:srgbClr val="7030A0"/>
                </a:solidFill>
              </a:rPr>
              <a:t>gère</a:t>
            </a:r>
            <a:r>
              <a:rPr lang="fr-FR" i="1" dirty="0" smtClean="0"/>
              <a:t> </a:t>
            </a:r>
            <a:r>
              <a:rPr lang="fr-FR" b="1" i="1" dirty="0" smtClean="0">
                <a:solidFill>
                  <a:srgbClr val="7030A0"/>
                </a:solidFill>
              </a:rPr>
              <a:t>activement</a:t>
            </a:r>
            <a:r>
              <a:rPr lang="fr-FR" i="1" dirty="0" smtClean="0"/>
              <a:t> la </a:t>
            </a:r>
            <a:r>
              <a:rPr lang="fr-FR" b="1" i="1" dirty="0" smtClean="0">
                <a:solidFill>
                  <a:srgbClr val="7030A0"/>
                </a:solidFill>
              </a:rPr>
              <a:t>coordination</a:t>
            </a:r>
            <a:r>
              <a:rPr lang="fr-FR" i="1" dirty="0" smtClean="0"/>
              <a:t> des activités entre les individus impliquées dans les processus métiers généraux"</a:t>
            </a:r>
            <a:r>
              <a:rPr lang="fr-FR" dirty="0" smtClean="0"/>
              <a:t> (Burns, 1994)</a:t>
            </a:r>
          </a:p>
        </p:txBody>
      </p:sp>
      <p:sp>
        <p:nvSpPr>
          <p:cNvPr id="11" name="Footer Placeholder 1"/>
          <p:cNvSpPr>
            <a:spLocks noGrp="1"/>
          </p:cNvSpPr>
          <p:nvPr>
            <p:ph type="ftr" sz="quarter" idx="11"/>
          </p:nvPr>
        </p:nvSpPr>
        <p:spPr>
          <a:xfrm>
            <a:off x="214282" y="6350023"/>
            <a:ext cx="2895600" cy="365125"/>
          </a:xfrm>
        </p:spPr>
        <p:txBody>
          <a:bodyPr/>
          <a:lstStyle/>
          <a:p>
            <a:pPr algn="l">
              <a:defRPr/>
            </a:pPr>
            <a:r>
              <a:rPr lang="en-GB" smtClean="0">
                <a:sym typeface="Symbol"/>
              </a:rPr>
              <a:t>Manuele Kirsch Pinheiro - CRI/UP1 - mkirschpin@univ-paris1.fr</a:t>
            </a:r>
            <a:endParaRPr lang="fr-FR" dirty="0"/>
          </a:p>
        </p:txBody>
      </p:sp>
      <p:sp>
        <p:nvSpPr>
          <p:cNvPr id="8" name="Slide Number Placeholder 2"/>
          <p:cNvSpPr>
            <a:spLocks noGrp="1"/>
          </p:cNvSpPr>
          <p:nvPr>
            <p:ph type="sldNum" sz="quarter" idx="12"/>
          </p:nvPr>
        </p:nvSpPr>
        <p:spPr/>
        <p:txBody>
          <a:bodyPr/>
          <a:lstStyle/>
          <a:p>
            <a:pPr>
              <a:defRPr/>
            </a:pPr>
            <a:fld id="{6116EA2F-ED0D-4180-8489-05C4ED68C2EB}" type="slidenum">
              <a:rPr lang="fr-FR"/>
              <a:pPr>
                <a:defRPr/>
              </a:pPr>
              <a:t>14</a:t>
            </a:fld>
            <a:endParaRPr lang="fr-FR" sz="1400"/>
          </a:p>
        </p:txBody>
      </p:sp>
      <p:sp>
        <p:nvSpPr>
          <p:cNvPr id="2" name="Espace réservé de la date 1"/>
          <p:cNvSpPr>
            <a:spLocks noGrp="1"/>
          </p:cNvSpPr>
          <p:nvPr>
            <p:ph type="dt" sz="half" idx="10"/>
          </p:nvPr>
        </p:nvSpPr>
        <p:spPr/>
        <p:txBody>
          <a:bodyPr/>
          <a:lstStyle/>
          <a:p>
            <a:fld id="{04E1FDCB-12F1-614C-B3FF-17CB275A4191}" type="datetime1">
              <a:rPr lang="fr-FR" smtClean="0"/>
              <a:t>07/02/2014</a:t>
            </a:fld>
            <a:endParaRPr lang="fr-FR"/>
          </a:p>
        </p:txBody>
      </p:sp>
    </p:spTree>
    <p:extLst>
      <p:ext uri="{BB962C8B-B14F-4D97-AF65-F5344CB8AC3E}">
        <p14:creationId xmlns:p14="http://schemas.microsoft.com/office/powerpoint/2010/main" val="166560149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mtClean="0"/>
              <a:t>Définition du processus </a:t>
            </a:r>
            <a:endParaRPr lang="fr-FR" dirty="0"/>
          </a:p>
        </p:txBody>
      </p:sp>
      <p:sp>
        <p:nvSpPr>
          <p:cNvPr id="3" name="Content Placeholder 2"/>
          <p:cNvSpPr>
            <a:spLocks noGrp="1"/>
          </p:cNvSpPr>
          <p:nvPr>
            <p:ph idx="1"/>
          </p:nvPr>
        </p:nvSpPr>
        <p:spPr/>
        <p:txBody>
          <a:bodyPr>
            <a:normAutofit/>
          </a:bodyPr>
          <a:lstStyle/>
          <a:p>
            <a:r>
              <a:rPr lang="fr-FR" dirty="0" smtClean="0"/>
              <a:t>La définition du processus contient toutes les informations nécessaires sur le processus afin qu’il soit exécutable par le moteur d ’exécution du </a:t>
            </a:r>
            <a:r>
              <a:rPr lang="fr-FR" dirty="0" err="1" smtClean="0"/>
              <a:t>workflow</a:t>
            </a:r>
            <a:r>
              <a:rPr lang="fr-FR" dirty="0" smtClean="0"/>
              <a:t> : </a:t>
            </a:r>
          </a:p>
          <a:p>
            <a:pPr lvl="1"/>
            <a:r>
              <a:rPr lang="fr-FR" dirty="0" smtClean="0"/>
              <a:t>les </a:t>
            </a:r>
            <a:r>
              <a:rPr lang="fr-FR" dirty="0" smtClean="0">
                <a:solidFill>
                  <a:schemeClr val="tx2"/>
                </a:solidFill>
              </a:rPr>
              <a:t>conditions</a:t>
            </a:r>
            <a:r>
              <a:rPr lang="fr-FR" dirty="0" smtClean="0"/>
              <a:t> de début et de terminaison,</a:t>
            </a:r>
          </a:p>
          <a:p>
            <a:pPr lvl="1"/>
            <a:r>
              <a:rPr lang="fr-FR" dirty="0" smtClean="0"/>
              <a:t>les </a:t>
            </a:r>
            <a:r>
              <a:rPr lang="fr-FR" dirty="0" smtClean="0">
                <a:solidFill>
                  <a:schemeClr val="tx2"/>
                </a:solidFill>
              </a:rPr>
              <a:t>activités</a:t>
            </a:r>
            <a:r>
              <a:rPr lang="fr-FR" dirty="0" smtClean="0"/>
              <a:t> incluses et les </a:t>
            </a:r>
            <a:r>
              <a:rPr lang="fr-FR" dirty="0" smtClean="0">
                <a:solidFill>
                  <a:schemeClr val="tx2"/>
                </a:solidFill>
              </a:rPr>
              <a:t>règles</a:t>
            </a:r>
            <a:r>
              <a:rPr lang="fr-FR" dirty="0" smtClean="0"/>
              <a:t> de navigation entre elles</a:t>
            </a:r>
          </a:p>
          <a:p>
            <a:pPr lvl="1"/>
            <a:r>
              <a:rPr lang="fr-FR" dirty="0" smtClean="0"/>
              <a:t>les </a:t>
            </a:r>
            <a:r>
              <a:rPr lang="fr-FR" dirty="0" smtClean="0">
                <a:solidFill>
                  <a:schemeClr val="tx2"/>
                </a:solidFill>
              </a:rPr>
              <a:t>participants</a:t>
            </a:r>
          </a:p>
          <a:p>
            <a:pPr lvl="1"/>
            <a:r>
              <a:rPr lang="fr-FR" dirty="0" smtClean="0"/>
              <a:t>les références aux </a:t>
            </a:r>
            <a:r>
              <a:rPr lang="fr-FR" dirty="0" smtClean="0">
                <a:solidFill>
                  <a:schemeClr val="tx2"/>
                </a:solidFill>
              </a:rPr>
              <a:t>applications</a:t>
            </a:r>
            <a:r>
              <a:rPr lang="fr-FR" dirty="0" smtClean="0"/>
              <a:t> qui doivent être invoquées</a:t>
            </a:r>
          </a:p>
          <a:p>
            <a:pPr lvl="1"/>
            <a:r>
              <a:rPr lang="fr-FR" dirty="0" smtClean="0"/>
              <a:t>la définition des </a:t>
            </a:r>
            <a:r>
              <a:rPr lang="fr-FR" dirty="0" smtClean="0">
                <a:solidFill>
                  <a:schemeClr val="tx2"/>
                </a:solidFill>
              </a:rPr>
              <a:t>données </a:t>
            </a:r>
            <a:r>
              <a:rPr lang="fr-FR" dirty="0" err="1" smtClean="0">
                <a:solidFill>
                  <a:schemeClr val="tx2"/>
                </a:solidFill>
              </a:rPr>
              <a:t>workflow</a:t>
            </a:r>
            <a:r>
              <a:rPr lang="fr-FR" dirty="0" smtClean="0">
                <a:solidFill>
                  <a:schemeClr val="tx2"/>
                </a:solidFill>
              </a:rPr>
              <a:t> pertinentes</a:t>
            </a:r>
            <a:endParaRPr lang="fr-FR" dirty="0"/>
          </a:p>
        </p:txBody>
      </p:sp>
      <p:sp>
        <p:nvSpPr>
          <p:cNvPr id="5" name="Slide Number Placeholder 4"/>
          <p:cNvSpPr>
            <a:spLocks noGrp="1"/>
          </p:cNvSpPr>
          <p:nvPr>
            <p:ph type="sldNum" sz="quarter" idx="12"/>
          </p:nvPr>
        </p:nvSpPr>
        <p:spPr/>
        <p:txBody>
          <a:bodyPr/>
          <a:lstStyle/>
          <a:p>
            <a:fld id="{08F9BE58-7793-45FF-A067-2A41621469A2}" type="slidenum">
              <a:rPr lang="fr-FR" smtClean="0"/>
              <a:pPr/>
              <a:t>15</a:t>
            </a:fld>
            <a:endParaRPr lang="fr-FR"/>
          </a:p>
        </p:txBody>
      </p:sp>
      <p:sp>
        <p:nvSpPr>
          <p:cNvPr id="6" name="Footer Placeholder 1"/>
          <p:cNvSpPr txBox="1">
            <a:spLocks/>
          </p:cNvSpPr>
          <p:nvPr/>
        </p:nvSpPr>
        <p:spPr>
          <a:xfrm>
            <a:off x="214282" y="6350023"/>
            <a:ext cx="2895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chemeClr val="tx1">
                    <a:tint val="75000"/>
                  </a:schemeClr>
                </a:solidFill>
                <a:effectLst/>
                <a:uLnTx/>
                <a:uFillTx/>
                <a:latin typeface="+mn-lt"/>
                <a:ea typeface="+mn-ea"/>
                <a:cs typeface="+mn-cs"/>
                <a:sym typeface="Symbol"/>
              </a:rPr>
              <a:t> </a:t>
            </a:r>
            <a:r>
              <a:rPr kumimoji="0" lang="en-GB" sz="1200" b="0" i="0" u="none" strike="noStrike" kern="1200" cap="none" spc="0" normalizeH="0" baseline="0" noProof="0" dirty="0" smtClean="0">
                <a:ln>
                  <a:noFill/>
                </a:ln>
                <a:solidFill>
                  <a:schemeClr val="tx1">
                    <a:tint val="75000"/>
                  </a:schemeClr>
                </a:solidFill>
                <a:effectLst/>
                <a:uLnTx/>
                <a:uFillTx/>
                <a:latin typeface="+mn-lt"/>
                <a:ea typeface="+mn-ea"/>
                <a:cs typeface="+mn-cs"/>
              </a:rPr>
              <a:t>S. </a:t>
            </a:r>
            <a:r>
              <a:rPr kumimoji="0" lang="en-GB" sz="1200" b="0" i="0" u="none" strike="noStrike" kern="1200" cap="none" spc="0" normalizeH="0" baseline="0" noProof="0" dirty="0" err="1" smtClean="0">
                <a:ln>
                  <a:noFill/>
                </a:ln>
                <a:solidFill>
                  <a:schemeClr val="tx1">
                    <a:tint val="75000"/>
                  </a:schemeClr>
                </a:solidFill>
                <a:effectLst/>
                <a:uLnTx/>
                <a:uFillTx/>
                <a:latin typeface="+mn-lt"/>
                <a:ea typeface="+mn-ea"/>
                <a:cs typeface="+mn-cs"/>
              </a:rPr>
              <a:t>Nurcan</a:t>
            </a:r>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 name="Espace réservé de la date 3"/>
          <p:cNvSpPr>
            <a:spLocks noGrp="1"/>
          </p:cNvSpPr>
          <p:nvPr>
            <p:ph type="dt" sz="half" idx="10"/>
          </p:nvPr>
        </p:nvSpPr>
        <p:spPr/>
        <p:txBody>
          <a:bodyPr/>
          <a:lstStyle/>
          <a:p>
            <a:fld id="{AF5AC057-3785-474D-B18C-36E036106CB3}" type="datetime1">
              <a:rPr lang="fr-FR" smtClean="0"/>
              <a:t>07/02/2014</a:t>
            </a:fld>
            <a:endParaRPr lang="fr-FR"/>
          </a:p>
        </p:txBody>
      </p:sp>
      <p:sp>
        <p:nvSpPr>
          <p:cNvPr id="7" name="Espace réservé du pied de page 6"/>
          <p:cNvSpPr>
            <a:spLocks noGrp="1"/>
          </p:cNvSpPr>
          <p:nvPr>
            <p:ph type="ftr" sz="quarter" idx="11"/>
          </p:nvPr>
        </p:nvSpPr>
        <p:spPr/>
        <p:txBody>
          <a:bodyPr/>
          <a:lstStyle/>
          <a:p>
            <a:r>
              <a:rPr lang="fr-FR" smtClean="0"/>
              <a:t>Manuele Kirsch Pinheiro - CRI/UP1 - mkirschpin@univ-paris1.fr</a:t>
            </a:r>
            <a:endParaRPr lang="fr-FR"/>
          </a:p>
        </p:txBody>
      </p:sp>
    </p:spTree>
    <p:extLst>
      <p:ext uri="{BB962C8B-B14F-4D97-AF65-F5344CB8AC3E}">
        <p14:creationId xmlns:p14="http://schemas.microsoft.com/office/powerpoint/2010/main" val="158277493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W</a:t>
            </a:r>
            <a:r>
              <a:rPr lang="fr-FR" dirty="0" err="1" smtClean="0"/>
              <a:t>orkflow</a:t>
            </a:r>
            <a:r>
              <a:rPr lang="fr-FR" dirty="0" smtClean="0"/>
              <a:t> </a:t>
            </a:r>
            <a:r>
              <a:rPr lang="fr-FR" dirty="0" smtClean="0"/>
              <a:t>: définitions</a:t>
            </a:r>
            <a:endParaRPr lang="fr-FR" dirty="0"/>
          </a:p>
        </p:txBody>
      </p:sp>
      <p:sp>
        <p:nvSpPr>
          <p:cNvPr id="3" name="Content Placeholder 2"/>
          <p:cNvSpPr>
            <a:spLocks noGrp="1"/>
          </p:cNvSpPr>
          <p:nvPr>
            <p:ph idx="1"/>
          </p:nvPr>
        </p:nvSpPr>
        <p:spPr/>
        <p:txBody>
          <a:bodyPr>
            <a:normAutofit/>
          </a:bodyPr>
          <a:lstStyle/>
          <a:p>
            <a:r>
              <a:rPr lang="fr-FR" b="1" dirty="0" smtClean="0">
                <a:solidFill>
                  <a:schemeClr val="tx2"/>
                </a:solidFill>
              </a:rPr>
              <a:t>Tâches</a:t>
            </a:r>
          </a:p>
          <a:p>
            <a:pPr lvl="1"/>
            <a:r>
              <a:rPr lang="fr-FR" dirty="0" smtClean="0"/>
              <a:t>Unité logique de travail, réalisée par une ressource</a:t>
            </a:r>
          </a:p>
          <a:p>
            <a:pPr lvl="2"/>
            <a:r>
              <a:rPr lang="fr-FR" b="1" i="1" dirty="0" err="1" smtClean="0">
                <a:solidFill>
                  <a:schemeClr val="tx2"/>
                </a:solidFill>
              </a:rPr>
              <a:t>Manual</a:t>
            </a:r>
            <a:r>
              <a:rPr lang="fr-FR" dirty="0" smtClean="0"/>
              <a:t> : réalisée sans l’intervention d’une application</a:t>
            </a:r>
          </a:p>
          <a:p>
            <a:pPr lvl="2"/>
            <a:r>
              <a:rPr lang="fr-FR" b="1" i="1" dirty="0" err="1" smtClean="0">
                <a:solidFill>
                  <a:schemeClr val="tx2"/>
                </a:solidFill>
              </a:rPr>
              <a:t>Automatic</a:t>
            </a:r>
            <a:r>
              <a:rPr lang="fr-FR" dirty="0" smtClean="0"/>
              <a:t> : réalisée sans l’intervention humaine</a:t>
            </a:r>
          </a:p>
          <a:p>
            <a:pPr lvl="2"/>
            <a:r>
              <a:rPr lang="fr-FR" b="1" i="1" dirty="0" err="1" smtClean="0">
                <a:solidFill>
                  <a:schemeClr val="tx2"/>
                </a:solidFill>
              </a:rPr>
              <a:t>Semi-automatic</a:t>
            </a:r>
            <a:r>
              <a:rPr lang="fr-FR" b="1" dirty="0" smtClean="0">
                <a:solidFill>
                  <a:schemeClr val="tx2"/>
                </a:solidFill>
              </a:rPr>
              <a:t> </a:t>
            </a:r>
            <a:r>
              <a:rPr lang="fr-FR" dirty="0" smtClean="0"/>
              <a:t>: réalisée avec l’intervention à la fois humaine et automatisée </a:t>
            </a:r>
          </a:p>
          <a:p>
            <a:pPr lvl="1"/>
            <a:r>
              <a:rPr lang="fr-FR" dirty="0" smtClean="0"/>
              <a:t>Exemples de tâches : </a:t>
            </a:r>
          </a:p>
          <a:p>
            <a:pPr lvl="2"/>
            <a:r>
              <a:rPr lang="fr-FR" dirty="0" smtClean="0"/>
              <a:t>Approuver un document, traiter un formulaire, imprimer un document, numériser des formulaires</a:t>
            </a:r>
          </a:p>
          <a:p>
            <a:pPr lvl="1"/>
            <a:r>
              <a:rPr lang="fr-FR" b="1" dirty="0" smtClean="0">
                <a:solidFill>
                  <a:schemeClr val="tx2"/>
                </a:solidFill>
              </a:rPr>
              <a:t>Activité</a:t>
            </a:r>
            <a:r>
              <a:rPr lang="fr-FR" dirty="0" smtClean="0"/>
              <a:t> : </a:t>
            </a:r>
            <a:r>
              <a:rPr lang="fr-FR" i="1" dirty="0" smtClean="0"/>
              <a:t>performance of a </a:t>
            </a:r>
            <a:r>
              <a:rPr lang="fr-FR" i="1" dirty="0" err="1" smtClean="0"/>
              <a:t>task</a:t>
            </a:r>
            <a:r>
              <a:rPr lang="fr-FR" i="1" dirty="0" smtClean="0"/>
              <a:t> by a </a:t>
            </a:r>
            <a:r>
              <a:rPr lang="fr-FR" i="1" dirty="0" err="1" smtClean="0"/>
              <a:t>resource</a:t>
            </a:r>
            <a:r>
              <a:rPr lang="fr-FR" i="1" dirty="0" smtClean="0"/>
              <a:t> </a:t>
            </a:r>
            <a:r>
              <a:rPr lang="fr-FR" dirty="0" smtClean="0"/>
              <a:t>(van der </a:t>
            </a:r>
            <a:r>
              <a:rPr lang="fr-FR" dirty="0" err="1" smtClean="0"/>
              <a:t>Aaslt</a:t>
            </a:r>
            <a:r>
              <a:rPr lang="fr-FR" dirty="0" smtClean="0"/>
              <a:t>, 2002)</a:t>
            </a:r>
          </a:p>
          <a:p>
            <a:pPr lvl="1"/>
            <a:endParaRPr lang="fr-FR" dirty="0" smtClean="0"/>
          </a:p>
        </p:txBody>
      </p:sp>
      <p:sp>
        <p:nvSpPr>
          <p:cNvPr id="4" name="Date Placeholder 3"/>
          <p:cNvSpPr>
            <a:spLocks noGrp="1"/>
          </p:cNvSpPr>
          <p:nvPr>
            <p:ph type="dt" sz="half" idx="10"/>
          </p:nvPr>
        </p:nvSpPr>
        <p:spPr/>
        <p:txBody>
          <a:bodyPr/>
          <a:lstStyle/>
          <a:p>
            <a:fld id="{93EA22B5-07CF-294E-A7B2-A19CD188B23B}" type="datetime1">
              <a:rPr lang="fr-FR" smtClean="0"/>
              <a:t>07/02/2014</a:t>
            </a:fld>
            <a:endParaRPr lang="fr-FR"/>
          </a:p>
        </p:txBody>
      </p:sp>
      <p:sp>
        <p:nvSpPr>
          <p:cNvPr id="5" name="Slide Number Placeholder 4"/>
          <p:cNvSpPr>
            <a:spLocks noGrp="1"/>
          </p:cNvSpPr>
          <p:nvPr>
            <p:ph type="sldNum" sz="quarter" idx="12"/>
          </p:nvPr>
        </p:nvSpPr>
        <p:spPr/>
        <p:txBody>
          <a:bodyPr/>
          <a:lstStyle/>
          <a:p>
            <a:fld id="{08F9BE58-7793-45FF-A067-2A41621469A2}" type="slidenum">
              <a:rPr lang="fr-FR" smtClean="0"/>
              <a:pPr/>
              <a:t>16</a:t>
            </a:fld>
            <a:endParaRPr lang="fr-FR"/>
          </a:p>
        </p:txBody>
      </p:sp>
      <p:sp>
        <p:nvSpPr>
          <p:cNvPr id="6" name="Espace réservé du pied de page 5"/>
          <p:cNvSpPr>
            <a:spLocks noGrp="1"/>
          </p:cNvSpPr>
          <p:nvPr>
            <p:ph type="ftr" sz="quarter" idx="11"/>
          </p:nvPr>
        </p:nvSpPr>
        <p:spPr/>
        <p:txBody>
          <a:bodyPr/>
          <a:lstStyle/>
          <a:p>
            <a:r>
              <a:rPr lang="fr-FR" smtClean="0"/>
              <a:t>Manuele Kirsch Pinheiro - CRI/UP1 - mkirschpin@univ-paris1.fr</a:t>
            </a:r>
            <a:endParaRPr lang="fr-FR"/>
          </a:p>
        </p:txBody>
      </p:sp>
    </p:spTree>
    <p:extLst>
      <p:ext uri="{BB962C8B-B14F-4D97-AF65-F5344CB8AC3E}">
        <p14:creationId xmlns:p14="http://schemas.microsoft.com/office/powerpoint/2010/main" val="119283520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W</a:t>
            </a:r>
            <a:r>
              <a:rPr lang="fr-FR" dirty="0" err="1" smtClean="0"/>
              <a:t>orkflow</a:t>
            </a:r>
            <a:r>
              <a:rPr lang="fr-FR" dirty="0" smtClean="0"/>
              <a:t> </a:t>
            </a:r>
            <a:r>
              <a:rPr lang="fr-FR" dirty="0" smtClean="0"/>
              <a:t>: définitions</a:t>
            </a:r>
            <a:endParaRPr lang="fr-FR" dirty="0"/>
          </a:p>
        </p:txBody>
      </p:sp>
      <p:sp>
        <p:nvSpPr>
          <p:cNvPr id="3" name="Content Placeholder 2"/>
          <p:cNvSpPr>
            <a:spLocks noGrp="1"/>
          </p:cNvSpPr>
          <p:nvPr>
            <p:ph idx="1"/>
          </p:nvPr>
        </p:nvSpPr>
        <p:spPr/>
        <p:txBody>
          <a:bodyPr>
            <a:normAutofit/>
          </a:bodyPr>
          <a:lstStyle/>
          <a:p>
            <a:r>
              <a:rPr lang="fr-FR" b="1" dirty="0" smtClean="0">
                <a:solidFill>
                  <a:schemeClr val="tx2"/>
                </a:solidFill>
              </a:rPr>
              <a:t>Ressource</a:t>
            </a:r>
          </a:p>
          <a:p>
            <a:pPr lvl="1"/>
            <a:r>
              <a:rPr lang="fr-FR" dirty="0" smtClean="0"/>
              <a:t>Nom générique indiquant qui (personne, machine, groupe…) peut réaliser les tâches</a:t>
            </a:r>
          </a:p>
          <a:p>
            <a:pPr lvl="1"/>
            <a:r>
              <a:rPr lang="fr-FR" dirty="0" smtClean="0"/>
              <a:t>Les entités exécutantes </a:t>
            </a:r>
          </a:p>
          <a:p>
            <a:pPr lvl="1"/>
            <a:r>
              <a:rPr lang="fr-FR" sz="3000" b="1" dirty="0" smtClean="0">
                <a:solidFill>
                  <a:schemeClr val="tx2"/>
                </a:solidFill>
              </a:rPr>
              <a:t>Un acteur est donc une ressource </a:t>
            </a:r>
          </a:p>
          <a:p>
            <a:r>
              <a:rPr lang="fr-FR" b="1" dirty="0" smtClean="0">
                <a:solidFill>
                  <a:schemeClr val="tx2"/>
                </a:solidFill>
              </a:rPr>
              <a:t>Rôle </a:t>
            </a:r>
          </a:p>
          <a:p>
            <a:pPr lvl="1"/>
            <a:r>
              <a:rPr lang="fr-FR" i="1" dirty="0" smtClean="0"/>
              <a:t>A collection of </a:t>
            </a:r>
            <a:r>
              <a:rPr lang="fr-FR" i="1" dirty="0" err="1" smtClean="0"/>
              <a:t>complementary</a:t>
            </a:r>
            <a:r>
              <a:rPr lang="fr-FR" i="1" dirty="0" smtClean="0"/>
              <a:t> </a:t>
            </a:r>
            <a:r>
              <a:rPr lang="fr-FR" i="1" dirty="0" err="1" smtClean="0"/>
              <a:t>skills</a:t>
            </a:r>
            <a:r>
              <a:rPr lang="fr-FR" i="1" dirty="0" smtClean="0"/>
              <a:t> </a:t>
            </a:r>
            <a:r>
              <a:rPr lang="fr-FR" i="1" dirty="0" err="1" smtClean="0"/>
              <a:t>required</a:t>
            </a:r>
            <a:r>
              <a:rPr lang="fr-FR" i="1" dirty="0" smtClean="0"/>
              <a:t> to </a:t>
            </a:r>
            <a:r>
              <a:rPr lang="fr-FR" i="1" dirty="0" err="1" smtClean="0"/>
              <a:t>perform</a:t>
            </a:r>
            <a:r>
              <a:rPr lang="fr-FR" i="1" dirty="0" smtClean="0"/>
              <a:t> a </a:t>
            </a:r>
            <a:r>
              <a:rPr lang="fr-FR" i="1" dirty="0" err="1" smtClean="0"/>
              <a:t>task</a:t>
            </a:r>
            <a:r>
              <a:rPr lang="fr-FR" i="1" dirty="0" smtClean="0"/>
              <a:t> </a:t>
            </a:r>
            <a:r>
              <a:rPr lang="fr-FR" dirty="0" smtClean="0"/>
              <a:t>(van der </a:t>
            </a:r>
            <a:r>
              <a:rPr lang="fr-FR" dirty="0" err="1" smtClean="0"/>
              <a:t>Aaslt</a:t>
            </a:r>
            <a:r>
              <a:rPr lang="fr-FR" dirty="0" smtClean="0"/>
              <a:t>, 2002)</a:t>
            </a:r>
            <a:endParaRPr lang="fr-FR" i="1" dirty="0" smtClean="0"/>
          </a:p>
          <a:p>
            <a:pPr lvl="1"/>
            <a:r>
              <a:rPr lang="fr-FR" dirty="0" smtClean="0"/>
              <a:t>Une </a:t>
            </a:r>
            <a:r>
              <a:rPr lang="fr-FR" b="1" dirty="0" smtClean="0">
                <a:solidFill>
                  <a:schemeClr val="tx2"/>
                </a:solidFill>
              </a:rPr>
              <a:t>tâche</a:t>
            </a:r>
            <a:r>
              <a:rPr lang="fr-FR" dirty="0" smtClean="0"/>
              <a:t> est normalement </a:t>
            </a:r>
            <a:r>
              <a:rPr lang="fr-FR" b="1" dirty="0" smtClean="0">
                <a:solidFill>
                  <a:schemeClr val="tx2"/>
                </a:solidFill>
              </a:rPr>
              <a:t>affectée à un rôle</a:t>
            </a:r>
          </a:p>
          <a:p>
            <a:pPr lvl="1"/>
            <a:r>
              <a:rPr lang="fr-FR" dirty="0" smtClean="0"/>
              <a:t>Un </a:t>
            </a:r>
            <a:r>
              <a:rPr lang="fr-FR" b="1" dirty="0" smtClean="0">
                <a:solidFill>
                  <a:schemeClr val="tx2"/>
                </a:solidFill>
              </a:rPr>
              <a:t>rôle</a:t>
            </a:r>
            <a:r>
              <a:rPr lang="fr-FR" dirty="0" smtClean="0"/>
              <a:t> est </a:t>
            </a:r>
            <a:r>
              <a:rPr lang="fr-FR" b="1" dirty="0" smtClean="0">
                <a:solidFill>
                  <a:schemeClr val="tx2"/>
                </a:solidFill>
              </a:rPr>
              <a:t>affecté à plusieurs ressources</a:t>
            </a:r>
            <a:r>
              <a:rPr lang="fr-FR" dirty="0" smtClean="0"/>
              <a:t>, une ressource peut se voir affecté différents rôles </a:t>
            </a:r>
          </a:p>
          <a:p>
            <a:endParaRPr lang="fr-FR" dirty="0"/>
          </a:p>
        </p:txBody>
      </p:sp>
      <p:sp>
        <p:nvSpPr>
          <p:cNvPr id="4" name="Date Placeholder 3"/>
          <p:cNvSpPr>
            <a:spLocks noGrp="1"/>
          </p:cNvSpPr>
          <p:nvPr>
            <p:ph type="dt" sz="half" idx="10"/>
          </p:nvPr>
        </p:nvSpPr>
        <p:spPr/>
        <p:txBody>
          <a:bodyPr/>
          <a:lstStyle/>
          <a:p>
            <a:fld id="{70F43879-CC86-BB45-B524-A3E44BF3038F}" type="datetime1">
              <a:rPr lang="fr-FR" smtClean="0"/>
              <a:t>07/02/2014</a:t>
            </a:fld>
            <a:endParaRPr lang="fr-FR"/>
          </a:p>
        </p:txBody>
      </p:sp>
      <p:sp>
        <p:nvSpPr>
          <p:cNvPr id="5" name="Slide Number Placeholder 4"/>
          <p:cNvSpPr>
            <a:spLocks noGrp="1"/>
          </p:cNvSpPr>
          <p:nvPr>
            <p:ph type="sldNum" sz="quarter" idx="12"/>
          </p:nvPr>
        </p:nvSpPr>
        <p:spPr/>
        <p:txBody>
          <a:bodyPr/>
          <a:lstStyle/>
          <a:p>
            <a:fld id="{08F9BE58-7793-45FF-A067-2A41621469A2}" type="slidenum">
              <a:rPr lang="fr-FR" smtClean="0"/>
              <a:pPr/>
              <a:t>17</a:t>
            </a:fld>
            <a:endParaRPr lang="fr-FR"/>
          </a:p>
        </p:txBody>
      </p:sp>
      <p:sp>
        <p:nvSpPr>
          <p:cNvPr id="6" name="Espace réservé du pied de page 5"/>
          <p:cNvSpPr>
            <a:spLocks noGrp="1"/>
          </p:cNvSpPr>
          <p:nvPr>
            <p:ph type="ftr" sz="quarter" idx="11"/>
          </p:nvPr>
        </p:nvSpPr>
        <p:spPr/>
        <p:txBody>
          <a:bodyPr/>
          <a:lstStyle/>
          <a:p>
            <a:r>
              <a:rPr lang="fr-FR" smtClean="0"/>
              <a:t>Manuele Kirsch Pinheiro - CRI/UP1 - mkirschpin@univ-paris1.fr</a:t>
            </a:r>
            <a:endParaRPr lang="fr-FR"/>
          </a:p>
        </p:txBody>
      </p:sp>
    </p:spTree>
    <p:extLst>
      <p:ext uri="{BB962C8B-B14F-4D97-AF65-F5344CB8AC3E}">
        <p14:creationId xmlns:p14="http://schemas.microsoft.com/office/powerpoint/2010/main" val="181936845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r-FR" dirty="0" err="1"/>
              <a:t>W</a:t>
            </a:r>
            <a:r>
              <a:rPr lang="fr-FR" dirty="0" err="1" smtClean="0"/>
              <a:t>orkflow</a:t>
            </a:r>
            <a:r>
              <a:rPr lang="fr-FR" dirty="0" smtClean="0"/>
              <a:t> </a:t>
            </a:r>
            <a:r>
              <a:rPr lang="fr-FR" dirty="0" smtClean="0"/>
              <a:t>: définitions</a:t>
            </a:r>
            <a:endParaRPr lang="fr-FR" dirty="0"/>
          </a:p>
        </p:txBody>
      </p:sp>
      <p:sp>
        <p:nvSpPr>
          <p:cNvPr id="8" name="Content Placeholder 7"/>
          <p:cNvSpPr>
            <a:spLocks noGrp="1"/>
          </p:cNvSpPr>
          <p:nvPr>
            <p:ph idx="1"/>
          </p:nvPr>
        </p:nvSpPr>
        <p:spPr>
          <a:xfrm>
            <a:off x="457200" y="1285860"/>
            <a:ext cx="8229600" cy="4840303"/>
          </a:xfrm>
        </p:spPr>
        <p:txBody>
          <a:bodyPr>
            <a:normAutofit fontScale="85000" lnSpcReduction="20000"/>
          </a:bodyPr>
          <a:lstStyle/>
          <a:p>
            <a:pPr>
              <a:lnSpc>
                <a:spcPct val="120000"/>
              </a:lnSpc>
            </a:pPr>
            <a:r>
              <a:rPr lang="fr-FR" sz="3400" b="1" dirty="0" smtClean="0">
                <a:solidFill>
                  <a:schemeClr val="tx2"/>
                </a:solidFill>
              </a:rPr>
              <a:t>Groupes &amp; rôles</a:t>
            </a:r>
          </a:p>
          <a:p>
            <a:pPr lvl="1">
              <a:lnSpc>
                <a:spcPct val="120000"/>
              </a:lnSpc>
            </a:pPr>
            <a:r>
              <a:rPr lang="fr-FR" dirty="0" smtClean="0"/>
              <a:t>Les </a:t>
            </a:r>
            <a:r>
              <a:rPr lang="fr-FR" b="1" dirty="0" smtClean="0">
                <a:solidFill>
                  <a:schemeClr val="tx2"/>
                </a:solidFill>
              </a:rPr>
              <a:t>tâches</a:t>
            </a:r>
            <a:r>
              <a:rPr lang="fr-FR" dirty="0" smtClean="0"/>
              <a:t> peuvent être associés à des </a:t>
            </a:r>
            <a:r>
              <a:rPr lang="fr-FR" sz="2900" b="1" dirty="0" smtClean="0">
                <a:solidFill>
                  <a:schemeClr val="tx2"/>
                </a:solidFill>
              </a:rPr>
              <a:t>ressources</a:t>
            </a:r>
            <a:r>
              <a:rPr lang="fr-FR" dirty="0" smtClean="0"/>
              <a:t> (</a:t>
            </a:r>
            <a:r>
              <a:rPr lang="fr-FR" b="1" dirty="0" smtClean="0">
                <a:solidFill>
                  <a:schemeClr val="tx2"/>
                </a:solidFill>
              </a:rPr>
              <a:t>participants)</a:t>
            </a:r>
            <a:r>
              <a:rPr lang="fr-FR" dirty="0" smtClean="0"/>
              <a:t> de natures diverses : personnes, périphériques, applications</a:t>
            </a:r>
          </a:p>
          <a:p>
            <a:pPr lvl="1">
              <a:lnSpc>
                <a:spcPct val="120000"/>
              </a:lnSpc>
            </a:pPr>
            <a:r>
              <a:rPr lang="fr-FR" dirty="0" smtClean="0"/>
              <a:t>Un </a:t>
            </a:r>
            <a:r>
              <a:rPr lang="fr-FR" b="1" dirty="0" smtClean="0">
                <a:solidFill>
                  <a:schemeClr val="tx2"/>
                </a:solidFill>
              </a:rPr>
              <a:t>rôle</a:t>
            </a:r>
            <a:r>
              <a:rPr lang="fr-FR" dirty="0" smtClean="0"/>
              <a:t> désigne un titre, une fonction ou une dénomination affecté(e) à un individu ou un groupe</a:t>
            </a:r>
          </a:p>
          <a:p>
            <a:pPr lvl="1">
              <a:lnSpc>
                <a:spcPct val="120000"/>
              </a:lnSpc>
            </a:pPr>
            <a:r>
              <a:rPr lang="fr-FR" dirty="0" smtClean="0"/>
              <a:t>Un </a:t>
            </a:r>
            <a:r>
              <a:rPr lang="fr-FR" b="1" dirty="0" smtClean="0">
                <a:solidFill>
                  <a:schemeClr val="tx2"/>
                </a:solidFill>
              </a:rPr>
              <a:t>rôle</a:t>
            </a:r>
            <a:r>
              <a:rPr lang="fr-FR" dirty="0" smtClean="0"/>
              <a:t> est la définition d'une </a:t>
            </a:r>
            <a:r>
              <a:rPr lang="fr-FR" b="1" dirty="0" smtClean="0">
                <a:solidFill>
                  <a:schemeClr val="tx2"/>
                </a:solidFill>
              </a:rPr>
              <a:t>intention</a:t>
            </a:r>
            <a:r>
              <a:rPr lang="fr-FR" dirty="0" smtClean="0"/>
              <a:t> </a:t>
            </a:r>
            <a:r>
              <a:rPr lang="fr-FR" b="1" dirty="0" smtClean="0">
                <a:solidFill>
                  <a:schemeClr val="tx2"/>
                </a:solidFill>
              </a:rPr>
              <a:t>organisationnelle</a:t>
            </a:r>
            <a:r>
              <a:rPr lang="fr-FR" dirty="0" smtClean="0"/>
              <a:t> partagée par un ensemble de participants (ou groupes de participants), chacun ayant les </a:t>
            </a:r>
            <a:r>
              <a:rPr lang="fr-FR" b="1" dirty="0" smtClean="0">
                <a:solidFill>
                  <a:schemeClr val="tx2"/>
                </a:solidFill>
              </a:rPr>
              <a:t>mêmes privilèges </a:t>
            </a:r>
            <a:r>
              <a:rPr lang="fr-FR" dirty="0" smtClean="0"/>
              <a:t>et </a:t>
            </a:r>
            <a:r>
              <a:rPr lang="fr-FR" b="1" dirty="0" smtClean="0">
                <a:solidFill>
                  <a:schemeClr val="tx2"/>
                </a:solidFill>
              </a:rPr>
              <a:t>obligations</a:t>
            </a:r>
            <a:r>
              <a:rPr lang="fr-FR" dirty="0" smtClean="0"/>
              <a:t> vis à vis de l'ensemble des processus de l'organisation</a:t>
            </a:r>
          </a:p>
          <a:p>
            <a:pPr lvl="1">
              <a:lnSpc>
                <a:spcPct val="120000"/>
              </a:lnSpc>
            </a:pPr>
            <a:r>
              <a:rPr lang="fr-FR" dirty="0" smtClean="0"/>
              <a:t>Un </a:t>
            </a:r>
            <a:r>
              <a:rPr lang="fr-FR" b="1" dirty="0" smtClean="0">
                <a:solidFill>
                  <a:schemeClr val="tx2"/>
                </a:solidFill>
              </a:rPr>
              <a:t>participant</a:t>
            </a:r>
            <a:r>
              <a:rPr lang="fr-FR" dirty="0" smtClean="0"/>
              <a:t> (</a:t>
            </a:r>
            <a:r>
              <a:rPr lang="fr-FR" b="1" dirty="0" smtClean="0">
                <a:solidFill>
                  <a:schemeClr val="tx2"/>
                </a:solidFill>
              </a:rPr>
              <a:t>acteur</a:t>
            </a:r>
            <a:r>
              <a:rPr lang="fr-FR" dirty="0" smtClean="0"/>
              <a:t>)  peut jouer </a:t>
            </a:r>
            <a:r>
              <a:rPr lang="fr-FR" b="1" dirty="0" smtClean="0">
                <a:solidFill>
                  <a:schemeClr val="tx2"/>
                </a:solidFill>
              </a:rPr>
              <a:t>plusieurs</a:t>
            </a:r>
            <a:r>
              <a:rPr lang="fr-FR" dirty="0" smtClean="0"/>
              <a:t> </a:t>
            </a:r>
            <a:r>
              <a:rPr lang="fr-FR" b="1" dirty="0" smtClean="0">
                <a:solidFill>
                  <a:schemeClr val="tx2"/>
                </a:solidFill>
              </a:rPr>
              <a:t>rôles</a:t>
            </a:r>
            <a:r>
              <a:rPr lang="fr-FR" dirty="0" smtClean="0"/>
              <a:t> et un </a:t>
            </a:r>
            <a:r>
              <a:rPr lang="fr-FR" b="1" dirty="0" smtClean="0">
                <a:solidFill>
                  <a:schemeClr val="tx2"/>
                </a:solidFill>
              </a:rPr>
              <a:t>rôle</a:t>
            </a:r>
            <a:r>
              <a:rPr lang="fr-FR" dirty="0" smtClean="0"/>
              <a:t> peut être affecté à </a:t>
            </a:r>
            <a:r>
              <a:rPr lang="fr-FR" b="1" dirty="0" smtClean="0">
                <a:solidFill>
                  <a:schemeClr val="tx2"/>
                </a:solidFill>
              </a:rPr>
              <a:t>plusieurs</a:t>
            </a:r>
            <a:r>
              <a:rPr lang="fr-FR" dirty="0" smtClean="0"/>
              <a:t> </a:t>
            </a:r>
            <a:r>
              <a:rPr lang="fr-FR" b="1" dirty="0" smtClean="0">
                <a:solidFill>
                  <a:schemeClr val="tx2"/>
                </a:solidFill>
              </a:rPr>
              <a:t>participants</a:t>
            </a:r>
            <a:r>
              <a:rPr lang="fr-FR" dirty="0" smtClean="0"/>
              <a:t> (acteurs)</a:t>
            </a:r>
            <a:endParaRPr lang="fr-FR" dirty="0"/>
          </a:p>
        </p:txBody>
      </p:sp>
      <p:sp>
        <p:nvSpPr>
          <p:cNvPr id="6" name="Slide Number Placeholder 2"/>
          <p:cNvSpPr>
            <a:spLocks noGrp="1"/>
          </p:cNvSpPr>
          <p:nvPr>
            <p:ph type="sldNum" sz="quarter" idx="12"/>
          </p:nvPr>
        </p:nvSpPr>
        <p:spPr/>
        <p:txBody>
          <a:bodyPr/>
          <a:lstStyle/>
          <a:p>
            <a:pPr>
              <a:defRPr/>
            </a:pPr>
            <a:fld id="{FCC5B8E2-8928-4773-9896-B8E6135B5A6B}" type="slidenum">
              <a:rPr lang="fr-FR"/>
              <a:pPr>
                <a:defRPr/>
              </a:pPr>
              <a:t>18</a:t>
            </a:fld>
            <a:endParaRPr lang="fr-FR" sz="1400"/>
          </a:p>
        </p:txBody>
      </p:sp>
      <p:sp>
        <p:nvSpPr>
          <p:cNvPr id="2" name="Espace réservé de la date 1"/>
          <p:cNvSpPr>
            <a:spLocks noGrp="1"/>
          </p:cNvSpPr>
          <p:nvPr>
            <p:ph type="dt" sz="half" idx="10"/>
          </p:nvPr>
        </p:nvSpPr>
        <p:spPr/>
        <p:txBody>
          <a:bodyPr/>
          <a:lstStyle/>
          <a:p>
            <a:fld id="{10BDFA1F-C91B-1A46-9AA4-90156F619FDC}" type="datetime1">
              <a:rPr lang="fr-FR" smtClean="0"/>
              <a:t>07/02/2014</a:t>
            </a:fld>
            <a:endParaRPr lang="fr-FR"/>
          </a:p>
        </p:txBody>
      </p:sp>
      <p:sp>
        <p:nvSpPr>
          <p:cNvPr id="3" name="Espace réservé du pied de page 2"/>
          <p:cNvSpPr>
            <a:spLocks noGrp="1"/>
          </p:cNvSpPr>
          <p:nvPr>
            <p:ph type="ftr" sz="quarter" idx="11"/>
          </p:nvPr>
        </p:nvSpPr>
        <p:spPr/>
        <p:txBody>
          <a:bodyPr/>
          <a:lstStyle/>
          <a:p>
            <a:r>
              <a:rPr lang="fr-FR" smtClean="0"/>
              <a:t>Manuele Kirsch Pinheiro - CRI/UP1 - mkirschpin@univ-paris1.fr</a:t>
            </a:r>
            <a:endParaRPr lang="fr-FR"/>
          </a:p>
        </p:txBody>
      </p:sp>
    </p:spTree>
    <p:extLst>
      <p:ext uri="{BB962C8B-B14F-4D97-AF65-F5344CB8AC3E}">
        <p14:creationId xmlns:p14="http://schemas.microsoft.com/office/powerpoint/2010/main" val="93290936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W</a:t>
            </a:r>
            <a:r>
              <a:rPr lang="fr-FR" dirty="0" err="1" smtClean="0"/>
              <a:t>orkflow</a:t>
            </a:r>
            <a:r>
              <a:rPr lang="fr-FR" dirty="0" smtClean="0"/>
              <a:t> </a:t>
            </a:r>
            <a:r>
              <a:rPr lang="fr-FR" dirty="0" smtClean="0"/>
              <a:t>: définitions</a:t>
            </a:r>
            <a:endParaRPr lang="fr-FR" dirty="0"/>
          </a:p>
        </p:txBody>
      </p:sp>
      <p:sp>
        <p:nvSpPr>
          <p:cNvPr id="3" name="Content Placeholder 2"/>
          <p:cNvSpPr>
            <a:spLocks noGrp="1"/>
          </p:cNvSpPr>
          <p:nvPr>
            <p:ph idx="1"/>
          </p:nvPr>
        </p:nvSpPr>
        <p:spPr/>
        <p:txBody>
          <a:bodyPr>
            <a:normAutofit/>
          </a:bodyPr>
          <a:lstStyle/>
          <a:p>
            <a:r>
              <a:rPr lang="fr-FR" b="1" dirty="0" smtClean="0">
                <a:solidFill>
                  <a:schemeClr val="tx2"/>
                </a:solidFill>
              </a:rPr>
              <a:t>Case</a:t>
            </a:r>
            <a:r>
              <a:rPr lang="fr-FR" dirty="0" smtClean="0"/>
              <a:t> (</a:t>
            </a:r>
            <a:r>
              <a:rPr lang="fr-FR" b="1" dirty="0" smtClean="0">
                <a:solidFill>
                  <a:schemeClr val="tx2"/>
                </a:solidFill>
              </a:rPr>
              <a:t>produit</a:t>
            </a:r>
            <a:r>
              <a:rPr lang="fr-FR" dirty="0" smtClean="0"/>
              <a:t>)</a:t>
            </a:r>
          </a:p>
          <a:p>
            <a:pPr lvl="1"/>
            <a:r>
              <a:rPr lang="fr-FR" i="1" dirty="0" smtClean="0"/>
              <a:t>One tangible "</a:t>
            </a:r>
            <a:r>
              <a:rPr lang="fr-FR" i="1" dirty="0" err="1" smtClean="0"/>
              <a:t>thing</a:t>
            </a:r>
            <a:r>
              <a:rPr lang="fr-FR" i="1" dirty="0" smtClean="0"/>
              <a:t>" </a:t>
            </a:r>
            <a:r>
              <a:rPr lang="fr-FR" i="1" dirty="0" err="1" smtClean="0"/>
              <a:t>that</a:t>
            </a:r>
            <a:r>
              <a:rPr lang="fr-FR" i="1" dirty="0" smtClean="0"/>
              <a:t> </a:t>
            </a:r>
            <a:r>
              <a:rPr lang="fr-FR" i="1" dirty="0" err="1" smtClean="0"/>
              <a:t>is</a:t>
            </a:r>
            <a:r>
              <a:rPr lang="fr-FR" i="1" dirty="0" smtClean="0"/>
              <a:t> </a:t>
            </a:r>
            <a:r>
              <a:rPr lang="fr-FR" i="1" dirty="0" err="1" smtClean="0"/>
              <a:t>produced</a:t>
            </a:r>
            <a:r>
              <a:rPr lang="fr-FR" i="1" dirty="0" smtClean="0"/>
              <a:t> or </a:t>
            </a:r>
            <a:r>
              <a:rPr lang="fr-FR" i="1" dirty="0" err="1" smtClean="0"/>
              <a:t>modified</a:t>
            </a:r>
            <a:r>
              <a:rPr lang="fr-FR" dirty="0" smtClean="0"/>
              <a:t>  (van der </a:t>
            </a:r>
            <a:r>
              <a:rPr lang="fr-FR" dirty="0" err="1" smtClean="0"/>
              <a:t>Aaslt</a:t>
            </a:r>
            <a:r>
              <a:rPr lang="fr-FR" dirty="0" smtClean="0"/>
              <a:t>, 2002)</a:t>
            </a:r>
          </a:p>
          <a:p>
            <a:pPr lvl="1"/>
            <a:r>
              <a:rPr lang="fr-FR" dirty="0" smtClean="0"/>
              <a:t>L’objectif primaire d’un </a:t>
            </a:r>
            <a:r>
              <a:rPr lang="fr-FR" dirty="0" err="1" smtClean="0"/>
              <a:t>workflow</a:t>
            </a:r>
            <a:r>
              <a:rPr lang="fr-FR" dirty="0" smtClean="0"/>
              <a:t> est produire / manipuler un produit</a:t>
            </a:r>
          </a:p>
          <a:p>
            <a:pPr lvl="1"/>
            <a:endParaRPr lang="fr-FR" dirty="0" smtClean="0"/>
          </a:p>
          <a:p>
            <a:r>
              <a:rPr lang="fr-FR" dirty="0" err="1" smtClean="0"/>
              <a:t>Work</a:t>
            </a:r>
            <a:r>
              <a:rPr lang="fr-FR" dirty="0" smtClean="0"/>
              <a:t> item</a:t>
            </a:r>
          </a:p>
          <a:p>
            <a:pPr lvl="1"/>
            <a:r>
              <a:rPr lang="fr-FR" dirty="0" err="1" smtClean="0"/>
              <a:t>Work</a:t>
            </a:r>
            <a:r>
              <a:rPr lang="fr-FR" dirty="0" smtClean="0"/>
              <a:t> item = case + </a:t>
            </a:r>
            <a:r>
              <a:rPr lang="fr-FR" dirty="0" err="1" smtClean="0"/>
              <a:t>task</a:t>
            </a:r>
            <a:endParaRPr lang="fr-FR" dirty="0" smtClean="0"/>
          </a:p>
          <a:p>
            <a:pPr lvl="1"/>
            <a:r>
              <a:rPr lang="fr-FR" dirty="0" smtClean="0"/>
              <a:t>Lors de son exécution, le </a:t>
            </a:r>
            <a:r>
              <a:rPr lang="fr-FR" dirty="0" err="1" smtClean="0"/>
              <a:t>work</a:t>
            </a:r>
            <a:r>
              <a:rPr lang="fr-FR" dirty="0" smtClean="0"/>
              <a:t> item devient une activé </a:t>
            </a:r>
            <a:endParaRPr lang="fr-FR" dirty="0"/>
          </a:p>
        </p:txBody>
      </p:sp>
      <p:sp>
        <p:nvSpPr>
          <p:cNvPr id="4" name="Date Placeholder 3"/>
          <p:cNvSpPr>
            <a:spLocks noGrp="1"/>
          </p:cNvSpPr>
          <p:nvPr>
            <p:ph type="dt" sz="half" idx="10"/>
          </p:nvPr>
        </p:nvSpPr>
        <p:spPr/>
        <p:txBody>
          <a:bodyPr/>
          <a:lstStyle/>
          <a:p>
            <a:fld id="{1777639A-21FA-024C-A291-B2F3F144C317}" type="datetime1">
              <a:rPr lang="fr-FR" smtClean="0"/>
              <a:t>07/02/2014</a:t>
            </a:fld>
            <a:endParaRPr lang="fr-FR"/>
          </a:p>
        </p:txBody>
      </p:sp>
      <p:sp>
        <p:nvSpPr>
          <p:cNvPr id="5" name="Slide Number Placeholder 4"/>
          <p:cNvSpPr>
            <a:spLocks noGrp="1"/>
          </p:cNvSpPr>
          <p:nvPr>
            <p:ph type="sldNum" sz="quarter" idx="12"/>
          </p:nvPr>
        </p:nvSpPr>
        <p:spPr/>
        <p:txBody>
          <a:bodyPr/>
          <a:lstStyle/>
          <a:p>
            <a:fld id="{08F9BE58-7793-45FF-A067-2A41621469A2}" type="slidenum">
              <a:rPr lang="fr-FR" smtClean="0"/>
              <a:pPr/>
              <a:t>19</a:t>
            </a:fld>
            <a:endParaRPr lang="fr-FR"/>
          </a:p>
        </p:txBody>
      </p:sp>
      <p:sp>
        <p:nvSpPr>
          <p:cNvPr id="6" name="Espace réservé du pied de page 5"/>
          <p:cNvSpPr>
            <a:spLocks noGrp="1"/>
          </p:cNvSpPr>
          <p:nvPr>
            <p:ph type="ftr" sz="quarter" idx="11"/>
          </p:nvPr>
        </p:nvSpPr>
        <p:spPr/>
        <p:txBody>
          <a:bodyPr/>
          <a:lstStyle/>
          <a:p>
            <a:r>
              <a:rPr lang="fr-FR" smtClean="0"/>
              <a:t>Manuele Kirsch Pinheiro - CRI/UP1 - mkirschpin@univ-paris1.fr</a:t>
            </a:r>
            <a:endParaRPr lang="fr-FR"/>
          </a:p>
        </p:txBody>
      </p:sp>
    </p:spTree>
    <p:extLst>
      <p:ext uri="{BB962C8B-B14F-4D97-AF65-F5344CB8AC3E}">
        <p14:creationId xmlns:p14="http://schemas.microsoft.com/office/powerpoint/2010/main" val="33752710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Présentation</a:t>
            </a:r>
            <a:endParaRPr lang="fr-FR" dirty="0"/>
          </a:p>
        </p:txBody>
      </p:sp>
      <p:sp>
        <p:nvSpPr>
          <p:cNvPr id="10" name="Espace réservé du texte 9"/>
          <p:cNvSpPr>
            <a:spLocks noGrp="1"/>
          </p:cNvSpPr>
          <p:nvPr>
            <p:ph type="body" idx="1"/>
          </p:nvPr>
        </p:nvSpPr>
        <p:spPr>
          <a:xfrm>
            <a:off x="457200" y="1061046"/>
            <a:ext cx="8219256" cy="639762"/>
          </a:xfrm>
        </p:spPr>
        <p:txBody>
          <a:bodyPr/>
          <a:lstStyle/>
          <a:p>
            <a:r>
              <a:rPr lang="fr-FR" dirty="0"/>
              <a:t>Contenu prévisionnel </a:t>
            </a:r>
          </a:p>
        </p:txBody>
      </p:sp>
      <p:sp>
        <p:nvSpPr>
          <p:cNvPr id="3" name="Espace réservé du contenu 2"/>
          <p:cNvSpPr>
            <a:spLocks noGrp="1"/>
          </p:cNvSpPr>
          <p:nvPr>
            <p:ph sz="half" idx="2"/>
          </p:nvPr>
        </p:nvSpPr>
        <p:spPr>
          <a:xfrm>
            <a:off x="457200" y="1772816"/>
            <a:ext cx="4040188" cy="4353347"/>
          </a:xfrm>
        </p:spPr>
        <p:txBody>
          <a:bodyPr>
            <a:normAutofit fontScale="92500" lnSpcReduction="20000"/>
          </a:bodyPr>
          <a:lstStyle/>
          <a:p>
            <a:r>
              <a:rPr lang="fr-FR" dirty="0" smtClean="0"/>
              <a:t>Coopération (</a:t>
            </a:r>
            <a:r>
              <a:rPr lang="fr-FR" dirty="0" err="1" smtClean="0"/>
              <a:t>groupware</a:t>
            </a:r>
            <a:r>
              <a:rPr lang="fr-FR" dirty="0" smtClean="0"/>
              <a:t>)</a:t>
            </a:r>
            <a:endParaRPr lang="fr-FR" dirty="0" smtClean="0"/>
          </a:p>
          <a:p>
            <a:pPr lvl="1"/>
            <a:r>
              <a:rPr lang="fr-FR" dirty="0" smtClean="0"/>
              <a:t>Motivations </a:t>
            </a:r>
          </a:p>
          <a:p>
            <a:pPr lvl="1"/>
            <a:r>
              <a:rPr lang="fr-FR" dirty="0" smtClean="0"/>
              <a:t>Définition de </a:t>
            </a:r>
            <a:r>
              <a:rPr lang="fr-FR" dirty="0" smtClean="0"/>
              <a:t>collecticiel Taxonomies (TCAO)</a:t>
            </a:r>
            <a:endParaRPr lang="fr-FR" dirty="0" smtClean="0"/>
          </a:p>
          <a:p>
            <a:pPr lvl="1"/>
            <a:r>
              <a:rPr lang="fr-FR" dirty="0" smtClean="0"/>
              <a:t>Impact social et facteurs d’échec</a:t>
            </a:r>
          </a:p>
          <a:p>
            <a:pPr lvl="1"/>
            <a:r>
              <a:rPr lang="fr-FR" dirty="0"/>
              <a:t>Les fonctionnalités d’un collecticiel   </a:t>
            </a:r>
          </a:p>
          <a:p>
            <a:pPr lvl="2"/>
            <a:r>
              <a:rPr lang="fr-FR" dirty="0"/>
              <a:t>Modèle de trèfle</a:t>
            </a:r>
          </a:p>
          <a:p>
            <a:pPr lvl="2"/>
            <a:r>
              <a:rPr lang="fr-FR" dirty="0"/>
              <a:t>Les 5 fonctionnalités </a:t>
            </a:r>
          </a:p>
          <a:p>
            <a:pPr lvl="1"/>
            <a:r>
              <a:rPr lang="fr-FR" dirty="0"/>
              <a:t>Défis techniques </a:t>
            </a:r>
          </a:p>
          <a:p>
            <a:pPr lvl="2"/>
            <a:r>
              <a:rPr lang="fr-FR" dirty="0"/>
              <a:t>Rôles, droit d’accès et  sécurité </a:t>
            </a:r>
          </a:p>
          <a:p>
            <a:pPr lvl="2"/>
            <a:r>
              <a:rPr lang="fr-FR" dirty="0"/>
              <a:t>Mise à jour perdue</a:t>
            </a:r>
          </a:p>
          <a:p>
            <a:pPr lvl="1"/>
            <a:r>
              <a:rPr lang="fr-FR" dirty="0"/>
              <a:t>Conscience de groupe</a:t>
            </a:r>
          </a:p>
          <a:p>
            <a:pPr lvl="1"/>
            <a:endParaRPr lang="fr-FR" dirty="0" smtClean="0"/>
          </a:p>
        </p:txBody>
      </p:sp>
      <p:sp>
        <p:nvSpPr>
          <p:cNvPr id="12" name="Espace réservé du contenu 11"/>
          <p:cNvSpPr>
            <a:spLocks noGrp="1"/>
          </p:cNvSpPr>
          <p:nvPr>
            <p:ph sz="quarter" idx="4"/>
          </p:nvPr>
        </p:nvSpPr>
        <p:spPr>
          <a:xfrm>
            <a:off x="4645025" y="1772816"/>
            <a:ext cx="4041775" cy="4353347"/>
          </a:xfrm>
        </p:spPr>
        <p:txBody>
          <a:bodyPr>
            <a:normAutofit/>
          </a:bodyPr>
          <a:lstStyle/>
          <a:p>
            <a:r>
              <a:rPr lang="fr-FR" dirty="0" smtClean="0"/>
              <a:t>Coopération (</a:t>
            </a:r>
            <a:r>
              <a:rPr lang="fr-FR" dirty="0" err="1" smtClean="0"/>
              <a:t>workflow</a:t>
            </a:r>
            <a:r>
              <a:rPr lang="fr-FR" dirty="0" smtClean="0"/>
              <a:t>) </a:t>
            </a:r>
            <a:endParaRPr lang="fr-FR" dirty="0" smtClean="0"/>
          </a:p>
          <a:p>
            <a:pPr lvl="1"/>
            <a:r>
              <a:rPr lang="fr-FR" dirty="0" err="1"/>
              <a:t>Groupware</a:t>
            </a:r>
            <a:r>
              <a:rPr lang="fr-FR" dirty="0"/>
              <a:t> </a:t>
            </a:r>
            <a:r>
              <a:rPr lang="fr-FR" dirty="0" smtClean="0"/>
              <a:t>/ </a:t>
            </a:r>
            <a:r>
              <a:rPr lang="fr-FR" dirty="0" err="1" smtClean="0"/>
              <a:t>Workflow</a:t>
            </a:r>
            <a:endParaRPr lang="fr-FR" dirty="0" smtClean="0"/>
          </a:p>
          <a:p>
            <a:pPr lvl="1"/>
            <a:r>
              <a:rPr lang="fr-FR" dirty="0" smtClean="0"/>
              <a:t>Définitions </a:t>
            </a:r>
          </a:p>
          <a:p>
            <a:pPr lvl="1"/>
            <a:r>
              <a:rPr lang="fr-FR" dirty="0" smtClean="0"/>
              <a:t>Éléments </a:t>
            </a:r>
            <a:r>
              <a:rPr lang="fr-FR" dirty="0" smtClean="0"/>
              <a:t>de modélisation</a:t>
            </a:r>
          </a:p>
          <a:p>
            <a:pPr lvl="1"/>
            <a:r>
              <a:rPr lang="fr-FR" dirty="0" smtClean="0"/>
              <a:t>Éléments d’un </a:t>
            </a:r>
            <a:r>
              <a:rPr lang="fr-FR" dirty="0" err="1" smtClean="0"/>
              <a:t>workflow</a:t>
            </a:r>
            <a:endParaRPr lang="fr-FR" dirty="0" smtClean="0"/>
          </a:p>
          <a:p>
            <a:r>
              <a:rPr lang="fr-FR" dirty="0"/>
              <a:t>Informatique Ubiquitaire</a:t>
            </a:r>
          </a:p>
          <a:p>
            <a:pPr lvl="1"/>
            <a:r>
              <a:rPr lang="fr-FR" dirty="0"/>
              <a:t>Introduction</a:t>
            </a:r>
          </a:p>
          <a:p>
            <a:pPr lvl="1"/>
            <a:r>
              <a:rPr lang="fr-FR" dirty="0"/>
              <a:t>Evolution technologique </a:t>
            </a:r>
          </a:p>
          <a:p>
            <a:pPr lvl="1"/>
            <a:r>
              <a:rPr lang="fr-FR" dirty="0"/>
              <a:t>Evolution des usages</a:t>
            </a:r>
          </a:p>
          <a:p>
            <a:pPr lvl="1"/>
            <a:r>
              <a:rPr lang="fr-FR" dirty="0"/>
              <a:t>Limitations et contraintes </a:t>
            </a:r>
          </a:p>
          <a:p>
            <a:pPr lvl="1"/>
            <a:r>
              <a:rPr lang="fr-FR" dirty="0"/>
              <a:t>Sensibilité au contexte</a:t>
            </a:r>
          </a:p>
          <a:p>
            <a:endParaRPr lang="fr-FR" dirty="0"/>
          </a:p>
        </p:txBody>
      </p:sp>
      <p:sp>
        <p:nvSpPr>
          <p:cNvPr id="4" name="Espace réservé de la date 3"/>
          <p:cNvSpPr>
            <a:spLocks noGrp="1"/>
          </p:cNvSpPr>
          <p:nvPr>
            <p:ph type="dt" sz="half" idx="10"/>
          </p:nvPr>
        </p:nvSpPr>
        <p:spPr/>
        <p:txBody>
          <a:bodyPr/>
          <a:lstStyle/>
          <a:p>
            <a:fld id="{FC15A019-37C4-2E4A-A9D9-63F99BF9F6E6}" type="datetime1">
              <a:rPr lang="fr-FR" smtClean="0"/>
              <a:t>07/02/2014</a:t>
            </a:fld>
            <a:endParaRPr lang="fr-FR"/>
          </a:p>
        </p:txBody>
      </p:sp>
      <p:sp>
        <p:nvSpPr>
          <p:cNvPr id="13" name="Espace réservé du pied de page 12"/>
          <p:cNvSpPr>
            <a:spLocks noGrp="1"/>
          </p:cNvSpPr>
          <p:nvPr>
            <p:ph type="ftr" sz="quarter" idx="11"/>
          </p:nvPr>
        </p:nvSpPr>
        <p:spPr/>
        <p:txBody>
          <a:bodyPr/>
          <a:lstStyle/>
          <a:p>
            <a:r>
              <a:rPr lang="fr-FR" smtClean="0"/>
              <a:t>Manuele Kirsch Pinheiro - CRI/UP1 - mkirschpin@univ-paris1.fr</a:t>
            </a:r>
            <a:endParaRPr lang="fr-FR"/>
          </a:p>
        </p:txBody>
      </p:sp>
      <p:sp>
        <p:nvSpPr>
          <p:cNvPr id="5" name="Espace réservé du numéro de diapositive 4"/>
          <p:cNvSpPr>
            <a:spLocks noGrp="1"/>
          </p:cNvSpPr>
          <p:nvPr>
            <p:ph type="sldNum" sz="quarter" idx="12"/>
          </p:nvPr>
        </p:nvSpPr>
        <p:spPr/>
        <p:txBody>
          <a:bodyPr/>
          <a:lstStyle/>
          <a:p>
            <a:fld id="{08F9BE58-7793-45FF-A067-2A41621469A2}" type="slidenum">
              <a:rPr lang="fr-FR" smtClean="0"/>
              <a:pPr/>
              <a:t>2</a:t>
            </a:fld>
            <a:endParaRPr lang="fr-FR"/>
          </a:p>
        </p:txBody>
      </p:sp>
    </p:spTree>
    <p:extLst>
      <p:ext uri="{BB962C8B-B14F-4D97-AF65-F5344CB8AC3E}">
        <p14:creationId xmlns:p14="http://schemas.microsoft.com/office/powerpoint/2010/main" val="16240341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fr-FR" dirty="0" smtClean="0"/>
              <a:t>Les 3 dimensions d’un </a:t>
            </a:r>
            <a:r>
              <a:rPr lang="fr-FR" dirty="0" err="1" smtClean="0"/>
              <a:t>workflow</a:t>
            </a:r>
            <a:r>
              <a:rPr lang="fr-FR" dirty="0" smtClean="0"/>
              <a:t> </a:t>
            </a:r>
            <a:endParaRPr lang="fr-FR" dirty="0"/>
          </a:p>
        </p:txBody>
      </p:sp>
      <p:pic>
        <p:nvPicPr>
          <p:cNvPr id="8" name="Picture 2"/>
          <p:cNvPicPr>
            <a:picLocks noGrp="1" noChangeAspect="1" noChangeArrowheads="1"/>
          </p:cNvPicPr>
          <p:nvPr>
            <p:ph idx="1"/>
          </p:nvPr>
        </p:nvPicPr>
        <p:blipFill>
          <a:blip r:embed="rId2" cstate="print"/>
          <a:srcRect/>
          <a:stretch>
            <a:fillRect/>
          </a:stretch>
        </p:blipFill>
        <p:spPr bwMode="auto">
          <a:xfrm>
            <a:off x="1500166" y="1857364"/>
            <a:ext cx="6053165" cy="4180213"/>
          </a:xfrm>
          <a:prstGeom prst="rect">
            <a:avLst/>
          </a:prstGeom>
          <a:noFill/>
          <a:ln w="9525">
            <a:noFill/>
            <a:miter lim="800000"/>
            <a:headEnd/>
            <a:tailEnd/>
          </a:ln>
        </p:spPr>
      </p:pic>
      <p:sp>
        <p:nvSpPr>
          <p:cNvPr id="3" name="Date Placeholder 2"/>
          <p:cNvSpPr>
            <a:spLocks noGrp="1"/>
          </p:cNvSpPr>
          <p:nvPr>
            <p:ph type="dt" sz="half" idx="10"/>
          </p:nvPr>
        </p:nvSpPr>
        <p:spPr/>
        <p:txBody>
          <a:bodyPr/>
          <a:lstStyle/>
          <a:p>
            <a:fld id="{7E586B88-691E-E24F-B028-173640663AAC}" type="datetime1">
              <a:rPr lang="fr-FR" smtClean="0"/>
              <a:t>07/02/2014</a:t>
            </a:fld>
            <a:endParaRPr lang="fr-FR"/>
          </a:p>
        </p:txBody>
      </p:sp>
      <p:sp>
        <p:nvSpPr>
          <p:cNvPr id="4" name="Slide Number Placeholder 3"/>
          <p:cNvSpPr>
            <a:spLocks noGrp="1"/>
          </p:cNvSpPr>
          <p:nvPr>
            <p:ph type="sldNum" sz="quarter" idx="12"/>
          </p:nvPr>
        </p:nvSpPr>
        <p:spPr/>
        <p:txBody>
          <a:bodyPr/>
          <a:lstStyle/>
          <a:p>
            <a:fld id="{08F9BE58-7793-45FF-A067-2A41621469A2}" type="slidenum">
              <a:rPr lang="fr-FR" smtClean="0"/>
              <a:pPr/>
              <a:t>20</a:t>
            </a:fld>
            <a:endParaRPr lang="fr-FR"/>
          </a:p>
        </p:txBody>
      </p:sp>
      <p:sp>
        <p:nvSpPr>
          <p:cNvPr id="9" name="Rectangle 8"/>
          <p:cNvSpPr/>
          <p:nvPr/>
        </p:nvSpPr>
        <p:spPr>
          <a:xfrm>
            <a:off x="5929322" y="5701745"/>
            <a:ext cx="3143272" cy="584775"/>
          </a:xfrm>
          <a:prstGeom prst="rect">
            <a:avLst/>
          </a:prstGeom>
        </p:spPr>
        <p:txBody>
          <a:bodyPr wrap="square">
            <a:spAutoFit/>
          </a:bodyPr>
          <a:lstStyle/>
          <a:p>
            <a:r>
              <a:rPr lang="en-US" sz="1600" dirty="0" smtClean="0">
                <a:hlinkClick r:id="rId3"/>
              </a:rPr>
              <a:t>Van </a:t>
            </a:r>
            <a:r>
              <a:rPr lang="en-US" sz="1600" dirty="0" err="1" smtClean="0">
                <a:hlinkClick r:id="rId3"/>
              </a:rPr>
              <a:t>der</a:t>
            </a:r>
            <a:r>
              <a:rPr lang="en-US" sz="1600" dirty="0" smtClean="0">
                <a:hlinkClick r:id="rId3"/>
              </a:rPr>
              <a:t> Aalst, </a:t>
            </a:r>
            <a:r>
              <a:rPr lang="en-US" sz="1600" i="1" dirty="0" smtClean="0">
                <a:hlinkClick r:id="rId3"/>
              </a:rPr>
              <a:t>Journal of Circuits, Systems and Computers</a:t>
            </a:r>
            <a:r>
              <a:rPr lang="en-US" sz="1600" dirty="0" smtClean="0"/>
              <a:t>, 8(1), 1998</a:t>
            </a:r>
            <a:endParaRPr lang="fr-FR" sz="1600" dirty="0"/>
          </a:p>
        </p:txBody>
      </p:sp>
      <p:sp>
        <p:nvSpPr>
          <p:cNvPr id="2" name="Espace réservé du pied de page 1"/>
          <p:cNvSpPr>
            <a:spLocks noGrp="1"/>
          </p:cNvSpPr>
          <p:nvPr>
            <p:ph type="ftr" sz="quarter" idx="11"/>
          </p:nvPr>
        </p:nvSpPr>
        <p:spPr/>
        <p:txBody>
          <a:bodyPr/>
          <a:lstStyle/>
          <a:p>
            <a:r>
              <a:rPr lang="fr-FR" smtClean="0"/>
              <a:t>Manuele Kirsch Pinheiro - CRI/UP1 - mkirschpin@univ-paris1.fr</a:t>
            </a:r>
            <a:endParaRPr lang="fr-FR"/>
          </a:p>
        </p:txBody>
      </p:sp>
    </p:spTree>
    <p:extLst>
      <p:ext uri="{BB962C8B-B14F-4D97-AF65-F5344CB8AC3E}">
        <p14:creationId xmlns:p14="http://schemas.microsoft.com/office/powerpoint/2010/main" val="105601542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smtClean="0"/>
              <a:t>Types de Processus</a:t>
            </a:r>
            <a:endParaRPr lang="fr-FR" dirty="0"/>
          </a:p>
        </p:txBody>
      </p:sp>
      <p:sp>
        <p:nvSpPr>
          <p:cNvPr id="6" name="Content Placeholder 5"/>
          <p:cNvSpPr>
            <a:spLocks noGrp="1"/>
          </p:cNvSpPr>
          <p:nvPr>
            <p:ph idx="1"/>
          </p:nvPr>
        </p:nvSpPr>
        <p:spPr>
          <a:xfrm>
            <a:off x="457200" y="1600200"/>
            <a:ext cx="8329642" cy="4614882"/>
          </a:xfrm>
        </p:spPr>
        <p:txBody>
          <a:bodyPr>
            <a:normAutofit fontScale="92500"/>
          </a:bodyPr>
          <a:lstStyle/>
          <a:p>
            <a:r>
              <a:rPr lang="fr-FR" b="1" dirty="0" smtClean="0">
                <a:solidFill>
                  <a:schemeClr val="tx2"/>
                </a:solidFill>
              </a:rPr>
              <a:t>Processus de production</a:t>
            </a:r>
          </a:p>
          <a:p>
            <a:pPr lvl="1"/>
            <a:r>
              <a:rPr lang="fr-FR" dirty="0" smtClean="0"/>
              <a:t>Automatisation des procédures </a:t>
            </a:r>
            <a:r>
              <a:rPr lang="fr-FR" b="1" dirty="0" smtClean="0">
                <a:solidFill>
                  <a:schemeClr val="tx2"/>
                </a:solidFill>
              </a:rPr>
              <a:t>directement au cœur du métier </a:t>
            </a:r>
            <a:r>
              <a:rPr lang="fr-FR" dirty="0" smtClean="0"/>
              <a:t>de l’organisation</a:t>
            </a:r>
          </a:p>
          <a:p>
            <a:pPr lvl="1"/>
            <a:r>
              <a:rPr lang="fr-FR" dirty="0" smtClean="0"/>
              <a:t>Ex.: dossiers de prêts, d’assurance, de réclamations… </a:t>
            </a:r>
          </a:p>
          <a:p>
            <a:r>
              <a:rPr lang="fr-FR" b="1" dirty="0" smtClean="0">
                <a:solidFill>
                  <a:schemeClr val="tx2"/>
                </a:solidFill>
              </a:rPr>
              <a:t>Processus administratif </a:t>
            </a:r>
          </a:p>
          <a:p>
            <a:pPr lvl="1"/>
            <a:r>
              <a:rPr lang="fr-FR" dirty="0" smtClean="0"/>
              <a:t>Gestion des </a:t>
            </a:r>
            <a:r>
              <a:rPr lang="fr-FR" b="1" dirty="0" smtClean="0">
                <a:solidFill>
                  <a:schemeClr val="tx2"/>
                </a:solidFill>
              </a:rPr>
              <a:t>tâches administratives répétitives</a:t>
            </a:r>
          </a:p>
          <a:p>
            <a:pPr lvl="1"/>
            <a:r>
              <a:rPr lang="fr-FR" dirty="0" smtClean="0"/>
              <a:t>Ex.: approbation des dépenses, demande d’achat… </a:t>
            </a:r>
          </a:p>
          <a:p>
            <a:r>
              <a:rPr lang="fr-FR" b="1" dirty="0" smtClean="0">
                <a:solidFill>
                  <a:schemeClr val="tx2"/>
                </a:solidFill>
              </a:rPr>
              <a:t>Processus de support</a:t>
            </a:r>
          </a:p>
          <a:p>
            <a:pPr lvl="1"/>
            <a:r>
              <a:rPr lang="fr-FR" dirty="0" smtClean="0"/>
              <a:t>Traitement des tâches associées aux </a:t>
            </a:r>
            <a:r>
              <a:rPr lang="fr-FR" b="1" dirty="0" smtClean="0">
                <a:solidFill>
                  <a:schemeClr val="tx2"/>
                </a:solidFill>
              </a:rPr>
              <a:t>projets</a:t>
            </a:r>
          </a:p>
          <a:p>
            <a:pPr lvl="1"/>
            <a:r>
              <a:rPr lang="fr-FR" dirty="0" smtClean="0"/>
              <a:t>Maintenance des moyens nécessaires pour les autres processus </a:t>
            </a:r>
          </a:p>
        </p:txBody>
      </p:sp>
      <p:sp>
        <p:nvSpPr>
          <p:cNvPr id="3" name="Date Placeholder 2"/>
          <p:cNvSpPr>
            <a:spLocks noGrp="1"/>
          </p:cNvSpPr>
          <p:nvPr>
            <p:ph type="dt" sz="half" idx="10"/>
          </p:nvPr>
        </p:nvSpPr>
        <p:spPr/>
        <p:txBody>
          <a:bodyPr/>
          <a:lstStyle/>
          <a:p>
            <a:fld id="{7AD29D2A-BB4B-B147-80EA-D7500924B254}" type="datetime1">
              <a:rPr lang="fr-FR" smtClean="0"/>
              <a:t>07/02/2014</a:t>
            </a:fld>
            <a:endParaRPr lang="fr-FR"/>
          </a:p>
        </p:txBody>
      </p:sp>
      <p:sp>
        <p:nvSpPr>
          <p:cNvPr id="4" name="Slide Number Placeholder 3"/>
          <p:cNvSpPr>
            <a:spLocks noGrp="1"/>
          </p:cNvSpPr>
          <p:nvPr>
            <p:ph type="sldNum" sz="quarter" idx="12"/>
          </p:nvPr>
        </p:nvSpPr>
        <p:spPr/>
        <p:txBody>
          <a:bodyPr/>
          <a:lstStyle/>
          <a:p>
            <a:fld id="{08F9BE58-7793-45FF-A067-2A41621469A2}" type="slidenum">
              <a:rPr lang="fr-FR" smtClean="0"/>
              <a:pPr/>
              <a:t>21</a:t>
            </a:fld>
            <a:endParaRPr lang="fr-FR"/>
          </a:p>
        </p:txBody>
      </p:sp>
      <p:sp>
        <p:nvSpPr>
          <p:cNvPr id="2" name="Espace réservé du pied de page 1"/>
          <p:cNvSpPr>
            <a:spLocks noGrp="1"/>
          </p:cNvSpPr>
          <p:nvPr>
            <p:ph type="ftr" sz="quarter" idx="11"/>
          </p:nvPr>
        </p:nvSpPr>
        <p:spPr/>
        <p:txBody>
          <a:bodyPr/>
          <a:lstStyle/>
          <a:p>
            <a:r>
              <a:rPr lang="fr-FR" smtClean="0"/>
              <a:t>Manuele Kirsch Pinheiro - CRI/UP1 - mkirschpin@univ-paris1.fr</a:t>
            </a:r>
            <a:endParaRPr lang="fr-FR"/>
          </a:p>
        </p:txBody>
      </p:sp>
    </p:spTree>
    <p:extLst>
      <p:ext uri="{BB962C8B-B14F-4D97-AF65-F5344CB8AC3E}">
        <p14:creationId xmlns:p14="http://schemas.microsoft.com/office/powerpoint/2010/main" val="53530418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Routing</a:t>
            </a:r>
            <a:endParaRPr lang="fr-FR" dirty="0"/>
          </a:p>
        </p:txBody>
      </p:sp>
      <p:sp>
        <p:nvSpPr>
          <p:cNvPr id="3" name="Content Placeholder 2"/>
          <p:cNvSpPr>
            <a:spLocks noGrp="1"/>
          </p:cNvSpPr>
          <p:nvPr>
            <p:ph idx="1"/>
          </p:nvPr>
        </p:nvSpPr>
        <p:spPr/>
        <p:txBody>
          <a:bodyPr>
            <a:normAutofit/>
          </a:bodyPr>
          <a:lstStyle/>
          <a:p>
            <a:r>
              <a:rPr lang="fr-FR" dirty="0" smtClean="0"/>
              <a:t>Un </a:t>
            </a:r>
            <a:r>
              <a:rPr lang="fr-FR" dirty="0" err="1" smtClean="0"/>
              <a:t>workflow</a:t>
            </a:r>
            <a:r>
              <a:rPr lang="fr-FR" dirty="0" smtClean="0"/>
              <a:t> définit des </a:t>
            </a:r>
            <a:r>
              <a:rPr lang="fr-FR" b="1" dirty="0" smtClean="0">
                <a:solidFill>
                  <a:schemeClr val="tx2"/>
                </a:solidFill>
              </a:rPr>
              <a:t>flux</a:t>
            </a:r>
            <a:r>
              <a:rPr lang="fr-FR" dirty="0" smtClean="0"/>
              <a:t> entre les </a:t>
            </a:r>
            <a:r>
              <a:rPr lang="fr-FR" b="1" dirty="0" smtClean="0">
                <a:solidFill>
                  <a:schemeClr val="tx2"/>
                </a:solidFill>
              </a:rPr>
              <a:t>participants </a:t>
            </a:r>
            <a:r>
              <a:rPr lang="fr-FR" dirty="0" smtClean="0"/>
              <a:t>: </a:t>
            </a:r>
          </a:p>
          <a:p>
            <a:pPr lvl="2"/>
            <a:r>
              <a:rPr lang="fr-FR" dirty="0" smtClean="0"/>
              <a:t>Un flux d'information, de documents ou d'instructions</a:t>
            </a:r>
          </a:p>
          <a:p>
            <a:pPr lvl="2"/>
            <a:r>
              <a:rPr lang="fr-FR" dirty="0" smtClean="0"/>
              <a:t>De  nombreux types de </a:t>
            </a:r>
            <a:r>
              <a:rPr lang="fr-FR" b="1" dirty="0" smtClean="0">
                <a:solidFill>
                  <a:schemeClr val="tx2"/>
                </a:solidFill>
              </a:rPr>
              <a:t>contrôle de flux</a:t>
            </a:r>
            <a:r>
              <a:rPr lang="fr-FR" dirty="0" smtClean="0"/>
              <a:t> existent (routage)</a:t>
            </a:r>
          </a:p>
          <a:p>
            <a:pPr lvl="3"/>
            <a:r>
              <a:rPr lang="fr-FR" sz="2100" b="1" dirty="0" smtClean="0">
                <a:solidFill>
                  <a:schemeClr val="accent4">
                    <a:lumMod val="50000"/>
                  </a:schemeClr>
                </a:solidFill>
              </a:rPr>
              <a:t>Branchements , points de décision , Parallélismes</a:t>
            </a:r>
          </a:p>
          <a:p>
            <a:pPr lvl="2"/>
            <a:r>
              <a:rPr lang="fr-FR" dirty="0" smtClean="0"/>
              <a:t>Les flux des tâches peuvent impliquer l’usage des </a:t>
            </a:r>
            <a:r>
              <a:rPr lang="fr-FR" b="1" dirty="0" smtClean="0">
                <a:solidFill>
                  <a:schemeClr val="tx2"/>
                </a:solidFill>
              </a:rPr>
              <a:t>files d'attente </a:t>
            </a:r>
            <a:r>
              <a:rPr lang="fr-FR" dirty="0" smtClean="0"/>
              <a:t>dans lesquelles les intervenants participent aux traitements des tâches stockées</a:t>
            </a:r>
          </a:p>
          <a:p>
            <a:r>
              <a:rPr lang="fr-FR" dirty="0" smtClean="0"/>
              <a:t>Les tâches qui forment le processus doivent s’exécuter dans un ordre donné</a:t>
            </a:r>
          </a:p>
          <a:p>
            <a:pPr lvl="1"/>
            <a:r>
              <a:rPr lang="fr-FR" b="1" dirty="0" err="1" smtClean="0">
                <a:solidFill>
                  <a:schemeClr val="tx2"/>
                </a:solidFill>
              </a:rPr>
              <a:t>Routing</a:t>
            </a:r>
            <a:r>
              <a:rPr lang="fr-FR" dirty="0" smtClean="0"/>
              <a:t> (</a:t>
            </a:r>
            <a:r>
              <a:rPr lang="fr-FR" b="1" dirty="0" smtClean="0">
                <a:solidFill>
                  <a:schemeClr val="tx2"/>
                </a:solidFill>
              </a:rPr>
              <a:t>routage</a:t>
            </a:r>
            <a:r>
              <a:rPr lang="fr-FR" dirty="0" smtClean="0"/>
              <a:t>) </a:t>
            </a:r>
          </a:p>
          <a:p>
            <a:endParaRPr lang="fr-FR" dirty="0"/>
          </a:p>
        </p:txBody>
      </p:sp>
      <p:sp>
        <p:nvSpPr>
          <p:cNvPr id="4" name="Date Placeholder 3"/>
          <p:cNvSpPr>
            <a:spLocks noGrp="1"/>
          </p:cNvSpPr>
          <p:nvPr>
            <p:ph type="dt" sz="half" idx="10"/>
          </p:nvPr>
        </p:nvSpPr>
        <p:spPr/>
        <p:txBody>
          <a:bodyPr/>
          <a:lstStyle/>
          <a:p>
            <a:fld id="{DA4E411A-539E-F24B-B5D1-39C852F095DF}" type="datetime1">
              <a:rPr lang="fr-FR" smtClean="0"/>
              <a:t>07/02/2014</a:t>
            </a:fld>
            <a:endParaRPr lang="fr-FR"/>
          </a:p>
        </p:txBody>
      </p:sp>
      <p:sp>
        <p:nvSpPr>
          <p:cNvPr id="5" name="Slide Number Placeholder 4"/>
          <p:cNvSpPr>
            <a:spLocks noGrp="1"/>
          </p:cNvSpPr>
          <p:nvPr>
            <p:ph type="sldNum" sz="quarter" idx="12"/>
          </p:nvPr>
        </p:nvSpPr>
        <p:spPr/>
        <p:txBody>
          <a:bodyPr/>
          <a:lstStyle/>
          <a:p>
            <a:fld id="{08F9BE58-7793-45FF-A067-2A41621469A2}" type="slidenum">
              <a:rPr lang="fr-FR" smtClean="0"/>
              <a:pPr/>
              <a:t>22</a:t>
            </a:fld>
            <a:endParaRPr lang="fr-FR"/>
          </a:p>
        </p:txBody>
      </p:sp>
      <p:sp>
        <p:nvSpPr>
          <p:cNvPr id="6" name="Espace réservé du pied de page 5"/>
          <p:cNvSpPr>
            <a:spLocks noGrp="1"/>
          </p:cNvSpPr>
          <p:nvPr>
            <p:ph type="ftr" sz="quarter" idx="11"/>
          </p:nvPr>
        </p:nvSpPr>
        <p:spPr/>
        <p:txBody>
          <a:bodyPr/>
          <a:lstStyle/>
          <a:p>
            <a:r>
              <a:rPr lang="fr-FR" smtClean="0"/>
              <a:t>Manuele Kirsch Pinheiro - CRI/UP1 - mkirschpin@univ-paris1.fr</a:t>
            </a:r>
            <a:endParaRPr lang="fr-FR"/>
          </a:p>
        </p:txBody>
      </p:sp>
    </p:spTree>
    <p:extLst>
      <p:ext uri="{BB962C8B-B14F-4D97-AF65-F5344CB8AC3E}">
        <p14:creationId xmlns:p14="http://schemas.microsoft.com/office/powerpoint/2010/main" val="414920450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err="1" smtClean="0"/>
              <a:t>Routing</a:t>
            </a:r>
            <a:endParaRPr lang="fr-FR" dirty="0"/>
          </a:p>
        </p:txBody>
      </p:sp>
      <p:sp>
        <p:nvSpPr>
          <p:cNvPr id="6" name="Content Placeholder 5"/>
          <p:cNvSpPr>
            <a:spLocks noGrp="1"/>
          </p:cNvSpPr>
          <p:nvPr>
            <p:ph idx="1"/>
          </p:nvPr>
        </p:nvSpPr>
        <p:spPr>
          <a:xfrm>
            <a:off x="457200" y="1600200"/>
            <a:ext cx="8401080" cy="4686320"/>
          </a:xfrm>
        </p:spPr>
        <p:txBody>
          <a:bodyPr>
            <a:normAutofit/>
          </a:bodyPr>
          <a:lstStyle/>
          <a:p>
            <a:r>
              <a:rPr lang="fr-FR" dirty="0" smtClean="0"/>
              <a:t>Types des routage</a:t>
            </a:r>
          </a:p>
          <a:p>
            <a:pPr lvl="1"/>
            <a:r>
              <a:rPr lang="fr-FR" b="1" dirty="0" smtClean="0">
                <a:solidFill>
                  <a:schemeClr val="tx2"/>
                </a:solidFill>
              </a:rPr>
              <a:t>Séquence</a:t>
            </a:r>
            <a:r>
              <a:rPr lang="fr-FR" dirty="0" smtClean="0"/>
              <a:t> : une activité est réalisée après l’autre, indiquant une dépendance entre elles </a:t>
            </a:r>
          </a:p>
          <a:p>
            <a:pPr lvl="1"/>
            <a:r>
              <a:rPr lang="fr-FR" b="1" dirty="0" smtClean="0">
                <a:solidFill>
                  <a:schemeClr val="tx2"/>
                </a:solidFill>
              </a:rPr>
              <a:t>Parallèle</a:t>
            </a:r>
            <a:r>
              <a:rPr lang="fr-FR" dirty="0" smtClean="0"/>
              <a:t> : activités réalisées simultanément, une n’affectant pas l’autre, mais toutes nécessaires (</a:t>
            </a:r>
            <a:r>
              <a:rPr lang="fr-FR" b="1" dirty="0" smtClean="0">
                <a:solidFill>
                  <a:schemeClr val="tx2"/>
                </a:solidFill>
              </a:rPr>
              <a:t>AND</a:t>
            </a:r>
            <a:r>
              <a:rPr lang="fr-FR" dirty="0" smtClean="0"/>
              <a:t>)</a:t>
            </a:r>
          </a:p>
          <a:p>
            <a:pPr lvl="1"/>
            <a:r>
              <a:rPr lang="fr-FR" b="1" dirty="0" smtClean="0">
                <a:solidFill>
                  <a:schemeClr val="tx2"/>
                </a:solidFill>
              </a:rPr>
              <a:t>Sélection</a:t>
            </a:r>
            <a:r>
              <a:rPr lang="fr-FR" dirty="0" smtClean="0"/>
              <a:t> :  choix entre les activités (</a:t>
            </a:r>
            <a:r>
              <a:rPr lang="fr-FR" b="1" dirty="0" smtClean="0">
                <a:solidFill>
                  <a:schemeClr val="tx2"/>
                </a:solidFill>
              </a:rPr>
              <a:t>OR</a:t>
            </a:r>
            <a:r>
              <a:rPr lang="fr-FR" dirty="0" smtClean="0"/>
              <a:t>)</a:t>
            </a:r>
          </a:p>
          <a:p>
            <a:pPr lvl="1"/>
            <a:r>
              <a:rPr lang="fr-FR" b="1" dirty="0" smtClean="0">
                <a:solidFill>
                  <a:schemeClr val="tx2"/>
                </a:solidFill>
              </a:rPr>
              <a:t>Itération</a:t>
            </a:r>
            <a:r>
              <a:rPr lang="fr-FR" dirty="0" smtClean="0"/>
              <a:t> : lorsqu’une ou plusieurs tâches doivent se répéter </a:t>
            </a:r>
          </a:p>
          <a:p>
            <a:pPr lvl="1"/>
            <a:endParaRPr lang="fr-FR" dirty="0" smtClean="0"/>
          </a:p>
        </p:txBody>
      </p:sp>
      <p:sp>
        <p:nvSpPr>
          <p:cNvPr id="3" name="Date Placeholder 2"/>
          <p:cNvSpPr>
            <a:spLocks noGrp="1"/>
          </p:cNvSpPr>
          <p:nvPr>
            <p:ph type="dt" sz="half" idx="10"/>
          </p:nvPr>
        </p:nvSpPr>
        <p:spPr/>
        <p:txBody>
          <a:bodyPr/>
          <a:lstStyle/>
          <a:p>
            <a:fld id="{0FCE1379-4206-A642-BE80-314113ECD7F2}" type="datetime1">
              <a:rPr lang="fr-FR" smtClean="0"/>
              <a:t>07/02/2014</a:t>
            </a:fld>
            <a:endParaRPr lang="fr-FR"/>
          </a:p>
        </p:txBody>
      </p:sp>
      <p:sp>
        <p:nvSpPr>
          <p:cNvPr id="4" name="Slide Number Placeholder 3"/>
          <p:cNvSpPr>
            <a:spLocks noGrp="1"/>
          </p:cNvSpPr>
          <p:nvPr>
            <p:ph type="sldNum" sz="quarter" idx="12"/>
          </p:nvPr>
        </p:nvSpPr>
        <p:spPr/>
        <p:txBody>
          <a:bodyPr/>
          <a:lstStyle/>
          <a:p>
            <a:fld id="{08F9BE58-7793-45FF-A067-2A41621469A2}" type="slidenum">
              <a:rPr lang="fr-FR" smtClean="0"/>
              <a:pPr/>
              <a:t>23</a:t>
            </a:fld>
            <a:endParaRPr lang="fr-FR"/>
          </a:p>
        </p:txBody>
      </p:sp>
      <p:sp>
        <p:nvSpPr>
          <p:cNvPr id="2" name="Espace réservé du pied de page 1"/>
          <p:cNvSpPr>
            <a:spLocks noGrp="1"/>
          </p:cNvSpPr>
          <p:nvPr>
            <p:ph type="ftr" sz="quarter" idx="11"/>
          </p:nvPr>
        </p:nvSpPr>
        <p:spPr/>
        <p:txBody>
          <a:bodyPr/>
          <a:lstStyle/>
          <a:p>
            <a:r>
              <a:rPr lang="fr-FR" smtClean="0"/>
              <a:t>Manuele Kirsch Pinheiro - CRI/UP1 - mkirschpin@univ-paris1.fr</a:t>
            </a:r>
            <a:endParaRPr lang="fr-FR"/>
          </a:p>
        </p:txBody>
      </p:sp>
    </p:spTree>
    <p:extLst>
      <p:ext uri="{BB962C8B-B14F-4D97-AF65-F5344CB8AC3E}">
        <p14:creationId xmlns:p14="http://schemas.microsoft.com/office/powerpoint/2010/main" val="230645537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itle 158"/>
          <p:cNvSpPr>
            <a:spLocks noGrp="1"/>
          </p:cNvSpPr>
          <p:nvPr>
            <p:ph type="title"/>
          </p:nvPr>
        </p:nvSpPr>
        <p:spPr>
          <a:xfrm>
            <a:off x="467544" y="404664"/>
            <a:ext cx="8219256" cy="720080"/>
          </a:xfrm>
        </p:spPr>
        <p:txBody>
          <a:bodyPr/>
          <a:lstStyle/>
          <a:p>
            <a:r>
              <a:rPr lang="fr-FR" dirty="0" err="1" smtClean="0"/>
              <a:t>Routing</a:t>
            </a:r>
            <a:endParaRPr lang="fr-FR" dirty="0"/>
          </a:p>
        </p:txBody>
      </p:sp>
      <p:sp>
        <p:nvSpPr>
          <p:cNvPr id="158" name="Slide Number Placeholder 2"/>
          <p:cNvSpPr>
            <a:spLocks noGrp="1"/>
          </p:cNvSpPr>
          <p:nvPr>
            <p:ph type="sldNum" sz="quarter" idx="12"/>
          </p:nvPr>
        </p:nvSpPr>
        <p:spPr/>
        <p:txBody>
          <a:bodyPr/>
          <a:lstStyle/>
          <a:p>
            <a:pPr>
              <a:defRPr/>
            </a:pPr>
            <a:fld id="{E67A1E8C-0D5B-4BBD-8EEC-95098B436453}" type="slidenum">
              <a:rPr lang="fr-FR"/>
              <a:pPr>
                <a:defRPr/>
              </a:pPr>
              <a:t>24</a:t>
            </a:fld>
            <a:endParaRPr lang="fr-FR" sz="1400"/>
          </a:p>
        </p:txBody>
      </p:sp>
      <p:grpSp>
        <p:nvGrpSpPr>
          <p:cNvPr id="2" name="Group 2"/>
          <p:cNvGrpSpPr>
            <a:grpSpLocks/>
          </p:cNvGrpSpPr>
          <p:nvPr/>
        </p:nvGrpSpPr>
        <p:grpSpPr bwMode="auto">
          <a:xfrm>
            <a:off x="5629275" y="3894138"/>
            <a:ext cx="608013" cy="338137"/>
            <a:chOff x="3546" y="2453"/>
            <a:chExt cx="383" cy="213"/>
          </a:xfrm>
        </p:grpSpPr>
        <p:sp>
          <p:nvSpPr>
            <p:cNvPr id="118941" name="Freeform 3"/>
            <p:cNvSpPr>
              <a:spLocks/>
            </p:cNvSpPr>
            <p:nvPr/>
          </p:nvSpPr>
          <p:spPr bwMode="auto">
            <a:xfrm>
              <a:off x="3778" y="2555"/>
              <a:ext cx="151" cy="111"/>
            </a:xfrm>
            <a:custGeom>
              <a:avLst/>
              <a:gdLst>
                <a:gd name="T0" fmla="*/ 151 w 151"/>
                <a:gd name="T1" fmla="*/ 111 h 111"/>
                <a:gd name="T2" fmla="*/ 0 w 151"/>
                <a:gd name="T3" fmla="*/ 81 h 111"/>
                <a:gd name="T4" fmla="*/ 60 w 151"/>
                <a:gd name="T5" fmla="*/ 71 h 111"/>
                <a:gd name="T6" fmla="*/ 50 w 151"/>
                <a:gd name="T7" fmla="*/ 0 h 111"/>
                <a:gd name="T8" fmla="*/ 151 w 151"/>
                <a:gd name="T9" fmla="*/ 111 h 111"/>
                <a:gd name="T10" fmla="*/ 0 60000 65536"/>
                <a:gd name="T11" fmla="*/ 0 60000 65536"/>
                <a:gd name="T12" fmla="*/ 0 60000 65536"/>
                <a:gd name="T13" fmla="*/ 0 60000 65536"/>
                <a:gd name="T14" fmla="*/ 0 60000 65536"/>
                <a:gd name="T15" fmla="*/ 0 w 151"/>
                <a:gd name="T16" fmla="*/ 0 h 111"/>
                <a:gd name="T17" fmla="*/ 151 w 151"/>
                <a:gd name="T18" fmla="*/ 111 h 111"/>
              </a:gdLst>
              <a:ahLst/>
              <a:cxnLst>
                <a:cxn ang="T10">
                  <a:pos x="T0" y="T1"/>
                </a:cxn>
                <a:cxn ang="T11">
                  <a:pos x="T2" y="T3"/>
                </a:cxn>
                <a:cxn ang="T12">
                  <a:pos x="T4" y="T5"/>
                </a:cxn>
                <a:cxn ang="T13">
                  <a:pos x="T6" y="T7"/>
                </a:cxn>
                <a:cxn ang="T14">
                  <a:pos x="T8" y="T9"/>
                </a:cxn>
              </a:cxnLst>
              <a:rect l="T15" t="T16" r="T17" b="T18"/>
              <a:pathLst>
                <a:path w="151" h="111">
                  <a:moveTo>
                    <a:pt x="151" y="111"/>
                  </a:moveTo>
                  <a:lnTo>
                    <a:pt x="0" y="81"/>
                  </a:lnTo>
                  <a:lnTo>
                    <a:pt x="60" y="71"/>
                  </a:lnTo>
                  <a:lnTo>
                    <a:pt x="50" y="0"/>
                  </a:lnTo>
                  <a:lnTo>
                    <a:pt x="151" y="111"/>
                  </a:lnTo>
                  <a:close/>
                </a:path>
              </a:pathLst>
            </a:custGeom>
            <a:solidFill>
              <a:srgbClr val="000000"/>
            </a:solidFill>
            <a:ln w="9525">
              <a:noFill/>
              <a:round/>
              <a:headEnd/>
              <a:tailEnd/>
            </a:ln>
          </p:spPr>
          <p:txBody>
            <a:bodyPr/>
            <a:lstStyle/>
            <a:p>
              <a:endParaRPr lang="fr-FR"/>
            </a:p>
          </p:txBody>
        </p:sp>
        <p:sp>
          <p:nvSpPr>
            <p:cNvPr id="118942" name="Line 4"/>
            <p:cNvSpPr>
              <a:spLocks noChangeShapeType="1"/>
            </p:cNvSpPr>
            <p:nvPr/>
          </p:nvSpPr>
          <p:spPr bwMode="auto">
            <a:xfrm>
              <a:off x="3546" y="2453"/>
              <a:ext cx="292" cy="173"/>
            </a:xfrm>
            <a:prstGeom prst="line">
              <a:avLst/>
            </a:prstGeom>
            <a:noFill/>
            <a:ln w="15875">
              <a:solidFill>
                <a:srgbClr val="000000"/>
              </a:solidFill>
              <a:round/>
              <a:headEnd/>
              <a:tailEnd/>
            </a:ln>
          </p:spPr>
          <p:txBody>
            <a:bodyPr/>
            <a:lstStyle/>
            <a:p>
              <a:endParaRPr lang="fr-FR"/>
            </a:p>
          </p:txBody>
        </p:sp>
      </p:grpSp>
      <p:grpSp>
        <p:nvGrpSpPr>
          <p:cNvPr id="3" name="Group 5"/>
          <p:cNvGrpSpPr>
            <a:grpSpLocks/>
          </p:cNvGrpSpPr>
          <p:nvPr/>
        </p:nvGrpSpPr>
        <p:grpSpPr bwMode="auto">
          <a:xfrm>
            <a:off x="5645150" y="4184650"/>
            <a:ext cx="592138" cy="160338"/>
            <a:chOff x="3556" y="2636"/>
            <a:chExt cx="373" cy="101"/>
          </a:xfrm>
        </p:grpSpPr>
        <p:sp>
          <p:nvSpPr>
            <p:cNvPr id="118939" name="Freeform 6"/>
            <p:cNvSpPr>
              <a:spLocks/>
            </p:cNvSpPr>
            <p:nvPr/>
          </p:nvSpPr>
          <p:spPr bwMode="auto">
            <a:xfrm>
              <a:off x="3788" y="2636"/>
              <a:ext cx="141" cy="101"/>
            </a:xfrm>
            <a:custGeom>
              <a:avLst/>
              <a:gdLst>
                <a:gd name="T0" fmla="*/ 141 w 141"/>
                <a:gd name="T1" fmla="*/ 50 h 101"/>
                <a:gd name="T2" fmla="*/ 0 w 141"/>
                <a:gd name="T3" fmla="*/ 101 h 101"/>
                <a:gd name="T4" fmla="*/ 50 w 141"/>
                <a:gd name="T5" fmla="*/ 50 h 101"/>
                <a:gd name="T6" fmla="*/ 0 w 141"/>
                <a:gd name="T7" fmla="*/ 0 h 101"/>
                <a:gd name="T8" fmla="*/ 141 w 141"/>
                <a:gd name="T9" fmla="*/ 50 h 101"/>
                <a:gd name="T10" fmla="*/ 0 60000 65536"/>
                <a:gd name="T11" fmla="*/ 0 60000 65536"/>
                <a:gd name="T12" fmla="*/ 0 60000 65536"/>
                <a:gd name="T13" fmla="*/ 0 60000 65536"/>
                <a:gd name="T14" fmla="*/ 0 60000 65536"/>
                <a:gd name="T15" fmla="*/ 0 w 141"/>
                <a:gd name="T16" fmla="*/ 0 h 101"/>
                <a:gd name="T17" fmla="*/ 141 w 141"/>
                <a:gd name="T18" fmla="*/ 101 h 101"/>
              </a:gdLst>
              <a:ahLst/>
              <a:cxnLst>
                <a:cxn ang="T10">
                  <a:pos x="T0" y="T1"/>
                </a:cxn>
                <a:cxn ang="T11">
                  <a:pos x="T2" y="T3"/>
                </a:cxn>
                <a:cxn ang="T12">
                  <a:pos x="T4" y="T5"/>
                </a:cxn>
                <a:cxn ang="T13">
                  <a:pos x="T6" y="T7"/>
                </a:cxn>
                <a:cxn ang="T14">
                  <a:pos x="T8" y="T9"/>
                </a:cxn>
              </a:cxnLst>
              <a:rect l="T15" t="T16" r="T17" b="T18"/>
              <a:pathLst>
                <a:path w="141" h="101">
                  <a:moveTo>
                    <a:pt x="141" y="50"/>
                  </a:moveTo>
                  <a:lnTo>
                    <a:pt x="0" y="101"/>
                  </a:lnTo>
                  <a:lnTo>
                    <a:pt x="50" y="50"/>
                  </a:lnTo>
                  <a:lnTo>
                    <a:pt x="0" y="0"/>
                  </a:lnTo>
                  <a:lnTo>
                    <a:pt x="141" y="50"/>
                  </a:lnTo>
                  <a:close/>
                </a:path>
              </a:pathLst>
            </a:custGeom>
            <a:solidFill>
              <a:srgbClr val="000000"/>
            </a:solidFill>
            <a:ln w="9525">
              <a:noFill/>
              <a:round/>
              <a:headEnd/>
              <a:tailEnd/>
            </a:ln>
          </p:spPr>
          <p:txBody>
            <a:bodyPr/>
            <a:lstStyle/>
            <a:p>
              <a:endParaRPr lang="fr-FR"/>
            </a:p>
          </p:txBody>
        </p:sp>
        <p:sp>
          <p:nvSpPr>
            <p:cNvPr id="118940" name="Line 7"/>
            <p:cNvSpPr>
              <a:spLocks noChangeShapeType="1"/>
            </p:cNvSpPr>
            <p:nvPr/>
          </p:nvSpPr>
          <p:spPr bwMode="auto">
            <a:xfrm>
              <a:off x="3556" y="2686"/>
              <a:ext cx="287" cy="1"/>
            </a:xfrm>
            <a:prstGeom prst="line">
              <a:avLst/>
            </a:prstGeom>
            <a:noFill/>
            <a:ln w="15875">
              <a:solidFill>
                <a:srgbClr val="000000"/>
              </a:solidFill>
              <a:round/>
              <a:headEnd/>
              <a:tailEnd/>
            </a:ln>
          </p:spPr>
          <p:txBody>
            <a:bodyPr/>
            <a:lstStyle/>
            <a:p>
              <a:endParaRPr lang="fr-FR"/>
            </a:p>
          </p:txBody>
        </p:sp>
      </p:grpSp>
      <p:grpSp>
        <p:nvGrpSpPr>
          <p:cNvPr id="4" name="Group 8"/>
          <p:cNvGrpSpPr>
            <a:grpSpLocks/>
          </p:cNvGrpSpPr>
          <p:nvPr/>
        </p:nvGrpSpPr>
        <p:grpSpPr bwMode="auto">
          <a:xfrm>
            <a:off x="5645150" y="4313238"/>
            <a:ext cx="592138" cy="269875"/>
            <a:chOff x="3556" y="2717"/>
            <a:chExt cx="373" cy="170"/>
          </a:xfrm>
        </p:grpSpPr>
        <p:sp>
          <p:nvSpPr>
            <p:cNvPr id="118937" name="Freeform 9"/>
            <p:cNvSpPr>
              <a:spLocks/>
            </p:cNvSpPr>
            <p:nvPr/>
          </p:nvSpPr>
          <p:spPr bwMode="auto">
            <a:xfrm>
              <a:off x="3778" y="2717"/>
              <a:ext cx="151" cy="101"/>
            </a:xfrm>
            <a:custGeom>
              <a:avLst/>
              <a:gdLst>
                <a:gd name="T0" fmla="*/ 151 w 151"/>
                <a:gd name="T1" fmla="*/ 0 h 101"/>
                <a:gd name="T2" fmla="*/ 40 w 151"/>
                <a:gd name="T3" fmla="*/ 101 h 101"/>
                <a:gd name="T4" fmla="*/ 70 w 151"/>
                <a:gd name="T5" fmla="*/ 40 h 101"/>
                <a:gd name="T6" fmla="*/ 0 w 151"/>
                <a:gd name="T7" fmla="*/ 20 h 101"/>
                <a:gd name="T8" fmla="*/ 151 w 151"/>
                <a:gd name="T9" fmla="*/ 0 h 101"/>
                <a:gd name="T10" fmla="*/ 0 60000 65536"/>
                <a:gd name="T11" fmla="*/ 0 60000 65536"/>
                <a:gd name="T12" fmla="*/ 0 60000 65536"/>
                <a:gd name="T13" fmla="*/ 0 60000 65536"/>
                <a:gd name="T14" fmla="*/ 0 60000 65536"/>
                <a:gd name="T15" fmla="*/ 0 w 151"/>
                <a:gd name="T16" fmla="*/ 0 h 101"/>
                <a:gd name="T17" fmla="*/ 151 w 151"/>
                <a:gd name="T18" fmla="*/ 101 h 101"/>
              </a:gdLst>
              <a:ahLst/>
              <a:cxnLst>
                <a:cxn ang="T10">
                  <a:pos x="T0" y="T1"/>
                </a:cxn>
                <a:cxn ang="T11">
                  <a:pos x="T2" y="T3"/>
                </a:cxn>
                <a:cxn ang="T12">
                  <a:pos x="T4" y="T5"/>
                </a:cxn>
                <a:cxn ang="T13">
                  <a:pos x="T6" y="T7"/>
                </a:cxn>
                <a:cxn ang="T14">
                  <a:pos x="T8" y="T9"/>
                </a:cxn>
              </a:cxnLst>
              <a:rect l="T15" t="T16" r="T17" b="T18"/>
              <a:pathLst>
                <a:path w="151" h="101">
                  <a:moveTo>
                    <a:pt x="151" y="0"/>
                  </a:moveTo>
                  <a:lnTo>
                    <a:pt x="40" y="101"/>
                  </a:lnTo>
                  <a:lnTo>
                    <a:pt x="70" y="40"/>
                  </a:lnTo>
                  <a:lnTo>
                    <a:pt x="0" y="20"/>
                  </a:lnTo>
                  <a:lnTo>
                    <a:pt x="151" y="0"/>
                  </a:lnTo>
                  <a:close/>
                </a:path>
              </a:pathLst>
            </a:custGeom>
            <a:solidFill>
              <a:srgbClr val="000000"/>
            </a:solidFill>
            <a:ln w="9525">
              <a:noFill/>
              <a:round/>
              <a:headEnd/>
              <a:tailEnd/>
            </a:ln>
          </p:spPr>
          <p:txBody>
            <a:bodyPr/>
            <a:lstStyle/>
            <a:p>
              <a:endParaRPr lang="fr-FR"/>
            </a:p>
          </p:txBody>
        </p:sp>
        <p:sp>
          <p:nvSpPr>
            <p:cNvPr id="118938" name="Line 10"/>
            <p:cNvSpPr>
              <a:spLocks noChangeShapeType="1"/>
            </p:cNvSpPr>
            <p:nvPr/>
          </p:nvSpPr>
          <p:spPr bwMode="auto">
            <a:xfrm flipV="1">
              <a:off x="3556" y="2758"/>
              <a:ext cx="292" cy="129"/>
            </a:xfrm>
            <a:prstGeom prst="line">
              <a:avLst/>
            </a:prstGeom>
            <a:noFill/>
            <a:ln w="15875">
              <a:solidFill>
                <a:srgbClr val="000000"/>
              </a:solidFill>
              <a:round/>
              <a:headEnd/>
              <a:tailEnd/>
            </a:ln>
          </p:spPr>
          <p:txBody>
            <a:bodyPr/>
            <a:lstStyle/>
            <a:p>
              <a:endParaRPr lang="fr-FR"/>
            </a:p>
          </p:txBody>
        </p:sp>
      </p:grpSp>
      <p:grpSp>
        <p:nvGrpSpPr>
          <p:cNvPr id="5" name="Group 11"/>
          <p:cNvGrpSpPr>
            <a:grpSpLocks/>
          </p:cNvGrpSpPr>
          <p:nvPr/>
        </p:nvGrpSpPr>
        <p:grpSpPr bwMode="auto">
          <a:xfrm>
            <a:off x="1350963" y="2160588"/>
            <a:ext cx="354012" cy="220662"/>
            <a:chOff x="851" y="1326"/>
            <a:chExt cx="223" cy="139"/>
          </a:xfrm>
        </p:grpSpPr>
        <p:sp>
          <p:nvSpPr>
            <p:cNvPr id="118935" name="Rectangle 12"/>
            <p:cNvSpPr>
              <a:spLocks noChangeArrowheads="1"/>
            </p:cNvSpPr>
            <p:nvPr/>
          </p:nvSpPr>
          <p:spPr bwMode="auto">
            <a:xfrm>
              <a:off x="851" y="1331"/>
              <a:ext cx="223" cy="134"/>
            </a:xfrm>
            <a:prstGeom prst="rect">
              <a:avLst/>
            </a:prstGeom>
            <a:solidFill>
              <a:srgbClr val="FFFFFF"/>
            </a:solidFill>
            <a:ln w="15875">
              <a:solidFill>
                <a:srgbClr val="000000"/>
              </a:solidFill>
              <a:miter lim="800000"/>
              <a:headEnd/>
              <a:tailEnd/>
            </a:ln>
          </p:spPr>
          <p:txBody>
            <a:bodyPr/>
            <a:lstStyle/>
            <a:p>
              <a:endParaRPr lang="fr-FR"/>
            </a:p>
          </p:txBody>
        </p:sp>
        <p:sp>
          <p:nvSpPr>
            <p:cNvPr id="118936" name="Rectangle 13"/>
            <p:cNvSpPr>
              <a:spLocks noChangeArrowheads="1"/>
            </p:cNvSpPr>
            <p:nvPr/>
          </p:nvSpPr>
          <p:spPr bwMode="auto">
            <a:xfrm>
              <a:off x="907" y="1326"/>
              <a:ext cx="156" cy="106"/>
            </a:xfrm>
            <a:prstGeom prst="rect">
              <a:avLst/>
            </a:prstGeom>
            <a:noFill/>
            <a:ln w="9525">
              <a:noFill/>
              <a:miter lim="800000"/>
              <a:headEnd/>
              <a:tailEnd/>
            </a:ln>
          </p:spPr>
          <p:txBody>
            <a:bodyPr wrap="none" lIns="0" tIns="0" rIns="0" bIns="0">
              <a:spAutoFit/>
            </a:bodyPr>
            <a:lstStyle/>
            <a:p>
              <a:r>
                <a:rPr lang="fr-FR" sz="1100" b="0">
                  <a:solidFill>
                    <a:srgbClr val="000000"/>
                  </a:solidFill>
                  <a:latin typeface="Times New Roman" pitchFamily="18" charset="0"/>
                </a:rPr>
                <a:t>Step</a:t>
              </a:r>
              <a:endParaRPr lang="fr-FR" b="0"/>
            </a:p>
          </p:txBody>
        </p:sp>
      </p:grpSp>
      <p:sp>
        <p:nvSpPr>
          <p:cNvPr id="118792" name="Rectangle 14"/>
          <p:cNvSpPr>
            <a:spLocks noChangeArrowheads="1"/>
          </p:cNvSpPr>
          <p:nvPr/>
        </p:nvSpPr>
        <p:spPr bwMode="auto">
          <a:xfrm>
            <a:off x="2117725" y="2071678"/>
            <a:ext cx="708025" cy="358785"/>
          </a:xfrm>
          <a:prstGeom prst="rect">
            <a:avLst/>
          </a:prstGeom>
          <a:solidFill>
            <a:srgbClr val="FFFFFF"/>
          </a:solidFill>
          <a:ln w="15875">
            <a:solidFill>
              <a:srgbClr val="000000"/>
            </a:solidFill>
            <a:miter lim="800000"/>
            <a:headEnd/>
            <a:tailEnd/>
          </a:ln>
        </p:spPr>
        <p:txBody>
          <a:bodyPr/>
          <a:lstStyle/>
          <a:p>
            <a:endParaRPr lang="fr-FR"/>
          </a:p>
        </p:txBody>
      </p:sp>
      <p:sp>
        <p:nvSpPr>
          <p:cNvPr id="118793" name="Rectangle 15"/>
          <p:cNvSpPr>
            <a:spLocks noChangeArrowheads="1"/>
          </p:cNvSpPr>
          <p:nvPr/>
        </p:nvSpPr>
        <p:spPr bwMode="auto">
          <a:xfrm>
            <a:off x="2300288" y="2241550"/>
            <a:ext cx="223837" cy="168275"/>
          </a:xfrm>
          <a:prstGeom prst="rect">
            <a:avLst/>
          </a:prstGeom>
          <a:noFill/>
          <a:ln w="9525">
            <a:noFill/>
            <a:miter lim="800000"/>
            <a:headEnd/>
            <a:tailEnd/>
          </a:ln>
        </p:spPr>
        <p:txBody>
          <a:bodyPr wrap="none" lIns="0" tIns="0" rIns="0" bIns="0">
            <a:spAutoFit/>
          </a:bodyPr>
          <a:lstStyle/>
          <a:p>
            <a:r>
              <a:rPr lang="fr-FR" sz="1100" b="0">
                <a:solidFill>
                  <a:srgbClr val="000000"/>
                </a:solidFill>
                <a:latin typeface="Times New Roman" pitchFamily="18" charset="0"/>
              </a:rPr>
              <a:t>step</a:t>
            </a:r>
            <a:endParaRPr lang="fr-FR" b="0"/>
          </a:p>
        </p:txBody>
      </p:sp>
      <p:sp>
        <p:nvSpPr>
          <p:cNvPr id="118794" name="Rectangle 16"/>
          <p:cNvSpPr>
            <a:spLocks noChangeArrowheads="1"/>
          </p:cNvSpPr>
          <p:nvPr/>
        </p:nvSpPr>
        <p:spPr bwMode="auto">
          <a:xfrm>
            <a:off x="2157413" y="2114550"/>
            <a:ext cx="357187" cy="198438"/>
          </a:xfrm>
          <a:prstGeom prst="rect">
            <a:avLst/>
          </a:prstGeom>
          <a:noFill/>
          <a:ln w="9525">
            <a:noFill/>
            <a:miter lim="800000"/>
            <a:headEnd/>
            <a:tailEnd/>
          </a:ln>
        </p:spPr>
        <p:txBody>
          <a:bodyPr wrap="none" lIns="0" tIns="0" rIns="0" bIns="0">
            <a:spAutoFit/>
          </a:bodyPr>
          <a:lstStyle/>
          <a:p>
            <a:r>
              <a:rPr lang="fr-FR" sz="1300" b="0">
                <a:solidFill>
                  <a:srgbClr val="000000"/>
                </a:solidFill>
                <a:latin typeface="Times New Roman" pitchFamily="18" charset="0"/>
              </a:rPr>
              <a:t>AND</a:t>
            </a:r>
            <a:endParaRPr lang="fr-FR" b="0"/>
          </a:p>
        </p:txBody>
      </p:sp>
      <p:sp>
        <p:nvSpPr>
          <p:cNvPr id="118795" name="Rectangle 17"/>
          <p:cNvSpPr>
            <a:spLocks noChangeArrowheads="1"/>
          </p:cNvSpPr>
          <p:nvPr/>
        </p:nvSpPr>
        <p:spPr bwMode="auto">
          <a:xfrm>
            <a:off x="2508250" y="2128838"/>
            <a:ext cx="273050" cy="168275"/>
          </a:xfrm>
          <a:prstGeom prst="rect">
            <a:avLst/>
          </a:prstGeom>
          <a:noFill/>
          <a:ln w="9525">
            <a:noFill/>
            <a:miter lim="800000"/>
            <a:headEnd/>
            <a:tailEnd/>
          </a:ln>
        </p:spPr>
        <p:txBody>
          <a:bodyPr wrap="none" lIns="0" tIns="0" rIns="0" bIns="0">
            <a:spAutoFit/>
          </a:bodyPr>
          <a:lstStyle/>
          <a:p>
            <a:r>
              <a:rPr lang="fr-FR" sz="1100" b="0">
                <a:solidFill>
                  <a:srgbClr val="000000"/>
                </a:solidFill>
                <a:latin typeface="Times New Roman" pitchFamily="18" charset="0"/>
              </a:rPr>
              <a:t> split</a:t>
            </a:r>
            <a:endParaRPr lang="fr-FR" b="0"/>
          </a:p>
        </p:txBody>
      </p:sp>
      <p:grpSp>
        <p:nvGrpSpPr>
          <p:cNvPr id="6" name="Group 18"/>
          <p:cNvGrpSpPr>
            <a:grpSpLocks/>
          </p:cNvGrpSpPr>
          <p:nvPr/>
        </p:nvGrpSpPr>
        <p:grpSpPr bwMode="auto">
          <a:xfrm>
            <a:off x="1695450" y="2192338"/>
            <a:ext cx="430213" cy="144462"/>
            <a:chOff x="1068" y="1346"/>
            <a:chExt cx="271" cy="91"/>
          </a:xfrm>
        </p:grpSpPr>
        <p:sp>
          <p:nvSpPr>
            <p:cNvPr id="118933" name="Freeform 19"/>
            <p:cNvSpPr>
              <a:spLocks/>
            </p:cNvSpPr>
            <p:nvPr/>
          </p:nvSpPr>
          <p:spPr bwMode="auto">
            <a:xfrm>
              <a:off x="1198" y="1346"/>
              <a:ext cx="141" cy="91"/>
            </a:xfrm>
            <a:custGeom>
              <a:avLst/>
              <a:gdLst>
                <a:gd name="T0" fmla="*/ 141 w 141"/>
                <a:gd name="T1" fmla="*/ 51 h 91"/>
                <a:gd name="T2" fmla="*/ 0 w 141"/>
                <a:gd name="T3" fmla="*/ 91 h 91"/>
                <a:gd name="T4" fmla="*/ 40 w 141"/>
                <a:gd name="T5" fmla="*/ 51 h 91"/>
                <a:gd name="T6" fmla="*/ 0 w 141"/>
                <a:gd name="T7" fmla="*/ 0 h 91"/>
                <a:gd name="T8" fmla="*/ 141 w 141"/>
                <a:gd name="T9" fmla="*/ 51 h 91"/>
                <a:gd name="T10" fmla="*/ 0 60000 65536"/>
                <a:gd name="T11" fmla="*/ 0 60000 65536"/>
                <a:gd name="T12" fmla="*/ 0 60000 65536"/>
                <a:gd name="T13" fmla="*/ 0 60000 65536"/>
                <a:gd name="T14" fmla="*/ 0 60000 65536"/>
                <a:gd name="T15" fmla="*/ 0 w 141"/>
                <a:gd name="T16" fmla="*/ 0 h 91"/>
                <a:gd name="T17" fmla="*/ 141 w 141"/>
                <a:gd name="T18" fmla="*/ 91 h 91"/>
              </a:gdLst>
              <a:ahLst/>
              <a:cxnLst>
                <a:cxn ang="T10">
                  <a:pos x="T0" y="T1"/>
                </a:cxn>
                <a:cxn ang="T11">
                  <a:pos x="T2" y="T3"/>
                </a:cxn>
                <a:cxn ang="T12">
                  <a:pos x="T4" y="T5"/>
                </a:cxn>
                <a:cxn ang="T13">
                  <a:pos x="T6" y="T7"/>
                </a:cxn>
                <a:cxn ang="T14">
                  <a:pos x="T8" y="T9"/>
                </a:cxn>
              </a:cxnLst>
              <a:rect l="T15" t="T16" r="T17" b="T18"/>
              <a:pathLst>
                <a:path w="141" h="91">
                  <a:moveTo>
                    <a:pt x="141" y="51"/>
                  </a:moveTo>
                  <a:lnTo>
                    <a:pt x="0" y="91"/>
                  </a:lnTo>
                  <a:lnTo>
                    <a:pt x="40" y="51"/>
                  </a:lnTo>
                  <a:lnTo>
                    <a:pt x="0" y="0"/>
                  </a:lnTo>
                  <a:lnTo>
                    <a:pt x="141" y="51"/>
                  </a:lnTo>
                  <a:close/>
                </a:path>
              </a:pathLst>
            </a:custGeom>
            <a:solidFill>
              <a:srgbClr val="000000"/>
            </a:solidFill>
            <a:ln w="9525">
              <a:noFill/>
              <a:round/>
              <a:headEnd/>
              <a:tailEnd/>
            </a:ln>
          </p:spPr>
          <p:txBody>
            <a:bodyPr/>
            <a:lstStyle/>
            <a:p>
              <a:endParaRPr lang="fr-FR"/>
            </a:p>
          </p:txBody>
        </p:sp>
        <p:sp>
          <p:nvSpPr>
            <p:cNvPr id="118934" name="Line 20"/>
            <p:cNvSpPr>
              <a:spLocks noChangeShapeType="1"/>
            </p:cNvSpPr>
            <p:nvPr/>
          </p:nvSpPr>
          <p:spPr bwMode="auto">
            <a:xfrm>
              <a:off x="1068" y="1397"/>
              <a:ext cx="175" cy="1"/>
            </a:xfrm>
            <a:prstGeom prst="line">
              <a:avLst/>
            </a:prstGeom>
            <a:noFill/>
            <a:ln w="15875">
              <a:solidFill>
                <a:srgbClr val="000000"/>
              </a:solidFill>
              <a:round/>
              <a:headEnd/>
              <a:tailEnd/>
            </a:ln>
          </p:spPr>
          <p:txBody>
            <a:bodyPr/>
            <a:lstStyle/>
            <a:p>
              <a:endParaRPr lang="fr-FR"/>
            </a:p>
          </p:txBody>
        </p:sp>
      </p:grpSp>
      <p:grpSp>
        <p:nvGrpSpPr>
          <p:cNvPr id="7" name="Group 21"/>
          <p:cNvGrpSpPr>
            <a:grpSpLocks/>
          </p:cNvGrpSpPr>
          <p:nvPr/>
        </p:nvGrpSpPr>
        <p:grpSpPr bwMode="auto">
          <a:xfrm>
            <a:off x="2814638" y="1841500"/>
            <a:ext cx="936625" cy="908050"/>
            <a:chOff x="1773" y="1125"/>
            <a:chExt cx="590" cy="572"/>
          </a:xfrm>
        </p:grpSpPr>
        <p:grpSp>
          <p:nvGrpSpPr>
            <p:cNvPr id="8" name="Group 22"/>
            <p:cNvGrpSpPr>
              <a:grpSpLocks/>
            </p:cNvGrpSpPr>
            <p:nvPr/>
          </p:nvGrpSpPr>
          <p:grpSpPr bwMode="auto">
            <a:xfrm>
              <a:off x="2119" y="1125"/>
              <a:ext cx="244" cy="572"/>
              <a:chOff x="2119" y="1125"/>
              <a:chExt cx="244" cy="572"/>
            </a:xfrm>
          </p:grpSpPr>
          <p:grpSp>
            <p:nvGrpSpPr>
              <p:cNvPr id="9" name="Group 23"/>
              <p:cNvGrpSpPr>
                <a:grpSpLocks/>
              </p:cNvGrpSpPr>
              <p:nvPr/>
            </p:nvGrpSpPr>
            <p:grpSpPr bwMode="auto">
              <a:xfrm>
                <a:off x="2129" y="1563"/>
                <a:ext cx="234" cy="134"/>
                <a:chOff x="2129" y="1563"/>
                <a:chExt cx="234" cy="134"/>
              </a:xfrm>
            </p:grpSpPr>
            <p:sp>
              <p:nvSpPr>
                <p:cNvPr id="118931" name="Rectangle 24"/>
                <p:cNvSpPr>
                  <a:spLocks noChangeArrowheads="1"/>
                </p:cNvSpPr>
                <p:nvPr/>
              </p:nvSpPr>
              <p:spPr bwMode="auto">
                <a:xfrm>
                  <a:off x="2129" y="1563"/>
                  <a:ext cx="234" cy="134"/>
                </a:xfrm>
                <a:prstGeom prst="rect">
                  <a:avLst/>
                </a:prstGeom>
                <a:solidFill>
                  <a:srgbClr val="FFFFFF"/>
                </a:solidFill>
                <a:ln w="15875">
                  <a:solidFill>
                    <a:srgbClr val="000000"/>
                  </a:solidFill>
                  <a:miter lim="800000"/>
                  <a:headEnd/>
                  <a:tailEnd/>
                </a:ln>
              </p:spPr>
              <p:txBody>
                <a:bodyPr/>
                <a:lstStyle/>
                <a:p>
                  <a:endParaRPr lang="fr-FR"/>
                </a:p>
              </p:txBody>
            </p:sp>
            <p:sp>
              <p:nvSpPr>
                <p:cNvPr id="118932" name="Rectangle 25"/>
                <p:cNvSpPr>
                  <a:spLocks noChangeArrowheads="1"/>
                </p:cNvSpPr>
                <p:nvPr/>
              </p:nvSpPr>
              <p:spPr bwMode="auto">
                <a:xfrm>
                  <a:off x="2184" y="1568"/>
                  <a:ext cx="156" cy="106"/>
                </a:xfrm>
                <a:prstGeom prst="rect">
                  <a:avLst/>
                </a:prstGeom>
                <a:noFill/>
                <a:ln w="9525">
                  <a:noFill/>
                  <a:miter lim="800000"/>
                  <a:headEnd/>
                  <a:tailEnd/>
                </a:ln>
              </p:spPr>
              <p:txBody>
                <a:bodyPr wrap="none" lIns="0" tIns="0" rIns="0" bIns="0">
                  <a:spAutoFit/>
                </a:bodyPr>
                <a:lstStyle/>
                <a:p>
                  <a:r>
                    <a:rPr lang="fr-FR" sz="1100" b="0">
                      <a:solidFill>
                        <a:srgbClr val="000000"/>
                      </a:solidFill>
                      <a:latin typeface="Times New Roman" pitchFamily="18" charset="0"/>
                    </a:rPr>
                    <a:t>Step</a:t>
                  </a:r>
                  <a:endParaRPr lang="fr-FR" b="0"/>
                </a:p>
              </p:txBody>
            </p:sp>
          </p:grpSp>
          <p:grpSp>
            <p:nvGrpSpPr>
              <p:cNvPr id="10" name="Group 26"/>
              <p:cNvGrpSpPr>
                <a:grpSpLocks/>
              </p:cNvGrpSpPr>
              <p:nvPr/>
            </p:nvGrpSpPr>
            <p:grpSpPr bwMode="auto">
              <a:xfrm>
                <a:off x="2119" y="1125"/>
                <a:ext cx="233" cy="138"/>
                <a:chOff x="2119" y="1125"/>
                <a:chExt cx="233" cy="138"/>
              </a:xfrm>
            </p:grpSpPr>
            <p:sp>
              <p:nvSpPr>
                <p:cNvPr id="118929" name="Rectangle 27"/>
                <p:cNvSpPr>
                  <a:spLocks noChangeArrowheads="1"/>
                </p:cNvSpPr>
                <p:nvPr/>
              </p:nvSpPr>
              <p:spPr bwMode="auto">
                <a:xfrm>
                  <a:off x="2119" y="1130"/>
                  <a:ext cx="233" cy="133"/>
                </a:xfrm>
                <a:prstGeom prst="rect">
                  <a:avLst/>
                </a:prstGeom>
                <a:solidFill>
                  <a:srgbClr val="FFFFFF"/>
                </a:solidFill>
                <a:ln w="15875">
                  <a:solidFill>
                    <a:srgbClr val="000000"/>
                  </a:solidFill>
                  <a:miter lim="800000"/>
                  <a:headEnd/>
                  <a:tailEnd/>
                </a:ln>
              </p:spPr>
              <p:txBody>
                <a:bodyPr/>
                <a:lstStyle/>
                <a:p>
                  <a:endParaRPr lang="fr-FR"/>
                </a:p>
              </p:txBody>
            </p:sp>
            <p:sp>
              <p:nvSpPr>
                <p:cNvPr id="118930" name="Rectangle 28"/>
                <p:cNvSpPr>
                  <a:spLocks noChangeArrowheads="1"/>
                </p:cNvSpPr>
                <p:nvPr/>
              </p:nvSpPr>
              <p:spPr bwMode="auto">
                <a:xfrm>
                  <a:off x="2174" y="1125"/>
                  <a:ext cx="156" cy="106"/>
                </a:xfrm>
                <a:prstGeom prst="rect">
                  <a:avLst/>
                </a:prstGeom>
                <a:noFill/>
                <a:ln w="9525">
                  <a:noFill/>
                  <a:miter lim="800000"/>
                  <a:headEnd/>
                  <a:tailEnd/>
                </a:ln>
              </p:spPr>
              <p:txBody>
                <a:bodyPr wrap="none" lIns="0" tIns="0" rIns="0" bIns="0">
                  <a:spAutoFit/>
                </a:bodyPr>
                <a:lstStyle/>
                <a:p>
                  <a:r>
                    <a:rPr lang="fr-FR" sz="1100" b="0">
                      <a:solidFill>
                        <a:srgbClr val="000000"/>
                      </a:solidFill>
                      <a:latin typeface="Times New Roman" pitchFamily="18" charset="0"/>
                    </a:rPr>
                    <a:t>Step</a:t>
                  </a:r>
                  <a:endParaRPr lang="fr-FR" b="0"/>
                </a:p>
              </p:txBody>
            </p:sp>
          </p:grpSp>
          <p:grpSp>
            <p:nvGrpSpPr>
              <p:cNvPr id="11" name="Group 29"/>
              <p:cNvGrpSpPr>
                <a:grpSpLocks/>
              </p:cNvGrpSpPr>
              <p:nvPr/>
            </p:nvGrpSpPr>
            <p:grpSpPr bwMode="auto">
              <a:xfrm>
                <a:off x="2119" y="1341"/>
                <a:ext cx="244" cy="134"/>
                <a:chOff x="2119" y="1341"/>
                <a:chExt cx="244" cy="134"/>
              </a:xfrm>
            </p:grpSpPr>
            <p:sp>
              <p:nvSpPr>
                <p:cNvPr id="118927" name="Rectangle 30"/>
                <p:cNvSpPr>
                  <a:spLocks noChangeArrowheads="1"/>
                </p:cNvSpPr>
                <p:nvPr/>
              </p:nvSpPr>
              <p:spPr bwMode="auto">
                <a:xfrm>
                  <a:off x="2119" y="1341"/>
                  <a:ext cx="244" cy="134"/>
                </a:xfrm>
                <a:prstGeom prst="rect">
                  <a:avLst/>
                </a:prstGeom>
                <a:solidFill>
                  <a:srgbClr val="FFFFFF"/>
                </a:solidFill>
                <a:ln w="15875">
                  <a:solidFill>
                    <a:srgbClr val="000000"/>
                  </a:solidFill>
                  <a:miter lim="800000"/>
                  <a:headEnd/>
                  <a:tailEnd/>
                </a:ln>
              </p:spPr>
              <p:txBody>
                <a:bodyPr/>
                <a:lstStyle/>
                <a:p>
                  <a:endParaRPr lang="fr-FR"/>
                </a:p>
              </p:txBody>
            </p:sp>
            <p:sp>
              <p:nvSpPr>
                <p:cNvPr id="118928" name="Rectangle 31"/>
                <p:cNvSpPr>
                  <a:spLocks noChangeArrowheads="1"/>
                </p:cNvSpPr>
                <p:nvPr/>
              </p:nvSpPr>
              <p:spPr bwMode="auto">
                <a:xfrm>
                  <a:off x="2174" y="1346"/>
                  <a:ext cx="156" cy="106"/>
                </a:xfrm>
                <a:prstGeom prst="rect">
                  <a:avLst/>
                </a:prstGeom>
                <a:noFill/>
                <a:ln w="9525">
                  <a:noFill/>
                  <a:miter lim="800000"/>
                  <a:headEnd/>
                  <a:tailEnd/>
                </a:ln>
              </p:spPr>
              <p:txBody>
                <a:bodyPr wrap="none" lIns="0" tIns="0" rIns="0" bIns="0">
                  <a:spAutoFit/>
                </a:bodyPr>
                <a:lstStyle/>
                <a:p>
                  <a:r>
                    <a:rPr lang="fr-FR" sz="1100" b="0">
                      <a:solidFill>
                        <a:srgbClr val="000000"/>
                      </a:solidFill>
                      <a:latin typeface="Times New Roman" pitchFamily="18" charset="0"/>
                    </a:rPr>
                    <a:t>Step</a:t>
                  </a:r>
                  <a:endParaRPr lang="fr-FR" b="0"/>
                </a:p>
              </p:txBody>
            </p:sp>
          </p:grpSp>
        </p:grpSp>
        <p:grpSp>
          <p:nvGrpSpPr>
            <p:cNvPr id="12" name="Group 32"/>
            <p:cNvGrpSpPr>
              <a:grpSpLocks/>
            </p:cNvGrpSpPr>
            <p:nvPr/>
          </p:nvGrpSpPr>
          <p:grpSpPr bwMode="auto">
            <a:xfrm>
              <a:off x="1774" y="1186"/>
              <a:ext cx="340" cy="201"/>
              <a:chOff x="1774" y="1186"/>
              <a:chExt cx="340" cy="201"/>
            </a:xfrm>
          </p:grpSpPr>
          <p:sp>
            <p:nvSpPr>
              <p:cNvPr id="118922" name="Freeform 33"/>
              <p:cNvSpPr>
                <a:spLocks/>
              </p:cNvSpPr>
              <p:nvPr/>
            </p:nvSpPr>
            <p:spPr bwMode="auto">
              <a:xfrm>
                <a:off x="1962" y="1186"/>
                <a:ext cx="152" cy="110"/>
              </a:xfrm>
              <a:custGeom>
                <a:avLst/>
                <a:gdLst>
                  <a:gd name="T0" fmla="*/ 152 w 152"/>
                  <a:gd name="T1" fmla="*/ 0 h 110"/>
                  <a:gd name="T2" fmla="*/ 51 w 152"/>
                  <a:gd name="T3" fmla="*/ 110 h 110"/>
                  <a:gd name="T4" fmla="*/ 71 w 152"/>
                  <a:gd name="T5" fmla="*/ 39 h 110"/>
                  <a:gd name="T6" fmla="*/ 0 w 152"/>
                  <a:gd name="T7" fmla="*/ 30 h 110"/>
                  <a:gd name="T8" fmla="*/ 152 w 152"/>
                  <a:gd name="T9" fmla="*/ 0 h 110"/>
                  <a:gd name="T10" fmla="*/ 0 60000 65536"/>
                  <a:gd name="T11" fmla="*/ 0 60000 65536"/>
                  <a:gd name="T12" fmla="*/ 0 60000 65536"/>
                  <a:gd name="T13" fmla="*/ 0 60000 65536"/>
                  <a:gd name="T14" fmla="*/ 0 60000 65536"/>
                  <a:gd name="T15" fmla="*/ 0 w 152"/>
                  <a:gd name="T16" fmla="*/ 0 h 110"/>
                  <a:gd name="T17" fmla="*/ 152 w 152"/>
                  <a:gd name="T18" fmla="*/ 110 h 110"/>
                </a:gdLst>
                <a:ahLst/>
                <a:cxnLst>
                  <a:cxn ang="T10">
                    <a:pos x="T0" y="T1"/>
                  </a:cxn>
                  <a:cxn ang="T11">
                    <a:pos x="T2" y="T3"/>
                  </a:cxn>
                  <a:cxn ang="T12">
                    <a:pos x="T4" y="T5"/>
                  </a:cxn>
                  <a:cxn ang="T13">
                    <a:pos x="T6" y="T7"/>
                  </a:cxn>
                  <a:cxn ang="T14">
                    <a:pos x="T8" y="T9"/>
                  </a:cxn>
                </a:cxnLst>
                <a:rect l="T15" t="T16" r="T17" b="T18"/>
                <a:pathLst>
                  <a:path w="152" h="110">
                    <a:moveTo>
                      <a:pt x="152" y="0"/>
                    </a:moveTo>
                    <a:lnTo>
                      <a:pt x="51" y="110"/>
                    </a:lnTo>
                    <a:lnTo>
                      <a:pt x="71" y="39"/>
                    </a:lnTo>
                    <a:lnTo>
                      <a:pt x="0" y="30"/>
                    </a:lnTo>
                    <a:lnTo>
                      <a:pt x="152" y="0"/>
                    </a:lnTo>
                    <a:close/>
                  </a:path>
                </a:pathLst>
              </a:custGeom>
              <a:solidFill>
                <a:srgbClr val="000000"/>
              </a:solidFill>
              <a:ln w="9525">
                <a:noFill/>
                <a:round/>
                <a:headEnd/>
                <a:tailEnd/>
              </a:ln>
            </p:spPr>
            <p:txBody>
              <a:bodyPr/>
              <a:lstStyle/>
              <a:p>
                <a:endParaRPr lang="fr-FR"/>
              </a:p>
            </p:txBody>
          </p:sp>
          <p:sp>
            <p:nvSpPr>
              <p:cNvPr id="118923" name="Line 34"/>
              <p:cNvSpPr>
                <a:spLocks noChangeShapeType="1"/>
              </p:cNvSpPr>
              <p:nvPr/>
            </p:nvSpPr>
            <p:spPr bwMode="auto">
              <a:xfrm flipV="1">
                <a:off x="1774" y="1227"/>
                <a:ext cx="259" cy="160"/>
              </a:xfrm>
              <a:prstGeom prst="line">
                <a:avLst/>
              </a:prstGeom>
              <a:noFill/>
              <a:ln w="15875">
                <a:solidFill>
                  <a:srgbClr val="000000"/>
                </a:solidFill>
                <a:round/>
                <a:headEnd/>
                <a:tailEnd/>
              </a:ln>
            </p:spPr>
            <p:txBody>
              <a:bodyPr/>
              <a:lstStyle/>
              <a:p>
                <a:endParaRPr lang="fr-FR"/>
              </a:p>
            </p:txBody>
          </p:sp>
        </p:grpSp>
        <p:grpSp>
          <p:nvGrpSpPr>
            <p:cNvPr id="13" name="Group 35"/>
            <p:cNvGrpSpPr>
              <a:grpSpLocks/>
            </p:cNvGrpSpPr>
            <p:nvPr/>
          </p:nvGrpSpPr>
          <p:grpSpPr bwMode="auto">
            <a:xfrm>
              <a:off x="1773" y="1336"/>
              <a:ext cx="341" cy="101"/>
              <a:chOff x="1773" y="1336"/>
              <a:chExt cx="341" cy="101"/>
            </a:xfrm>
          </p:grpSpPr>
          <p:sp>
            <p:nvSpPr>
              <p:cNvPr id="118920" name="Freeform 36"/>
              <p:cNvSpPr>
                <a:spLocks/>
              </p:cNvSpPr>
              <p:nvPr/>
            </p:nvSpPr>
            <p:spPr bwMode="auto">
              <a:xfrm>
                <a:off x="1972" y="1336"/>
                <a:ext cx="142" cy="101"/>
              </a:xfrm>
              <a:custGeom>
                <a:avLst/>
                <a:gdLst>
                  <a:gd name="T0" fmla="*/ 142 w 142"/>
                  <a:gd name="T1" fmla="*/ 51 h 101"/>
                  <a:gd name="T2" fmla="*/ 0 w 142"/>
                  <a:gd name="T3" fmla="*/ 101 h 101"/>
                  <a:gd name="T4" fmla="*/ 41 w 142"/>
                  <a:gd name="T5" fmla="*/ 51 h 101"/>
                  <a:gd name="T6" fmla="*/ 0 w 142"/>
                  <a:gd name="T7" fmla="*/ 0 h 101"/>
                  <a:gd name="T8" fmla="*/ 142 w 142"/>
                  <a:gd name="T9" fmla="*/ 51 h 101"/>
                  <a:gd name="T10" fmla="*/ 0 60000 65536"/>
                  <a:gd name="T11" fmla="*/ 0 60000 65536"/>
                  <a:gd name="T12" fmla="*/ 0 60000 65536"/>
                  <a:gd name="T13" fmla="*/ 0 60000 65536"/>
                  <a:gd name="T14" fmla="*/ 0 60000 65536"/>
                  <a:gd name="T15" fmla="*/ 0 w 142"/>
                  <a:gd name="T16" fmla="*/ 0 h 101"/>
                  <a:gd name="T17" fmla="*/ 142 w 142"/>
                  <a:gd name="T18" fmla="*/ 101 h 101"/>
                </a:gdLst>
                <a:ahLst/>
                <a:cxnLst>
                  <a:cxn ang="T10">
                    <a:pos x="T0" y="T1"/>
                  </a:cxn>
                  <a:cxn ang="T11">
                    <a:pos x="T2" y="T3"/>
                  </a:cxn>
                  <a:cxn ang="T12">
                    <a:pos x="T4" y="T5"/>
                  </a:cxn>
                  <a:cxn ang="T13">
                    <a:pos x="T6" y="T7"/>
                  </a:cxn>
                  <a:cxn ang="T14">
                    <a:pos x="T8" y="T9"/>
                  </a:cxn>
                </a:cxnLst>
                <a:rect l="T15" t="T16" r="T17" b="T18"/>
                <a:pathLst>
                  <a:path w="142" h="101">
                    <a:moveTo>
                      <a:pt x="142" y="51"/>
                    </a:moveTo>
                    <a:lnTo>
                      <a:pt x="0" y="101"/>
                    </a:lnTo>
                    <a:lnTo>
                      <a:pt x="41" y="51"/>
                    </a:lnTo>
                    <a:lnTo>
                      <a:pt x="0" y="0"/>
                    </a:lnTo>
                    <a:lnTo>
                      <a:pt x="142" y="51"/>
                    </a:lnTo>
                    <a:close/>
                  </a:path>
                </a:pathLst>
              </a:custGeom>
              <a:solidFill>
                <a:srgbClr val="000000"/>
              </a:solidFill>
              <a:ln w="9525">
                <a:noFill/>
                <a:round/>
                <a:headEnd/>
                <a:tailEnd/>
              </a:ln>
            </p:spPr>
            <p:txBody>
              <a:bodyPr/>
              <a:lstStyle/>
              <a:p>
                <a:endParaRPr lang="fr-FR"/>
              </a:p>
            </p:txBody>
          </p:sp>
          <p:sp>
            <p:nvSpPr>
              <p:cNvPr id="118921" name="Line 37"/>
              <p:cNvSpPr>
                <a:spLocks noChangeShapeType="1"/>
              </p:cNvSpPr>
              <p:nvPr/>
            </p:nvSpPr>
            <p:spPr bwMode="auto">
              <a:xfrm>
                <a:off x="1773" y="1387"/>
                <a:ext cx="245" cy="1"/>
              </a:xfrm>
              <a:prstGeom prst="line">
                <a:avLst/>
              </a:prstGeom>
              <a:noFill/>
              <a:ln w="15875">
                <a:solidFill>
                  <a:srgbClr val="000000"/>
                </a:solidFill>
                <a:round/>
                <a:headEnd/>
                <a:tailEnd/>
              </a:ln>
            </p:spPr>
            <p:txBody>
              <a:bodyPr/>
              <a:lstStyle/>
              <a:p>
                <a:endParaRPr lang="fr-FR"/>
              </a:p>
            </p:txBody>
          </p:sp>
        </p:grpSp>
        <p:grpSp>
          <p:nvGrpSpPr>
            <p:cNvPr id="14" name="Group 38"/>
            <p:cNvGrpSpPr>
              <a:grpSpLocks/>
            </p:cNvGrpSpPr>
            <p:nvPr/>
          </p:nvGrpSpPr>
          <p:grpSpPr bwMode="auto">
            <a:xfrm>
              <a:off x="1773" y="1387"/>
              <a:ext cx="341" cy="252"/>
              <a:chOff x="1773" y="1387"/>
              <a:chExt cx="341" cy="252"/>
            </a:xfrm>
          </p:grpSpPr>
          <p:sp>
            <p:nvSpPr>
              <p:cNvPr id="118918" name="Freeform 39"/>
              <p:cNvSpPr>
                <a:spLocks/>
              </p:cNvSpPr>
              <p:nvPr/>
            </p:nvSpPr>
            <p:spPr bwMode="auto">
              <a:xfrm>
                <a:off x="1972" y="1508"/>
                <a:ext cx="142" cy="131"/>
              </a:xfrm>
              <a:custGeom>
                <a:avLst/>
                <a:gdLst>
                  <a:gd name="T0" fmla="*/ 142 w 142"/>
                  <a:gd name="T1" fmla="*/ 131 h 131"/>
                  <a:gd name="T2" fmla="*/ 0 w 142"/>
                  <a:gd name="T3" fmla="*/ 80 h 131"/>
                  <a:gd name="T4" fmla="*/ 61 w 142"/>
                  <a:gd name="T5" fmla="*/ 70 h 131"/>
                  <a:gd name="T6" fmla="*/ 51 w 142"/>
                  <a:gd name="T7" fmla="*/ 0 h 131"/>
                  <a:gd name="T8" fmla="*/ 142 w 142"/>
                  <a:gd name="T9" fmla="*/ 131 h 131"/>
                  <a:gd name="T10" fmla="*/ 0 60000 65536"/>
                  <a:gd name="T11" fmla="*/ 0 60000 65536"/>
                  <a:gd name="T12" fmla="*/ 0 60000 65536"/>
                  <a:gd name="T13" fmla="*/ 0 60000 65536"/>
                  <a:gd name="T14" fmla="*/ 0 60000 65536"/>
                  <a:gd name="T15" fmla="*/ 0 w 142"/>
                  <a:gd name="T16" fmla="*/ 0 h 131"/>
                  <a:gd name="T17" fmla="*/ 142 w 142"/>
                  <a:gd name="T18" fmla="*/ 131 h 131"/>
                </a:gdLst>
                <a:ahLst/>
                <a:cxnLst>
                  <a:cxn ang="T10">
                    <a:pos x="T0" y="T1"/>
                  </a:cxn>
                  <a:cxn ang="T11">
                    <a:pos x="T2" y="T3"/>
                  </a:cxn>
                  <a:cxn ang="T12">
                    <a:pos x="T4" y="T5"/>
                  </a:cxn>
                  <a:cxn ang="T13">
                    <a:pos x="T6" y="T7"/>
                  </a:cxn>
                  <a:cxn ang="T14">
                    <a:pos x="T8" y="T9"/>
                  </a:cxn>
                </a:cxnLst>
                <a:rect l="T15" t="T16" r="T17" b="T18"/>
                <a:pathLst>
                  <a:path w="142" h="131">
                    <a:moveTo>
                      <a:pt x="142" y="131"/>
                    </a:moveTo>
                    <a:lnTo>
                      <a:pt x="0" y="80"/>
                    </a:lnTo>
                    <a:lnTo>
                      <a:pt x="61" y="70"/>
                    </a:lnTo>
                    <a:lnTo>
                      <a:pt x="51" y="0"/>
                    </a:lnTo>
                    <a:lnTo>
                      <a:pt x="142" y="131"/>
                    </a:lnTo>
                    <a:close/>
                  </a:path>
                </a:pathLst>
              </a:custGeom>
              <a:solidFill>
                <a:srgbClr val="000000"/>
              </a:solidFill>
              <a:ln w="9525">
                <a:noFill/>
                <a:round/>
                <a:headEnd/>
                <a:tailEnd/>
              </a:ln>
            </p:spPr>
            <p:txBody>
              <a:bodyPr/>
              <a:lstStyle/>
              <a:p>
                <a:endParaRPr lang="fr-FR"/>
              </a:p>
            </p:txBody>
          </p:sp>
          <p:sp>
            <p:nvSpPr>
              <p:cNvPr id="118919" name="Line 40"/>
              <p:cNvSpPr>
                <a:spLocks noChangeShapeType="1"/>
              </p:cNvSpPr>
              <p:nvPr/>
            </p:nvSpPr>
            <p:spPr bwMode="auto">
              <a:xfrm>
                <a:off x="1773" y="1387"/>
                <a:ext cx="260" cy="190"/>
              </a:xfrm>
              <a:prstGeom prst="line">
                <a:avLst/>
              </a:prstGeom>
              <a:noFill/>
              <a:ln w="15875">
                <a:solidFill>
                  <a:srgbClr val="000000"/>
                </a:solidFill>
                <a:round/>
                <a:headEnd/>
                <a:tailEnd/>
              </a:ln>
            </p:spPr>
            <p:txBody>
              <a:bodyPr/>
              <a:lstStyle/>
              <a:p>
                <a:endParaRPr lang="fr-FR"/>
              </a:p>
            </p:txBody>
          </p:sp>
        </p:grpSp>
      </p:grpSp>
      <p:grpSp>
        <p:nvGrpSpPr>
          <p:cNvPr id="15" name="Group 41"/>
          <p:cNvGrpSpPr>
            <a:grpSpLocks/>
          </p:cNvGrpSpPr>
          <p:nvPr/>
        </p:nvGrpSpPr>
        <p:grpSpPr bwMode="auto">
          <a:xfrm>
            <a:off x="1395413" y="4119563"/>
            <a:ext cx="355600" cy="220662"/>
            <a:chOff x="879" y="2595"/>
            <a:chExt cx="224" cy="139"/>
          </a:xfrm>
        </p:grpSpPr>
        <p:sp>
          <p:nvSpPr>
            <p:cNvPr id="118912" name="Rectangle 42"/>
            <p:cNvSpPr>
              <a:spLocks noChangeArrowheads="1"/>
            </p:cNvSpPr>
            <p:nvPr/>
          </p:nvSpPr>
          <p:spPr bwMode="auto">
            <a:xfrm>
              <a:off x="879" y="2600"/>
              <a:ext cx="224" cy="134"/>
            </a:xfrm>
            <a:prstGeom prst="rect">
              <a:avLst/>
            </a:prstGeom>
            <a:solidFill>
              <a:srgbClr val="FFFFFF"/>
            </a:solidFill>
            <a:ln w="15875">
              <a:solidFill>
                <a:srgbClr val="000000"/>
              </a:solidFill>
              <a:miter lim="800000"/>
              <a:headEnd/>
              <a:tailEnd/>
            </a:ln>
          </p:spPr>
          <p:txBody>
            <a:bodyPr/>
            <a:lstStyle/>
            <a:p>
              <a:endParaRPr lang="fr-FR"/>
            </a:p>
          </p:txBody>
        </p:sp>
        <p:sp>
          <p:nvSpPr>
            <p:cNvPr id="118913" name="Rectangle 43"/>
            <p:cNvSpPr>
              <a:spLocks noChangeArrowheads="1"/>
            </p:cNvSpPr>
            <p:nvPr/>
          </p:nvSpPr>
          <p:spPr bwMode="auto">
            <a:xfrm>
              <a:off x="935" y="2595"/>
              <a:ext cx="156" cy="106"/>
            </a:xfrm>
            <a:prstGeom prst="rect">
              <a:avLst/>
            </a:prstGeom>
            <a:noFill/>
            <a:ln w="9525">
              <a:noFill/>
              <a:miter lim="800000"/>
              <a:headEnd/>
              <a:tailEnd/>
            </a:ln>
          </p:spPr>
          <p:txBody>
            <a:bodyPr wrap="none" lIns="0" tIns="0" rIns="0" bIns="0">
              <a:spAutoFit/>
            </a:bodyPr>
            <a:lstStyle/>
            <a:p>
              <a:r>
                <a:rPr lang="fr-FR" sz="1100" b="0">
                  <a:solidFill>
                    <a:srgbClr val="000000"/>
                  </a:solidFill>
                  <a:latin typeface="Times New Roman" pitchFamily="18" charset="0"/>
                </a:rPr>
                <a:t>Step</a:t>
              </a:r>
              <a:endParaRPr lang="fr-FR" b="0"/>
            </a:p>
          </p:txBody>
        </p:sp>
      </p:grpSp>
      <p:sp>
        <p:nvSpPr>
          <p:cNvPr id="118799" name="Rectangle 44"/>
          <p:cNvSpPr>
            <a:spLocks noChangeArrowheads="1"/>
          </p:cNvSpPr>
          <p:nvPr/>
        </p:nvSpPr>
        <p:spPr bwMode="auto">
          <a:xfrm>
            <a:off x="2162175" y="4000504"/>
            <a:ext cx="708025" cy="388934"/>
          </a:xfrm>
          <a:prstGeom prst="rect">
            <a:avLst/>
          </a:prstGeom>
          <a:solidFill>
            <a:srgbClr val="FFFFFF"/>
          </a:solidFill>
          <a:ln w="15875">
            <a:solidFill>
              <a:srgbClr val="000000"/>
            </a:solidFill>
            <a:miter lim="800000"/>
            <a:headEnd/>
            <a:tailEnd/>
          </a:ln>
        </p:spPr>
        <p:txBody>
          <a:bodyPr/>
          <a:lstStyle/>
          <a:p>
            <a:endParaRPr lang="fr-FR"/>
          </a:p>
        </p:txBody>
      </p:sp>
      <p:sp>
        <p:nvSpPr>
          <p:cNvPr id="118800" name="Rectangle 45"/>
          <p:cNvSpPr>
            <a:spLocks noChangeArrowheads="1"/>
          </p:cNvSpPr>
          <p:nvPr/>
        </p:nvSpPr>
        <p:spPr bwMode="auto">
          <a:xfrm>
            <a:off x="2376488" y="4184650"/>
            <a:ext cx="223837" cy="168275"/>
          </a:xfrm>
          <a:prstGeom prst="rect">
            <a:avLst/>
          </a:prstGeom>
          <a:noFill/>
          <a:ln w="9525">
            <a:noFill/>
            <a:miter lim="800000"/>
            <a:headEnd/>
            <a:tailEnd/>
          </a:ln>
        </p:spPr>
        <p:txBody>
          <a:bodyPr wrap="none" lIns="0" tIns="0" rIns="0" bIns="0">
            <a:spAutoFit/>
          </a:bodyPr>
          <a:lstStyle/>
          <a:p>
            <a:r>
              <a:rPr lang="fr-FR" sz="1100" b="0">
                <a:solidFill>
                  <a:srgbClr val="000000"/>
                </a:solidFill>
                <a:latin typeface="Times New Roman" pitchFamily="18" charset="0"/>
              </a:rPr>
              <a:t>step</a:t>
            </a:r>
            <a:endParaRPr lang="fr-FR" b="0"/>
          </a:p>
        </p:txBody>
      </p:sp>
      <p:sp>
        <p:nvSpPr>
          <p:cNvPr id="118801" name="Rectangle 46"/>
          <p:cNvSpPr>
            <a:spLocks noChangeArrowheads="1"/>
          </p:cNvSpPr>
          <p:nvPr/>
        </p:nvSpPr>
        <p:spPr bwMode="auto">
          <a:xfrm>
            <a:off x="2247900" y="4057650"/>
            <a:ext cx="295275" cy="228600"/>
          </a:xfrm>
          <a:prstGeom prst="rect">
            <a:avLst/>
          </a:prstGeom>
          <a:noFill/>
          <a:ln w="9525">
            <a:noFill/>
            <a:miter lim="800000"/>
            <a:headEnd/>
            <a:tailEnd/>
          </a:ln>
        </p:spPr>
        <p:txBody>
          <a:bodyPr wrap="none" lIns="0" tIns="0" rIns="0" bIns="0">
            <a:spAutoFit/>
          </a:bodyPr>
          <a:lstStyle/>
          <a:p>
            <a:r>
              <a:rPr lang="fr-FR" sz="1300" b="0">
                <a:solidFill>
                  <a:srgbClr val="000000"/>
                </a:solidFill>
                <a:latin typeface="Times New Roman" pitchFamily="18" charset="0"/>
              </a:rPr>
              <a:t>OR</a:t>
            </a:r>
            <a:endParaRPr lang="fr-FR" b="0"/>
          </a:p>
        </p:txBody>
      </p:sp>
      <p:sp>
        <p:nvSpPr>
          <p:cNvPr id="118802" name="Rectangle 47"/>
          <p:cNvSpPr>
            <a:spLocks noChangeArrowheads="1"/>
          </p:cNvSpPr>
          <p:nvPr/>
        </p:nvSpPr>
        <p:spPr bwMode="auto">
          <a:xfrm>
            <a:off x="2473325" y="4071938"/>
            <a:ext cx="273050" cy="168275"/>
          </a:xfrm>
          <a:prstGeom prst="rect">
            <a:avLst/>
          </a:prstGeom>
          <a:noFill/>
          <a:ln w="9525">
            <a:noFill/>
            <a:miter lim="800000"/>
            <a:headEnd/>
            <a:tailEnd/>
          </a:ln>
        </p:spPr>
        <p:txBody>
          <a:bodyPr wrap="none" lIns="0" tIns="0" rIns="0" bIns="0">
            <a:spAutoFit/>
          </a:bodyPr>
          <a:lstStyle/>
          <a:p>
            <a:r>
              <a:rPr lang="fr-FR" sz="1100" b="0" dirty="0">
                <a:solidFill>
                  <a:srgbClr val="000000"/>
                </a:solidFill>
                <a:latin typeface="Times New Roman" pitchFamily="18" charset="0"/>
              </a:rPr>
              <a:t> split</a:t>
            </a:r>
            <a:endParaRPr lang="fr-FR" b="0" dirty="0"/>
          </a:p>
        </p:txBody>
      </p:sp>
      <p:sp>
        <p:nvSpPr>
          <p:cNvPr id="118803" name="Rectangle 48"/>
          <p:cNvSpPr>
            <a:spLocks noChangeArrowheads="1"/>
          </p:cNvSpPr>
          <p:nvPr/>
        </p:nvSpPr>
        <p:spPr bwMode="auto">
          <a:xfrm>
            <a:off x="1911350" y="1590675"/>
            <a:ext cx="1027113" cy="198438"/>
          </a:xfrm>
          <a:prstGeom prst="rect">
            <a:avLst/>
          </a:prstGeom>
          <a:noFill/>
          <a:ln w="9525">
            <a:noFill/>
            <a:miter lim="800000"/>
            <a:headEnd/>
            <a:tailEnd/>
          </a:ln>
        </p:spPr>
        <p:txBody>
          <a:bodyPr wrap="none" lIns="0" tIns="0" rIns="0" bIns="0">
            <a:spAutoFit/>
          </a:bodyPr>
          <a:lstStyle/>
          <a:p>
            <a:r>
              <a:rPr lang="fr-FR" sz="1300">
                <a:solidFill>
                  <a:schemeClr val="accent2"/>
                </a:solidFill>
                <a:latin typeface="Times New Roman" pitchFamily="18" charset="0"/>
              </a:rPr>
              <a:t>AND split step</a:t>
            </a:r>
            <a:endParaRPr lang="fr-FR" b="0">
              <a:solidFill>
                <a:schemeClr val="accent2"/>
              </a:solidFill>
            </a:endParaRPr>
          </a:p>
        </p:txBody>
      </p:sp>
      <p:sp>
        <p:nvSpPr>
          <p:cNvPr id="118804" name="Rectangle 49"/>
          <p:cNvSpPr>
            <a:spLocks noChangeArrowheads="1"/>
          </p:cNvSpPr>
          <p:nvPr/>
        </p:nvSpPr>
        <p:spPr bwMode="auto">
          <a:xfrm>
            <a:off x="5992813" y="1668463"/>
            <a:ext cx="1000125" cy="198437"/>
          </a:xfrm>
          <a:prstGeom prst="rect">
            <a:avLst/>
          </a:prstGeom>
          <a:noFill/>
          <a:ln w="9525">
            <a:noFill/>
            <a:miter lim="800000"/>
            <a:headEnd/>
            <a:tailEnd/>
          </a:ln>
        </p:spPr>
        <p:txBody>
          <a:bodyPr wrap="none" lIns="0" tIns="0" rIns="0" bIns="0">
            <a:spAutoFit/>
          </a:bodyPr>
          <a:lstStyle/>
          <a:p>
            <a:r>
              <a:rPr lang="fr-FR" sz="1300">
                <a:solidFill>
                  <a:schemeClr val="accent2"/>
                </a:solidFill>
                <a:latin typeface="Times New Roman" pitchFamily="18" charset="0"/>
              </a:rPr>
              <a:t>AND join step</a:t>
            </a:r>
            <a:endParaRPr lang="fr-FR" b="0">
              <a:solidFill>
                <a:schemeClr val="accent2"/>
              </a:solidFill>
            </a:endParaRPr>
          </a:p>
        </p:txBody>
      </p:sp>
      <p:sp>
        <p:nvSpPr>
          <p:cNvPr id="118805" name="Rectangle 50"/>
          <p:cNvSpPr>
            <a:spLocks noChangeArrowheads="1"/>
          </p:cNvSpPr>
          <p:nvPr/>
        </p:nvSpPr>
        <p:spPr bwMode="auto">
          <a:xfrm>
            <a:off x="1963738" y="3573463"/>
            <a:ext cx="917575" cy="198437"/>
          </a:xfrm>
          <a:prstGeom prst="rect">
            <a:avLst/>
          </a:prstGeom>
          <a:noFill/>
          <a:ln w="9525">
            <a:noFill/>
            <a:miter lim="800000"/>
            <a:headEnd/>
            <a:tailEnd/>
          </a:ln>
        </p:spPr>
        <p:txBody>
          <a:bodyPr wrap="none" lIns="0" tIns="0" rIns="0" bIns="0">
            <a:spAutoFit/>
          </a:bodyPr>
          <a:lstStyle/>
          <a:p>
            <a:r>
              <a:rPr lang="fr-FR" sz="1300">
                <a:solidFill>
                  <a:schemeClr val="accent2"/>
                </a:solidFill>
                <a:latin typeface="Times New Roman" pitchFamily="18" charset="0"/>
              </a:rPr>
              <a:t>OR split step</a:t>
            </a:r>
            <a:endParaRPr lang="fr-FR" b="0">
              <a:solidFill>
                <a:schemeClr val="accent2"/>
              </a:solidFill>
            </a:endParaRPr>
          </a:p>
        </p:txBody>
      </p:sp>
      <p:grpSp>
        <p:nvGrpSpPr>
          <p:cNvPr id="16" name="Group 51"/>
          <p:cNvGrpSpPr>
            <a:grpSpLocks/>
          </p:cNvGrpSpPr>
          <p:nvPr/>
        </p:nvGrpSpPr>
        <p:grpSpPr bwMode="auto">
          <a:xfrm>
            <a:off x="7278688" y="2139950"/>
            <a:ext cx="355600" cy="222250"/>
            <a:chOff x="4585" y="1285"/>
            <a:chExt cx="224" cy="140"/>
          </a:xfrm>
        </p:grpSpPr>
        <p:sp>
          <p:nvSpPr>
            <p:cNvPr id="118910" name="Rectangle 52"/>
            <p:cNvSpPr>
              <a:spLocks noChangeArrowheads="1"/>
            </p:cNvSpPr>
            <p:nvPr/>
          </p:nvSpPr>
          <p:spPr bwMode="auto">
            <a:xfrm>
              <a:off x="4585" y="1290"/>
              <a:ext cx="224" cy="135"/>
            </a:xfrm>
            <a:prstGeom prst="rect">
              <a:avLst/>
            </a:prstGeom>
            <a:solidFill>
              <a:srgbClr val="FFFFFF"/>
            </a:solidFill>
            <a:ln w="15875">
              <a:solidFill>
                <a:srgbClr val="000000"/>
              </a:solidFill>
              <a:miter lim="800000"/>
              <a:headEnd/>
              <a:tailEnd/>
            </a:ln>
          </p:spPr>
          <p:txBody>
            <a:bodyPr/>
            <a:lstStyle/>
            <a:p>
              <a:endParaRPr lang="fr-FR"/>
            </a:p>
          </p:txBody>
        </p:sp>
        <p:sp>
          <p:nvSpPr>
            <p:cNvPr id="118911" name="Rectangle 53"/>
            <p:cNvSpPr>
              <a:spLocks noChangeArrowheads="1"/>
            </p:cNvSpPr>
            <p:nvPr/>
          </p:nvSpPr>
          <p:spPr bwMode="auto">
            <a:xfrm>
              <a:off x="4640" y="1285"/>
              <a:ext cx="156" cy="106"/>
            </a:xfrm>
            <a:prstGeom prst="rect">
              <a:avLst/>
            </a:prstGeom>
            <a:noFill/>
            <a:ln w="9525">
              <a:noFill/>
              <a:miter lim="800000"/>
              <a:headEnd/>
              <a:tailEnd/>
            </a:ln>
          </p:spPr>
          <p:txBody>
            <a:bodyPr wrap="none" lIns="0" tIns="0" rIns="0" bIns="0">
              <a:spAutoFit/>
            </a:bodyPr>
            <a:lstStyle/>
            <a:p>
              <a:r>
                <a:rPr lang="fr-FR" sz="1100" b="0">
                  <a:solidFill>
                    <a:srgbClr val="000000"/>
                  </a:solidFill>
                  <a:latin typeface="Times New Roman" pitchFamily="18" charset="0"/>
                </a:rPr>
                <a:t>Step</a:t>
              </a:r>
              <a:endParaRPr lang="fr-FR" b="0"/>
            </a:p>
          </p:txBody>
        </p:sp>
      </p:grpSp>
      <p:sp>
        <p:nvSpPr>
          <p:cNvPr id="118807" name="Rectangle 54"/>
          <p:cNvSpPr>
            <a:spLocks noChangeArrowheads="1"/>
          </p:cNvSpPr>
          <p:nvPr/>
        </p:nvSpPr>
        <p:spPr bwMode="auto">
          <a:xfrm>
            <a:off x="6145213" y="2071678"/>
            <a:ext cx="706437" cy="338147"/>
          </a:xfrm>
          <a:prstGeom prst="rect">
            <a:avLst/>
          </a:prstGeom>
          <a:solidFill>
            <a:srgbClr val="FFFFFF"/>
          </a:solidFill>
          <a:ln w="15875">
            <a:solidFill>
              <a:srgbClr val="000000"/>
            </a:solidFill>
            <a:miter lim="800000"/>
            <a:headEnd/>
            <a:tailEnd/>
          </a:ln>
        </p:spPr>
        <p:txBody>
          <a:bodyPr/>
          <a:lstStyle/>
          <a:p>
            <a:endParaRPr lang="fr-FR"/>
          </a:p>
        </p:txBody>
      </p:sp>
      <p:sp>
        <p:nvSpPr>
          <p:cNvPr id="118808" name="Rectangle 55"/>
          <p:cNvSpPr>
            <a:spLocks noChangeArrowheads="1"/>
          </p:cNvSpPr>
          <p:nvPr/>
        </p:nvSpPr>
        <p:spPr bwMode="auto">
          <a:xfrm>
            <a:off x="6313488" y="2205038"/>
            <a:ext cx="223837" cy="168275"/>
          </a:xfrm>
          <a:prstGeom prst="rect">
            <a:avLst/>
          </a:prstGeom>
          <a:noFill/>
          <a:ln w="9525">
            <a:noFill/>
            <a:miter lim="800000"/>
            <a:headEnd/>
            <a:tailEnd/>
          </a:ln>
        </p:spPr>
        <p:txBody>
          <a:bodyPr wrap="none" lIns="0" tIns="0" rIns="0" bIns="0">
            <a:spAutoFit/>
          </a:bodyPr>
          <a:lstStyle/>
          <a:p>
            <a:r>
              <a:rPr lang="fr-FR" sz="1100" b="0">
                <a:solidFill>
                  <a:srgbClr val="000000"/>
                </a:solidFill>
                <a:latin typeface="Times New Roman" pitchFamily="18" charset="0"/>
              </a:rPr>
              <a:t>step</a:t>
            </a:r>
            <a:endParaRPr lang="fr-FR" b="0"/>
          </a:p>
        </p:txBody>
      </p:sp>
      <p:sp>
        <p:nvSpPr>
          <p:cNvPr id="118809" name="Rectangle 56"/>
          <p:cNvSpPr>
            <a:spLocks noChangeArrowheads="1"/>
          </p:cNvSpPr>
          <p:nvPr/>
        </p:nvSpPr>
        <p:spPr bwMode="auto">
          <a:xfrm>
            <a:off x="6200775" y="2093913"/>
            <a:ext cx="357188" cy="198437"/>
          </a:xfrm>
          <a:prstGeom prst="rect">
            <a:avLst/>
          </a:prstGeom>
          <a:noFill/>
          <a:ln w="9525">
            <a:noFill/>
            <a:miter lim="800000"/>
            <a:headEnd/>
            <a:tailEnd/>
          </a:ln>
        </p:spPr>
        <p:txBody>
          <a:bodyPr wrap="none" lIns="0" tIns="0" rIns="0" bIns="0">
            <a:spAutoFit/>
          </a:bodyPr>
          <a:lstStyle/>
          <a:p>
            <a:r>
              <a:rPr lang="fr-FR" sz="1300" b="0">
                <a:solidFill>
                  <a:srgbClr val="000000"/>
                </a:solidFill>
                <a:latin typeface="Times New Roman" pitchFamily="18" charset="0"/>
              </a:rPr>
              <a:t>AND</a:t>
            </a:r>
            <a:endParaRPr lang="fr-FR" b="0"/>
          </a:p>
        </p:txBody>
      </p:sp>
      <p:sp>
        <p:nvSpPr>
          <p:cNvPr id="118810" name="Rectangle 57"/>
          <p:cNvSpPr>
            <a:spLocks noChangeArrowheads="1"/>
          </p:cNvSpPr>
          <p:nvPr/>
        </p:nvSpPr>
        <p:spPr bwMode="auto">
          <a:xfrm>
            <a:off x="6550025" y="2108200"/>
            <a:ext cx="250825" cy="168275"/>
          </a:xfrm>
          <a:prstGeom prst="rect">
            <a:avLst/>
          </a:prstGeom>
          <a:noFill/>
          <a:ln w="9525">
            <a:noFill/>
            <a:miter lim="800000"/>
            <a:headEnd/>
            <a:tailEnd/>
          </a:ln>
        </p:spPr>
        <p:txBody>
          <a:bodyPr wrap="none" lIns="0" tIns="0" rIns="0" bIns="0">
            <a:spAutoFit/>
          </a:bodyPr>
          <a:lstStyle/>
          <a:p>
            <a:r>
              <a:rPr lang="fr-FR" sz="1100" b="0">
                <a:solidFill>
                  <a:srgbClr val="000000"/>
                </a:solidFill>
                <a:latin typeface="Times New Roman" pitchFamily="18" charset="0"/>
              </a:rPr>
              <a:t> join</a:t>
            </a:r>
            <a:endParaRPr lang="fr-FR" b="0"/>
          </a:p>
        </p:txBody>
      </p:sp>
      <p:grpSp>
        <p:nvGrpSpPr>
          <p:cNvPr id="17" name="Group 58"/>
          <p:cNvGrpSpPr>
            <a:grpSpLocks/>
          </p:cNvGrpSpPr>
          <p:nvPr/>
        </p:nvGrpSpPr>
        <p:grpSpPr bwMode="auto">
          <a:xfrm>
            <a:off x="6838950" y="2189163"/>
            <a:ext cx="431800" cy="160337"/>
            <a:chOff x="4308" y="1316"/>
            <a:chExt cx="272" cy="101"/>
          </a:xfrm>
        </p:grpSpPr>
        <p:sp>
          <p:nvSpPr>
            <p:cNvPr id="118908" name="Freeform 59"/>
            <p:cNvSpPr>
              <a:spLocks/>
            </p:cNvSpPr>
            <p:nvPr/>
          </p:nvSpPr>
          <p:spPr bwMode="auto">
            <a:xfrm>
              <a:off x="4440" y="1316"/>
              <a:ext cx="140" cy="101"/>
            </a:xfrm>
            <a:custGeom>
              <a:avLst/>
              <a:gdLst>
                <a:gd name="T0" fmla="*/ 140 w 140"/>
                <a:gd name="T1" fmla="*/ 50 h 101"/>
                <a:gd name="T2" fmla="*/ 0 w 140"/>
                <a:gd name="T3" fmla="*/ 101 h 101"/>
                <a:gd name="T4" fmla="*/ 49 w 140"/>
                <a:gd name="T5" fmla="*/ 50 h 101"/>
                <a:gd name="T6" fmla="*/ 0 w 140"/>
                <a:gd name="T7" fmla="*/ 0 h 101"/>
                <a:gd name="T8" fmla="*/ 140 w 140"/>
                <a:gd name="T9" fmla="*/ 50 h 101"/>
                <a:gd name="T10" fmla="*/ 0 60000 65536"/>
                <a:gd name="T11" fmla="*/ 0 60000 65536"/>
                <a:gd name="T12" fmla="*/ 0 60000 65536"/>
                <a:gd name="T13" fmla="*/ 0 60000 65536"/>
                <a:gd name="T14" fmla="*/ 0 60000 65536"/>
                <a:gd name="T15" fmla="*/ 0 w 140"/>
                <a:gd name="T16" fmla="*/ 0 h 101"/>
                <a:gd name="T17" fmla="*/ 140 w 140"/>
                <a:gd name="T18" fmla="*/ 101 h 101"/>
              </a:gdLst>
              <a:ahLst/>
              <a:cxnLst>
                <a:cxn ang="T10">
                  <a:pos x="T0" y="T1"/>
                </a:cxn>
                <a:cxn ang="T11">
                  <a:pos x="T2" y="T3"/>
                </a:cxn>
                <a:cxn ang="T12">
                  <a:pos x="T4" y="T5"/>
                </a:cxn>
                <a:cxn ang="T13">
                  <a:pos x="T6" y="T7"/>
                </a:cxn>
                <a:cxn ang="T14">
                  <a:pos x="T8" y="T9"/>
                </a:cxn>
              </a:cxnLst>
              <a:rect l="T15" t="T16" r="T17" b="T18"/>
              <a:pathLst>
                <a:path w="140" h="101">
                  <a:moveTo>
                    <a:pt x="140" y="50"/>
                  </a:moveTo>
                  <a:lnTo>
                    <a:pt x="0" y="101"/>
                  </a:lnTo>
                  <a:lnTo>
                    <a:pt x="49" y="50"/>
                  </a:lnTo>
                  <a:lnTo>
                    <a:pt x="0" y="0"/>
                  </a:lnTo>
                  <a:lnTo>
                    <a:pt x="140" y="50"/>
                  </a:lnTo>
                  <a:close/>
                </a:path>
              </a:pathLst>
            </a:custGeom>
            <a:solidFill>
              <a:srgbClr val="000000"/>
            </a:solidFill>
            <a:ln w="9525">
              <a:noFill/>
              <a:round/>
              <a:headEnd/>
              <a:tailEnd/>
            </a:ln>
          </p:spPr>
          <p:txBody>
            <a:bodyPr/>
            <a:lstStyle/>
            <a:p>
              <a:endParaRPr lang="fr-FR"/>
            </a:p>
          </p:txBody>
        </p:sp>
        <p:sp>
          <p:nvSpPr>
            <p:cNvPr id="118909" name="Line 60"/>
            <p:cNvSpPr>
              <a:spLocks noChangeShapeType="1"/>
            </p:cNvSpPr>
            <p:nvPr/>
          </p:nvSpPr>
          <p:spPr bwMode="auto">
            <a:xfrm>
              <a:off x="4308" y="1366"/>
              <a:ext cx="186" cy="1"/>
            </a:xfrm>
            <a:prstGeom prst="line">
              <a:avLst/>
            </a:prstGeom>
            <a:noFill/>
            <a:ln w="15875">
              <a:solidFill>
                <a:srgbClr val="000000"/>
              </a:solidFill>
              <a:round/>
              <a:headEnd/>
              <a:tailEnd/>
            </a:ln>
          </p:spPr>
          <p:txBody>
            <a:bodyPr/>
            <a:lstStyle/>
            <a:p>
              <a:endParaRPr lang="fr-FR"/>
            </a:p>
          </p:txBody>
        </p:sp>
      </p:grpSp>
      <p:grpSp>
        <p:nvGrpSpPr>
          <p:cNvPr id="18" name="Group 61"/>
          <p:cNvGrpSpPr>
            <a:grpSpLocks/>
          </p:cNvGrpSpPr>
          <p:nvPr/>
        </p:nvGrpSpPr>
        <p:grpSpPr bwMode="auto">
          <a:xfrm>
            <a:off x="5530850" y="1885950"/>
            <a:ext cx="606425" cy="350838"/>
            <a:chOff x="3484" y="1125"/>
            <a:chExt cx="382" cy="221"/>
          </a:xfrm>
        </p:grpSpPr>
        <p:sp>
          <p:nvSpPr>
            <p:cNvPr id="118906" name="Freeform 62"/>
            <p:cNvSpPr>
              <a:spLocks/>
            </p:cNvSpPr>
            <p:nvPr/>
          </p:nvSpPr>
          <p:spPr bwMode="auto">
            <a:xfrm>
              <a:off x="3714" y="1225"/>
              <a:ext cx="152" cy="121"/>
            </a:xfrm>
            <a:custGeom>
              <a:avLst/>
              <a:gdLst>
                <a:gd name="T0" fmla="*/ 152 w 152"/>
                <a:gd name="T1" fmla="*/ 121 h 121"/>
                <a:gd name="T2" fmla="*/ 0 w 152"/>
                <a:gd name="T3" fmla="*/ 81 h 121"/>
                <a:gd name="T4" fmla="*/ 71 w 152"/>
                <a:gd name="T5" fmla="*/ 71 h 121"/>
                <a:gd name="T6" fmla="*/ 51 w 152"/>
                <a:gd name="T7" fmla="*/ 0 h 121"/>
                <a:gd name="T8" fmla="*/ 152 w 152"/>
                <a:gd name="T9" fmla="*/ 121 h 121"/>
                <a:gd name="T10" fmla="*/ 0 60000 65536"/>
                <a:gd name="T11" fmla="*/ 0 60000 65536"/>
                <a:gd name="T12" fmla="*/ 0 60000 65536"/>
                <a:gd name="T13" fmla="*/ 0 60000 65536"/>
                <a:gd name="T14" fmla="*/ 0 60000 65536"/>
                <a:gd name="T15" fmla="*/ 0 w 152"/>
                <a:gd name="T16" fmla="*/ 0 h 121"/>
                <a:gd name="T17" fmla="*/ 152 w 152"/>
                <a:gd name="T18" fmla="*/ 121 h 121"/>
              </a:gdLst>
              <a:ahLst/>
              <a:cxnLst>
                <a:cxn ang="T10">
                  <a:pos x="T0" y="T1"/>
                </a:cxn>
                <a:cxn ang="T11">
                  <a:pos x="T2" y="T3"/>
                </a:cxn>
                <a:cxn ang="T12">
                  <a:pos x="T4" y="T5"/>
                </a:cxn>
                <a:cxn ang="T13">
                  <a:pos x="T6" y="T7"/>
                </a:cxn>
                <a:cxn ang="T14">
                  <a:pos x="T8" y="T9"/>
                </a:cxn>
              </a:cxnLst>
              <a:rect l="T15" t="T16" r="T17" b="T18"/>
              <a:pathLst>
                <a:path w="152" h="121">
                  <a:moveTo>
                    <a:pt x="152" y="121"/>
                  </a:moveTo>
                  <a:lnTo>
                    <a:pt x="0" y="81"/>
                  </a:lnTo>
                  <a:lnTo>
                    <a:pt x="71" y="71"/>
                  </a:lnTo>
                  <a:lnTo>
                    <a:pt x="51" y="0"/>
                  </a:lnTo>
                  <a:lnTo>
                    <a:pt x="152" y="121"/>
                  </a:lnTo>
                  <a:close/>
                </a:path>
              </a:pathLst>
            </a:custGeom>
            <a:solidFill>
              <a:srgbClr val="000000"/>
            </a:solidFill>
            <a:ln w="9525">
              <a:noFill/>
              <a:round/>
              <a:headEnd/>
              <a:tailEnd/>
            </a:ln>
          </p:spPr>
          <p:txBody>
            <a:bodyPr/>
            <a:lstStyle/>
            <a:p>
              <a:endParaRPr lang="fr-FR"/>
            </a:p>
          </p:txBody>
        </p:sp>
        <p:sp>
          <p:nvSpPr>
            <p:cNvPr id="118907" name="Line 63"/>
            <p:cNvSpPr>
              <a:spLocks noChangeShapeType="1"/>
            </p:cNvSpPr>
            <p:nvPr/>
          </p:nvSpPr>
          <p:spPr bwMode="auto">
            <a:xfrm>
              <a:off x="3484" y="1125"/>
              <a:ext cx="301" cy="171"/>
            </a:xfrm>
            <a:prstGeom prst="line">
              <a:avLst/>
            </a:prstGeom>
            <a:noFill/>
            <a:ln w="15875">
              <a:solidFill>
                <a:srgbClr val="000000"/>
              </a:solidFill>
              <a:round/>
              <a:headEnd/>
              <a:tailEnd/>
            </a:ln>
          </p:spPr>
          <p:txBody>
            <a:bodyPr/>
            <a:lstStyle/>
            <a:p>
              <a:endParaRPr lang="fr-FR"/>
            </a:p>
          </p:txBody>
        </p:sp>
      </p:grpSp>
      <p:grpSp>
        <p:nvGrpSpPr>
          <p:cNvPr id="19" name="Group 64"/>
          <p:cNvGrpSpPr>
            <a:grpSpLocks/>
          </p:cNvGrpSpPr>
          <p:nvPr/>
        </p:nvGrpSpPr>
        <p:grpSpPr bwMode="auto">
          <a:xfrm>
            <a:off x="5545138" y="2173288"/>
            <a:ext cx="592137" cy="160337"/>
            <a:chOff x="3493" y="1306"/>
            <a:chExt cx="373" cy="101"/>
          </a:xfrm>
        </p:grpSpPr>
        <p:sp>
          <p:nvSpPr>
            <p:cNvPr id="118904" name="Freeform 65"/>
            <p:cNvSpPr>
              <a:spLocks/>
            </p:cNvSpPr>
            <p:nvPr/>
          </p:nvSpPr>
          <p:spPr bwMode="auto">
            <a:xfrm>
              <a:off x="3724" y="1306"/>
              <a:ext cx="142" cy="101"/>
            </a:xfrm>
            <a:custGeom>
              <a:avLst/>
              <a:gdLst>
                <a:gd name="T0" fmla="*/ 142 w 142"/>
                <a:gd name="T1" fmla="*/ 50 h 101"/>
                <a:gd name="T2" fmla="*/ 0 w 142"/>
                <a:gd name="T3" fmla="*/ 101 h 101"/>
                <a:gd name="T4" fmla="*/ 51 w 142"/>
                <a:gd name="T5" fmla="*/ 50 h 101"/>
                <a:gd name="T6" fmla="*/ 0 w 142"/>
                <a:gd name="T7" fmla="*/ 0 h 101"/>
                <a:gd name="T8" fmla="*/ 142 w 142"/>
                <a:gd name="T9" fmla="*/ 50 h 101"/>
                <a:gd name="T10" fmla="*/ 0 60000 65536"/>
                <a:gd name="T11" fmla="*/ 0 60000 65536"/>
                <a:gd name="T12" fmla="*/ 0 60000 65536"/>
                <a:gd name="T13" fmla="*/ 0 60000 65536"/>
                <a:gd name="T14" fmla="*/ 0 60000 65536"/>
                <a:gd name="T15" fmla="*/ 0 w 142"/>
                <a:gd name="T16" fmla="*/ 0 h 101"/>
                <a:gd name="T17" fmla="*/ 142 w 142"/>
                <a:gd name="T18" fmla="*/ 101 h 101"/>
              </a:gdLst>
              <a:ahLst/>
              <a:cxnLst>
                <a:cxn ang="T10">
                  <a:pos x="T0" y="T1"/>
                </a:cxn>
                <a:cxn ang="T11">
                  <a:pos x="T2" y="T3"/>
                </a:cxn>
                <a:cxn ang="T12">
                  <a:pos x="T4" y="T5"/>
                </a:cxn>
                <a:cxn ang="T13">
                  <a:pos x="T6" y="T7"/>
                </a:cxn>
                <a:cxn ang="T14">
                  <a:pos x="T8" y="T9"/>
                </a:cxn>
              </a:cxnLst>
              <a:rect l="T15" t="T16" r="T17" b="T18"/>
              <a:pathLst>
                <a:path w="142" h="101">
                  <a:moveTo>
                    <a:pt x="142" y="50"/>
                  </a:moveTo>
                  <a:lnTo>
                    <a:pt x="0" y="101"/>
                  </a:lnTo>
                  <a:lnTo>
                    <a:pt x="51" y="50"/>
                  </a:lnTo>
                  <a:lnTo>
                    <a:pt x="0" y="0"/>
                  </a:lnTo>
                  <a:lnTo>
                    <a:pt x="142" y="50"/>
                  </a:lnTo>
                  <a:close/>
                </a:path>
              </a:pathLst>
            </a:custGeom>
            <a:solidFill>
              <a:srgbClr val="000000"/>
            </a:solidFill>
            <a:ln w="9525">
              <a:noFill/>
              <a:round/>
              <a:headEnd/>
              <a:tailEnd/>
            </a:ln>
          </p:spPr>
          <p:txBody>
            <a:bodyPr/>
            <a:lstStyle/>
            <a:p>
              <a:endParaRPr lang="fr-FR"/>
            </a:p>
          </p:txBody>
        </p:sp>
        <p:sp>
          <p:nvSpPr>
            <p:cNvPr id="118905" name="Line 66"/>
            <p:cNvSpPr>
              <a:spLocks noChangeShapeType="1"/>
            </p:cNvSpPr>
            <p:nvPr/>
          </p:nvSpPr>
          <p:spPr bwMode="auto">
            <a:xfrm>
              <a:off x="3493" y="1356"/>
              <a:ext cx="287" cy="1"/>
            </a:xfrm>
            <a:prstGeom prst="line">
              <a:avLst/>
            </a:prstGeom>
            <a:noFill/>
            <a:ln w="15875">
              <a:solidFill>
                <a:srgbClr val="000000"/>
              </a:solidFill>
              <a:round/>
              <a:headEnd/>
              <a:tailEnd/>
            </a:ln>
          </p:spPr>
          <p:txBody>
            <a:bodyPr/>
            <a:lstStyle/>
            <a:p>
              <a:endParaRPr lang="fr-FR"/>
            </a:p>
          </p:txBody>
        </p:sp>
      </p:grpSp>
      <p:grpSp>
        <p:nvGrpSpPr>
          <p:cNvPr id="20" name="Group 67"/>
          <p:cNvGrpSpPr>
            <a:grpSpLocks/>
          </p:cNvGrpSpPr>
          <p:nvPr/>
        </p:nvGrpSpPr>
        <p:grpSpPr bwMode="auto">
          <a:xfrm>
            <a:off x="5548313" y="2301875"/>
            <a:ext cx="588962" cy="303213"/>
            <a:chOff x="3495" y="1387"/>
            <a:chExt cx="371" cy="191"/>
          </a:xfrm>
        </p:grpSpPr>
        <p:sp>
          <p:nvSpPr>
            <p:cNvPr id="118902" name="Freeform 68"/>
            <p:cNvSpPr>
              <a:spLocks/>
            </p:cNvSpPr>
            <p:nvPr/>
          </p:nvSpPr>
          <p:spPr bwMode="auto">
            <a:xfrm>
              <a:off x="3714" y="1387"/>
              <a:ext cx="152" cy="110"/>
            </a:xfrm>
            <a:custGeom>
              <a:avLst/>
              <a:gdLst>
                <a:gd name="T0" fmla="*/ 152 w 152"/>
                <a:gd name="T1" fmla="*/ 0 h 110"/>
                <a:gd name="T2" fmla="*/ 41 w 152"/>
                <a:gd name="T3" fmla="*/ 110 h 110"/>
                <a:gd name="T4" fmla="*/ 71 w 152"/>
                <a:gd name="T5" fmla="*/ 40 h 110"/>
                <a:gd name="T6" fmla="*/ 0 w 152"/>
                <a:gd name="T7" fmla="*/ 20 h 110"/>
                <a:gd name="T8" fmla="*/ 152 w 152"/>
                <a:gd name="T9" fmla="*/ 0 h 110"/>
                <a:gd name="T10" fmla="*/ 0 60000 65536"/>
                <a:gd name="T11" fmla="*/ 0 60000 65536"/>
                <a:gd name="T12" fmla="*/ 0 60000 65536"/>
                <a:gd name="T13" fmla="*/ 0 60000 65536"/>
                <a:gd name="T14" fmla="*/ 0 60000 65536"/>
                <a:gd name="T15" fmla="*/ 0 w 152"/>
                <a:gd name="T16" fmla="*/ 0 h 110"/>
                <a:gd name="T17" fmla="*/ 152 w 152"/>
                <a:gd name="T18" fmla="*/ 110 h 110"/>
              </a:gdLst>
              <a:ahLst/>
              <a:cxnLst>
                <a:cxn ang="T10">
                  <a:pos x="T0" y="T1"/>
                </a:cxn>
                <a:cxn ang="T11">
                  <a:pos x="T2" y="T3"/>
                </a:cxn>
                <a:cxn ang="T12">
                  <a:pos x="T4" y="T5"/>
                </a:cxn>
                <a:cxn ang="T13">
                  <a:pos x="T6" y="T7"/>
                </a:cxn>
                <a:cxn ang="T14">
                  <a:pos x="T8" y="T9"/>
                </a:cxn>
              </a:cxnLst>
              <a:rect l="T15" t="T16" r="T17" b="T18"/>
              <a:pathLst>
                <a:path w="152" h="110">
                  <a:moveTo>
                    <a:pt x="152" y="0"/>
                  </a:moveTo>
                  <a:lnTo>
                    <a:pt x="41" y="110"/>
                  </a:lnTo>
                  <a:lnTo>
                    <a:pt x="71" y="40"/>
                  </a:lnTo>
                  <a:lnTo>
                    <a:pt x="0" y="20"/>
                  </a:lnTo>
                  <a:lnTo>
                    <a:pt x="152" y="0"/>
                  </a:lnTo>
                  <a:close/>
                </a:path>
              </a:pathLst>
            </a:custGeom>
            <a:solidFill>
              <a:srgbClr val="000000"/>
            </a:solidFill>
            <a:ln w="9525">
              <a:noFill/>
              <a:round/>
              <a:headEnd/>
              <a:tailEnd/>
            </a:ln>
          </p:spPr>
          <p:txBody>
            <a:bodyPr/>
            <a:lstStyle/>
            <a:p>
              <a:endParaRPr lang="fr-FR"/>
            </a:p>
          </p:txBody>
        </p:sp>
        <p:sp>
          <p:nvSpPr>
            <p:cNvPr id="118903" name="Line 69"/>
            <p:cNvSpPr>
              <a:spLocks noChangeShapeType="1"/>
            </p:cNvSpPr>
            <p:nvPr/>
          </p:nvSpPr>
          <p:spPr bwMode="auto">
            <a:xfrm flipV="1">
              <a:off x="3495" y="1428"/>
              <a:ext cx="290" cy="150"/>
            </a:xfrm>
            <a:prstGeom prst="line">
              <a:avLst/>
            </a:prstGeom>
            <a:noFill/>
            <a:ln w="15875">
              <a:solidFill>
                <a:srgbClr val="000000"/>
              </a:solidFill>
              <a:round/>
              <a:headEnd/>
              <a:tailEnd/>
            </a:ln>
          </p:spPr>
          <p:txBody>
            <a:bodyPr/>
            <a:lstStyle/>
            <a:p>
              <a:endParaRPr lang="fr-FR"/>
            </a:p>
          </p:txBody>
        </p:sp>
      </p:grpSp>
      <p:grpSp>
        <p:nvGrpSpPr>
          <p:cNvPr id="21" name="Group 70"/>
          <p:cNvGrpSpPr>
            <a:grpSpLocks/>
          </p:cNvGrpSpPr>
          <p:nvPr/>
        </p:nvGrpSpPr>
        <p:grpSpPr bwMode="auto">
          <a:xfrm>
            <a:off x="5233988" y="1804988"/>
            <a:ext cx="371475" cy="908050"/>
            <a:chOff x="3297" y="1074"/>
            <a:chExt cx="234" cy="572"/>
          </a:xfrm>
        </p:grpSpPr>
        <p:grpSp>
          <p:nvGrpSpPr>
            <p:cNvPr id="22" name="Group 71"/>
            <p:cNvGrpSpPr>
              <a:grpSpLocks/>
            </p:cNvGrpSpPr>
            <p:nvPr/>
          </p:nvGrpSpPr>
          <p:grpSpPr bwMode="auto">
            <a:xfrm>
              <a:off x="3297" y="1512"/>
              <a:ext cx="234" cy="134"/>
              <a:chOff x="3297" y="1512"/>
              <a:chExt cx="234" cy="134"/>
            </a:xfrm>
          </p:grpSpPr>
          <p:sp>
            <p:nvSpPr>
              <p:cNvPr id="118900" name="Rectangle 72"/>
              <p:cNvSpPr>
                <a:spLocks noChangeArrowheads="1"/>
              </p:cNvSpPr>
              <p:nvPr/>
            </p:nvSpPr>
            <p:spPr bwMode="auto">
              <a:xfrm>
                <a:off x="3297" y="1512"/>
                <a:ext cx="234" cy="134"/>
              </a:xfrm>
              <a:prstGeom prst="rect">
                <a:avLst/>
              </a:prstGeom>
              <a:solidFill>
                <a:srgbClr val="FFFFFF"/>
              </a:solidFill>
              <a:ln w="15875">
                <a:solidFill>
                  <a:srgbClr val="000000"/>
                </a:solidFill>
                <a:miter lim="800000"/>
                <a:headEnd/>
                <a:tailEnd/>
              </a:ln>
            </p:spPr>
            <p:txBody>
              <a:bodyPr/>
              <a:lstStyle/>
              <a:p>
                <a:endParaRPr lang="fr-FR"/>
              </a:p>
            </p:txBody>
          </p:sp>
          <p:sp>
            <p:nvSpPr>
              <p:cNvPr id="118901" name="Rectangle 73"/>
              <p:cNvSpPr>
                <a:spLocks noChangeArrowheads="1"/>
              </p:cNvSpPr>
              <p:nvPr/>
            </p:nvSpPr>
            <p:spPr bwMode="auto">
              <a:xfrm>
                <a:off x="3352" y="1517"/>
                <a:ext cx="156" cy="106"/>
              </a:xfrm>
              <a:prstGeom prst="rect">
                <a:avLst/>
              </a:prstGeom>
              <a:noFill/>
              <a:ln w="9525">
                <a:noFill/>
                <a:miter lim="800000"/>
                <a:headEnd/>
                <a:tailEnd/>
              </a:ln>
            </p:spPr>
            <p:txBody>
              <a:bodyPr wrap="none" lIns="0" tIns="0" rIns="0" bIns="0">
                <a:spAutoFit/>
              </a:bodyPr>
              <a:lstStyle/>
              <a:p>
                <a:r>
                  <a:rPr lang="fr-FR" sz="1100" b="0">
                    <a:solidFill>
                      <a:srgbClr val="000000"/>
                    </a:solidFill>
                    <a:latin typeface="Times New Roman" pitchFamily="18" charset="0"/>
                  </a:rPr>
                  <a:t>Step</a:t>
                </a:r>
                <a:endParaRPr lang="fr-FR" b="0"/>
              </a:p>
            </p:txBody>
          </p:sp>
        </p:grpSp>
        <p:grpSp>
          <p:nvGrpSpPr>
            <p:cNvPr id="23" name="Group 74"/>
            <p:cNvGrpSpPr>
              <a:grpSpLocks/>
            </p:cNvGrpSpPr>
            <p:nvPr/>
          </p:nvGrpSpPr>
          <p:grpSpPr bwMode="auto">
            <a:xfrm>
              <a:off x="3297" y="1074"/>
              <a:ext cx="224" cy="138"/>
              <a:chOff x="3297" y="1074"/>
              <a:chExt cx="224" cy="138"/>
            </a:xfrm>
          </p:grpSpPr>
          <p:sp>
            <p:nvSpPr>
              <p:cNvPr id="118898" name="Rectangle 75"/>
              <p:cNvSpPr>
                <a:spLocks noChangeArrowheads="1"/>
              </p:cNvSpPr>
              <p:nvPr/>
            </p:nvSpPr>
            <p:spPr bwMode="auto">
              <a:xfrm>
                <a:off x="3297" y="1079"/>
                <a:ext cx="224" cy="133"/>
              </a:xfrm>
              <a:prstGeom prst="rect">
                <a:avLst/>
              </a:prstGeom>
              <a:solidFill>
                <a:srgbClr val="FFFFFF"/>
              </a:solidFill>
              <a:ln w="15875">
                <a:solidFill>
                  <a:srgbClr val="000000"/>
                </a:solidFill>
                <a:miter lim="800000"/>
                <a:headEnd/>
                <a:tailEnd/>
              </a:ln>
            </p:spPr>
            <p:txBody>
              <a:bodyPr/>
              <a:lstStyle/>
              <a:p>
                <a:endParaRPr lang="fr-FR"/>
              </a:p>
            </p:txBody>
          </p:sp>
          <p:sp>
            <p:nvSpPr>
              <p:cNvPr id="118899" name="Rectangle 76"/>
              <p:cNvSpPr>
                <a:spLocks noChangeArrowheads="1"/>
              </p:cNvSpPr>
              <p:nvPr/>
            </p:nvSpPr>
            <p:spPr bwMode="auto">
              <a:xfrm>
                <a:off x="3352" y="1074"/>
                <a:ext cx="156" cy="106"/>
              </a:xfrm>
              <a:prstGeom prst="rect">
                <a:avLst/>
              </a:prstGeom>
              <a:noFill/>
              <a:ln w="9525">
                <a:noFill/>
                <a:miter lim="800000"/>
                <a:headEnd/>
                <a:tailEnd/>
              </a:ln>
            </p:spPr>
            <p:txBody>
              <a:bodyPr wrap="none" lIns="0" tIns="0" rIns="0" bIns="0">
                <a:spAutoFit/>
              </a:bodyPr>
              <a:lstStyle/>
              <a:p>
                <a:r>
                  <a:rPr lang="fr-FR" sz="1100" b="0">
                    <a:solidFill>
                      <a:srgbClr val="000000"/>
                    </a:solidFill>
                    <a:latin typeface="Times New Roman" pitchFamily="18" charset="0"/>
                  </a:rPr>
                  <a:t>Step</a:t>
                </a:r>
                <a:endParaRPr lang="fr-FR" b="0"/>
              </a:p>
            </p:txBody>
          </p:sp>
        </p:grpSp>
        <p:grpSp>
          <p:nvGrpSpPr>
            <p:cNvPr id="24" name="Group 77"/>
            <p:cNvGrpSpPr>
              <a:grpSpLocks/>
            </p:cNvGrpSpPr>
            <p:nvPr/>
          </p:nvGrpSpPr>
          <p:grpSpPr bwMode="auto">
            <a:xfrm>
              <a:off x="3297" y="1290"/>
              <a:ext cx="234" cy="135"/>
              <a:chOff x="3297" y="1290"/>
              <a:chExt cx="234" cy="135"/>
            </a:xfrm>
          </p:grpSpPr>
          <p:sp>
            <p:nvSpPr>
              <p:cNvPr id="118896" name="Rectangle 78"/>
              <p:cNvSpPr>
                <a:spLocks noChangeArrowheads="1"/>
              </p:cNvSpPr>
              <p:nvPr/>
            </p:nvSpPr>
            <p:spPr bwMode="auto">
              <a:xfrm>
                <a:off x="3297" y="1290"/>
                <a:ext cx="234" cy="135"/>
              </a:xfrm>
              <a:prstGeom prst="rect">
                <a:avLst/>
              </a:prstGeom>
              <a:solidFill>
                <a:srgbClr val="FFFFFF"/>
              </a:solidFill>
              <a:ln w="15875">
                <a:solidFill>
                  <a:srgbClr val="000000"/>
                </a:solidFill>
                <a:miter lim="800000"/>
                <a:headEnd/>
                <a:tailEnd/>
              </a:ln>
            </p:spPr>
            <p:txBody>
              <a:bodyPr/>
              <a:lstStyle/>
              <a:p>
                <a:endParaRPr lang="fr-FR"/>
              </a:p>
            </p:txBody>
          </p:sp>
          <p:sp>
            <p:nvSpPr>
              <p:cNvPr id="118897" name="Rectangle 79"/>
              <p:cNvSpPr>
                <a:spLocks noChangeArrowheads="1"/>
              </p:cNvSpPr>
              <p:nvPr/>
            </p:nvSpPr>
            <p:spPr bwMode="auto">
              <a:xfrm>
                <a:off x="3352" y="1296"/>
                <a:ext cx="156" cy="106"/>
              </a:xfrm>
              <a:prstGeom prst="rect">
                <a:avLst/>
              </a:prstGeom>
              <a:noFill/>
              <a:ln w="9525">
                <a:noFill/>
                <a:miter lim="800000"/>
                <a:headEnd/>
                <a:tailEnd/>
              </a:ln>
            </p:spPr>
            <p:txBody>
              <a:bodyPr wrap="none" lIns="0" tIns="0" rIns="0" bIns="0">
                <a:spAutoFit/>
              </a:bodyPr>
              <a:lstStyle/>
              <a:p>
                <a:r>
                  <a:rPr lang="fr-FR" sz="1100" b="0">
                    <a:solidFill>
                      <a:srgbClr val="000000"/>
                    </a:solidFill>
                    <a:latin typeface="Times New Roman" pitchFamily="18" charset="0"/>
                  </a:rPr>
                  <a:t>Step</a:t>
                </a:r>
                <a:endParaRPr lang="fr-FR" b="0"/>
              </a:p>
            </p:txBody>
          </p:sp>
        </p:grpSp>
      </p:grpSp>
      <p:grpSp>
        <p:nvGrpSpPr>
          <p:cNvPr id="25" name="Group 80"/>
          <p:cNvGrpSpPr>
            <a:grpSpLocks/>
          </p:cNvGrpSpPr>
          <p:nvPr/>
        </p:nvGrpSpPr>
        <p:grpSpPr bwMode="auto">
          <a:xfrm>
            <a:off x="7378700" y="4151313"/>
            <a:ext cx="355600" cy="222250"/>
            <a:chOff x="4648" y="2615"/>
            <a:chExt cx="224" cy="140"/>
          </a:xfrm>
        </p:grpSpPr>
        <p:sp>
          <p:nvSpPr>
            <p:cNvPr id="118891" name="Rectangle 81"/>
            <p:cNvSpPr>
              <a:spLocks noChangeArrowheads="1"/>
            </p:cNvSpPr>
            <p:nvPr/>
          </p:nvSpPr>
          <p:spPr bwMode="auto">
            <a:xfrm>
              <a:off x="4648" y="2620"/>
              <a:ext cx="224" cy="135"/>
            </a:xfrm>
            <a:prstGeom prst="rect">
              <a:avLst/>
            </a:prstGeom>
            <a:solidFill>
              <a:srgbClr val="FFFFFF"/>
            </a:solidFill>
            <a:ln w="15875">
              <a:solidFill>
                <a:srgbClr val="000000"/>
              </a:solidFill>
              <a:miter lim="800000"/>
              <a:headEnd/>
              <a:tailEnd/>
            </a:ln>
          </p:spPr>
          <p:txBody>
            <a:bodyPr/>
            <a:lstStyle/>
            <a:p>
              <a:endParaRPr lang="fr-FR"/>
            </a:p>
          </p:txBody>
        </p:sp>
        <p:sp>
          <p:nvSpPr>
            <p:cNvPr id="118892" name="Rectangle 82"/>
            <p:cNvSpPr>
              <a:spLocks noChangeArrowheads="1"/>
            </p:cNvSpPr>
            <p:nvPr/>
          </p:nvSpPr>
          <p:spPr bwMode="auto">
            <a:xfrm>
              <a:off x="4704" y="2615"/>
              <a:ext cx="156" cy="106"/>
            </a:xfrm>
            <a:prstGeom prst="rect">
              <a:avLst/>
            </a:prstGeom>
            <a:noFill/>
            <a:ln w="9525">
              <a:noFill/>
              <a:miter lim="800000"/>
              <a:headEnd/>
              <a:tailEnd/>
            </a:ln>
          </p:spPr>
          <p:txBody>
            <a:bodyPr wrap="none" lIns="0" tIns="0" rIns="0" bIns="0">
              <a:spAutoFit/>
            </a:bodyPr>
            <a:lstStyle/>
            <a:p>
              <a:r>
                <a:rPr lang="fr-FR" sz="1100" b="0">
                  <a:solidFill>
                    <a:srgbClr val="000000"/>
                  </a:solidFill>
                  <a:latin typeface="Times New Roman" pitchFamily="18" charset="0"/>
                </a:rPr>
                <a:t>Step</a:t>
              </a:r>
              <a:endParaRPr lang="fr-FR" b="0"/>
            </a:p>
          </p:txBody>
        </p:sp>
      </p:grpSp>
      <p:sp>
        <p:nvSpPr>
          <p:cNvPr id="118817" name="Rectangle 83"/>
          <p:cNvSpPr>
            <a:spLocks noChangeArrowheads="1"/>
          </p:cNvSpPr>
          <p:nvPr/>
        </p:nvSpPr>
        <p:spPr bwMode="auto">
          <a:xfrm>
            <a:off x="6245225" y="4071942"/>
            <a:ext cx="690563" cy="333371"/>
          </a:xfrm>
          <a:prstGeom prst="rect">
            <a:avLst/>
          </a:prstGeom>
          <a:solidFill>
            <a:srgbClr val="FFFFFF"/>
          </a:solidFill>
          <a:ln w="15875">
            <a:solidFill>
              <a:srgbClr val="000000"/>
            </a:solidFill>
            <a:miter lim="800000"/>
            <a:headEnd/>
            <a:tailEnd/>
          </a:ln>
        </p:spPr>
        <p:txBody>
          <a:bodyPr/>
          <a:lstStyle/>
          <a:p>
            <a:endParaRPr lang="fr-FR"/>
          </a:p>
        </p:txBody>
      </p:sp>
      <p:sp>
        <p:nvSpPr>
          <p:cNvPr id="118818" name="Rectangle 84"/>
          <p:cNvSpPr>
            <a:spLocks noChangeArrowheads="1"/>
          </p:cNvSpPr>
          <p:nvPr/>
        </p:nvSpPr>
        <p:spPr bwMode="auto">
          <a:xfrm>
            <a:off x="6478588" y="4216400"/>
            <a:ext cx="223837" cy="168275"/>
          </a:xfrm>
          <a:prstGeom prst="rect">
            <a:avLst/>
          </a:prstGeom>
          <a:noFill/>
          <a:ln w="9525">
            <a:noFill/>
            <a:miter lim="800000"/>
            <a:headEnd/>
            <a:tailEnd/>
          </a:ln>
        </p:spPr>
        <p:txBody>
          <a:bodyPr wrap="none" lIns="0" tIns="0" rIns="0" bIns="0">
            <a:spAutoFit/>
          </a:bodyPr>
          <a:lstStyle/>
          <a:p>
            <a:r>
              <a:rPr lang="fr-FR" sz="1100" b="0">
                <a:solidFill>
                  <a:srgbClr val="000000"/>
                </a:solidFill>
                <a:latin typeface="Times New Roman" pitchFamily="18" charset="0"/>
              </a:rPr>
              <a:t>step</a:t>
            </a:r>
            <a:endParaRPr lang="fr-FR" b="0"/>
          </a:p>
        </p:txBody>
      </p:sp>
      <p:sp>
        <p:nvSpPr>
          <p:cNvPr id="118819" name="Rectangle 85"/>
          <p:cNvSpPr>
            <a:spLocks noChangeArrowheads="1"/>
          </p:cNvSpPr>
          <p:nvPr/>
        </p:nvSpPr>
        <p:spPr bwMode="auto">
          <a:xfrm>
            <a:off x="6350000" y="4089400"/>
            <a:ext cx="295275" cy="228600"/>
          </a:xfrm>
          <a:prstGeom prst="rect">
            <a:avLst/>
          </a:prstGeom>
          <a:noFill/>
          <a:ln w="9525">
            <a:noFill/>
            <a:miter lim="800000"/>
            <a:headEnd/>
            <a:tailEnd/>
          </a:ln>
        </p:spPr>
        <p:txBody>
          <a:bodyPr wrap="none" lIns="0" tIns="0" rIns="0" bIns="0">
            <a:spAutoFit/>
          </a:bodyPr>
          <a:lstStyle/>
          <a:p>
            <a:r>
              <a:rPr lang="fr-FR" sz="1300" b="0">
                <a:solidFill>
                  <a:srgbClr val="000000"/>
                </a:solidFill>
                <a:latin typeface="Times New Roman" pitchFamily="18" charset="0"/>
              </a:rPr>
              <a:t>OR</a:t>
            </a:r>
            <a:endParaRPr lang="fr-FR" b="0"/>
          </a:p>
        </p:txBody>
      </p:sp>
      <p:sp>
        <p:nvSpPr>
          <p:cNvPr id="118820" name="Rectangle 86"/>
          <p:cNvSpPr>
            <a:spLocks noChangeArrowheads="1"/>
          </p:cNvSpPr>
          <p:nvPr/>
        </p:nvSpPr>
        <p:spPr bwMode="auto">
          <a:xfrm>
            <a:off x="6570663" y="4103688"/>
            <a:ext cx="250825" cy="168275"/>
          </a:xfrm>
          <a:prstGeom prst="rect">
            <a:avLst/>
          </a:prstGeom>
          <a:noFill/>
          <a:ln w="9525">
            <a:noFill/>
            <a:miter lim="800000"/>
            <a:headEnd/>
            <a:tailEnd/>
          </a:ln>
        </p:spPr>
        <p:txBody>
          <a:bodyPr wrap="none" lIns="0" tIns="0" rIns="0" bIns="0">
            <a:spAutoFit/>
          </a:bodyPr>
          <a:lstStyle/>
          <a:p>
            <a:r>
              <a:rPr lang="fr-FR" sz="1100" b="0">
                <a:solidFill>
                  <a:srgbClr val="000000"/>
                </a:solidFill>
                <a:latin typeface="Times New Roman" pitchFamily="18" charset="0"/>
              </a:rPr>
              <a:t> join</a:t>
            </a:r>
            <a:endParaRPr lang="fr-FR" b="0"/>
          </a:p>
        </p:txBody>
      </p:sp>
      <p:grpSp>
        <p:nvGrpSpPr>
          <p:cNvPr id="26" name="Group 87"/>
          <p:cNvGrpSpPr>
            <a:grpSpLocks/>
          </p:cNvGrpSpPr>
          <p:nvPr/>
        </p:nvGrpSpPr>
        <p:grpSpPr bwMode="auto">
          <a:xfrm>
            <a:off x="5335588" y="3814763"/>
            <a:ext cx="369887" cy="893762"/>
            <a:chOff x="3361" y="2403"/>
            <a:chExt cx="233" cy="563"/>
          </a:xfrm>
        </p:grpSpPr>
        <p:grpSp>
          <p:nvGrpSpPr>
            <p:cNvPr id="27" name="Group 88"/>
            <p:cNvGrpSpPr>
              <a:grpSpLocks/>
            </p:cNvGrpSpPr>
            <p:nvPr/>
          </p:nvGrpSpPr>
          <p:grpSpPr bwMode="auto">
            <a:xfrm>
              <a:off x="3361" y="2833"/>
              <a:ext cx="233" cy="133"/>
              <a:chOff x="3361" y="2833"/>
              <a:chExt cx="233" cy="133"/>
            </a:xfrm>
          </p:grpSpPr>
          <p:sp>
            <p:nvSpPr>
              <p:cNvPr id="118889" name="Rectangle 89"/>
              <p:cNvSpPr>
                <a:spLocks noChangeArrowheads="1"/>
              </p:cNvSpPr>
              <p:nvPr/>
            </p:nvSpPr>
            <p:spPr bwMode="auto">
              <a:xfrm>
                <a:off x="3361" y="2833"/>
                <a:ext cx="233" cy="133"/>
              </a:xfrm>
              <a:prstGeom prst="rect">
                <a:avLst/>
              </a:prstGeom>
              <a:solidFill>
                <a:srgbClr val="FFFFFF"/>
              </a:solidFill>
              <a:ln w="15875">
                <a:solidFill>
                  <a:srgbClr val="000000"/>
                </a:solidFill>
                <a:miter lim="800000"/>
                <a:headEnd/>
                <a:tailEnd/>
              </a:ln>
            </p:spPr>
            <p:txBody>
              <a:bodyPr/>
              <a:lstStyle/>
              <a:p>
                <a:endParaRPr lang="fr-FR"/>
              </a:p>
            </p:txBody>
          </p:sp>
          <p:sp>
            <p:nvSpPr>
              <p:cNvPr id="118890" name="Rectangle 90"/>
              <p:cNvSpPr>
                <a:spLocks noChangeArrowheads="1"/>
              </p:cNvSpPr>
              <p:nvPr/>
            </p:nvSpPr>
            <p:spPr bwMode="auto">
              <a:xfrm>
                <a:off x="3415" y="2837"/>
                <a:ext cx="156" cy="106"/>
              </a:xfrm>
              <a:prstGeom prst="rect">
                <a:avLst/>
              </a:prstGeom>
              <a:noFill/>
              <a:ln w="9525">
                <a:noFill/>
                <a:miter lim="800000"/>
                <a:headEnd/>
                <a:tailEnd/>
              </a:ln>
            </p:spPr>
            <p:txBody>
              <a:bodyPr wrap="none" lIns="0" tIns="0" rIns="0" bIns="0">
                <a:spAutoFit/>
              </a:bodyPr>
              <a:lstStyle/>
              <a:p>
                <a:r>
                  <a:rPr lang="fr-FR" sz="1100" b="0">
                    <a:solidFill>
                      <a:srgbClr val="000000"/>
                    </a:solidFill>
                    <a:latin typeface="Times New Roman" pitchFamily="18" charset="0"/>
                  </a:rPr>
                  <a:t>Step</a:t>
                </a:r>
                <a:endParaRPr lang="fr-FR" b="0"/>
              </a:p>
            </p:txBody>
          </p:sp>
        </p:grpSp>
        <p:grpSp>
          <p:nvGrpSpPr>
            <p:cNvPr id="28" name="Group 91"/>
            <p:cNvGrpSpPr>
              <a:grpSpLocks/>
            </p:cNvGrpSpPr>
            <p:nvPr/>
          </p:nvGrpSpPr>
          <p:grpSpPr bwMode="auto">
            <a:xfrm>
              <a:off x="3361" y="2403"/>
              <a:ext cx="223" cy="139"/>
              <a:chOff x="3361" y="2403"/>
              <a:chExt cx="223" cy="139"/>
            </a:xfrm>
          </p:grpSpPr>
          <p:sp>
            <p:nvSpPr>
              <p:cNvPr id="118887" name="Rectangle 92"/>
              <p:cNvSpPr>
                <a:spLocks noChangeArrowheads="1"/>
              </p:cNvSpPr>
              <p:nvPr/>
            </p:nvSpPr>
            <p:spPr bwMode="auto">
              <a:xfrm>
                <a:off x="3361" y="2409"/>
                <a:ext cx="223" cy="133"/>
              </a:xfrm>
              <a:prstGeom prst="rect">
                <a:avLst/>
              </a:prstGeom>
              <a:solidFill>
                <a:srgbClr val="FFFFFF"/>
              </a:solidFill>
              <a:ln w="15875">
                <a:solidFill>
                  <a:srgbClr val="000000"/>
                </a:solidFill>
                <a:miter lim="800000"/>
                <a:headEnd/>
                <a:tailEnd/>
              </a:ln>
            </p:spPr>
            <p:txBody>
              <a:bodyPr/>
              <a:lstStyle/>
              <a:p>
                <a:endParaRPr lang="fr-FR"/>
              </a:p>
            </p:txBody>
          </p:sp>
          <p:sp>
            <p:nvSpPr>
              <p:cNvPr id="118888" name="Rectangle 93"/>
              <p:cNvSpPr>
                <a:spLocks noChangeArrowheads="1"/>
              </p:cNvSpPr>
              <p:nvPr/>
            </p:nvSpPr>
            <p:spPr bwMode="auto">
              <a:xfrm>
                <a:off x="3415" y="2403"/>
                <a:ext cx="156" cy="106"/>
              </a:xfrm>
              <a:prstGeom prst="rect">
                <a:avLst/>
              </a:prstGeom>
              <a:noFill/>
              <a:ln w="9525">
                <a:noFill/>
                <a:miter lim="800000"/>
                <a:headEnd/>
                <a:tailEnd/>
              </a:ln>
            </p:spPr>
            <p:txBody>
              <a:bodyPr wrap="none" lIns="0" tIns="0" rIns="0" bIns="0">
                <a:spAutoFit/>
              </a:bodyPr>
              <a:lstStyle/>
              <a:p>
                <a:r>
                  <a:rPr lang="fr-FR" sz="1100" b="0">
                    <a:solidFill>
                      <a:srgbClr val="000000"/>
                    </a:solidFill>
                    <a:latin typeface="Times New Roman" pitchFamily="18" charset="0"/>
                  </a:rPr>
                  <a:t>Step</a:t>
                </a:r>
                <a:endParaRPr lang="fr-FR" b="0"/>
              </a:p>
            </p:txBody>
          </p:sp>
        </p:grpSp>
        <p:grpSp>
          <p:nvGrpSpPr>
            <p:cNvPr id="29" name="Group 94"/>
            <p:cNvGrpSpPr>
              <a:grpSpLocks/>
            </p:cNvGrpSpPr>
            <p:nvPr/>
          </p:nvGrpSpPr>
          <p:grpSpPr bwMode="auto">
            <a:xfrm>
              <a:off x="3361" y="2615"/>
              <a:ext cx="223" cy="140"/>
              <a:chOff x="3361" y="2615"/>
              <a:chExt cx="223" cy="140"/>
            </a:xfrm>
          </p:grpSpPr>
          <p:sp>
            <p:nvSpPr>
              <p:cNvPr id="118885" name="Rectangle 95"/>
              <p:cNvSpPr>
                <a:spLocks noChangeArrowheads="1"/>
              </p:cNvSpPr>
              <p:nvPr/>
            </p:nvSpPr>
            <p:spPr bwMode="auto">
              <a:xfrm>
                <a:off x="3361" y="2620"/>
                <a:ext cx="223" cy="135"/>
              </a:xfrm>
              <a:prstGeom prst="rect">
                <a:avLst/>
              </a:prstGeom>
              <a:solidFill>
                <a:srgbClr val="FFFFFF"/>
              </a:solidFill>
              <a:ln w="15875">
                <a:solidFill>
                  <a:srgbClr val="000000"/>
                </a:solidFill>
                <a:miter lim="800000"/>
                <a:headEnd/>
                <a:tailEnd/>
              </a:ln>
            </p:spPr>
            <p:txBody>
              <a:bodyPr/>
              <a:lstStyle/>
              <a:p>
                <a:endParaRPr lang="fr-FR"/>
              </a:p>
            </p:txBody>
          </p:sp>
          <p:sp>
            <p:nvSpPr>
              <p:cNvPr id="118886" name="Rectangle 96"/>
              <p:cNvSpPr>
                <a:spLocks noChangeArrowheads="1"/>
              </p:cNvSpPr>
              <p:nvPr/>
            </p:nvSpPr>
            <p:spPr bwMode="auto">
              <a:xfrm>
                <a:off x="3415" y="2615"/>
                <a:ext cx="156" cy="106"/>
              </a:xfrm>
              <a:prstGeom prst="rect">
                <a:avLst/>
              </a:prstGeom>
              <a:noFill/>
              <a:ln w="9525">
                <a:noFill/>
                <a:miter lim="800000"/>
                <a:headEnd/>
                <a:tailEnd/>
              </a:ln>
            </p:spPr>
            <p:txBody>
              <a:bodyPr wrap="none" lIns="0" tIns="0" rIns="0" bIns="0">
                <a:spAutoFit/>
              </a:bodyPr>
              <a:lstStyle/>
              <a:p>
                <a:r>
                  <a:rPr lang="fr-FR" sz="1100" b="0">
                    <a:solidFill>
                      <a:srgbClr val="000000"/>
                    </a:solidFill>
                    <a:latin typeface="Times New Roman" pitchFamily="18" charset="0"/>
                  </a:rPr>
                  <a:t>Step</a:t>
                </a:r>
                <a:endParaRPr lang="fr-FR" b="0"/>
              </a:p>
            </p:txBody>
          </p:sp>
        </p:grpSp>
      </p:grpSp>
      <p:sp>
        <p:nvSpPr>
          <p:cNvPr id="118822" name="Rectangle 97"/>
          <p:cNvSpPr>
            <a:spLocks noChangeArrowheads="1"/>
          </p:cNvSpPr>
          <p:nvPr/>
        </p:nvSpPr>
        <p:spPr bwMode="auto">
          <a:xfrm>
            <a:off x="5765800" y="3573463"/>
            <a:ext cx="890588" cy="198437"/>
          </a:xfrm>
          <a:prstGeom prst="rect">
            <a:avLst/>
          </a:prstGeom>
          <a:noFill/>
          <a:ln w="9525">
            <a:noFill/>
            <a:miter lim="800000"/>
            <a:headEnd/>
            <a:tailEnd/>
          </a:ln>
        </p:spPr>
        <p:txBody>
          <a:bodyPr wrap="none" lIns="0" tIns="0" rIns="0" bIns="0">
            <a:spAutoFit/>
          </a:bodyPr>
          <a:lstStyle/>
          <a:p>
            <a:r>
              <a:rPr lang="fr-FR" sz="1300">
                <a:solidFill>
                  <a:schemeClr val="accent2"/>
                </a:solidFill>
                <a:latin typeface="Times New Roman" pitchFamily="18" charset="0"/>
              </a:rPr>
              <a:t>OR join step</a:t>
            </a:r>
            <a:endParaRPr lang="fr-FR" b="0">
              <a:solidFill>
                <a:schemeClr val="accent2"/>
              </a:solidFill>
            </a:endParaRPr>
          </a:p>
        </p:txBody>
      </p:sp>
      <p:sp>
        <p:nvSpPr>
          <p:cNvPr id="118823" name="Rectangle 98"/>
          <p:cNvSpPr>
            <a:spLocks noChangeArrowheads="1"/>
          </p:cNvSpPr>
          <p:nvPr/>
        </p:nvSpPr>
        <p:spPr bwMode="auto">
          <a:xfrm>
            <a:off x="428596" y="2886075"/>
            <a:ext cx="3895746" cy="200055"/>
          </a:xfrm>
          <a:prstGeom prst="rect">
            <a:avLst/>
          </a:prstGeom>
          <a:noFill/>
          <a:ln w="9525">
            <a:noFill/>
            <a:miter lim="800000"/>
            <a:headEnd/>
            <a:tailEnd/>
          </a:ln>
        </p:spPr>
        <p:txBody>
          <a:bodyPr wrap="none" lIns="0" tIns="0" rIns="0" bIns="0">
            <a:spAutoFit/>
          </a:bodyPr>
          <a:lstStyle/>
          <a:p>
            <a:r>
              <a:rPr lang="fr-FR" sz="1300" b="0" dirty="0">
                <a:solidFill>
                  <a:srgbClr val="000000"/>
                </a:solidFill>
                <a:latin typeface="Times New Roman" pitchFamily="18" charset="0"/>
              </a:rPr>
              <a:t>A single thread of control </a:t>
            </a:r>
            <a:r>
              <a:rPr lang="fr-FR" sz="1300" b="0" dirty="0" err="1" smtClean="0">
                <a:solidFill>
                  <a:srgbClr val="000000"/>
                </a:solidFill>
                <a:latin typeface="Times New Roman" pitchFamily="18" charset="0"/>
              </a:rPr>
              <a:t>splits</a:t>
            </a:r>
            <a:r>
              <a:rPr lang="fr-FR" sz="1300" b="0" dirty="0" smtClean="0">
                <a:solidFill>
                  <a:srgbClr val="000000"/>
                </a:solidFill>
                <a:latin typeface="Times New Roman" pitchFamily="18" charset="0"/>
              </a:rPr>
              <a:t> </a:t>
            </a:r>
            <a:r>
              <a:rPr lang="fr-FR" sz="1300" dirty="0" err="1" smtClean="0">
                <a:solidFill>
                  <a:srgbClr val="000000"/>
                </a:solidFill>
                <a:latin typeface="Times New Roman" pitchFamily="18" charset="0"/>
              </a:rPr>
              <a:t>into</a:t>
            </a:r>
            <a:r>
              <a:rPr lang="fr-FR" sz="1300" dirty="0" smtClean="0">
                <a:solidFill>
                  <a:srgbClr val="000000"/>
                </a:solidFill>
                <a:latin typeface="Times New Roman" pitchFamily="18" charset="0"/>
              </a:rPr>
              <a:t> </a:t>
            </a:r>
            <a:r>
              <a:rPr lang="fr-FR" sz="1300" dirty="0" err="1" smtClean="0">
                <a:solidFill>
                  <a:srgbClr val="000000"/>
                </a:solidFill>
                <a:latin typeface="Times New Roman" pitchFamily="18" charset="0"/>
              </a:rPr>
              <a:t>parallel</a:t>
            </a:r>
            <a:r>
              <a:rPr lang="fr-FR" sz="1300" dirty="0" smtClean="0">
                <a:solidFill>
                  <a:srgbClr val="000000"/>
                </a:solidFill>
                <a:latin typeface="Times New Roman" pitchFamily="18" charset="0"/>
              </a:rPr>
              <a:t> </a:t>
            </a:r>
            <a:r>
              <a:rPr lang="fr-FR" sz="1300" dirty="0" err="1" smtClean="0">
                <a:solidFill>
                  <a:srgbClr val="000000"/>
                </a:solidFill>
                <a:latin typeface="Times New Roman" pitchFamily="18" charset="0"/>
              </a:rPr>
              <a:t>process</a:t>
            </a:r>
            <a:r>
              <a:rPr lang="fr-FR" sz="1300" dirty="0" smtClean="0">
                <a:solidFill>
                  <a:srgbClr val="000000"/>
                </a:solidFill>
                <a:latin typeface="Times New Roman" pitchFamily="18" charset="0"/>
              </a:rPr>
              <a:t> </a:t>
            </a:r>
            <a:r>
              <a:rPr lang="fr-FR" sz="1300" dirty="0" err="1" smtClean="0">
                <a:solidFill>
                  <a:srgbClr val="000000"/>
                </a:solidFill>
                <a:latin typeface="Times New Roman" pitchFamily="18" charset="0"/>
              </a:rPr>
              <a:t>steps</a:t>
            </a:r>
            <a:r>
              <a:rPr lang="fr-FR" sz="1300" b="0" dirty="0" smtClean="0">
                <a:solidFill>
                  <a:srgbClr val="000000"/>
                </a:solidFill>
                <a:latin typeface="Times New Roman" pitchFamily="18" charset="0"/>
              </a:rPr>
              <a:t> </a:t>
            </a:r>
            <a:endParaRPr lang="fr-FR" b="0" dirty="0"/>
          </a:p>
        </p:txBody>
      </p:sp>
      <p:sp>
        <p:nvSpPr>
          <p:cNvPr id="118825" name="Rectangle 100"/>
          <p:cNvSpPr>
            <a:spLocks noChangeArrowheads="1"/>
          </p:cNvSpPr>
          <p:nvPr/>
        </p:nvSpPr>
        <p:spPr bwMode="auto">
          <a:xfrm>
            <a:off x="4638675" y="2886075"/>
            <a:ext cx="4362481" cy="400110"/>
          </a:xfrm>
          <a:prstGeom prst="rect">
            <a:avLst/>
          </a:prstGeom>
          <a:noFill/>
          <a:ln w="9525">
            <a:noFill/>
            <a:miter lim="800000"/>
            <a:headEnd/>
            <a:tailEnd/>
          </a:ln>
        </p:spPr>
        <p:txBody>
          <a:bodyPr wrap="square" lIns="0" tIns="0" rIns="0" bIns="0">
            <a:spAutoFit/>
          </a:bodyPr>
          <a:lstStyle/>
          <a:p>
            <a:r>
              <a:rPr lang="fr-FR" sz="1300" b="0" dirty="0" err="1">
                <a:solidFill>
                  <a:srgbClr val="000000"/>
                </a:solidFill>
                <a:latin typeface="Times New Roman" pitchFamily="18" charset="0"/>
              </a:rPr>
              <a:t>Parallel</a:t>
            </a:r>
            <a:r>
              <a:rPr lang="fr-FR" sz="1300" b="0" dirty="0">
                <a:solidFill>
                  <a:srgbClr val="000000"/>
                </a:solidFill>
                <a:latin typeface="Times New Roman" pitchFamily="18" charset="0"/>
              </a:rPr>
              <a:t> </a:t>
            </a:r>
            <a:r>
              <a:rPr lang="fr-FR" sz="1300" b="0" dirty="0" err="1">
                <a:solidFill>
                  <a:srgbClr val="000000"/>
                </a:solidFill>
                <a:latin typeface="Times New Roman" pitchFamily="18" charset="0"/>
              </a:rPr>
              <a:t>process</a:t>
            </a:r>
            <a:r>
              <a:rPr lang="fr-FR" sz="1300" b="0" dirty="0">
                <a:solidFill>
                  <a:srgbClr val="000000"/>
                </a:solidFill>
                <a:latin typeface="Times New Roman" pitchFamily="18" charset="0"/>
              </a:rPr>
              <a:t> </a:t>
            </a:r>
            <a:r>
              <a:rPr lang="fr-FR" sz="1300" b="0" dirty="0" err="1">
                <a:solidFill>
                  <a:srgbClr val="000000"/>
                </a:solidFill>
                <a:latin typeface="Times New Roman" pitchFamily="18" charset="0"/>
              </a:rPr>
              <a:t>steps</a:t>
            </a:r>
            <a:r>
              <a:rPr lang="fr-FR" sz="1300" b="0" dirty="0">
                <a:solidFill>
                  <a:srgbClr val="000000"/>
                </a:solidFill>
                <a:latin typeface="Times New Roman" pitchFamily="18" charset="0"/>
              </a:rPr>
              <a:t> converge </a:t>
            </a:r>
            <a:r>
              <a:rPr lang="fr-FR" sz="1300" b="0" dirty="0" err="1">
                <a:solidFill>
                  <a:srgbClr val="000000"/>
                </a:solidFill>
                <a:latin typeface="Times New Roman" pitchFamily="18" charset="0"/>
              </a:rPr>
              <a:t>into</a:t>
            </a:r>
            <a:r>
              <a:rPr lang="fr-FR" sz="1300" b="0" dirty="0">
                <a:solidFill>
                  <a:srgbClr val="000000"/>
                </a:solidFill>
                <a:latin typeface="Times New Roman" pitchFamily="18" charset="0"/>
              </a:rPr>
              <a:t> a single </a:t>
            </a:r>
            <a:r>
              <a:rPr lang="fr-FR" sz="1300" b="0" dirty="0" smtClean="0">
                <a:solidFill>
                  <a:srgbClr val="000000"/>
                </a:solidFill>
                <a:latin typeface="Times New Roman" pitchFamily="18" charset="0"/>
              </a:rPr>
              <a:t>thread </a:t>
            </a:r>
            <a:r>
              <a:rPr lang="fr-FR" sz="1300" dirty="0" smtClean="0">
                <a:solidFill>
                  <a:srgbClr val="000000"/>
                </a:solidFill>
                <a:latin typeface="Times New Roman" pitchFamily="18" charset="0"/>
              </a:rPr>
              <a:t>of control (</a:t>
            </a:r>
            <a:r>
              <a:rPr lang="fr-FR" sz="1300" dirty="0" err="1" smtClean="0">
                <a:solidFill>
                  <a:srgbClr val="000000"/>
                </a:solidFill>
                <a:latin typeface="Times New Roman" pitchFamily="18" charset="0"/>
              </a:rPr>
              <a:t>called</a:t>
            </a:r>
            <a:r>
              <a:rPr lang="fr-FR" sz="1300" dirty="0" smtClean="0">
                <a:solidFill>
                  <a:srgbClr val="000000"/>
                </a:solidFill>
                <a:latin typeface="Times New Roman" pitchFamily="18" charset="0"/>
              </a:rPr>
              <a:t> </a:t>
            </a:r>
            <a:r>
              <a:rPr lang="fr-FR" sz="1300" dirty="0" err="1" smtClean="0">
                <a:solidFill>
                  <a:srgbClr val="000000"/>
                </a:solidFill>
                <a:latin typeface="Times New Roman" pitchFamily="18" charset="0"/>
              </a:rPr>
              <a:t>rendezvous</a:t>
            </a:r>
            <a:r>
              <a:rPr lang="fr-FR" sz="1300" dirty="0" smtClean="0">
                <a:solidFill>
                  <a:srgbClr val="000000"/>
                </a:solidFill>
                <a:latin typeface="Times New Roman" pitchFamily="18" charset="0"/>
              </a:rPr>
              <a:t> or </a:t>
            </a:r>
            <a:r>
              <a:rPr lang="fr-FR" sz="1300" dirty="0" err="1" smtClean="0">
                <a:solidFill>
                  <a:srgbClr val="000000"/>
                </a:solidFill>
                <a:latin typeface="Times New Roman" pitchFamily="18" charset="0"/>
              </a:rPr>
              <a:t>synchronization</a:t>
            </a:r>
            <a:r>
              <a:rPr lang="fr-FR" sz="1300" dirty="0" smtClean="0">
                <a:solidFill>
                  <a:srgbClr val="000000"/>
                </a:solidFill>
                <a:latin typeface="Times New Roman" pitchFamily="18" charset="0"/>
              </a:rPr>
              <a:t> point)</a:t>
            </a:r>
            <a:r>
              <a:rPr lang="fr-FR" sz="1300" b="0" dirty="0" smtClean="0">
                <a:solidFill>
                  <a:srgbClr val="000000"/>
                </a:solidFill>
                <a:latin typeface="Times New Roman" pitchFamily="18" charset="0"/>
              </a:rPr>
              <a:t> </a:t>
            </a:r>
            <a:endParaRPr lang="fr-FR" b="0" dirty="0"/>
          </a:p>
        </p:txBody>
      </p:sp>
      <p:sp>
        <p:nvSpPr>
          <p:cNvPr id="118827" name="Rectangle 102"/>
          <p:cNvSpPr>
            <a:spLocks noChangeArrowheads="1"/>
          </p:cNvSpPr>
          <p:nvPr/>
        </p:nvSpPr>
        <p:spPr bwMode="auto">
          <a:xfrm>
            <a:off x="71406" y="4897438"/>
            <a:ext cx="4214842" cy="400110"/>
          </a:xfrm>
          <a:prstGeom prst="rect">
            <a:avLst/>
          </a:prstGeom>
          <a:noFill/>
          <a:ln w="9525">
            <a:noFill/>
            <a:miter lim="800000"/>
            <a:headEnd/>
            <a:tailEnd/>
          </a:ln>
        </p:spPr>
        <p:txBody>
          <a:bodyPr wrap="square" lIns="0" tIns="0" rIns="0" bIns="0">
            <a:spAutoFit/>
          </a:bodyPr>
          <a:lstStyle/>
          <a:p>
            <a:pPr algn="r"/>
            <a:r>
              <a:rPr lang="fr-FR" sz="1300" b="0" dirty="0">
                <a:solidFill>
                  <a:srgbClr val="000000"/>
                </a:solidFill>
                <a:latin typeface="Times New Roman" pitchFamily="18" charset="0"/>
              </a:rPr>
              <a:t>A single thread of control </a:t>
            </a:r>
            <a:r>
              <a:rPr lang="fr-FR" sz="1300" b="0" dirty="0" err="1">
                <a:solidFill>
                  <a:srgbClr val="000000"/>
                </a:solidFill>
                <a:latin typeface="Times New Roman" pitchFamily="18" charset="0"/>
              </a:rPr>
              <a:t>allows</a:t>
            </a:r>
            <a:r>
              <a:rPr lang="fr-FR" sz="1300" b="0" dirty="0">
                <a:solidFill>
                  <a:srgbClr val="000000"/>
                </a:solidFill>
                <a:latin typeface="Times New Roman" pitchFamily="18" charset="0"/>
              </a:rPr>
              <a:t> to </a:t>
            </a:r>
            <a:r>
              <a:rPr lang="fr-FR" sz="1300" b="0" dirty="0" err="1">
                <a:solidFill>
                  <a:srgbClr val="000000"/>
                </a:solidFill>
                <a:latin typeface="Times New Roman" pitchFamily="18" charset="0"/>
              </a:rPr>
              <a:t>decide</a:t>
            </a:r>
            <a:r>
              <a:rPr lang="fr-FR" sz="1300" b="0" dirty="0">
                <a:solidFill>
                  <a:srgbClr val="000000"/>
                </a:solidFill>
                <a:latin typeface="Times New Roman" pitchFamily="18" charset="0"/>
              </a:rPr>
              <a:t> </a:t>
            </a:r>
            <a:r>
              <a:rPr lang="fr-FR" sz="1300" b="0" dirty="0" err="1" smtClean="0">
                <a:solidFill>
                  <a:srgbClr val="000000"/>
                </a:solidFill>
                <a:latin typeface="Times New Roman" pitchFamily="18" charset="0"/>
              </a:rPr>
              <a:t>which</a:t>
            </a:r>
            <a:r>
              <a:rPr lang="fr-FR" sz="1300" b="0" dirty="0" smtClean="0">
                <a:solidFill>
                  <a:srgbClr val="000000"/>
                </a:solidFill>
                <a:latin typeface="Times New Roman" pitchFamily="18" charset="0"/>
              </a:rPr>
              <a:t> </a:t>
            </a:r>
            <a:r>
              <a:rPr lang="fr-FR" sz="1300" dirty="0" err="1" smtClean="0">
                <a:solidFill>
                  <a:srgbClr val="000000"/>
                </a:solidFill>
                <a:latin typeface="Times New Roman" pitchFamily="18" charset="0"/>
              </a:rPr>
              <a:t>branch</a:t>
            </a:r>
            <a:r>
              <a:rPr lang="fr-FR" sz="1300" dirty="0" smtClean="0">
                <a:solidFill>
                  <a:srgbClr val="000000"/>
                </a:solidFill>
                <a:latin typeface="Times New Roman" pitchFamily="18" charset="0"/>
              </a:rPr>
              <a:t> to </a:t>
            </a:r>
            <a:r>
              <a:rPr lang="fr-FR" sz="1300" dirty="0" err="1" smtClean="0">
                <a:solidFill>
                  <a:srgbClr val="000000"/>
                </a:solidFill>
                <a:latin typeface="Times New Roman" pitchFamily="18" charset="0"/>
              </a:rPr>
              <a:t>take</a:t>
            </a:r>
            <a:r>
              <a:rPr lang="fr-FR" sz="1300" dirty="0" smtClean="0">
                <a:solidFill>
                  <a:srgbClr val="000000"/>
                </a:solidFill>
                <a:latin typeface="Times New Roman" pitchFamily="18" charset="0"/>
              </a:rPr>
              <a:t> </a:t>
            </a:r>
            <a:r>
              <a:rPr lang="fr-FR" sz="1300" dirty="0" err="1" smtClean="0">
                <a:solidFill>
                  <a:srgbClr val="000000"/>
                </a:solidFill>
                <a:latin typeface="Times New Roman" pitchFamily="18" charset="0"/>
              </a:rPr>
              <a:t>when</a:t>
            </a:r>
            <a:r>
              <a:rPr lang="fr-FR" sz="1300" dirty="0" smtClean="0">
                <a:solidFill>
                  <a:srgbClr val="000000"/>
                </a:solidFill>
                <a:latin typeface="Times New Roman" pitchFamily="18" charset="0"/>
              </a:rPr>
              <a:t> multiple alternatives </a:t>
            </a:r>
            <a:r>
              <a:rPr lang="fr-FR" sz="1300" dirty="0" err="1" smtClean="0">
                <a:solidFill>
                  <a:srgbClr val="000000"/>
                </a:solidFill>
                <a:latin typeface="Times New Roman" pitchFamily="18" charset="0"/>
              </a:rPr>
              <a:t>exist</a:t>
            </a:r>
            <a:r>
              <a:rPr lang="fr-FR" sz="1300" dirty="0" smtClean="0">
                <a:solidFill>
                  <a:srgbClr val="000000"/>
                </a:solidFill>
                <a:latin typeface="Times New Roman" pitchFamily="18" charset="0"/>
              </a:rPr>
              <a:t> </a:t>
            </a:r>
            <a:r>
              <a:rPr lang="fr-FR" sz="1300" b="0" dirty="0" smtClean="0">
                <a:solidFill>
                  <a:srgbClr val="000000"/>
                </a:solidFill>
                <a:latin typeface="Times New Roman" pitchFamily="18" charset="0"/>
              </a:rPr>
              <a:t> </a:t>
            </a:r>
            <a:endParaRPr lang="fr-FR" b="0" dirty="0"/>
          </a:p>
        </p:txBody>
      </p:sp>
      <p:sp>
        <p:nvSpPr>
          <p:cNvPr id="118829" name="Rectangle 104"/>
          <p:cNvSpPr>
            <a:spLocks noChangeArrowheads="1"/>
          </p:cNvSpPr>
          <p:nvPr/>
        </p:nvSpPr>
        <p:spPr bwMode="auto">
          <a:xfrm>
            <a:off x="4429125" y="4897438"/>
            <a:ext cx="4572031" cy="400110"/>
          </a:xfrm>
          <a:prstGeom prst="rect">
            <a:avLst/>
          </a:prstGeom>
          <a:noFill/>
          <a:ln w="9525">
            <a:noFill/>
            <a:miter lim="800000"/>
            <a:headEnd/>
            <a:tailEnd/>
          </a:ln>
        </p:spPr>
        <p:txBody>
          <a:bodyPr wrap="square" lIns="0" tIns="0" rIns="0" bIns="0">
            <a:spAutoFit/>
          </a:bodyPr>
          <a:lstStyle/>
          <a:p>
            <a:r>
              <a:rPr lang="fr-FR" sz="1300" b="0" dirty="0">
                <a:solidFill>
                  <a:srgbClr val="000000"/>
                </a:solidFill>
                <a:latin typeface="Times New Roman" pitchFamily="18" charset="0"/>
              </a:rPr>
              <a:t>Alternative </a:t>
            </a:r>
            <a:r>
              <a:rPr lang="fr-FR" sz="1300" b="0" dirty="0" err="1">
                <a:solidFill>
                  <a:srgbClr val="000000"/>
                </a:solidFill>
                <a:latin typeface="Times New Roman" pitchFamily="18" charset="0"/>
              </a:rPr>
              <a:t>process</a:t>
            </a:r>
            <a:r>
              <a:rPr lang="fr-FR" sz="1300" b="0" dirty="0">
                <a:solidFill>
                  <a:srgbClr val="000000"/>
                </a:solidFill>
                <a:latin typeface="Times New Roman" pitchFamily="18" charset="0"/>
              </a:rPr>
              <a:t> </a:t>
            </a:r>
            <a:r>
              <a:rPr lang="fr-FR" sz="1300" b="0" dirty="0" err="1">
                <a:solidFill>
                  <a:srgbClr val="000000"/>
                </a:solidFill>
                <a:latin typeface="Times New Roman" pitchFamily="18" charset="0"/>
              </a:rPr>
              <a:t>steps</a:t>
            </a:r>
            <a:r>
              <a:rPr lang="fr-FR" sz="1300" b="0" dirty="0">
                <a:solidFill>
                  <a:srgbClr val="000000"/>
                </a:solidFill>
                <a:latin typeface="Times New Roman" pitchFamily="18" charset="0"/>
              </a:rPr>
              <a:t> converge </a:t>
            </a:r>
            <a:r>
              <a:rPr lang="fr-FR" sz="1300" b="0" dirty="0" err="1">
                <a:solidFill>
                  <a:srgbClr val="000000"/>
                </a:solidFill>
                <a:latin typeface="Times New Roman" pitchFamily="18" charset="0"/>
              </a:rPr>
              <a:t>into</a:t>
            </a:r>
            <a:r>
              <a:rPr lang="fr-FR" sz="1300" b="0" dirty="0">
                <a:solidFill>
                  <a:srgbClr val="000000"/>
                </a:solidFill>
                <a:latin typeface="Times New Roman" pitchFamily="18" charset="0"/>
              </a:rPr>
              <a:t> a single </a:t>
            </a:r>
            <a:r>
              <a:rPr lang="fr-FR" sz="1300" b="0" dirty="0" err="1">
                <a:solidFill>
                  <a:srgbClr val="000000"/>
                </a:solidFill>
                <a:latin typeface="Times New Roman" pitchFamily="18" charset="0"/>
              </a:rPr>
              <a:t>process</a:t>
            </a:r>
            <a:r>
              <a:rPr lang="fr-FR" sz="1300" b="0" dirty="0">
                <a:solidFill>
                  <a:srgbClr val="000000"/>
                </a:solidFill>
                <a:latin typeface="Times New Roman" pitchFamily="18" charset="0"/>
              </a:rPr>
              <a:t> </a:t>
            </a:r>
            <a:r>
              <a:rPr lang="fr-FR" sz="1300" b="0" dirty="0" err="1" smtClean="0">
                <a:solidFill>
                  <a:srgbClr val="000000"/>
                </a:solidFill>
                <a:latin typeface="Times New Roman" pitchFamily="18" charset="0"/>
              </a:rPr>
              <a:t>step</a:t>
            </a:r>
            <a:r>
              <a:rPr lang="fr-FR" sz="1300" b="0" dirty="0" smtClean="0">
                <a:solidFill>
                  <a:srgbClr val="000000"/>
                </a:solidFill>
                <a:latin typeface="Times New Roman" pitchFamily="18" charset="0"/>
              </a:rPr>
              <a:t> </a:t>
            </a:r>
            <a:r>
              <a:rPr lang="fr-FR" sz="1300" dirty="0" err="1" smtClean="0">
                <a:solidFill>
                  <a:srgbClr val="000000"/>
                </a:solidFill>
                <a:latin typeface="Times New Roman" pitchFamily="18" charset="0"/>
              </a:rPr>
              <a:t>activated</a:t>
            </a:r>
            <a:r>
              <a:rPr lang="fr-FR" sz="1300" dirty="0" smtClean="0">
                <a:solidFill>
                  <a:srgbClr val="000000"/>
                </a:solidFill>
                <a:latin typeface="Times New Roman" pitchFamily="18" charset="0"/>
              </a:rPr>
              <a:t> </a:t>
            </a:r>
            <a:r>
              <a:rPr lang="fr-FR" sz="1300" dirty="0" err="1" smtClean="0">
                <a:solidFill>
                  <a:srgbClr val="000000"/>
                </a:solidFill>
                <a:latin typeface="Times New Roman" pitchFamily="18" charset="0"/>
              </a:rPr>
              <a:t>when</a:t>
            </a:r>
            <a:r>
              <a:rPr lang="fr-FR" sz="1300" dirty="0" smtClean="0">
                <a:solidFill>
                  <a:srgbClr val="000000"/>
                </a:solidFill>
                <a:latin typeface="Times New Roman" pitchFamily="18" charset="0"/>
              </a:rPr>
              <a:t> </a:t>
            </a:r>
            <a:r>
              <a:rPr lang="fr-FR" sz="1300" dirty="0" err="1" smtClean="0">
                <a:solidFill>
                  <a:srgbClr val="000000"/>
                </a:solidFill>
                <a:latin typeface="Times New Roman" pitchFamily="18" charset="0"/>
              </a:rPr>
              <a:t>only</a:t>
            </a:r>
            <a:r>
              <a:rPr lang="fr-FR" sz="1300" dirty="0" smtClean="0">
                <a:solidFill>
                  <a:srgbClr val="000000"/>
                </a:solidFill>
                <a:latin typeface="Times New Roman" pitchFamily="18" charset="0"/>
              </a:rPr>
              <a:t> one alternative </a:t>
            </a:r>
            <a:r>
              <a:rPr lang="fr-FR" sz="1300" dirty="0" err="1" smtClean="0">
                <a:solidFill>
                  <a:srgbClr val="000000"/>
                </a:solidFill>
                <a:latin typeface="Times New Roman" pitchFamily="18" charset="0"/>
              </a:rPr>
              <a:t>process</a:t>
            </a:r>
            <a:r>
              <a:rPr lang="fr-FR" sz="1300" dirty="0" smtClean="0">
                <a:solidFill>
                  <a:srgbClr val="000000"/>
                </a:solidFill>
                <a:latin typeface="Times New Roman" pitchFamily="18" charset="0"/>
              </a:rPr>
              <a:t> </a:t>
            </a:r>
            <a:r>
              <a:rPr lang="fr-FR" sz="1300" dirty="0" err="1" smtClean="0">
                <a:solidFill>
                  <a:srgbClr val="000000"/>
                </a:solidFill>
                <a:latin typeface="Times New Roman" pitchFamily="18" charset="0"/>
              </a:rPr>
              <a:t>step</a:t>
            </a:r>
            <a:r>
              <a:rPr lang="fr-FR" sz="1300" dirty="0" smtClean="0">
                <a:solidFill>
                  <a:srgbClr val="000000"/>
                </a:solidFill>
                <a:latin typeface="Times New Roman" pitchFamily="18" charset="0"/>
              </a:rPr>
              <a:t> </a:t>
            </a:r>
            <a:r>
              <a:rPr lang="fr-FR" sz="1300" dirty="0" err="1" smtClean="0">
                <a:solidFill>
                  <a:srgbClr val="000000"/>
                </a:solidFill>
                <a:latin typeface="Times New Roman" pitchFamily="18" charset="0"/>
              </a:rPr>
              <a:t>is</a:t>
            </a:r>
            <a:r>
              <a:rPr lang="fr-FR" sz="1300" dirty="0" smtClean="0">
                <a:solidFill>
                  <a:srgbClr val="000000"/>
                </a:solidFill>
                <a:latin typeface="Times New Roman" pitchFamily="18" charset="0"/>
              </a:rPr>
              <a:t> </a:t>
            </a:r>
            <a:r>
              <a:rPr lang="fr-FR" sz="1300" dirty="0" err="1" smtClean="0">
                <a:solidFill>
                  <a:srgbClr val="000000"/>
                </a:solidFill>
                <a:latin typeface="Times New Roman" pitchFamily="18" charset="0"/>
              </a:rPr>
              <a:t>terminated</a:t>
            </a:r>
            <a:r>
              <a:rPr lang="fr-FR" sz="1300" b="0" dirty="0" smtClean="0">
                <a:solidFill>
                  <a:srgbClr val="000000"/>
                </a:solidFill>
                <a:latin typeface="Times New Roman" pitchFamily="18" charset="0"/>
              </a:rPr>
              <a:t> </a:t>
            </a:r>
            <a:endParaRPr lang="fr-FR" b="0" dirty="0"/>
          </a:p>
        </p:txBody>
      </p:sp>
      <p:grpSp>
        <p:nvGrpSpPr>
          <p:cNvPr id="30" name="Group 106"/>
          <p:cNvGrpSpPr>
            <a:grpSpLocks/>
          </p:cNvGrpSpPr>
          <p:nvPr/>
        </p:nvGrpSpPr>
        <p:grpSpPr bwMode="auto">
          <a:xfrm>
            <a:off x="1738313" y="4151313"/>
            <a:ext cx="431800" cy="161925"/>
            <a:chOff x="1095" y="2615"/>
            <a:chExt cx="272" cy="102"/>
          </a:xfrm>
        </p:grpSpPr>
        <p:sp>
          <p:nvSpPr>
            <p:cNvPr id="118880" name="Freeform 107"/>
            <p:cNvSpPr>
              <a:spLocks/>
            </p:cNvSpPr>
            <p:nvPr/>
          </p:nvSpPr>
          <p:spPr bwMode="auto">
            <a:xfrm>
              <a:off x="1215" y="2615"/>
              <a:ext cx="152" cy="102"/>
            </a:xfrm>
            <a:custGeom>
              <a:avLst/>
              <a:gdLst>
                <a:gd name="T0" fmla="*/ 152 w 152"/>
                <a:gd name="T1" fmla="*/ 51 h 102"/>
                <a:gd name="T2" fmla="*/ 0 w 152"/>
                <a:gd name="T3" fmla="*/ 102 h 102"/>
                <a:gd name="T4" fmla="*/ 51 w 152"/>
                <a:gd name="T5" fmla="*/ 51 h 102"/>
                <a:gd name="T6" fmla="*/ 0 w 152"/>
                <a:gd name="T7" fmla="*/ 0 h 102"/>
                <a:gd name="T8" fmla="*/ 152 w 152"/>
                <a:gd name="T9" fmla="*/ 51 h 102"/>
                <a:gd name="T10" fmla="*/ 0 60000 65536"/>
                <a:gd name="T11" fmla="*/ 0 60000 65536"/>
                <a:gd name="T12" fmla="*/ 0 60000 65536"/>
                <a:gd name="T13" fmla="*/ 0 60000 65536"/>
                <a:gd name="T14" fmla="*/ 0 60000 65536"/>
                <a:gd name="T15" fmla="*/ 0 w 152"/>
                <a:gd name="T16" fmla="*/ 0 h 102"/>
                <a:gd name="T17" fmla="*/ 152 w 152"/>
                <a:gd name="T18" fmla="*/ 102 h 102"/>
              </a:gdLst>
              <a:ahLst/>
              <a:cxnLst>
                <a:cxn ang="T10">
                  <a:pos x="T0" y="T1"/>
                </a:cxn>
                <a:cxn ang="T11">
                  <a:pos x="T2" y="T3"/>
                </a:cxn>
                <a:cxn ang="T12">
                  <a:pos x="T4" y="T5"/>
                </a:cxn>
                <a:cxn ang="T13">
                  <a:pos x="T6" y="T7"/>
                </a:cxn>
                <a:cxn ang="T14">
                  <a:pos x="T8" y="T9"/>
                </a:cxn>
              </a:cxnLst>
              <a:rect l="T15" t="T16" r="T17" b="T18"/>
              <a:pathLst>
                <a:path w="152" h="102">
                  <a:moveTo>
                    <a:pt x="152" y="51"/>
                  </a:moveTo>
                  <a:lnTo>
                    <a:pt x="0" y="102"/>
                  </a:lnTo>
                  <a:lnTo>
                    <a:pt x="51" y="51"/>
                  </a:lnTo>
                  <a:lnTo>
                    <a:pt x="0" y="0"/>
                  </a:lnTo>
                  <a:lnTo>
                    <a:pt x="152" y="51"/>
                  </a:lnTo>
                  <a:close/>
                </a:path>
              </a:pathLst>
            </a:custGeom>
            <a:solidFill>
              <a:srgbClr val="000000"/>
            </a:solidFill>
            <a:ln w="9525">
              <a:noFill/>
              <a:round/>
              <a:headEnd/>
              <a:tailEnd/>
            </a:ln>
          </p:spPr>
          <p:txBody>
            <a:bodyPr/>
            <a:lstStyle/>
            <a:p>
              <a:endParaRPr lang="fr-FR"/>
            </a:p>
          </p:txBody>
        </p:sp>
        <p:sp>
          <p:nvSpPr>
            <p:cNvPr id="118881" name="Line 108"/>
            <p:cNvSpPr>
              <a:spLocks noChangeShapeType="1"/>
            </p:cNvSpPr>
            <p:nvPr/>
          </p:nvSpPr>
          <p:spPr bwMode="auto">
            <a:xfrm>
              <a:off x="1095" y="2666"/>
              <a:ext cx="176" cy="1"/>
            </a:xfrm>
            <a:prstGeom prst="line">
              <a:avLst/>
            </a:prstGeom>
            <a:noFill/>
            <a:ln w="15875">
              <a:solidFill>
                <a:srgbClr val="000000"/>
              </a:solidFill>
              <a:round/>
              <a:headEnd/>
              <a:tailEnd/>
            </a:ln>
          </p:spPr>
          <p:txBody>
            <a:bodyPr/>
            <a:lstStyle/>
            <a:p>
              <a:endParaRPr lang="fr-FR"/>
            </a:p>
          </p:txBody>
        </p:sp>
      </p:grpSp>
      <p:grpSp>
        <p:nvGrpSpPr>
          <p:cNvPr id="31" name="Group 109"/>
          <p:cNvGrpSpPr>
            <a:grpSpLocks/>
          </p:cNvGrpSpPr>
          <p:nvPr/>
        </p:nvGrpSpPr>
        <p:grpSpPr bwMode="auto">
          <a:xfrm>
            <a:off x="2857500" y="3808413"/>
            <a:ext cx="936625" cy="900112"/>
            <a:chOff x="1800" y="2399"/>
            <a:chExt cx="590" cy="567"/>
          </a:xfrm>
        </p:grpSpPr>
        <p:grpSp>
          <p:nvGrpSpPr>
            <p:cNvPr id="118784" name="Group 110"/>
            <p:cNvGrpSpPr>
              <a:grpSpLocks/>
            </p:cNvGrpSpPr>
            <p:nvPr/>
          </p:nvGrpSpPr>
          <p:grpSpPr bwMode="auto">
            <a:xfrm>
              <a:off x="2157" y="2399"/>
              <a:ext cx="233" cy="567"/>
              <a:chOff x="2157" y="2399"/>
              <a:chExt cx="233" cy="567"/>
            </a:xfrm>
          </p:grpSpPr>
          <p:grpSp>
            <p:nvGrpSpPr>
              <p:cNvPr id="118785" name="Group 111"/>
              <p:cNvGrpSpPr>
                <a:grpSpLocks/>
              </p:cNvGrpSpPr>
              <p:nvPr/>
            </p:nvGrpSpPr>
            <p:grpSpPr bwMode="auto">
              <a:xfrm>
                <a:off x="2157" y="2827"/>
                <a:ext cx="233" cy="139"/>
                <a:chOff x="2157" y="2827"/>
                <a:chExt cx="233" cy="139"/>
              </a:xfrm>
            </p:grpSpPr>
            <p:sp>
              <p:nvSpPr>
                <p:cNvPr id="118878" name="Rectangle 112"/>
                <p:cNvSpPr>
                  <a:spLocks noChangeArrowheads="1"/>
                </p:cNvSpPr>
                <p:nvPr/>
              </p:nvSpPr>
              <p:spPr bwMode="auto">
                <a:xfrm>
                  <a:off x="2157" y="2833"/>
                  <a:ext cx="233" cy="133"/>
                </a:xfrm>
                <a:prstGeom prst="rect">
                  <a:avLst/>
                </a:prstGeom>
                <a:solidFill>
                  <a:srgbClr val="FFFFFF"/>
                </a:solidFill>
                <a:ln w="15875">
                  <a:solidFill>
                    <a:srgbClr val="000000"/>
                  </a:solidFill>
                  <a:miter lim="800000"/>
                  <a:headEnd/>
                  <a:tailEnd/>
                </a:ln>
              </p:spPr>
              <p:txBody>
                <a:bodyPr/>
                <a:lstStyle/>
                <a:p>
                  <a:endParaRPr lang="fr-FR"/>
                </a:p>
              </p:txBody>
            </p:sp>
            <p:sp>
              <p:nvSpPr>
                <p:cNvPr id="118879" name="Rectangle 113"/>
                <p:cNvSpPr>
                  <a:spLocks noChangeArrowheads="1"/>
                </p:cNvSpPr>
                <p:nvPr/>
              </p:nvSpPr>
              <p:spPr bwMode="auto">
                <a:xfrm>
                  <a:off x="2212" y="2827"/>
                  <a:ext cx="156" cy="106"/>
                </a:xfrm>
                <a:prstGeom prst="rect">
                  <a:avLst/>
                </a:prstGeom>
                <a:noFill/>
                <a:ln w="9525">
                  <a:noFill/>
                  <a:miter lim="800000"/>
                  <a:headEnd/>
                  <a:tailEnd/>
                </a:ln>
              </p:spPr>
              <p:txBody>
                <a:bodyPr wrap="none" lIns="0" tIns="0" rIns="0" bIns="0">
                  <a:spAutoFit/>
                </a:bodyPr>
                <a:lstStyle/>
                <a:p>
                  <a:r>
                    <a:rPr lang="fr-FR" sz="1100" b="0">
                      <a:solidFill>
                        <a:srgbClr val="000000"/>
                      </a:solidFill>
                      <a:latin typeface="Times New Roman" pitchFamily="18" charset="0"/>
                    </a:rPr>
                    <a:t>Step</a:t>
                  </a:r>
                  <a:endParaRPr lang="fr-FR" b="0"/>
                </a:p>
              </p:txBody>
            </p:sp>
          </p:grpSp>
          <p:grpSp>
            <p:nvGrpSpPr>
              <p:cNvPr id="118786" name="Group 114"/>
              <p:cNvGrpSpPr>
                <a:grpSpLocks/>
              </p:cNvGrpSpPr>
              <p:nvPr/>
            </p:nvGrpSpPr>
            <p:grpSpPr bwMode="auto">
              <a:xfrm>
                <a:off x="2157" y="2399"/>
                <a:ext cx="223" cy="133"/>
                <a:chOff x="2157" y="2399"/>
                <a:chExt cx="223" cy="133"/>
              </a:xfrm>
            </p:grpSpPr>
            <p:sp>
              <p:nvSpPr>
                <p:cNvPr id="118876" name="Rectangle 115"/>
                <p:cNvSpPr>
                  <a:spLocks noChangeArrowheads="1"/>
                </p:cNvSpPr>
                <p:nvPr/>
              </p:nvSpPr>
              <p:spPr bwMode="auto">
                <a:xfrm>
                  <a:off x="2157" y="2399"/>
                  <a:ext cx="223" cy="133"/>
                </a:xfrm>
                <a:prstGeom prst="rect">
                  <a:avLst/>
                </a:prstGeom>
                <a:solidFill>
                  <a:srgbClr val="FFFFFF"/>
                </a:solidFill>
                <a:ln w="15875">
                  <a:solidFill>
                    <a:srgbClr val="000000"/>
                  </a:solidFill>
                  <a:miter lim="800000"/>
                  <a:headEnd/>
                  <a:tailEnd/>
                </a:ln>
              </p:spPr>
              <p:txBody>
                <a:bodyPr/>
                <a:lstStyle/>
                <a:p>
                  <a:endParaRPr lang="fr-FR"/>
                </a:p>
              </p:txBody>
            </p:sp>
            <p:sp>
              <p:nvSpPr>
                <p:cNvPr id="118877" name="Rectangle 116"/>
                <p:cNvSpPr>
                  <a:spLocks noChangeArrowheads="1"/>
                </p:cNvSpPr>
                <p:nvPr/>
              </p:nvSpPr>
              <p:spPr bwMode="auto">
                <a:xfrm>
                  <a:off x="2212" y="2403"/>
                  <a:ext cx="156" cy="106"/>
                </a:xfrm>
                <a:prstGeom prst="rect">
                  <a:avLst/>
                </a:prstGeom>
                <a:noFill/>
                <a:ln w="9525">
                  <a:noFill/>
                  <a:miter lim="800000"/>
                  <a:headEnd/>
                  <a:tailEnd/>
                </a:ln>
              </p:spPr>
              <p:txBody>
                <a:bodyPr wrap="none" lIns="0" tIns="0" rIns="0" bIns="0">
                  <a:spAutoFit/>
                </a:bodyPr>
                <a:lstStyle/>
                <a:p>
                  <a:r>
                    <a:rPr lang="fr-FR" sz="1100" b="0">
                      <a:solidFill>
                        <a:srgbClr val="000000"/>
                      </a:solidFill>
                      <a:latin typeface="Times New Roman" pitchFamily="18" charset="0"/>
                    </a:rPr>
                    <a:t>Step</a:t>
                  </a:r>
                  <a:endParaRPr lang="fr-FR" b="0"/>
                </a:p>
              </p:txBody>
            </p:sp>
          </p:grpSp>
          <p:grpSp>
            <p:nvGrpSpPr>
              <p:cNvPr id="118787" name="Group 117"/>
              <p:cNvGrpSpPr>
                <a:grpSpLocks/>
              </p:cNvGrpSpPr>
              <p:nvPr/>
            </p:nvGrpSpPr>
            <p:grpSpPr bwMode="auto">
              <a:xfrm>
                <a:off x="2157" y="2610"/>
                <a:ext cx="233" cy="135"/>
                <a:chOff x="2157" y="2610"/>
                <a:chExt cx="233" cy="135"/>
              </a:xfrm>
            </p:grpSpPr>
            <p:sp>
              <p:nvSpPr>
                <p:cNvPr id="118874" name="Rectangle 118"/>
                <p:cNvSpPr>
                  <a:spLocks noChangeArrowheads="1"/>
                </p:cNvSpPr>
                <p:nvPr/>
              </p:nvSpPr>
              <p:spPr bwMode="auto">
                <a:xfrm>
                  <a:off x="2157" y="2610"/>
                  <a:ext cx="233" cy="135"/>
                </a:xfrm>
                <a:prstGeom prst="rect">
                  <a:avLst/>
                </a:prstGeom>
                <a:solidFill>
                  <a:srgbClr val="FFFFFF"/>
                </a:solidFill>
                <a:ln w="15875">
                  <a:solidFill>
                    <a:srgbClr val="000000"/>
                  </a:solidFill>
                  <a:miter lim="800000"/>
                  <a:headEnd/>
                  <a:tailEnd/>
                </a:ln>
              </p:spPr>
              <p:txBody>
                <a:bodyPr/>
                <a:lstStyle/>
                <a:p>
                  <a:endParaRPr lang="fr-FR"/>
                </a:p>
              </p:txBody>
            </p:sp>
            <p:sp>
              <p:nvSpPr>
                <p:cNvPr id="118875" name="Rectangle 119"/>
                <p:cNvSpPr>
                  <a:spLocks noChangeArrowheads="1"/>
                </p:cNvSpPr>
                <p:nvPr/>
              </p:nvSpPr>
              <p:spPr bwMode="auto">
                <a:xfrm>
                  <a:off x="2212" y="2615"/>
                  <a:ext cx="156" cy="106"/>
                </a:xfrm>
                <a:prstGeom prst="rect">
                  <a:avLst/>
                </a:prstGeom>
                <a:noFill/>
                <a:ln w="9525">
                  <a:noFill/>
                  <a:miter lim="800000"/>
                  <a:headEnd/>
                  <a:tailEnd/>
                </a:ln>
              </p:spPr>
              <p:txBody>
                <a:bodyPr wrap="none" lIns="0" tIns="0" rIns="0" bIns="0">
                  <a:spAutoFit/>
                </a:bodyPr>
                <a:lstStyle/>
                <a:p>
                  <a:r>
                    <a:rPr lang="fr-FR" sz="1100" b="0">
                      <a:solidFill>
                        <a:srgbClr val="000000"/>
                      </a:solidFill>
                      <a:latin typeface="Times New Roman" pitchFamily="18" charset="0"/>
                    </a:rPr>
                    <a:t>Step</a:t>
                  </a:r>
                  <a:endParaRPr lang="fr-FR" b="0"/>
                </a:p>
              </p:txBody>
            </p:sp>
          </p:grpSp>
        </p:grpSp>
        <p:grpSp>
          <p:nvGrpSpPr>
            <p:cNvPr id="118788" name="Group 120"/>
            <p:cNvGrpSpPr>
              <a:grpSpLocks/>
            </p:cNvGrpSpPr>
            <p:nvPr/>
          </p:nvGrpSpPr>
          <p:grpSpPr bwMode="auto">
            <a:xfrm>
              <a:off x="1800" y="2453"/>
              <a:ext cx="352" cy="203"/>
              <a:chOff x="1800" y="2453"/>
              <a:chExt cx="352" cy="203"/>
            </a:xfrm>
          </p:grpSpPr>
          <p:sp>
            <p:nvSpPr>
              <p:cNvPr id="118869" name="Freeform 121"/>
              <p:cNvSpPr>
                <a:spLocks/>
              </p:cNvSpPr>
              <p:nvPr/>
            </p:nvSpPr>
            <p:spPr bwMode="auto">
              <a:xfrm>
                <a:off x="2000" y="2453"/>
                <a:ext cx="152" cy="112"/>
              </a:xfrm>
              <a:custGeom>
                <a:avLst/>
                <a:gdLst>
                  <a:gd name="T0" fmla="*/ 152 w 152"/>
                  <a:gd name="T1" fmla="*/ 0 h 112"/>
                  <a:gd name="T2" fmla="*/ 50 w 152"/>
                  <a:gd name="T3" fmla="*/ 112 h 112"/>
                  <a:gd name="T4" fmla="*/ 61 w 152"/>
                  <a:gd name="T5" fmla="*/ 51 h 112"/>
                  <a:gd name="T6" fmla="*/ 0 w 152"/>
                  <a:gd name="T7" fmla="*/ 31 h 112"/>
                  <a:gd name="T8" fmla="*/ 152 w 152"/>
                  <a:gd name="T9" fmla="*/ 0 h 112"/>
                  <a:gd name="T10" fmla="*/ 0 60000 65536"/>
                  <a:gd name="T11" fmla="*/ 0 60000 65536"/>
                  <a:gd name="T12" fmla="*/ 0 60000 65536"/>
                  <a:gd name="T13" fmla="*/ 0 60000 65536"/>
                  <a:gd name="T14" fmla="*/ 0 60000 65536"/>
                  <a:gd name="T15" fmla="*/ 0 w 152"/>
                  <a:gd name="T16" fmla="*/ 0 h 112"/>
                  <a:gd name="T17" fmla="*/ 152 w 152"/>
                  <a:gd name="T18" fmla="*/ 112 h 112"/>
                </a:gdLst>
                <a:ahLst/>
                <a:cxnLst>
                  <a:cxn ang="T10">
                    <a:pos x="T0" y="T1"/>
                  </a:cxn>
                  <a:cxn ang="T11">
                    <a:pos x="T2" y="T3"/>
                  </a:cxn>
                  <a:cxn ang="T12">
                    <a:pos x="T4" y="T5"/>
                  </a:cxn>
                  <a:cxn ang="T13">
                    <a:pos x="T6" y="T7"/>
                  </a:cxn>
                  <a:cxn ang="T14">
                    <a:pos x="T8" y="T9"/>
                  </a:cxn>
                </a:cxnLst>
                <a:rect l="T15" t="T16" r="T17" b="T18"/>
                <a:pathLst>
                  <a:path w="152" h="112">
                    <a:moveTo>
                      <a:pt x="152" y="0"/>
                    </a:moveTo>
                    <a:lnTo>
                      <a:pt x="50" y="112"/>
                    </a:lnTo>
                    <a:lnTo>
                      <a:pt x="61" y="51"/>
                    </a:lnTo>
                    <a:lnTo>
                      <a:pt x="0" y="31"/>
                    </a:lnTo>
                    <a:lnTo>
                      <a:pt x="152" y="0"/>
                    </a:lnTo>
                    <a:close/>
                  </a:path>
                </a:pathLst>
              </a:custGeom>
              <a:solidFill>
                <a:srgbClr val="000000"/>
              </a:solidFill>
              <a:ln w="9525">
                <a:noFill/>
                <a:round/>
                <a:headEnd/>
                <a:tailEnd/>
              </a:ln>
            </p:spPr>
            <p:txBody>
              <a:bodyPr/>
              <a:lstStyle/>
              <a:p>
                <a:endParaRPr lang="fr-FR"/>
              </a:p>
            </p:txBody>
          </p:sp>
          <p:sp>
            <p:nvSpPr>
              <p:cNvPr id="118870" name="Line 122"/>
              <p:cNvSpPr>
                <a:spLocks noChangeShapeType="1"/>
              </p:cNvSpPr>
              <p:nvPr/>
            </p:nvSpPr>
            <p:spPr bwMode="auto">
              <a:xfrm flipV="1">
                <a:off x="1800" y="2505"/>
                <a:ext cx="261" cy="151"/>
              </a:xfrm>
              <a:prstGeom prst="line">
                <a:avLst/>
              </a:prstGeom>
              <a:noFill/>
              <a:ln w="15875">
                <a:solidFill>
                  <a:srgbClr val="000000"/>
                </a:solidFill>
                <a:round/>
                <a:headEnd/>
                <a:tailEnd/>
              </a:ln>
            </p:spPr>
            <p:txBody>
              <a:bodyPr/>
              <a:lstStyle/>
              <a:p>
                <a:endParaRPr lang="fr-FR"/>
              </a:p>
            </p:txBody>
          </p:sp>
        </p:grpSp>
        <p:grpSp>
          <p:nvGrpSpPr>
            <p:cNvPr id="118789" name="Group 123"/>
            <p:cNvGrpSpPr>
              <a:grpSpLocks/>
            </p:cNvGrpSpPr>
            <p:nvPr/>
          </p:nvGrpSpPr>
          <p:grpSpPr bwMode="auto">
            <a:xfrm>
              <a:off x="1800" y="2615"/>
              <a:ext cx="352" cy="91"/>
              <a:chOff x="1800" y="2615"/>
              <a:chExt cx="352" cy="91"/>
            </a:xfrm>
          </p:grpSpPr>
          <p:sp>
            <p:nvSpPr>
              <p:cNvPr id="118867" name="Freeform 124"/>
              <p:cNvSpPr>
                <a:spLocks/>
              </p:cNvSpPr>
              <p:nvPr/>
            </p:nvSpPr>
            <p:spPr bwMode="auto">
              <a:xfrm>
                <a:off x="2000" y="2615"/>
                <a:ext cx="152" cy="91"/>
              </a:xfrm>
              <a:custGeom>
                <a:avLst/>
                <a:gdLst>
                  <a:gd name="T0" fmla="*/ 152 w 152"/>
                  <a:gd name="T1" fmla="*/ 41 h 91"/>
                  <a:gd name="T2" fmla="*/ 0 w 152"/>
                  <a:gd name="T3" fmla="*/ 91 h 91"/>
                  <a:gd name="T4" fmla="*/ 50 w 152"/>
                  <a:gd name="T5" fmla="*/ 41 h 91"/>
                  <a:gd name="T6" fmla="*/ 0 w 152"/>
                  <a:gd name="T7" fmla="*/ 0 h 91"/>
                  <a:gd name="T8" fmla="*/ 152 w 152"/>
                  <a:gd name="T9" fmla="*/ 41 h 91"/>
                  <a:gd name="T10" fmla="*/ 0 60000 65536"/>
                  <a:gd name="T11" fmla="*/ 0 60000 65536"/>
                  <a:gd name="T12" fmla="*/ 0 60000 65536"/>
                  <a:gd name="T13" fmla="*/ 0 60000 65536"/>
                  <a:gd name="T14" fmla="*/ 0 60000 65536"/>
                  <a:gd name="T15" fmla="*/ 0 w 152"/>
                  <a:gd name="T16" fmla="*/ 0 h 91"/>
                  <a:gd name="T17" fmla="*/ 152 w 152"/>
                  <a:gd name="T18" fmla="*/ 91 h 91"/>
                </a:gdLst>
                <a:ahLst/>
                <a:cxnLst>
                  <a:cxn ang="T10">
                    <a:pos x="T0" y="T1"/>
                  </a:cxn>
                  <a:cxn ang="T11">
                    <a:pos x="T2" y="T3"/>
                  </a:cxn>
                  <a:cxn ang="T12">
                    <a:pos x="T4" y="T5"/>
                  </a:cxn>
                  <a:cxn ang="T13">
                    <a:pos x="T6" y="T7"/>
                  </a:cxn>
                  <a:cxn ang="T14">
                    <a:pos x="T8" y="T9"/>
                  </a:cxn>
                </a:cxnLst>
                <a:rect l="T15" t="T16" r="T17" b="T18"/>
                <a:pathLst>
                  <a:path w="152" h="91">
                    <a:moveTo>
                      <a:pt x="152" y="41"/>
                    </a:moveTo>
                    <a:lnTo>
                      <a:pt x="0" y="91"/>
                    </a:lnTo>
                    <a:lnTo>
                      <a:pt x="50" y="41"/>
                    </a:lnTo>
                    <a:lnTo>
                      <a:pt x="0" y="0"/>
                    </a:lnTo>
                    <a:lnTo>
                      <a:pt x="152" y="41"/>
                    </a:lnTo>
                    <a:close/>
                  </a:path>
                </a:pathLst>
              </a:custGeom>
              <a:solidFill>
                <a:srgbClr val="000000"/>
              </a:solidFill>
              <a:ln w="9525">
                <a:noFill/>
                <a:round/>
                <a:headEnd/>
                <a:tailEnd/>
              </a:ln>
            </p:spPr>
            <p:txBody>
              <a:bodyPr/>
              <a:lstStyle/>
              <a:p>
                <a:endParaRPr lang="fr-FR"/>
              </a:p>
            </p:txBody>
          </p:sp>
          <p:sp>
            <p:nvSpPr>
              <p:cNvPr id="118868" name="Line 125"/>
              <p:cNvSpPr>
                <a:spLocks noChangeShapeType="1"/>
              </p:cNvSpPr>
              <p:nvPr/>
            </p:nvSpPr>
            <p:spPr bwMode="auto">
              <a:xfrm>
                <a:off x="1800" y="2656"/>
                <a:ext cx="256" cy="1"/>
              </a:xfrm>
              <a:prstGeom prst="line">
                <a:avLst/>
              </a:prstGeom>
              <a:noFill/>
              <a:ln w="15875">
                <a:solidFill>
                  <a:srgbClr val="000000"/>
                </a:solidFill>
                <a:round/>
                <a:headEnd/>
                <a:tailEnd/>
              </a:ln>
            </p:spPr>
            <p:txBody>
              <a:bodyPr/>
              <a:lstStyle/>
              <a:p>
                <a:endParaRPr lang="fr-FR"/>
              </a:p>
            </p:txBody>
          </p:sp>
        </p:grpSp>
        <p:grpSp>
          <p:nvGrpSpPr>
            <p:cNvPr id="118790" name="Group 126"/>
            <p:cNvGrpSpPr>
              <a:grpSpLocks/>
            </p:cNvGrpSpPr>
            <p:nvPr/>
          </p:nvGrpSpPr>
          <p:grpSpPr bwMode="auto">
            <a:xfrm>
              <a:off x="1802" y="2656"/>
              <a:ext cx="350" cy="242"/>
              <a:chOff x="1802" y="2656"/>
              <a:chExt cx="350" cy="242"/>
            </a:xfrm>
          </p:grpSpPr>
          <p:sp>
            <p:nvSpPr>
              <p:cNvPr id="118865" name="Freeform 127"/>
              <p:cNvSpPr>
                <a:spLocks/>
              </p:cNvSpPr>
              <p:nvPr/>
            </p:nvSpPr>
            <p:spPr bwMode="auto">
              <a:xfrm>
                <a:off x="2010" y="2777"/>
                <a:ext cx="142" cy="121"/>
              </a:xfrm>
              <a:custGeom>
                <a:avLst/>
                <a:gdLst>
                  <a:gd name="T0" fmla="*/ 142 w 142"/>
                  <a:gd name="T1" fmla="*/ 121 h 121"/>
                  <a:gd name="T2" fmla="*/ 0 w 142"/>
                  <a:gd name="T3" fmla="*/ 81 h 121"/>
                  <a:gd name="T4" fmla="*/ 61 w 142"/>
                  <a:gd name="T5" fmla="*/ 61 h 121"/>
                  <a:gd name="T6" fmla="*/ 51 w 142"/>
                  <a:gd name="T7" fmla="*/ 0 h 121"/>
                  <a:gd name="T8" fmla="*/ 142 w 142"/>
                  <a:gd name="T9" fmla="*/ 121 h 121"/>
                  <a:gd name="T10" fmla="*/ 0 60000 65536"/>
                  <a:gd name="T11" fmla="*/ 0 60000 65536"/>
                  <a:gd name="T12" fmla="*/ 0 60000 65536"/>
                  <a:gd name="T13" fmla="*/ 0 60000 65536"/>
                  <a:gd name="T14" fmla="*/ 0 60000 65536"/>
                  <a:gd name="T15" fmla="*/ 0 w 142"/>
                  <a:gd name="T16" fmla="*/ 0 h 121"/>
                  <a:gd name="T17" fmla="*/ 142 w 142"/>
                  <a:gd name="T18" fmla="*/ 121 h 121"/>
                </a:gdLst>
                <a:ahLst/>
                <a:cxnLst>
                  <a:cxn ang="T10">
                    <a:pos x="T0" y="T1"/>
                  </a:cxn>
                  <a:cxn ang="T11">
                    <a:pos x="T2" y="T3"/>
                  </a:cxn>
                  <a:cxn ang="T12">
                    <a:pos x="T4" y="T5"/>
                  </a:cxn>
                  <a:cxn ang="T13">
                    <a:pos x="T6" y="T7"/>
                  </a:cxn>
                  <a:cxn ang="T14">
                    <a:pos x="T8" y="T9"/>
                  </a:cxn>
                </a:cxnLst>
                <a:rect l="T15" t="T16" r="T17" b="T18"/>
                <a:pathLst>
                  <a:path w="142" h="121">
                    <a:moveTo>
                      <a:pt x="142" y="121"/>
                    </a:moveTo>
                    <a:lnTo>
                      <a:pt x="0" y="81"/>
                    </a:lnTo>
                    <a:lnTo>
                      <a:pt x="61" y="61"/>
                    </a:lnTo>
                    <a:lnTo>
                      <a:pt x="51" y="0"/>
                    </a:lnTo>
                    <a:lnTo>
                      <a:pt x="142" y="121"/>
                    </a:lnTo>
                    <a:close/>
                  </a:path>
                </a:pathLst>
              </a:custGeom>
              <a:solidFill>
                <a:srgbClr val="000000"/>
              </a:solidFill>
              <a:ln w="9525">
                <a:noFill/>
                <a:round/>
                <a:headEnd/>
                <a:tailEnd/>
              </a:ln>
            </p:spPr>
            <p:txBody>
              <a:bodyPr/>
              <a:lstStyle/>
              <a:p>
                <a:endParaRPr lang="fr-FR"/>
              </a:p>
            </p:txBody>
          </p:sp>
          <p:sp>
            <p:nvSpPr>
              <p:cNvPr id="118866" name="Line 128"/>
              <p:cNvSpPr>
                <a:spLocks noChangeShapeType="1"/>
              </p:cNvSpPr>
              <p:nvPr/>
            </p:nvSpPr>
            <p:spPr bwMode="auto">
              <a:xfrm>
                <a:off x="1802" y="2656"/>
                <a:ext cx="269" cy="180"/>
              </a:xfrm>
              <a:prstGeom prst="line">
                <a:avLst/>
              </a:prstGeom>
              <a:noFill/>
              <a:ln w="15875">
                <a:solidFill>
                  <a:srgbClr val="000000"/>
                </a:solidFill>
                <a:round/>
                <a:headEnd/>
                <a:tailEnd/>
              </a:ln>
            </p:spPr>
            <p:txBody>
              <a:bodyPr/>
              <a:lstStyle/>
              <a:p>
                <a:endParaRPr lang="fr-FR"/>
              </a:p>
            </p:txBody>
          </p:sp>
        </p:grpSp>
      </p:grpSp>
      <p:grpSp>
        <p:nvGrpSpPr>
          <p:cNvPr id="118791" name="Group 129"/>
          <p:cNvGrpSpPr>
            <a:grpSpLocks/>
          </p:cNvGrpSpPr>
          <p:nvPr/>
        </p:nvGrpSpPr>
        <p:grpSpPr bwMode="auto">
          <a:xfrm>
            <a:off x="6938963" y="4200525"/>
            <a:ext cx="431800" cy="160338"/>
            <a:chOff x="4371" y="2646"/>
            <a:chExt cx="272" cy="101"/>
          </a:xfrm>
        </p:grpSpPr>
        <p:sp>
          <p:nvSpPr>
            <p:cNvPr id="118859" name="Freeform 130"/>
            <p:cNvSpPr>
              <a:spLocks/>
            </p:cNvSpPr>
            <p:nvPr/>
          </p:nvSpPr>
          <p:spPr bwMode="auto">
            <a:xfrm>
              <a:off x="4503" y="2646"/>
              <a:ext cx="140" cy="101"/>
            </a:xfrm>
            <a:custGeom>
              <a:avLst/>
              <a:gdLst>
                <a:gd name="T0" fmla="*/ 140 w 140"/>
                <a:gd name="T1" fmla="*/ 50 h 101"/>
                <a:gd name="T2" fmla="*/ 0 w 140"/>
                <a:gd name="T3" fmla="*/ 101 h 101"/>
                <a:gd name="T4" fmla="*/ 49 w 140"/>
                <a:gd name="T5" fmla="*/ 50 h 101"/>
                <a:gd name="T6" fmla="*/ 0 w 140"/>
                <a:gd name="T7" fmla="*/ 0 h 101"/>
                <a:gd name="T8" fmla="*/ 140 w 140"/>
                <a:gd name="T9" fmla="*/ 50 h 101"/>
                <a:gd name="T10" fmla="*/ 0 60000 65536"/>
                <a:gd name="T11" fmla="*/ 0 60000 65536"/>
                <a:gd name="T12" fmla="*/ 0 60000 65536"/>
                <a:gd name="T13" fmla="*/ 0 60000 65536"/>
                <a:gd name="T14" fmla="*/ 0 60000 65536"/>
                <a:gd name="T15" fmla="*/ 0 w 140"/>
                <a:gd name="T16" fmla="*/ 0 h 101"/>
                <a:gd name="T17" fmla="*/ 140 w 140"/>
                <a:gd name="T18" fmla="*/ 101 h 101"/>
              </a:gdLst>
              <a:ahLst/>
              <a:cxnLst>
                <a:cxn ang="T10">
                  <a:pos x="T0" y="T1"/>
                </a:cxn>
                <a:cxn ang="T11">
                  <a:pos x="T2" y="T3"/>
                </a:cxn>
                <a:cxn ang="T12">
                  <a:pos x="T4" y="T5"/>
                </a:cxn>
                <a:cxn ang="T13">
                  <a:pos x="T6" y="T7"/>
                </a:cxn>
                <a:cxn ang="T14">
                  <a:pos x="T8" y="T9"/>
                </a:cxn>
              </a:cxnLst>
              <a:rect l="T15" t="T16" r="T17" b="T18"/>
              <a:pathLst>
                <a:path w="140" h="101">
                  <a:moveTo>
                    <a:pt x="140" y="50"/>
                  </a:moveTo>
                  <a:lnTo>
                    <a:pt x="0" y="101"/>
                  </a:lnTo>
                  <a:lnTo>
                    <a:pt x="49" y="50"/>
                  </a:lnTo>
                  <a:lnTo>
                    <a:pt x="0" y="0"/>
                  </a:lnTo>
                  <a:lnTo>
                    <a:pt x="140" y="50"/>
                  </a:lnTo>
                  <a:close/>
                </a:path>
              </a:pathLst>
            </a:custGeom>
            <a:solidFill>
              <a:srgbClr val="000000"/>
            </a:solidFill>
            <a:ln w="9525">
              <a:noFill/>
              <a:round/>
              <a:headEnd/>
              <a:tailEnd/>
            </a:ln>
          </p:spPr>
          <p:txBody>
            <a:bodyPr/>
            <a:lstStyle/>
            <a:p>
              <a:endParaRPr lang="fr-FR"/>
            </a:p>
          </p:txBody>
        </p:sp>
        <p:sp>
          <p:nvSpPr>
            <p:cNvPr id="118860" name="Line 131"/>
            <p:cNvSpPr>
              <a:spLocks noChangeShapeType="1"/>
            </p:cNvSpPr>
            <p:nvPr/>
          </p:nvSpPr>
          <p:spPr bwMode="auto">
            <a:xfrm>
              <a:off x="4371" y="2696"/>
              <a:ext cx="186" cy="1"/>
            </a:xfrm>
            <a:prstGeom prst="line">
              <a:avLst/>
            </a:prstGeom>
            <a:noFill/>
            <a:ln w="15875">
              <a:solidFill>
                <a:srgbClr val="000000"/>
              </a:solidFill>
              <a:round/>
              <a:headEnd/>
              <a:tailEnd/>
            </a:ln>
          </p:spPr>
          <p:txBody>
            <a:bodyPr/>
            <a:lstStyle/>
            <a:p>
              <a:endParaRPr lang="fr-FR"/>
            </a:p>
          </p:txBody>
        </p:sp>
      </p:grpSp>
      <p:sp>
        <p:nvSpPr>
          <p:cNvPr id="118834" name="Rectangle 132"/>
          <p:cNvSpPr>
            <a:spLocks noChangeArrowheads="1"/>
          </p:cNvSpPr>
          <p:nvPr/>
        </p:nvSpPr>
        <p:spPr bwMode="auto">
          <a:xfrm>
            <a:off x="5599113" y="5722938"/>
            <a:ext cx="387350" cy="212725"/>
          </a:xfrm>
          <a:prstGeom prst="rect">
            <a:avLst/>
          </a:prstGeom>
          <a:solidFill>
            <a:srgbClr val="FFFFFF"/>
          </a:solidFill>
          <a:ln w="15875">
            <a:solidFill>
              <a:srgbClr val="000000"/>
            </a:solidFill>
            <a:miter lim="800000"/>
            <a:headEnd/>
            <a:tailEnd/>
          </a:ln>
        </p:spPr>
        <p:txBody>
          <a:bodyPr/>
          <a:lstStyle/>
          <a:p>
            <a:endParaRPr lang="fr-FR"/>
          </a:p>
        </p:txBody>
      </p:sp>
      <p:sp>
        <p:nvSpPr>
          <p:cNvPr id="118835" name="Rectangle 133"/>
          <p:cNvSpPr>
            <a:spLocks noChangeArrowheads="1"/>
          </p:cNvSpPr>
          <p:nvPr/>
        </p:nvSpPr>
        <p:spPr bwMode="auto">
          <a:xfrm>
            <a:off x="5656263" y="5730875"/>
            <a:ext cx="271462" cy="168275"/>
          </a:xfrm>
          <a:prstGeom prst="rect">
            <a:avLst/>
          </a:prstGeom>
          <a:noFill/>
          <a:ln w="9525">
            <a:noFill/>
            <a:miter lim="800000"/>
            <a:headEnd/>
            <a:tailEnd/>
          </a:ln>
        </p:spPr>
        <p:txBody>
          <a:bodyPr wrap="none" lIns="0" tIns="0" rIns="0" bIns="0">
            <a:spAutoFit/>
          </a:bodyPr>
          <a:lstStyle/>
          <a:p>
            <a:r>
              <a:rPr lang="fr-FR" sz="1100" b="0">
                <a:solidFill>
                  <a:srgbClr val="000000"/>
                </a:solidFill>
                <a:latin typeface="Times New Roman" pitchFamily="18" charset="0"/>
              </a:rPr>
              <a:t>Task</a:t>
            </a:r>
            <a:endParaRPr lang="fr-FR" b="0"/>
          </a:p>
        </p:txBody>
      </p:sp>
      <p:grpSp>
        <p:nvGrpSpPr>
          <p:cNvPr id="118796" name="Group 134"/>
          <p:cNvGrpSpPr>
            <a:grpSpLocks/>
          </p:cNvGrpSpPr>
          <p:nvPr/>
        </p:nvGrpSpPr>
        <p:grpSpPr bwMode="auto">
          <a:xfrm>
            <a:off x="6540500" y="5707063"/>
            <a:ext cx="373063" cy="212725"/>
            <a:chOff x="4120" y="3567"/>
            <a:chExt cx="235" cy="134"/>
          </a:xfrm>
        </p:grpSpPr>
        <p:sp>
          <p:nvSpPr>
            <p:cNvPr id="118857" name="Rectangle 135"/>
            <p:cNvSpPr>
              <a:spLocks noChangeArrowheads="1"/>
            </p:cNvSpPr>
            <p:nvPr/>
          </p:nvSpPr>
          <p:spPr bwMode="auto">
            <a:xfrm>
              <a:off x="4120" y="3567"/>
              <a:ext cx="235" cy="134"/>
            </a:xfrm>
            <a:prstGeom prst="rect">
              <a:avLst/>
            </a:prstGeom>
            <a:solidFill>
              <a:srgbClr val="FFFFFF"/>
            </a:solidFill>
            <a:ln w="15875">
              <a:solidFill>
                <a:srgbClr val="000000"/>
              </a:solidFill>
              <a:miter lim="800000"/>
              <a:headEnd/>
              <a:tailEnd/>
            </a:ln>
          </p:spPr>
          <p:txBody>
            <a:bodyPr/>
            <a:lstStyle/>
            <a:p>
              <a:endParaRPr lang="fr-FR"/>
            </a:p>
          </p:txBody>
        </p:sp>
        <p:sp>
          <p:nvSpPr>
            <p:cNvPr id="118858" name="Rectangle 136"/>
            <p:cNvSpPr>
              <a:spLocks noChangeArrowheads="1"/>
            </p:cNvSpPr>
            <p:nvPr/>
          </p:nvSpPr>
          <p:spPr bwMode="auto">
            <a:xfrm>
              <a:off x="4176" y="3572"/>
              <a:ext cx="156" cy="106"/>
            </a:xfrm>
            <a:prstGeom prst="rect">
              <a:avLst/>
            </a:prstGeom>
            <a:noFill/>
            <a:ln w="9525">
              <a:noFill/>
              <a:miter lim="800000"/>
              <a:headEnd/>
              <a:tailEnd/>
            </a:ln>
          </p:spPr>
          <p:txBody>
            <a:bodyPr wrap="none" lIns="0" tIns="0" rIns="0" bIns="0">
              <a:spAutoFit/>
            </a:bodyPr>
            <a:lstStyle/>
            <a:p>
              <a:r>
                <a:rPr lang="fr-FR" sz="1100" b="0">
                  <a:solidFill>
                    <a:srgbClr val="000000"/>
                  </a:solidFill>
                  <a:latin typeface="Times New Roman" pitchFamily="18" charset="0"/>
                </a:rPr>
                <a:t>Step</a:t>
              </a:r>
              <a:endParaRPr lang="fr-FR" b="0"/>
            </a:p>
          </p:txBody>
        </p:sp>
      </p:grpSp>
      <p:grpSp>
        <p:nvGrpSpPr>
          <p:cNvPr id="118797" name="Group 137"/>
          <p:cNvGrpSpPr>
            <a:grpSpLocks/>
          </p:cNvGrpSpPr>
          <p:nvPr/>
        </p:nvGrpSpPr>
        <p:grpSpPr bwMode="auto">
          <a:xfrm>
            <a:off x="5975350" y="5746750"/>
            <a:ext cx="557213" cy="160338"/>
            <a:chOff x="3764" y="3592"/>
            <a:chExt cx="351" cy="101"/>
          </a:xfrm>
        </p:grpSpPr>
        <p:sp>
          <p:nvSpPr>
            <p:cNvPr id="118855" name="Freeform 138"/>
            <p:cNvSpPr>
              <a:spLocks/>
            </p:cNvSpPr>
            <p:nvPr/>
          </p:nvSpPr>
          <p:spPr bwMode="auto">
            <a:xfrm>
              <a:off x="3976" y="3592"/>
              <a:ext cx="139" cy="101"/>
            </a:xfrm>
            <a:custGeom>
              <a:avLst/>
              <a:gdLst>
                <a:gd name="T0" fmla="*/ 139 w 139"/>
                <a:gd name="T1" fmla="*/ 51 h 101"/>
                <a:gd name="T2" fmla="*/ 0 w 139"/>
                <a:gd name="T3" fmla="*/ 101 h 101"/>
                <a:gd name="T4" fmla="*/ 50 w 139"/>
                <a:gd name="T5" fmla="*/ 51 h 101"/>
                <a:gd name="T6" fmla="*/ 0 w 139"/>
                <a:gd name="T7" fmla="*/ 0 h 101"/>
                <a:gd name="T8" fmla="*/ 139 w 139"/>
                <a:gd name="T9" fmla="*/ 51 h 101"/>
                <a:gd name="T10" fmla="*/ 0 60000 65536"/>
                <a:gd name="T11" fmla="*/ 0 60000 65536"/>
                <a:gd name="T12" fmla="*/ 0 60000 65536"/>
                <a:gd name="T13" fmla="*/ 0 60000 65536"/>
                <a:gd name="T14" fmla="*/ 0 60000 65536"/>
                <a:gd name="T15" fmla="*/ 0 w 139"/>
                <a:gd name="T16" fmla="*/ 0 h 101"/>
                <a:gd name="T17" fmla="*/ 139 w 139"/>
                <a:gd name="T18" fmla="*/ 101 h 101"/>
              </a:gdLst>
              <a:ahLst/>
              <a:cxnLst>
                <a:cxn ang="T10">
                  <a:pos x="T0" y="T1"/>
                </a:cxn>
                <a:cxn ang="T11">
                  <a:pos x="T2" y="T3"/>
                </a:cxn>
                <a:cxn ang="T12">
                  <a:pos x="T4" y="T5"/>
                </a:cxn>
                <a:cxn ang="T13">
                  <a:pos x="T6" y="T7"/>
                </a:cxn>
                <a:cxn ang="T14">
                  <a:pos x="T8" y="T9"/>
                </a:cxn>
              </a:cxnLst>
              <a:rect l="T15" t="T16" r="T17" b="T18"/>
              <a:pathLst>
                <a:path w="139" h="101">
                  <a:moveTo>
                    <a:pt x="139" y="51"/>
                  </a:moveTo>
                  <a:lnTo>
                    <a:pt x="0" y="101"/>
                  </a:lnTo>
                  <a:lnTo>
                    <a:pt x="50" y="51"/>
                  </a:lnTo>
                  <a:lnTo>
                    <a:pt x="0" y="0"/>
                  </a:lnTo>
                  <a:lnTo>
                    <a:pt x="139" y="51"/>
                  </a:lnTo>
                  <a:close/>
                </a:path>
              </a:pathLst>
            </a:custGeom>
            <a:solidFill>
              <a:srgbClr val="000000"/>
            </a:solidFill>
            <a:ln w="9525">
              <a:noFill/>
              <a:round/>
              <a:headEnd/>
              <a:tailEnd/>
            </a:ln>
          </p:spPr>
          <p:txBody>
            <a:bodyPr/>
            <a:lstStyle/>
            <a:p>
              <a:endParaRPr lang="fr-FR"/>
            </a:p>
          </p:txBody>
        </p:sp>
        <p:sp>
          <p:nvSpPr>
            <p:cNvPr id="118856" name="Line 139"/>
            <p:cNvSpPr>
              <a:spLocks noChangeShapeType="1"/>
            </p:cNvSpPr>
            <p:nvPr/>
          </p:nvSpPr>
          <p:spPr bwMode="auto">
            <a:xfrm>
              <a:off x="3764" y="3643"/>
              <a:ext cx="267" cy="1"/>
            </a:xfrm>
            <a:prstGeom prst="line">
              <a:avLst/>
            </a:prstGeom>
            <a:noFill/>
            <a:ln w="15875">
              <a:solidFill>
                <a:srgbClr val="000000"/>
              </a:solidFill>
              <a:round/>
              <a:headEnd/>
              <a:tailEnd/>
            </a:ln>
          </p:spPr>
          <p:txBody>
            <a:bodyPr/>
            <a:lstStyle/>
            <a:p>
              <a:endParaRPr lang="fr-FR"/>
            </a:p>
          </p:txBody>
        </p:sp>
      </p:grpSp>
      <p:sp>
        <p:nvSpPr>
          <p:cNvPr id="118838" name="Rectangle 140"/>
          <p:cNvSpPr>
            <a:spLocks noChangeArrowheads="1"/>
          </p:cNvSpPr>
          <p:nvPr/>
        </p:nvSpPr>
        <p:spPr bwMode="auto">
          <a:xfrm>
            <a:off x="4564063" y="6107113"/>
            <a:ext cx="3911600" cy="198437"/>
          </a:xfrm>
          <a:prstGeom prst="rect">
            <a:avLst/>
          </a:prstGeom>
          <a:noFill/>
          <a:ln w="9525">
            <a:noFill/>
            <a:miter lim="800000"/>
            <a:headEnd/>
            <a:tailEnd/>
          </a:ln>
        </p:spPr>
        <p:txBody>
          <a:bodyPr wrap="none" lIns="0" tIns="0" rIns="0" bIns="0">
            <a:spAutoFit/>
          </a:bodyPr>
          <a:lstStyle/>
          <a:p>
            <a:r>
              <a:rPr lang="fr-FR" sz="1300" b="0">
                <a:solidFill>
                  <a:srgbClr val="000000"/>
                </a:solidFill>
                <a:latin typeface="Times New Roman" pitchFamily="18" charset="0"/>
              </a:rPr>
              <a:t>A task can only be followed by one step except the last one</a:t>
            </a:r>
            <a:endParaRPr lang="fr-FR" b="0"/>
          </a:p>
        </p:txBody>
      </p:sp>
      <p:grpSp>
        <p:nvGrpSpPr>
          <p:cNvPr id="118798" name="Group 141"/>
          <p:cNvGrpSpPr>
            <a:grpSpLocks/>
          </p:cNvGrpSpPr>
          <p:nvPr/>
        </p:nvGrpSpPr>
        <p:grpSpPr bwMode="auto">
          <a:xfrm>
            <a:off x="2813050" y="5707063"/>
            <a:ext cx="369888" cy="212725"/>
            <a:chOff x="1772" y="3567"/>
            <a:chExt cx="233" cy="134"/>
          </a:xfrm>
        </p:grpSpPr>
        <p:sp>
          <p:nvSpPr>
            <p:cNvPr id="118853" name="Rectangle 142"/>
            <p:cNvSpPr>
              <a:spLocks noChangeArrowheads="1"/>
            </p:cNvSpPr>
            <p:nvPr/>
          </p:nvSpPr>
          <p:spPr bwMode="auto">
            <a:xfrm>
              <a:off x="1772" y="3567"/>
              <a:ext cx="233" cy="134"/>
            </a:xfrm>
            <a:prstGeom prst="rect">
              <a:avLst/>
            </a:prstGeom>
            <a:solidFill>
              <a:srgbClr val="FFFFFF"/>
            </a:solidFill>
            <a:ln w="15875">
              <a:solidFill>
                <a:srgbClr val="000000"/>
              </a:solidFill>
              <a:miter lim="800000"/>
              <a:headEnd/>
              <a:tailEnd/>
            </a:ln>
          </p:spPr>
          <p:txBody>
            <a:bodyPr/>
            <a:lstStyle/>
            <a:p>
              <a:endParaRPr lang="fr-FR"/>
            </a:p>
          </p:txBody>
        </p:sp>
        <p:sp>
          <p:nvSpPr>
            <p:cNvPr id="118854" name="Rectangle 143"/>
            <p:cNvSpPr>
              <a:spLocks noChangeArrowheads="1"/>
            </p:cNvSpPr>
            <p:nvPr/>
          </p:nvSpPr>
          <p:spPr bwMode="auto">
            <a:xfrm>
              <a:off x="1826" y="3572"/>
              <a:ext cx="171" cy="106"/>
            </a:xfrm>
            <a:prstGeom prst="rect">
              <a:avLst/>
            </a:prstGeom>
            <a:noFill/>
            <a:ln w="9525">
              <a:noFill/>
              <a:miter lim="800000"/>
              <a:headEnd/>
              <a:tailEnd/>
            </a:ln>
          </p:spPr>
          <p:txBody>
            <a:bodyPr wrap="none" lIns="0" tIns="0" rIns="0" bIns="0">
              <a:spAutoFit/>
            </a:bodyPr>
            <a:lstStyle/>
            <a:p>
              <a:r>
                <a:rPr lang="fr-FR" sz="1100" b="0">
                  <a:solidFill>
                    <a:srgbClr val="000000"/>
                  </a:solidFill>
                  <a:latin typeface="Times New Roman" pitchFamily="18" charset="0"/>
                </a:rPr>
                <a:t>Task</a:t>
              </a:r>
              <a:endParaRPr lang="fr-FR" b="0"/>
            </a:p>
          </p:txBody>
        </p:sp>
      </p:grpSp>
      <p:grpSp>
        <p:nvGrpSpPr>
          <p:cNvPr id="118806" name="Group 144"/>
          <p:cNvGrpSpPr>
            <a:grpSpLocks/>
          </p:cNvGrpSpPr>
          <p:nvPr/>
        </p:nvGrpSpPr>
        <p:grpSpPr bwMode="auto">
          <a:xfrm>
            <a:off x="1868488" y="5715000"/>
            <a:ext cx="371475" cy="220663"/>
            <a:chOff x="1177" y="3572"/>
            <a:chExt cx="234" cy="139"/>
          </a:xfrm>
        </p:grpSpPr>
        <p:sp>
          <p:nvSpPr>
            <p:cNvPr id="118851" name="Rectangle 145"/>
            <p:cNvSpPr>
              <a:spLocks noChangeArrowheads="1"/>
            </p:cNvSpPr>
            <p:nvPr/>
          </p:nvSpPr>
          <p:spPr bwMode="auto">
            <a:xfrm>
              <a:off x="1177" y="3577"/>
              <a:ext cx="234" cy="134"/>
            </a:xfrm>
            <a:prstGeom prst="rect">
              <a:avLst/>
            </a:prstGeom>
            <a:solidFill>
              <a:srgbClr val="FFFFFF"/>
            </a:solidFill>
            <a:ln w="15875">
              <a:solidFill>
                <a:srgbClr val="000000"/>
              </a:solidFill>
              <a:miter lim="800000"/>
              <a:headEnd/>
              <a:tailEnd/>
            </a:ln>
          </p:spPr>
          <p:txBody>
            <a:bodyPr/>
            <a:lstStyle/>
            <a:p>
              <a:endParaRPr lang="fr-FR"/>
            </a:p>
          </p:txBody>
        </p:sp>
        <p:sp>
          <p:nvSpPr>
            <p:cNvPr id="118852" name="Rectangle 146"/>
            <p:cNvSpPr>
              <a:spLocks noChangeArrowheads="1"/>
            </p:cNvSpPr>
            <p:nvPr/>
          </p:nvSpPr>
          <p:spPr bwMode="auto">
            <a:xfrm>
              <a:off x="1233" y="3572"/>
              <a:ext cx="156" cy="106"/>
            </a:xfrm>
            <a:prstGeom prst="rect">
              <a:avLst/>
            </a:prstGeom>
            <a:noFill/>
            <a:ln w="9525">
              <a:noFill/>
              <a:miter lim="800000"/>
              <a:headEnd/>
              <a:tailEnd/>
            </a:ln>
          </p:spPr>
          <p:txBody>
            <a:bodyPr wrap="none" lIns="0" tIns="0" rIns="0" bIns="0">
              <a:spAutoFit/>
            </a:bodyPr>
            <a:lstStyle/>
            <a:p>
              <a:r>
                <a:rPr lang="fr-FR" sz="1100" b="0">
                  <a:solidFill>
                    <a:srgbClr val="000000"/>
                  </a:solidFill>
                  <a:latin typeface="Times New Roman" pitchFamily="18" charset="0"/>
                </a:rPr>
                <a:t>Step</a:t>
              </a:r>
              <a:endParaRPr lang="fr-FR" b="0"/>
            </a:p>
          </p:txBody>
        </p:sp>
      </p:grpSp>
      <p:grpSp>
        <p:nvGrpSpPr>
          <p:cNvPr id="118811" name="Group 147"/>
          <p:cNvGrpSpPr>
            <a:grpSpLocks/>
          </p:cNvGrpSpPr>
          <p:nvPr/>
        </p:nvGrpSpPr>
        <p:grpSpPr bwMode="auto">
          <a:xfrm>
            <a:off x="2228850" y="5746750"/>
            <a:ext cx="593725" cy="160338"/>
            <a:chOff x="1404" y="3592"/>
            <a:chExt cx="374" cy="101"/>
          </a:xfrm>
        </p:grpSpPr>
        <p:sp>
          <p:nvSpPr>
            <p:cNvPr id="118849" name="Freeform 148"/>
            <p:cNvSpPr>
              <a:spLocks/>
            </p:cNvSpPr>
            <p:nvPr/>
          </p:nvSpPr>
          <p:spPr bwMode="auto">
            <a:xfrm>
              <a:off x="1636" y="3592"/>
              <a:ext cx="142" cy="101"/>
            </a:xfrm>
            <a:custGeom>
              <a:avLst/>
              <a:gdLst>
                <a:gd name="T0" fmla="*/ 142 w 142"/>
                <a:gd name="T1" fmla="*/ 51 h 101"/>
                <a:gd name="T2" fmla="*/ 0 w 142"/>
                <a:gd name="T3" fmla="*/ 101 h 101"/>
                <a:gd name="T4" fmla="*/ 51 w 142"/>
                <a:gd name="T5" fmla="*/ 51 h 101"/>
                <a:gd name="T6" fmla="*/ 0 w 142"/>
                <a:gd name="T7" fmla="*/ 0 h 101"/>
                <a:gd name="T8" fmla="*/ 142 w 142"/>
                <a:gd name="T9" fmla="*/ 51 h 101"/>
                <a:gd name="T10" fmla="*/ 0 60000 65536"/>
                <a:gd name="T11" fmla="*/ 0 60000 65536"/>
                <a:gd name="T12" fmla="*/ 0 60000 65536"/>
                <a:gd name="T13" fmla="*/ 0 60000 65536"/>
                <a:gd name="T14" fmla="*/ 0 60000 65536"/>
                <a:gd name="T15" fmla="*/ 0 w 142"/>
                <a:gd name="T16" fmla="*/ 0 h 101"/>
                <a:gd name="T17" fmla="*/ 142 w 142"/>
                <a:gd name="T18" fmla="*/ 101 h 101"/>
              </a:gdLst>
              <a:ahLst/>
              <a:cxnLst>
                <a:cxn ang="T10">
                  <a:pos x="T0" y="T1"/>
                </a:cxn>
                <a:cxn ang="T11">
                  <a:pos x="T2" y="T3"/>
                </a:cxn>
                <a:cxn ang="T12">
                  <a:pos x="T4" y="T5"/>
                </a:cxn>
                <a:cxn ang="T13">
                  <a:pos x="T6" y="T7"/>
                </a:cxn>
                <a:cxn ang="T14">
                  <a:pos x="T8" y="T9"/>
                </a:cxn>
              </a:cxnLst>
              <a:rect l="T15" t="T16" r="T17" b="T18"/>
              <a:pathLst>
                <a:path w="142" h="101">
                  <a:moveTo>
                    <a:pt x="142" y="51"/>
                  </a:moveTo>
                  <a:lnTo>
                    <a:pt x="0" y="101"/>
                  </a:lnTo>
                  <a:lnTo>
                    <a:pt x="51" y="51"/>
                  </a:lnTo>
                  <a:lnTo>
                    <a:pt x="0" y="0"/>
                  </a:lnTo>
                  <a:lnTo>
                    <a:pt x="142" y="51"/>
                  </a:lnTo>
                  <a:close/>
                </a:path>
              </a:pathLst>
            </a:custGeom>
            <a:solidFill>
              <a:srgbClr val="000000"/>
            </a:solidFill>
            <a:ln w="9525">
              <a:noFill/>
              <a:round/>
              <a:headEnd/>
              <a:tailEnd/>
            </a:ln>
          </p:spPr>
          <p:txBody>
            <a:bodyPr/>
            <a:lstStyle/>
            <a:p>
              <a:endParaRPr lang="fr-FR"/>
            </a:p>
          </p:txBody>
        </p:sp>
        <p:sp>
          <p:nvSpPr>
            <p:cNvPr id="118850" name="Line 149"/>
            <p:cNvSpPr>
              <a:spLocks noChangeShapeType="1"/>
            </p:cNvSpPr>
            <p:nvPr/>
          </p:nvSpPr>
          <p:spPr bwMode="auto">
            <a:xfrm>
              <a:off x="1404" y="3643"/>
              <a:ext cx="288" cy="1"/>
            </a:xfrm>
            <a:prstGeom prst="line">
              <a:avLst/>
            </a:prstGeom>
            <a:noFill/>
            <a:ln w="15875">
              <a:solidFill>
                <a:srgbClr val="000000"/>
              </a:solidFill>
              <a:round/>
              <a:headEnd/>
              <a:tailEnd/>
            </a:ln>
          </p:spPr>
          <p:txBody>
            <a:bodyPr/>
            <a:lstStyle/>
            <a:p>
              <a:endParaRPr lang="fr-FR"/>
            </a:p>
          </p:txBody>
        </p:sp>
      </p:grpSp>
      <p:sp>
        <p:nvSpPr>
          <p:cNvPr id="118842" name="Rectangle 150"/>
          <p:cNvSpPr>
            <a:spLocks noChangeArrowheads="1"/>
          </p:cNvSpPr>
          <p:nvPr/>
        </p:nvSpPr>
        <p:spPr bwMode="auto">
          <a:xfrm>
            <a:off x="214282" y="6064250"/>
            <a:ext cx="4144211" cy="200055"/>
          </a:xfrm>
          <a:prstGeom prst="rect">
            <a:avLst/>
          </a:prstGeom>
          <a:noFill/>
          <a:ln w="9525">
            <a:noFill/>
            <a:miter lim="800000"/>
            <a:headEnd/>
            <a:tailEnd/>
          </a:ln>
        </p:spPr>
        <p:txBody>
          <a:bodyPr wrap="none" lIns="0" tIns="0" rIns="0" bIns="0">
            <a:spAutoFit/>
          </a:bodyPr>
          <a:lstStyle/>
          <a:p>
            <a:r>
              <a:rPr lang="fr-FR" sz="1300" b="0" dirty="0">
                <a:solidFill>
                  <a:srgbClr val="000000"/>
                </a:solidFill>
                <a:latin typeface="Times New Roman" pitchFamily="18" charset="0"/>
              </a:rPr>
              <a:t>A </a:t>
            </a:r>
            <a:r>
              <a:rPr lang="fr-FR" sz="1300" b="0" dirty="0" err="1">
                <a:solidFill>
                  <a:srgbClr val="000000"/>
                </a:solidFill>
                <a:latin typeface="Times New Roman" pitchFamily="18" charset="0"/>
              </a:rPr>
              <a:t>task</a:t>
            </a:r>
            <a:r>
              <a:rPr lang="fr-FR" sz="1300" b="0" dirty="0">
                <a:solidFill>
                  <a:srgbClr val="000000"/>
                </a:solidFill>
                <a:latin typeface="Times New Roman" pitchFamily="18" charset="0"/>
              </a:rPr>
              <a:t> </a:t>
            </a:r>
            <a:r>
              <a:rPr lang="fr-FR" sz="1300" b="0" dirty="0" err="1">
                <a:solidFill>
                  <a:srgbClr val="000000"/>
                </a:solidFill>
                <a:latin typeface="Times New Roman" pitchFamily="18" charset="0"/>
              </a:rPr>
              <a:t>can</a:t>
            </a:r>
            <a:r>
              <a:rPr lang="fr-FR" sz="1300" b="0" dirty="0">
                <a:solidFill>
                  <a:srgbClr val="000000"/>
                </a:solidFill>
                <a:latin typeface="Times New Roman" pitchFamily="18" charset="0"/>
              </a:rPr>
              <a:t> </a:t>
            </a:r>
            <a:r>
              <a:rPr lang="fr-FR" sz="1300" b="0" dirty="0" err="1">
                <a:solidFill>
                  <a:srgbClr val="000000"/>
                </a:solidFill>
                <a:latin typeface="Times New Roman" pitchFamily="18" charset="0"/>
              </a:rPr>
              <a:t>only</a:t>
            </a:r>
            <a:r>
              <a:rPr lang="fr-FR" sz="1300" b="0" dirty="0">
                <a:solidFill>
                  <a:srgbClr val="000000"/>
                </a:solidFill>
                <a:latin typeface="Times New Roman" pitchFamily="18" charset="0"/>
              </a:rPr>
              <a:t> </a:t>
            </a:r>
            <a:r>
              <a:rPr lang="fr-FR" sz="1300" b="0" dirty="0" err="1">
                <a:solidFill>
                  <a:srgbClr val="000000"/>
                </a:solidFill>
                <a:latin typeface="Times New Roman" pitchFamily="18" charset="0"/>
              </a:rPr>
              <a:t>be</a:t>
            </a:r>
            <a:r>
              <a:rPr lang="fr-FR" sz="1300" b="0" dirty="0">
                <a:solidFill>
                  <a:srgbClr val="000000"/>
                </a:solidFill>
                <a:latin typeface="Times New Roman" pitchFamily="18" charset="0"/>
              </a:rPr>
              <a:t> </a:t>
            </a:r>
            <a:r>
              <a:rPr lang="fr-FR" sz="1300" b="0" dirty="0" err="1">
                <a:solidFill>
                  <a:srgbClr val="000000"/>
                </a:solidFill>
                <a:latin typeface="Times New Roman" pitchFamily="18" charset="0"/>
              </a:rPr>
              <a:t>preceeded</a:t>
            </a:r>
            <a:r>
              <a:rPr lang="fr-FR" sz="1300" b="0" dirty="0">
                <a:solidFill>
                  <a:srgbClr val="000000"/>
                </a:solidFill>
                <a:latin typeface="Times New Roman" pitchFamily="18" charset="0"/>
              </a:rPr>
              <a:t> by one </a:t>
            </a:r>
            <a:r>
              <a:rPr lang="fr-FR" sz="1300" b="0" dirty="0" err="1">
                <a:solidFill>
                  <a:srgbClr val="000000"/>
                </a:solidFill>
                <a:latin typeface="Times New Roman" pitchFamily="18" charset="0"/>
              </a:rPr>
              <a:t>step</a:t>
            </a:r>
            <a:r>
              <a:rPr lang="fr-FR" sz="1300" b="0" dirty="0">
                <a:solidFill>
                  <a:srgbClr val="000000"/>
                </a:solidFill>
                <a:latin typeface="Times New Roman" pitchFamily="18" charset="0"/>
              </a:rPr>
              <a:t> </a:t>
            </a:r>
            <a:r>
              <a:rPr lang="fr-FR" sz="1300" b="0" dirty="0" err="1" smtClean="0">
                <a:solidFill>
                  <a:srgbClr val="000000"/>
                </a:solidFill>
                <a:latin typeface="Times New Roman" pitchFamily="18" charset="0"/>
              </a:rPr>
              <a:t>except</a:t>
            </a:r>
            <a:r>
              <a:rPr lang="fr-FR" sz="1300" b="0" dirty="0" smtClean="0">
                <a:solidFill>
                  <a:srgbClr val="000000"/>
                </a:solidFill>
                <a:latin typeface="Times New Roman" pitchFamily="18" charset="0"/>
              </a:rPr>
              <a:t> </a:t>
            </a:r>
            <a:r>
              <a:rPr lang="fr-FR" sz="1300" dirty="0" smtClean="0">
                <a:solidFill>
                  <a:srgbClr val="000000"/>
                </a:solidFill>
                <a:latin typeface="Times New Roman" pitchFamily="18" charset="0"/>
              </a:rPr>
              <a:t>the first one </a:t>
            </a:r>
            <a:r>
              <a:rPr lang="fr-FR" sz="1300" b="0" dirty="0" smtClean="0">
                <a:solidFill>
                  <a:srgbClr val="000000"/>
                </a:solidFill>
                <a:latin typeface="Times New Roman" pitchFamily="18" charset="0"/>
              </a:rPr>
              <a:t> </a:t>
            </a:r>
            <a:endParaRPr lang="fr-FR" b="0" dirty="0"/>
          </a:p>
        </p:txBody>
      </p:sp>
      <p:sp>
        <p:nvSpPr>
          <p:cNvPr id="118845" name="Freeform 153"/>
          <p:cNvSpPr>
            <a:spLocks/>
          </p:cNvSpPr>
          <p:nvPr/>
        </p:nvSpPr>
        <p:spPr bwMode="auto">
          <a:xfrm>
            <a:off x="946150" y="3440113"/>
            <a:ext cx="7607300" cy="33337"/>
          </a:xfrm>
          <a:custGeom>
            <a:avLst/>
            <a:gdLst>
              <a:gd name="T0" fmla="*/ 0 w 4792"/>
              <a:gd name="T1" fmla="*/ 0 h 21"/>
              <a:gd name="T2" fmla="*/ 4792 w 4792"/>
              <a:gd name="T3" fmla="*/ 0 h 21"/>
              <a:gd name="T4" fmla="*/ 4792 w 4792"/>
              <a:gd name="T5" fmla="*/ 21 h 21"/>
              <a:gd name="T6" fmla="*/ 0 w 4792"/>
              <a:gd name="T7" fmla="*/ 21 h 21"/>
              <a:gd name="T8" fmla="*/ 0 w 4792"/>
              <a:gd name="T9" fmla="*/ 0 h 21"/>
              <a:gd name="T10" fmla="*/ 10 w 4792"/>
              <a:gd name="T11" fmla="*/ 0 h 21"/>
              <a:gd name="T12" fmla="*/ 4781 w 4792"/>
              <a:gd name="T13" fmla="*/ 0 h 21"/>
              <a:gd name="T14" fmla="*/ 4781 w 4792"/>
              <a:gd name="T15" fmla="*/ 21 h 21"/>
              <a:gd name="T16" fmla="*/ 10 w 4792"/>
              <a:gd name="T17" fmla="*/ 21 h 21"/>
              <a:gd name="T18" fmla="*/ 10 w 4792"/>
              <a:gd name="T19" fmla="*/ 0 h 21"/>
              <a:gd name="T20" fmla="*/ 0 w 4792"/>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92"/>
              <a:gd name="T34" fmla="*/ 0 h 21"/>
              <a:gd name="T35" fmla="*/ 4792 w 4792"/>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92" h="21">
                <a:moveTo>
                  <a:pt x="0" y="0"/>
                </a:moveTo>
                <a:lnTo>
                  <a:pt x="4792" y="0"/>
                </a:lnTo>
                <a:lnTo>
                  <a:pt x="4792" y="21"/>
                </a:lnTo>
                <a:lnTo>
                  <a:pt x="0" y="21"/>
                </a:lnTo>
                <a:lnTo>
                  <a:pt x="0" y="0"/>
                </a:lnTo>
                <a:lnTo>
                  <a:pt x="10" y="0"/>
                </a:lnTo>
                <a:lnTo>
                  <a:pt x="4781" y="0"/>
                </a:lnTo>
                <a:lnTo>
                  <a:pt x="4781" y="21"/>
                </a:lnTo>
                <a:lnTo>
                  <a:pt x="10" y="21"/>
                </a:lnTo>
                <a:lnTo>
                  <a:pt x="10" y="0"/>
                </a:lnTo>
                <a:lnTo>
                  <a:pt x="0" y="0"/>
                </a:lnTo>
                <a:close/>
              </a:path>
            </a:pathLst>
          </a:custGeom>
          <a:blipFill dpi="0" rotWithShape="0">
            <a:blip r:embed="rId3" cstate="print"/>
            <a:srcRect/>
            <a:tile tx="0" ty="0" sx="100000" sy="100000" flip="none" algn="tl"/>
          </a:blipFill>
          <a:ln w="15875">
            <a:solidFill>
              <a:srgbClr val="DDDDDD"/>
            </a:solidFill>
            <a:round/>
            <a:headEnd/>
            <a:tailEnd/>
          </a:ln>
        </p:spPr>
        <p:txBody>
          <a:bodyPr/>
          <a:lstStyle/>
          <a:p>
            <a:endParaRPr lang="fr-FR"/>
          </a:p>
        </p:txBody>
      </p:sp>
      <p:sp>
        <p:nvSpPr>
          <p:cNvPr id="118846" name="Freeform 154"/>
          <p:cNvSpPr>
            <a:spLocks/>
          </p:cNvSpPr>
          <p:nvPr/>
        </p:nvSpPr>
        <p:spPr bwMode="auto">
          <a:xfrm>
            <a:off x="935038" y="5491163"/>
            <a:ext cx="7629525" cy="33337"/>
          </a:xfrm>
          <a:custGeom>
            <a:avLst/>
            <a:gdLst>
              <a:gd name="T0" fmla="*/ 0 w 4806"/>
              <a:gd name="T1" fmla="*/ 0 h 21"/>
              <a:gd name="T2" fmla="*/ 4806 w 4806"/>
              <a:gd name="T3" fmla="*/ 0 h 21"/>
              <a:gd name="T4" fmla="*/ 4806 w 4806"/>
              <a:gd name="T5" fmla="*/ 21 h 21"/>
              <a:gd name="T6" fmla="*/ 0 w 4806"/>
              <a:gd name="T7" fmla="*/ 21 h 21"/>
              <a:gd name="T8" fmla="*/ 0 w 4806"/>
              <a:gd name="T9" fmla="*/ 0 h 21"/>
              <a:gd name="T10" fmla="*/ 11 w 4806"/>
              <a:gd name="T11" fmla="*/ 0 h 21"/>
              <a:gd name="T12" fmla="*/ 4794 w 4806"/>
              <a:gd name="T13" fmla="*/ 0 h 21"/>
              <a:gd name="T14" fmla="*/ 4794 w 4806"/>
              <a:gd name="T15" fmla="*/ 21 h 21"/>
              <a:gd name="T16" fmla="*/ 11 w 4806"/>
              <a:gd name="T17" fmla="*/ 21 h 21"/>
              <a:gd name="T18" fmla="*/ 11 w 4806"/>
              <a:gd name="T19" fmla="*/ 0 h 21"/>
              <a:gd name="T20" fmla="*/ 0 w 4806"/>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06"/>
              <a:gd name="T34" fmla="*/ 0 h 21"/>
              <a:gd name="T35" fmla="*/ 4806 w 4806"/>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06" h="21">
                <a:moveTo>
                  <a:pt x="0" y="0"/>
                </a:moveTo>
                <a:lnTo>
                  <a:pt x="4806" y="0"/>
                </a:lnTo>
                <a:lnTo>
                  <a:pt x="4806" y="21"/>
                </a:lnTo>
                <a:lnTo>
                  <a:pt x="0" y="21"/>
                </a:lnTo>
                <a:lnTo>
                  <a:pt x="0" y="0"/>
                </a:lnTo>
                <a:lnTo>
                  <a:pt x="11" y="0"/>
                </a:lnTo>
                <a:lnTo>
                  <a:pt x="4794" y="0"/>
                </a:lnTo>
                <a:lnTo>
                  <a:pt x="4794" y="21"/>
                </a:lnTo>
                <a:lnTo>
                  <a:pt x="11" y="21"/>
                </a:lnTo>
                <a:lnTo>
                  <a:pt x="11" y="0"/>
                </a:lnTo>
                <a:lnTo>
                  <a:pt x="0" y="0"/>
                </a:lnTo>
                <a:close/>
              </a:path>
            </a:pathLst>
          </a:custGeom>
          <a:blipFill dpi="0" rotWithShape="0">
            <a:blip r:embed="rId3" cstate="print"/>
            <a:srcRect/>
            <a:tile tx="0" ty="0" sx="100000" sy="100000" flip="none" algn="tl"/>
          </a:blipFill>
          <a:ln w="15875">
            <a:solidFill>
              <a:srgbClr val="DDDDDD"/>
            </a:solidFill>
            <a:round/>
            <a:headEnd/>
            <a:tailEnd/>
          </a:ln>
        </p:spPr>
        <p:txBody>
          <a:bodyPr/>
          <a:lstStyle/>
          <a:p>
            <a:endParaRPr lang="fr-FR"/>
          </a:p>
        </p:txBody>
      </p:sp>
      <p:sp>
        <p:nvSpPr>
          <p:cNvPr id="118847" name="Freeform 155"/>
          <p:cNvSpPr>
            <a:spLocks/>
          </p:cNvSpPr>
          <p:nvPr/>
        </p:nvSpPr>
        <p:spPr bwMode="auto">
          <a:xfrm>
            <a:off x="4356100" y="1530350"/>
            <a:ext cx="33338" cy="4957763"/>
          </a:xfrm>
          <a:custGeom>
            <a:avLst/>
            <a:gdLst>
              <a:gd name="T0" fmla="*/ 0 w 21"/>
              <a:gd name="T1" fmla="*/ 0 h 3123"/>
              <a:gd name="T2" fmla="*/ 21 w 21"/>
              <a:gd name="T3" fmla="*/ 0 h 3123"/>
              <a:gd name="T4" fmla="*/ 21 w 21"/>
              <a:gd name="T5" fmla="*/ 3123 h 3123"/>
              <a:gd name="T6" fmla="*/ 0 w 21"/>
              <a:gd name="T7" fmla="*/ 3123 h 3123"/>
              <a:gd name="T8" fmla="*/ 0 w 21"/>
              <a:gd name="T9" fmla="*/ 0 h 3123"/>
              <a:gd name="T10" fmla="*/ 0 w 21"/>
              <a:gd name="T11" fmla="*/ 8 h 3123"/>
              <a:gd name="T12" fmla="*/ 21 w 21"/>
              <a:gd name="T13" fmla="*/ 8 h 3123"/>
              <a:gd name="T14" fmla="*/ 21 w 21"/>
              <a:gd name="T15" fmla="*/ 3115 h 3123"/>
              <a:gd name="T16" fmla="*/ 0 w 21"/>
              <a:gd name="T17" fmla="*/ 3115 h 3123"/>
              <a:gd name="T18" fmla="*/ 0 w 21"/>
              <a:gd name="T19" fmla="*/ 8 h 3123"/>
              <a:gd name="T20" fmla="*/ 0 w 21"/>
              <a:gd name="T21" fmla="*/ 0 h 3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3123"/>
              <a:gd name="T35" fmla="*/ 21 w 21"/>
              <a:gd name="T36" fmla="*/ 3123 h 31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3123">
                <a:moveTo>
                  <a:pt x="0" y="0"/>
                </a:moveTo>
                <a:lnTo>
                  <a:pt x="21" y="0"/>
                </a:lnTo>
                <a:lnTo>
                  <a:pt x="21" y="3123"/>
                </a:lnTo>
                <a:lnTo>
                  <a:pt x="0" y="3123"/>
                </a:lnTo>
                <a:lnTo>
                  <a:pt x="0" y="0"/>
                </a:lnTo>
                <a:lnTo>
                  <a:pt x="0" y="8"/>
                </a:lnTo>
                <a:lnTo>
                  <a:pt x="21" y="8"/>
                </a:lnTo>
                <a:lnTo>
                  <a:pt x="21" y="3115"/>
                </a:lnTo>
                <a:lnTo>
                  <a:pt x="0" y="3115"/>
                </a:lnTo>
                <a:lnTo>
                  <a:pt x="0" y="8"/>
                </a:lnTo>
                <a:lnTo>
                  <a:pt x="0" y="0"/>
                </a:lnTo>
                <a:close/>
              </a:path>
            </a:pathLst>
          </a:custGeom>
          <a:blipFill dpi="0" rotWithShape="0">
            <a:blip r:embed="rId3" cstate="print"/>
            <a:srcRect/>
            <a:tile tx="0" ty="0" sx="100000" sy="100000" flip="none" algn="tl"/>
          </a:blipFill>
          <a:ln w="15875">
            <a:solidFill>
              <a:srgbClr val="DDDDDD"/>
            </a:solidFill>
            <a:round/>
            <a:headEnd/>
            <a:tailEnd/>
          </a:ln>
        </p:spPr>
        <p:txBody>
          <a:bodyPr/>
          <a:lstStyle/>
          <a:p>
            <a:endParaRPr lang="fr-FR"/>
          </a:p>
        </p:txBody>
      </p:sp>
      <p:sp>
        <p:nvSpPr>
          <p:cNvPr id="160" name="Rectangle 159"/>
          <p:cNvSpPr/>
          <p:nvPr/>
        </p:nvSpPr>
        <p:spPr>
          <a:xfrm>
            <a:off x="3286116" y="1071546"/>
            <a:ext cx="521497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fr-FR" dirty="0" smtClean="0">
                <a:latin typeface="Comic Sans MS" pitchFamily="66" charset="0"/>
              </a:rPr>
              <a:t>Relations de précédence entre étapes/nœuds</a:t>
            </a:r>
            <a:endParaRPr lang="fr-FR" dirty="0"/>
          </a:p>
        </p:txBody>
      </p:sp>
      <p:sp>
        <p:nvSpPr>
          <p:cNvPr id="161" name="Footer Placeholder 1"/>
          <p:cNvSpPr txBox="1">
            <a:spLocks/>
          </p:cNvSpPr>
          <p:nvPr/>
        </p:nvSpPr>
        <p:spPr>
          <a:xfrm>
            <a:off x="214282" y="6350023"/>
            <a:ext cx="2895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chemeClr val="tx1">
                    <a:tint val="75000"/>
                  </a:schemeClr>
                </a:solidFill>
                <a:effectLst/>
                <a:uLnTx/>
                <a:uFillTx/>
                <a:latin typeface="+mn-lt"/>
                <a:ea typeface="+mn-ea"/>
                <a:cs typeface="+mn-cs"/>
                <a:sym typeface="Symbol"/>
              </a:rPr>
              <a:t> </a:t>
            </a:r>
            <a:r>
              <a:rPr kumimoji="0" lang="en-GB" sz="1200" b="0" i="0" u="none" strike="noStrike" kern="1200" cap="none" spc="0" normalizeH="0" baseline="0" noProof="0" dirty="0" smtClean="0">
                <a:ln>
                  <a:noFill/>
                </a:ln>
                <a:solidFill>
                  <a:schemeClr val="tx1">
                    <a:tint val="75000"/>
                  </a:schemeClr>
                </a:solidFill>
                <a:effectLst/>
                <a:uLnTx/>
                <a:uFillTx/>
                <a:latin typeface="+mn-lt"/>
                <a:ea typeface="+mn-ea"/>
                <a:cs typeface="+mn-cs"/>
              </a:rPr>
              <a:t>S. </a:t>
            </a:r>
            <a:r>
              <a:rPr kumimoji="0" lang="en-GB" sz="1200" b="0" i="0" u="none" strike="noStrike" kern="1200" cap="none" spc="0" normalizeH="0" baseline="0" noProof="0" dirty="0" err="1" smtClean="0">
                <a:ln>
                  <a:noFill/>
                </a:ln>
                <a:solidFill>
                  <a:schemeClr val="tx1">
                    <a:tint val="75000"/>
                  </a:schemeClr>
                </a:solidFill>
                <a:effectLst/>
                <a:uLnTx/>
                <a:uFillTx/>
                <a:latin typeface="+mn-lt"/>
                <a:ea typeface="+mn-ea"/>
                <a:cs typeface="+mn-cs"/>
              </a:rPr>
              <a:t>Nurcan</a:t>
            </a:r>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18812" name="Espace réservé de la date 118811"/>
          <p:cNvSpPr>
            <a:spLocks noGrp="1"/>
          </p:cNvSpPr>
          <p:nvPr>
            <p:ph type="dt" sz="half" idx="10"/>
          </p:nvPr>
        </p:nvSpPr>
        <p:spPr/>
        <p:txBody>
          <a:bodyPr/>
          <a:lstStyle/>
          <a:p>
            <a:fld id="{063FBBB1-E076-1448-B254-682CAC626897}" type="datetime1">
              <a:rPr lang="fr-FR" smtClean="0"/>
              <a:t>07/02/2014</a:t>
            </a:fld>
            <a:endParaRPr lang="fr-FR"/>
          </a:p>
        </p:txBody>
      </p:sp>
      <p:sp>
        <p:nvSpPr>
          <p:cNvPr id="118813" name="Espace réservé du pied de page 118812"/>
          <p:cNvSpPr>
            <a:spLocks noGrp="1"/>
          </p:cNvSpPr>
          <p:nvPr>
            <p:ph type="ftr" sz="quarter" idx="11"/>
          </p:nvPr>
        </p:nvSpPr>
        <p:spPr/>
        <p:txBody>
          <a:bodyPr/>
          <a:lstStyle/>
          <a:p>
            <a:r>
              <a:rPr lang="fr-FR" smtClean="0"/>
              <a:t>Manuele Kirsch Pinheiro - CRI/UP1 - mkirschpin@univ-paris1.fr</a:t>
            </a:r>
            <a:endParaRPr lang="fr-FR"/>
          </a:p>
        </p:txBody>
      </p:sp>
    </p:spTree>
    <p:extLst>
      <p:ext uri="{BB962C8B-B14F-4D97-AF65-F5344CB8AC3E}">
        <p14:creationId xmlns:p14="http://schemas.microsoft.com/office/powerpoint/2010/main" val="158908370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Modélisation</a:t>
            </a:r>
            <a:endParaRPr lang="fr-FR" dirty="0"/>
          </a:p>
        </p:txBody>
      </p:sp>
      <p:pic>
        <p:nvPicPr>
          <p:cNvPr id="15" name="Picture 2"/>
          <p:cNvPicPr>
            <a:picLocks noGrp="1" noChangeAspect="1" noChangeArrowheads="1"/>
          </p:cNvPicPr>
          <p:nvPr>
            <p:ph sz="half" idx="1"/>
          </p:nvPr>
        </p:nvPicPr>
        <p:blipFill>
          <a:blip r:embed="rId2" cstate="print"/>
          <a:srcRect/>
          <a:stretch>
            <a:fillRect/>
          </a:stretch>
        </p:blipFill>
        <p:spPr bwMode="auto">
          <a:xfrm>
            <a:off x="428596" y="1609987"/>
            <a:ext cx="4208780" cy="3533525"/>
          </a:xfrm>
          <a:prstGeom prst="rect">
            <a:avLst/>
          </a:prstGeom>
          <a:noFill/>
          <a:ln w="9525">
            <a:noFill/>
            <a:miter lim="800000"/>
            <a:headEnd/>
            <a:tailEnd/>
          </a:ln>
        </p:spPr>
      </p:pic>
      <p:sp>
        <p:nvSpPr>
          <p:cNvPr id="14" name="Content Placeholder 13"/>
          <p:cNvSpPr>
            <a:spLocks noGrp="1"/>
          </p:cNvSpPr>
          <p:nvPr>
            <p:ph sz="half" idx="2"/>
          </p:nvPr>
        </p:nvSpPr>
        <p:spPr/>
        <p:txBody>
          <a:bodyPr/>
          <a:lstStyle/>
          <a:p>
            <a:r>
              <a:rPr lang="fr-FR" dirty="0" smtClean="0"/>
              <a:t>Modélisation d’un processus par réseau de </a:t>
            </a:r>
            <a:r>
              <a:rPr lang="fr-FR" dirty="0" err="1" smtClean="0"/>
              <a:t>Petri</a:t>
            </a:r>
            <a:r>
              <a:rPr lang="fr-FR" dirty="0" smtClean="0"/>
              <a:t> (</a:t>
            </a:r>
            <a:r>
              <a:rPr lang="fr-FR" b="1" dirty="0" err="1" smtClean="0">
                <a:solidFill>
                  <a:schemeClr val="tx2"/>
                </a:solidFill>
              </a:rPr>
              <a:t>Petri</a:t>
            </a:r>
            <a:r>
              <a:rPr lang="fr-FR" b="1" dirty="0" smtClean="0">
                <a:solidFill>
                  <a:schemeClr val="tx2"/>
                </a:solidFill>
              </a:rPr>
              <a:t> Nets</a:t>
            </a:r>
            <a:r>
              <a:rPr lang="fr-FR" dirty="0" smtClean="0"/>
              <a:t>)</a:t>
            </a:r>
          </a:p>
          <a:p>
            <a:r>
              <a:rPr lang="fr-FR" dirty="0" smtClean="0"/>
              <a:t>Notation graphique et bases mathématiques </a:t>
            </a:r>
          </a:p>
          <a:p>
            <a:pPr lvl="1"/>
            <a:r>
              <a:rPr lang="fr-FR" dirty="0" smtClean="0"/>
              <a:t>Transition : </a:t>
            </a:r>
            <a:r>
              <a:rPr lang="fr-FR" dirty="0" err="1" smtClean="0"/>
              <a:t>task</a:t>
            </a:r>
            <a:endParaRPr lang="fr-FR" dirty="0" smtClean="0"/>
          </a:p>
          <a:p>
            <a:pPr lvl="1"/>
            <a:r>
              <a:rPr lang="fr-FR" dirty="0" smtClean="0"/>
              <a:t>Place : condition</a:t>
            </a:r>
          </a:p>
          <a:p>
            <a:pPr lvl="1"/>
            <a:r>
              <a:rPr lang="fr-FR" dirty="0" err="1" smtClean="0"/>
              <a:t>Token</a:t>
            </a:r>
            <a:r>
              <a:rPr lang="fr-FR" dirty="0" smtClean="0"/>
              <a:t> : case</a:t>
            </a:r>
            <a:endParaRPr lang="fr-FR" dirty="0"/>
          </a:p>
        </p:txBody>
      </p:sp>
      <p:sp>
        <p:nvSpPr>
          <p:cNvPr id="3" name="Date Placeholder 2"/>
          <p:cNvSpPr>
            <a:spLocks noGrp="1"/>
          </p:cNvSpPr>
          <p:nvPr>
            <p:ph type="dt" sz="half" idx="10"/>
          </p:nvPr>
        </p:nvSpPr>
        <p:spPr/>
        <p:txBody>
          <a:bodyPr/>
          <a:lstStyle/>
          <a:p>
            <a:fld id="{C45BF095-F99F-0F44-B59B-827AD7AA56B6}" type="datetime1">
              <a:rPr lang="fr-FR" smtClean="0"/>
              <a:t>07/02/2014</a:t>
            </a:fld>
            <a:endParaRPr lang="fr-FR"/>
          </a:p>
        </p:txBody>
      </p:sp>
      <p:sp>
        <p:nvSpPr>
          <p:cNvPr id="4" name="Slide Number Placeholder 3"/>
          <p:cNvSpPr>
            <a:spLocks noGrp="1"/>
          </p:cNvSpPr>
          <p:nvPr>
            <p:ph type="sldNum" sz="quarter" idx="12"/>
          </p:nvPr>
        </p:nvSpPr>
        <p:spPr/>
        <p:txBody>
          <a:bodyPr/>
          <a:lstStyle/>
          <a:p>
            <a:fld id="{08F9BE58-7793-45FF-A067-2A41621469A2}" type="slidenum">
              <a:rPr lang="fr-FR" smtClean="0"/>
              <a:pPr/>
              <a:t>25</a:t>
            </a:fld>
            <a:endParaRPr lang="fr-FR"/>
          </a:p>
        </p:txBody>
      </p:sp>
      <p:pic>
        <p:nvPicPr>
          <p:cNvPr id="9219" name="Picture 3"/>
          <p:cNvPicPr>
            <a:picLocks noChangeAspect="1" noChangeArrowheads="1"/>
          </p:cNvPicPr>
          <p:nvPr/>
        </p:nvPicPr>
        <p:blipFill>
          <a:blip r:embed="rId3" cstate="print"/>
          <a:srcRect/>
          <a:stretch>
            <a:fillRect/>
          </a:stretch>
        </p:blipFill>
        <p:spPr bwMode="auto">
          <a:xfrm>
            <a:off x="357158" y="5143512"/>
            <a:ext cx="4381500" cy="1009650"/>
          </a:xfrm>
          <a:prstGeom prst="rect">
            <a:avLst/>
          </a:prstGeom>
          <a:noFill/>
          <a:ln w="9525">
            <a:noFill/>
            <a:miter lim="800000"/>
            <a:headEnd/>
            <a:tailEnd/>
          </a:ln>
        </p:spPr>
      </p:pic>
      <p:sp>
        <p:nvSpPr>
          <p:cNvPr id="16" name="Rectangle 15"/>
          <p:cNvSpPr/>
          <p:nvPr/>
        </p:nvSpPr>
        <p:spPr>
          <a:xfrm>
            <a:off x="5220072" y="5589240"/>
            <a:ext cx="3429024" cy="923330"/>
          </a:xfrm>
          <a:prstGeom prst="rect">
            <a:avLst/>
          </a:prstGeom>
        </p:spPr>
        <p:txBody>
          <a:bodyPr wrap="square">
            <a:spAutoFit/>
          </a:bodyPr>
          <a:lstStyle/>
          <a:p>
            <a:r>
              <a:rPr lang="fr-FR" dirty="0" smtClean="0"/>
              <a:t>Source : Van der Aalst </a:t>
            </a:r>
            <a:r>
              <a:rPr lang="fr-FR" dirty="0" smtClean="0">
                <a:hlinkClick r:id="rId4"/>
              </a:rPr>
              <a:t>http://is.tm.tue.nl/staff/wvdaalst/workflowcourse/</a:t>
            </a:r>
            <a:r>
              <a:rPr lang="fr-FR" dirty="0" smtClean="0"/>
              <a:t> </a:t>
            </a:r>
            <a:endParaRPr lang="fr-FR" dirty="0"/>
          </a:p>
        </p:txBody>
      </p:sp>
      <p:sp>
        <p:nvSpPr>
          <p:cNvPr id="5" name="Espace réservé du pied de page 4"/>
          <p:cNvSpPr>
            <a:spLocks noGrp="1"/>
          </p:cNvSpPr>
          <p:nvPr>
            <p:ph type="ftr" sz="quarter" idx="11"/>
          </p:nvPr>
        </p:nvSpPr>
        <p:spPr/>
        <p:txBody>
          <a:bodyPr/>
          <a:lstStyle/>
          <a:p>
            <a:r>
              <a:rPr lang="fr-FR" smtClean="0"/>
              <a:t>Manuele Kirsch Pinheiro - CRI/UP1 - mkirschpin@univ-paris1.fr</a:t>
            </a:r>
            <a:endParaRPr lang="fr-FR"/>
          </a:p>
        </p:txBody>
      </p:sp>
    </p:spTree>
    <p:extLst>
      <p:ext uri="{BB962C8B-B14F-4D97-AF65-F5344CB8AC3E}">
        <p14:creationId xmlns:p14="http://schemas.microsoft.com/office/powerpoint/2010/main" val="273960958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Modélisation</a:t>
            </a:r>
            <a:endParaRPr lang="fr-FR" dirty="0"/>
          </a:p>
        </p:txBody>
      </p:sp>
      <p:sp>
        <p:nvSpPr>
          <p:cNvPr id="3" name="Date Placeholder 2"/>
          <p:cNvSpPr>
            <a:spLocks noGrp="1"/>
          </p:cNvSpPr>
          <p:nvPr>
            <p:ph type="dt" sz="half" idx="10"/>
          </p:nvPr>
        </p:nvSpPr>
        <p:spPr/>
        <p:txBody>
          <a:bodyPr/>
          <a:lstStyle/>
          <a:p>
            <a:fld id="{417C4AEF-F8A4-2444-A3ED-9237590AA73A}" type="datetime1">
              <a:rPr lang="fr-FR" smtClean="0"/>
              <a:t>07/02/2014</a:t>
            </a:fld>
            <a:endParaRPr lang="fr-FR"/>
          </a:p>
        </p:txBody>
      </p:sp>
      <p:sp>
        <p:nvSpPr>
          <p:cNvPr id="4" name="Slide Number Placeholder 3"/>
          <p:cNvSpPr>
            <a:spLocks noGrp="1"/>
          </p:cNvSpPr>
          <p:nvPr>
            <p:ph type="sldNum" sz="quarter" idx="12"/>
          </p:nvPr>
        </p:nvSpPr>
        <p:spPr/>
        <p:txBody>
          <a:bodyPr/>
          <a:lstStyle/>
          <a:p>
            <a:fld id="{08F9BE58-7793-45FF-A067-2A41621469A2}" type="slidenum">
              <a:rPr lang="fr-FR" smtClean="0"/>
              <a:pPr/>
              <a:t>26</a:t>
            </a:fld>
            <a:endParaRPr lang="fr-FR"/>
          </a:p>
        </p:txBody>
      </p:sp>
      <p:graphicFrame>
        <p:nvGraphicFramePr>
          <p:cNvPr id="14338" name="Object 2"/>
          <p:cNvGraphicFramePr>
            <a:graphicFrameLocks noChangeAspect="1"/>
          </p:cNvGraphicFramePr>
          <p:nvPr/>
        </p:nvGraphicFramePr>
        <p:xfrm>
          <a:off x="357158" y="1643050"/>
          <a:ext cx="8442355" cy="3627916"/>
        </p:xfrm>
        <a:graphic>
          <a:graphicData uri="http://schemas.openxmlformats.org/presentationml/2006/ole">
            <mc:AlternateContent xmlns:mc="http://schemas.openxmlformats.org/markup-compatibility/2006">
              <mc:Choice xmlns:v="urn:schemas-microsoft-com:vml" Requires="v">
                <p:oleObj spid="_x0000_s3073" name="Image" r:id="rId3" imgW="5963412" imgH="2563368" progId="Word.Picture.8">
                  <p:embed/>
                </p:oleObj>
              </mc:Choice>
              <mc:Fallback>
                <p:oleObj name="Image" r:id="rId3" imgW="5963412" imgH="2563368"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58" y="1643050"/>
                        <a:ext cx="8442355" cy="36279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5572132" y="5363190"/>
            <a:ext cx="3429024" cy="923330"/>
          </a:xfrm>
          <a:prstGeom prst="rect">
            <a:avLst/>
          </a:prstGeom>
        </p:spPr>
        <p:txBody>
          <a:bodyPr wrap="square">
            <a:spAutoFit/>
          </a:bodyPr>
          <a:lstStyle/>
          <a:p>
            <a:r>
              <a:rPr lang="fr-FR" dirty="0" smtClean="0"/>
              <a:t>Source : Van der Aalst </a:t>
            </a:r>
            <a:r>
              <a:rPr lang="fr-FR" dirty="0" smtClean="0">
                <a:hlinkClick r:id="rId5"/>
              </a:rPr>
              <a:t>http://is.tm.tue.nl/staff/wvdaalst/workflowcourse/</a:t>
            </a:r>
            <a:r>
              <a:rPr lang="fr-FR" dirty="0" smtClean="0"/>
              <a:t> </a:t>
            </a:r>
            <a:endParaRPr lang="fr-FR" dirty="0"/>
          </a:p>
        </p:txBody>
      </p:sp>
      <p:sp>
        <p:nvSpPr>
          <p:cNvPr id="7" name="Rectangle 2"/>
          <p:cNvSpPr txBox="1">
            <a:spLocks noChangeArrowheads="1"/>
          </p:cNvSpPr>
          <p:nvPr/>
        </p:nvSpPr>
        <p:spPr>
          <a:xfrm>
            <a:off x="285720" y="1357298"/>
            <a:ext cx="2857528" cy="403225"/>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b="1" dirty="0" smtClean="0">
                <a:solidFill>
                  <a:schemeClr val="tx2"/>
                </a:solidFill>
              </a:rPr>
              <a:t>Complaints handling </a:t>
            </a:r>
            <a:endParaRPr lang="en-US" b="1" dirty="0">
              <a:solidFill>
                <a:schemeClr val="tx2"/>
              </a:solidFill>
            </a:endParaRPr>
          </a:p>
        </p:txBody>
      </p:sp>
      <p:sp>
        <p:nvSpPr>
          <p:cNvPr id="5" name="Espace réservé du pied de page 4"/>
          <p:cNvSpPr>
            <a:spLocks noGrp="1"/>
          </p:cNvSpPr>
          <p:nvPr>
            <p:ph type="ftr" sz="quarter" idx="11"/>
          </p:nvPr>
        </p:nvSpPr>
        <p:spPr/>
        <p:txBody>
          <a:bodyPr/>
          <a:lstStyle/>
          <a:p>
            <a:r>
              <a:rPr lang="fr-FR" smtClean="0"/>
              <a:t>Manuele Kirsch Pinheiro - CRI/UP1 - mkirschpin@univ-paris1.fr</a:t>
            </a:r>
            <a:endParaRPr lang="fr-FR"/>
          </a:p>
        </p:txBody>
      </p:sp>
    </p:spTree>
    <p:extLst>
      <p:ext uri="{BB962C8B-B14F-4D97-AF65-F5344CB8AC3E}">
        <p14:creationId xmlns:p14="http://schemas.microsoft.com/office/powerpoint/2010/main" val="4292050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fr-FR" dirty="0" smtClean="0"/>
              <a:t>Modélisation</a:t>
            </a:r>
            <a:endParaRPr lang="fr-FR" dirty="0"/>
          </a:p>
        </p:txBody>
      </p:sp>
      <p:sp>
        <p:nvSpPr>
          <p:cNvPr id="7" name="Slide Number Placeholder 2"/>
          <p:cNvSpPr>
            <a:spLocks noGrp="1"/>
          </p:cNvSpPr>
          <p:nvPr>
            <p:ph type="sldNum" sz="quarter" idx="12"/>
          </p:nvPr>
        </p:nvSpPr>
        <p:spPr/>
        <p:txBody>
          <a:bodyPr/>
          <a:lstStyle/>
          <a:p>
            <a:pPr algn="r">
              <a:defRPr/>
            </a:pPr>
            <a:fld id="{E2EB6004-583E-45B1-B213-40CF301937F9}" type="slidenum">
              <a:rPr lang="fr-FR"/>
              <a:pPr algn="r">
                <a:defRPr/>
              </a:pPr>
              <a:t>27</a:t>
            </a:fld>
            <a:endParaRPr lang="fr-FR" sz="1400" dirty="0"/>
          </a:p>
        </p:txBody>
      </p:sp>
      <p:pic>
        <p:nvPicPr>
          <p:cNvPr id="119812" name="Picture 2" descr="imbric"/>
          <p:cNvPicPr>
            <a:picLocks noChangeAspect="1" noChangeArrowheads="1"/>
          </p:cNvPicPr>
          <p:nvPr/>
        </p:nvPicPr>
        <p:blipFill>
          <a:blip r:embed="rId3" cstate="print"/>
          <a:srcRect/>
          <a:stretch>
            <a:fillRect/>
          </a:stretch>
        </p:blipFill>
        <p:spPr bwMode="auto">
          <a:xfrm>
            <a:off x="785786" y="1714488"/>
            <a:ext cx="5000660" cy="4461389"/>
          </a:xfrm>
          <a:prstGeom prst="rect">
            <a:avLst/>
          </a:prstGeom>
          <a:noFill/>
          <a:ln w="9525">
            <a:noFill/>
            <a:miter lim="800000"/>
            <a:headEnd/>
            <a:tailEnd/>
          </a:ln>
        </p:spPr>
      </p:pic>
      <p:sp>
        <p:nvSpPr>
          <p:cNvPr id="119814" name="Text Box 4"/>
          <p:cNvSpPr txBox="1">
            <a:spLocks noChangeArrowheads="1"/>
          </p:cNvSpPr>
          <p:nvPr/>
        </p:nvSpPr>
        <p:spPr bwMode="auto">
          <a:xfrm>
            <a:off x="1475656" y="1336606"/>
            <a:ext cx="4838130" cy="402291"/>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wrap="none" lIns="36000" tIns="46800" rIns="36000" bIns="46800">
            <a:spAutoFit/>
          </a:bodyPr>
          <a:lstStyle/>
          <a:p>
            <a:r>
              <a:rPr lang="fr-FR" sz="2000" b="0" dirty="0"/>
              <a:t>Une tâche peut être tout un processus</a:t>
            </a:r>
          </a:p>
        </p:txBody>
      </p:sp>
      <p:sp>
        <p:nvSpPr>
          <p:cNvPr id="119815" name="Text Box 5"/>
          <p:cNvSpPr txBox="1">
            <a:spLocks noChangeArrowheads="1"/>
          </p:cNvSpPr>
          <p:nvPr/>
        </p:nvSpPr>
        <p:spPr bwMode="auto">
          <a:xfrm>
            <a:off x="4976118" y="1979548"/>
            <a:ext cx="3780299" cy="463846"/>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lIns="36000" tIns="46800" rIns="36000" bIns="46800">
            <a:spAutoFit/>
          </a:bodyPr>
          <a:lstStyle/>
          <a:p>
            <a:r>
              <a:rPr lang="fr-FR" sz="2400" b="0" dirty="0" smtClean="0"/>
              <a:t>Imbrication </a:t>
            </a:r>
            <a:r>
              <a:rPr lang="fr-FR" sz="2400" b="0" dirty="0"/>
              <a:t>de </a:t>
            </a:r>
            <a:r>
              <a:rPr lang="fr-FR" sz="2400" b="0" dirty="0" err="1"/>
              <a:t>workflows</a:t>
            </a:r>
            <a:endParaRPr lang="fr-FR" sz="2400" b="0" dirty="0"/>
          </a:p>
        </p:txBody>
      </p:sp>
      <p:sp>
        <p:nvSpPr>
          <p:cNvPr id="8" name="Footer Placeholder 1"/>
          <p:cNvSpPr txBox="1">
            <a:spLocks/>
          </p:cNvSpPr>
          <p:nvPr/>
        </p:nvSpPr>
        <p:spPr>
          <a:xfrm>
            <a:off x="214282" y="6350023"/>
            <a:ext cx="2895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chemeClr val="tx1">
                    <a:tint val="75000"/>
                  </a:schemeClr>
                </a:solidFill>
                <a:effectLst/>
                <a:uLnTx/>
                <a:uFillTx/>
                <a:latin typeface="+mn-lt"/>
                <a:ea typeface="+mn-ea"/>
                <a:cs typeface="+mn-cs"/>
                <a:sym typeface="Symbol"/>
              </a:rPr>
              <a:t> </a:t>
            </a:r>
            <a:r>
              <a:rPr kumimoji="0" lang="en-GB" sz="1200" b="0" i="0" u="none" strike="noStrike" kern="1200" cap="none" spc="0" normalizeH="0" baseline="0" noProof="0" dirty="0" smtClean="0">
                <a:ln>
                  <a:noFill/>
                </a:ln>
                <a:solidFill>
                  <a:schemeClr val="tx1">
                    <a:tint val="75000"/>
                  </a:schemeClr>
                </a:solidFill>
                <a:effectLst/>
                <a:uLnTx/>
                <a:uFillTx/>
                <a:latin typeface="+mn-lt"/>
                <a:ea typeface="+mn-ea"/>
                <a:cs typeface="+mn-cs"/>
              </a:rPr>
              <a:t>S. </a:t>
            </a:r>
            <a:r>
              <a:rPr kumimoji="0" lang="en-GB" sz="1200" b="0" i="0" u="none" strike="noStrike" kern="1200" cap="none" spc="0" normalizeH="0" baseline="0" noProof="0" dirty="0" err="1" smtClean="0">
                <a:ln>
                  <a:noFill/>
                </a:ln>
                <a:solidFill>
                  <a:schemeClr val="tx1">
                    <a:tint val="75000"/>
                  </a:schemeClr>
                </a:solidFill>
                <a:effectLst/>
                <a:uLnTx/>
                <a:uFillTx/>
                <a:latin typeface="+mn-lt"/>
                <a:ea typeface="+mn-ea"/>
                <a:cs typeface="+mn-cs"/>
              </a:rPr>
              <a:t>Nurcan</a:t>
            </a:r>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 name="Espace réservé de la date 1"/>
          <p:cNvSpPr>
            <a:spLocks noGrp="1"/>
          </p:cNvSpPr>
          <p:nvPr>
            <p:ph type="dt" sz="half" idx="10"/>
          </p:nvPr>
        </p:nvSpPr>
        <p:spPr/>
        <p:txBody>
          <a:bodyPr/>
          <a:lstStyle/>
          <a:p>
            <a:fld id="{278DFEDA-9F21-8B49-AD56-2AFD7115DF0D}" type="datetime1">
              <a:rPr lang="fr-FR" smtClean="0"/>
              <a:t>07/02/2014</a:t>
            </a:fld>
            <a:endParaRPr lang="fr-FR"/>
          </a:p>
        </p:txBody>
      </p:sp>
      <p:sp>
        <p:nvSpPr>
          <p:cNvPr id="3" name="Espace réservé du pied de page 2"/>
          <p:cNvSpPr>
            <a:spLocks noGrp="1"/>
          </p:cNvSpPr>
          <p:nvPr>
            <p:ph type="ftr" sz="quarter" idx="11"/>
          </p:nvPr>
        </p:nvSpPr>
        <p:spPr/>
        <p:txBody>
          <a:bodyPr/>
          <a:lstStyle/>
          <a:p>
            <a:r>
              <a:rPr lang="fr-FR" smtClean="0"/>
              <a:t>Manuele Kirsch Pinheiro - CRI/UP1 - mkirschpin@univ-paris1.fr</a:t>
            </a:r>
            <a:endParaRPr lang="fr-FR"/>
          </a:p>
        </p:txBody>
      </p:sp>
    </p:spTree>
    <p:extLst>
      <p:ext uri="{BB962C8B-B14F-4D97-AF65-F5344CB8AC3E}">
        <p14:creationId xmlns:p14="http://schemas.microsoft.com/office/powerpoint/2010/main" val="211929511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smtClean="0"/>
              <a:t>WfMC</a:t>
            </a:r>
            <a:endParaRPr lang="fr-FR" dirty="0"/>
          </a:p>
        </p:txBody>
      </p:sp>
      <p:sp>
        <p:nvSpPr>
          <p:cNvPr id="7" name="Content Placeholder 6"/>
          <p:cNvSpPr>
            <a:spLocks noGrp="1"/>
          </p:cNvSpPr>
          <p:nvPr>
            <p:ph idx="1"/>
          </p:nvPr>
        </p:nvSpPr>
        <p:spPr/>
        <p:txBody>
          <a:bodyPr>
            <a:normAutofit fontScale="92500" lnSpcReduction="10000"/>
          </a:bodyPr>
          <a:lstStyle/>
          <a:p>
            <a:r>
              <a:rPr lang="fr-FR" dirty="0" smtClean="0"/>
              <a:t>Le </a:t>
            </a:r>
            <a:r>
              <a:rPr lang="fr-FR" b="1" dirty="0" err="1" smtClean="0">
                <a:solidFill>
                  <a:schemeClr val="tx2"/>
                </a:solidFill>
              </a:rPr>
              <a:t>Workflow</a:t>
            </a:r>
            <a:r>
              <a:rPr lang="fr-FR" b="1" dirty="0" smtClean="0">
                <a:solidFill>
                  <a:schemeClr val="tx2"/>
                </a:solidFill>
              </a:rPr>
              <a:t> Management Coalition </a:t>
            </a:r>
            <a:r>
              <a:rPr lang="fr-FR" dirty="0" smtClean="0"/>
              <a:t>(</a:t>
            </a:r>
            <a:r>
              <a:rPr lang="fr-FR" dirty="0" err="1" smtClean="0"/>
              <a:t>WfMC</a:t>
            </a:r>
            <a:r>
              <a:rPr lang="fr-FR" dirty="0" smtClean="0"/>
              <a:t>) a vu le jour en 1993 avec pour objectif de s'attaquer aux problèmes d'interopérabilité entre les divers </a:t>
            </a:r>
            <a:r>
              <a:rPr lang="fr-FR" dirty="0" err="1" smtClean="0"/>
              <a:t>plate-formes</a:t>
            </a:r>
            <a:r>
              <a:rPr lang="fr-FR" dirty="0" smtClean="0"/>
              <a:t> de </a:t>
            </a:r>
            <a:r>
              <a:rPr lang="fr-FR" dirty="0" err="1" smtClean="0"/>
              <a:t>workflow</a:t>
            </a:r>
            <a:endParaRPr lang="fr-FR" dirty="0" smtClean="0"/>
          </a:p>
          <a:p>
            <a:r>
              <a:rPr lang="fr-FR" dirty="0" smtClean="0"/>
              <a:t>Définition </a:t>
            </a:r>
            <a:r>
              <a:rPr lang="fr-FR" b="1" dirty="0" smtClean="0">
                <a:solidFill>
                  <a:schemeClr val="tx2"/>
                </a:solidFill>
              </a:rPr>
              <a:t>terminologie</a:t>
            </a:r>
            <a:r>
              <a:rPr lang="fr-FR" dirty="0" smtClean="0"/>
              <a:t> commune et des </a:t>
            </a:r>
            <a:r>
              <a:rPr lang="fr-FR" b="1" dirty="0" smtClean="0">
                <a:solidFill>
                  <a:schemeClr val="tx2"/>
                </a:solidFill>
              </a:rPr>
              <a:t>interfaces</a:t>
            </a:r>
            <a:r>
              <a:rPr lang="fr-FR" dirty="0" smtClean="0"/>
              <a:t> de </a:t>
            </a:r>
            <a:r>
              <a:rPr lang="fr-FR" b="1" dirty="0" smtClean="0">
                <a:solidFill>
                  <a:schemeClr val="tx2"/>
                </a:solidFill>
              </a:rPr>
              <a:t>programmation</a:t>
            </a:r>
            <a:r>
              <a:rPr lang="fr-FR" dirty="0" smtClean="0"/>
              <a:t> pour un </a:t>
            </a:r>
            <a:r>
              <a:rPr lang="fr-FR" dirty="0" err="1" smtClean="0"/>
              <a:t>workflow</a:t>
            </a:r>
            <a:r>
              <a:rPr lang="fr-FR" dirty="0" smtClean="0"/>
              <a:t> standard</a:t>
            </a:r>
          </a:p>
          <a:p>
            <a:r>
              <a:rPr lang="fr-FR" dirty="0" smtClean="0"/>
              <a:t>Mise en œuvre de </a:t>
            </a:r>
            <a:r>
              <a:rPr lang="fr-FR" b="1" dirty="0" smtClean="0">
                <a:solidFill>
                  <a:schemeClr val="tx2"/>
                </a:solidFill>
              </a:rPr>
              <a:t>standards</a:t>
            </a:r>
            <a:r>
              <a:rPr lang="fr-FR" dirty="0" smtClean="0"/>
              <a:t> d'</a:t>
            </a:r>
            <a:r>
              <a:rPr lang="fr-FR" b="1" dirty="0" smtClean="0">
                <a:solidFill>
                  <a:schemeClr val="tx2"/>
                </a:solidFill>
              </a:rPr>
              <a:t>interopérabilité</a:t>
            </a:r>
            <a:r>
              <a:rPr lang="fr-FR" dirty="0" smtClean="0"/>
              <a:t> et de connectivité entre les différents produits de </a:t>
            </a:r>
            <a:r>
              <a:rPr lang="fr-FR" dirty="0" err="1" smtClean="0"/>
              <a:t>workflow</a:t>
            </a:r>
            <a:r>
              <a:rPr lang="fr-FR" dirty="0" smtClean="0"/>
              <a:t> </a:t>
            </a:r>
          </a:p>
          <a:p>
            <a:r>
              <a:rPr lang="fr-FR" dirty="0" smtClean="0"/>
              <a:t>L'adoption de normes communes pour le déploiement du </a:t>
            </a:r>
            <a:r>
              <a:rPr lang="fr-FR" dirty="0" err="1" smtClean="0"/>
              <a:t>workflow</a:t>
            </a:r>
            <a:r>
              <a:rPr lang="fr-FR" dirty="0" smtClean="0"/>
              <a:t> dans les industries</a:t>
            </a:r>
            <a:endParaRPr lang="fr-FR" dirty="0"/>
          </a:p>
        </p:txBody>
      </p:sp>
      <p:sp>
        <p:nvSpPr>
          <p:cNvPr id="5" name="Slide Number Placeholder 2"/>
          <p:cNvSpPr>
            <a:spLocks noGrp="1"/>
          </p:cNvSpPr>
          <p:nvPr>
            <p:ph type="sldNum" sz="quarter" idx="12"/>
          </p:nvPr>
        </p:nvSpPr>
        <p:spPr/>
        <p:txBody>
          <a:bodyPr/>
          <a:lstStyle/>
          <a:p>
            <a:pPr>
              <a:defRPr/>
            </a:pPr>
            <a:fld id="{45793C51-D879-44C1-9138-EEED58874166}" type="slidenum">
              <a:rPr lang="fr-FR"/>
              <a:pPr>
                <a:defRPr/>
              </a:pPr>
              <a:t>28</a:t>
            </a:fld>
            <a:endParaRPr lang="fr-FR" sz="1400"/>
          </a:p>
        </p:txBody>
      </p:sp>
      <p:sp>
        <p:nvSpPr>
          <p:cNvPr id="8" name="Footer Placeholder 1"/>
          <p:cNvSpPr txBox="1">
            <a:spLocks/>
          </p:cNvSpPr>
          <p:nvPr/>
        </p:nvSpPr>
        <p:spPr>
          <a:xfrm>
            <a:off x="214282" y="6350023"/>
            <a:ext cx="2895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chemeClr val="tx1">
                    <a:tint val="75000"/>
                  </a:schemeClr>
                </a:solidFill>
                <a:effectLst/>
                <a:uLnTx/>
                <a:uFillTx/>
                <a:latin typeface="+mn-lt"/>
                <a:ea typeface="+mn-ea"/>
                <a:cs typeface="+mn-cs"/>
                <a:sym typeface="Symbol"/>
              </a:rPr>
              <a:t> </a:t>
            </a:r>
            <a:r>
              <a:rPr kumimoji="0" lang="en-GB" sz="1200" b="0" i="0" u="none" strike="noStrike" kern="1200" cap="none" spc="0" normalizeH="0" baseline="0" noProof="0" dirty="0" smtClean="0">
                <a:ln>
                  <a:noFill/>
                </a:ln>
                <a:solidFill>
                  <a:schemeClr val="tx1">
                    <a:tint val="75000"/>
                  </a:schemeClr>
                </a:solidFill>
                <a:effectLst/>
                <a:uLnTx/>
                <a:uFillTx/>
                <a:latin typeface="+mn-lt"/>
                <a:ea typeface="+mn-ea"/>
                <a:cs typeface="+mn-cs"/>
              </a:rPr>
              <a:t>S. </a:t>
            </a:r>
            <a:r>
              <a:rPr kumimoji="0" lang="en-GB" sz="1200" b="0" i="0" u="none" strike="noStrike" kern="1200" cap="none" spc="0" normalizeH="0" baseline="0" noProof="0" dirty="0" err="1" smtClean="0">
                <a:ln>
                  <a:noFill/>
                </a:ln>
                <a:solidFill>
                  <a:schemeClr val="tx1">
                    <a:tint val="75000"/>
                  </a:schemeClr>
                </a:solidFill>
                <a:effectLst/>
                <a:uLnTx/>
                <a:uFillTx/>
                <a:latin typeface="+mn-lt"/>
                <a:ea typeface="+mn-ea"/>
                <a:cs typeface="+mn-cs"/>
              </a:rPr>
              <a:t>Nurcan</a:t>
            </a:r>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 name="Espace réservé de la date 1"/>
          <p:cNvSpPr>
            <a:spLocks noGrp="1"/>
          </p:cNvSpPr>
          <p:nvPr>
            <p:ph type="dt" sz="half" idx="10"/>
          </p:nvPr>
        </p:nvSpPr>
        <p:spPr/>
        <p:txBody>
          <a:bodyPr/>
          <a:lstStyle/>
          <a:p>
            <a:fld id="{08274EC3-FC96-BB4A-892B-8C81293B012C}" type="datetime1">
              <a:rPr lang="fr-FR" smtClean="0"/>
              <a:t>07/02/2014</a:t>
            </a:fld>
            <a:endParaRPr lang="fr-FR"/>
          </a:p>
        </p:txBody>
      </p:sp>
      <p:sp>
        <p:nvSpPr>
          <p:cNvPr id="3" name="Espace réservé du pied de page 2"/>
          <p:cNvSpPr>
            <a:spLocks noGrp="1"/>
          </p:cNvSpPr>
          <p:nvPr>
            <p:ph type="ftr" sz="quarter" idx="11"/>
          </p:nvPr>
        </p:nvSpPr>
        <p:spPr/>
        <p:txBody>
          <a:bodyPr/>
          <a:lstStyle/>
          <a:p>
            <a:r>
              <a:rPr lang="fr-FR" smtClean="0"/>
              <a:t>Manuele Kirsch Pinheiro - CRI/UP1 - mkirschpin@univ-paris1.fr</a:t>
            </a:r>
            <a:endParaRPr lang="fr-FR"/>
          </a:p>
        </p:txBody>
      </p:sp>
    </p:spTree>
    <p:extLst>
      <p:ext uri="{BB962C8B-B14F-4D97-AF65-F5344CB8AC3E}">
        <p14:creationId xmlns:p14="http://schemas.microsoft.com/office/powerpoint/2010/main" val="3109601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smtClean="0"/>
              <a:t>Caractéristiques d’un WFMS </a:t>
            </a:r>
            <a:endParaRPr lang="fr-FR" dirty="0"/>
          </a:p>
        </p:txBody>
      </p:sp>
      <p:sp>
        <p:nvSpPr>
          <p:cNvPr id="8" name="Footer Placeholder 1"/>
          <p:cNvSpPr>
            <a:spLocks noGrp="1"/>
          </p:cNvSpPr>
          <p:nvPr>
            <p:ph type="ftr" sz="quarter" idx="11"/>
          </p:nvPr>
        </p:nvSpPr>
        <p:spPr>
          <a:xfrm>
            <a:off x="214282" y="6350023"/>
            <a:ext cx="2895600" cy="365125"/>
          </a:xfrm>
        </p:spPr>
        <p:txBody>
          <a:bodyPr/>
          <a:lstStyle/>
          <a:p>
            <a:pPr algn="l">
              <a:defRPr/>
            </a:pPr>
            <a:r>
              <a:rPr lang="en-GB" smtClean="0">
                <a:sym typeface="Symbol"/>
              </a:rPr>
              <a:t>Manuele Kirsch Pinheiro - CRI/UP1 - mkirschpin@univ-paris1.fr</a:t>
            </a:r>
            <a:endParaRPr lang="fr-FR" dirty="0"/>
          </a:p>
        </p:txBody>
      </p:sp>
      <p:sp>
        <p:nvSpPr>
          <p:cNvPr id="6" name="Slide Number Placeholder 2"/>
          <p:cNvSpPr>
            <a:spLocks noGrp="1"/>
          </p:cNvSpPr>
          <p:nvPr>
            <p:ph type="sldNum" sz="quarter" idx="12"/>
          </p:nvPr>
        </p:nvSpPr>
        <p:spPr/>
        <p:txBody>
          <a:bodyPr/>
          <a:lstStyle/>
          <a:p>
            <a:pPr>
              <a:defRPr/>
            </a:pPr>
            <a:fld id="{04D2D306-A613-43CF-B580-166620D9673C}" type="slidenum">
              <a:rPr lang="fr-FR"/>
              <a:pPr>
                <a:defRPr/>
              </a:pPr>
              <a:t>29</a:t>
            </a:fld>
            <a:endParaRPr lang="fr-FR" sz="1400"/>
          </a:p>
        </p:txBody>
      </p:sp>
      <p:pic>
        <p:nvPicPr>
          <p:cNvPr id="112645" name="Picture 3" descr="cn2bWfmc-1"/>
          <p:cNvPicPr>
            <a:picLocks noChangeAspect="1" noChangeArrowheads="1"/>
          </p:cNvPicPr>
          <p:nvPr/>
        </p:nvPicPr>
        <p:blipFill>
          <a:blip r:embed="rId3" cstate="print"/>
          <a:srcRect/>
          <a:stretch>
            <a:fillRect/>
          </a:stretch>
        </p:blipFill>
        <p:spPr bwMode="auto">
          <a:xfrm>
            <a:off x="1063625" y="1128713"/>
            <a:ext cx="7546975" cy="5121275"/>
          </a:xfrm>
          <a:prstGeom prst="rect">
            <a:avLst/>
          </a:prstGeom>
          <a:noFill/>
          <a:ln w="9525">
            <a:noFill/>
            <a:miter lim="800000"/>
            <a:headEnd/>
            <a:tailEnd/>
          </a:ln>
        </p:spPr>
      </p:pic>
      <p:sp>
        <p:nvSpPr>
          <p:cNvPr id="112646" name="Text Box 4"/>
          <p:cNvSpPr txBox="1">
            <a:spLocks noChangeArrowheads="1"/>
          </p:cNvSpPr>
          <p:nvPr/>
        </p:nvSpPr>
        <p:spPr bwMode="auto">
          <a:xfrm>
            <a:off x="7123113" y="6294438"/>
            <a:ext cx="949325" cy="336550"/>
          </a:xfrm>
          <a:prstGeom prst="rect">
            <a:avLst/>
          </a:prstGeom>
          <a:noFill/>
          <a:ln w="12700">
            <a:noFill/>
            <a:miter lim="800000"/>
            <a:headEnd type="none" w="sm" len="sm"/>
            <a:tailEnd type="none" w="sm" len="sm"/>
          </a:ln>
        </p:spPr>
        <p:txBody>
          <a:bodyPr wrap="none">
            <a:spAutoFit/>
          </a:bodyPr>
          <a:lstStyle/>
          <a:p>
            <a:r>
              <a:rPr lang="fr-FR" sz="1600" b="0">
                <a:latin typeface="Comic Sans MS" pitchFamily="66" charset="0"/>
              </a:rPr>
              <a:t>(WfMC)</a:t>
            </a:r>
          </a:p>
        </p:txBody>
      </p:sp>
      <p:sp>
        <p:nvSpPr>
          <p:cNvPr id="2" name="Espace réservé de la date 1"/>
          <p:cNvSpPr>
            <a:spLocks noGrp="1"/>
          </p:cNvSpPr>
          <p:nvPr>
            <p:ph type="dt" sz="half" idx="10"/>
          </p:nvPr>
        </p:nvSpPr>
        <p:spPr/>
        <p:txBody>
          <a:bodyPr/>
          <a:lstStyle/>
          <a:p>
            <a:fld id="{E2AA6E64-B653-834F-B2F0-066B83F95098}" type="datetime1">
              <a:rPr lang="fr-FR" smtClean="0"/>
              <a:t>07/02/2014</a:t>
            </a:fld>
            <a:endParaRPr lang="fr-FR"/>
          </a:p>
        </p:txBody>
      </p:sp>
    </p:spTree>
    <p:extLst>
      <p:ext uri="{BB962C8B-B14F-4D97-AF65-F5344CB8AC3E}">
        <p14:creationId xmlns:p14="http://schemas.microsoft.com/office/powerpoint/2010/main" val="21469427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051720" y="404664"/>
            <a:ext cx="6635080" cy="918592"/>
          </a:xfrm>
        </p:spPr>
        <p:txBody>
          <a:bodyPr>
            <a:normAutofit fontScale="90000"/>
          </a:bodyPr>
          <a:lstStyle/>
          <a:p>
            <a:r>
              <a:rPr dirty="0" smtClean="0"/>
              <a:t>Organisation et son système d'information</a:t>
            </a:r>
            <a:endParaRPr lang="fr-FR" dirty="0"/>
          </a:p>
        </p:txBody>
      </p:sp>
      <p:sp>
        <p:nvSpPr>
          <p:cNvPr id="15" name="Footer Placeholder 1"/>
          <p:cNvSpPr>
            <a:spLocks noGrp="1"/>
          </p:cNvSpPr>
          <p:nvPr>
            <p:ph type="ftr" sz="quarter" idx="11"/>
          </p:nvPr>
        </p:nvSpPr>
        <p:spPr>
          <a:xfrm>
            <a:off x="0" y="6492875"/>
            <a:ext cx="2895600" cy="365125"/>
          </a:xfrm>
        </p:spPr>
        <p:txBody>
          <a:bodyPr/>
          <a:lstStyle/>
          <a:p>
            <a:pPr algn="l">
              <a:defRPr/>
            </a:pPr>
            <a:r>
              <a:rPr lang="en-GB" smtClean="0">
                <a:sym typeface="Symbol"/>
              </a:rPr>
              <a:t>Manuele Kirsch Pinheiro - CRI/UP1 - mkirschpin@univ-paris1.fr</a:t>
            </a:r>
            <a:endParaRPr lang="fr-FR" dirty="0"/>
          </a:p>
        </p:txBody>
      </p:sp>
      <p:sp>
        <p:nvSpPr>
          <p:cNvPr id="16" name="Slide Number Placeholder 2"/>
          <p:cNvSpPr>
            <a:spLocks noGrp="1"/>
          </p:cNvSpPr>
          <p:nvPr>
            <p:ph type="sldNum" sz="quarter" idx="12"/>
          </p:nvPr>
        </p:nvSpPr>
        <p:spPr/>
        <p:txBody>
          <a:bodyPr/>
          <a:lstStyle/>
          <a:p>
            <a:pPr>
              <a:defRPr/>
            </a:pPr>
            <a:fld id="{2A58EA2D-CAE4-44F3-911F-17D22B41B1CB}" type="slidenum">
              <a:rPr lang="fr-FR"/>
              <a:pPr>
                <a:defRPr/>
              </a:pPr>
              <a:t>3</a:t>
            </a:fld>
            <a:endParaRPr lang="fr-FR" sz="1400"/>
          </a:p>
        </p:txBody>
      </p:sp>
      <p:sp useBgFill="1">
        <p:nvSpPr>
          <p:cNvPr id="1032" name="AutoShape 2"/>
          <p:cNvSpPr>
            <a:spLocks noChangeArrowheads="1"/>
          </p:cNvSpPr>
          <p:nvPr/>
        </p:nvSpPr>
        <p:spPr bwMode="auto">
          <a:xfrm>
            <a:off x="1430338" y="5238761"/>
            <a:ext cx="5237162" cy="969962"/>
          </a:xfrm>
          <a:prstGeom prst="parallelogram">
            <a:avLst>
              <a:gd name="adj" fmla="val 134959"/>
            </a:avLst>
          </a:prstGeom>
          <a:ln w="12700">
            <a:solidFill>
              <a:schemeClr val="tx1"/>
            </a:solidFill>
            <a:miter lim="800000"/>
            <a:headEnd/>
            <a:tailEnd/>
          </a:ln>
        </p:spPr>
        <p:txBody>
          <a:bodyPr wrap="none" anchor="ctr"/>
          <a:lstStyle/>
          <a:p>
            <a:endParaRPr lang="fr-FR"/>
          </a:p>
        </p:txBody>
      </p:sp>
      <p:sp useBgFill="1">
        <p:nvSpPr>
          <p:cNvPr id="1033" name="AutoShape 3"/>
          <p:cNvSpPr>
            <a:spLocks noChangeArrowheads="1"/>
          </p:cNvSpPr>
          <p:nvPr/>
        </p:nvSpPr>
        <p:spPr bwMode="auto">
          <a:xfrm>
            <a:off x="1565275" y="3170238"/>
            <a:ext cx="5237163" cy="969962"/>
          </a:xfrm>
          <a:prstGeom prst="parallelogram">
            <a:avLst>
              <a:gd name="adj" fmla="val 134959"/>
            </a:avLst>
          </a:prstGeom>
          <a:ln w="12700">
            <a:solidFill>
              <a:schemeClr val="tx1"/>
            </a:solidFill>
            <a:miter lim="800000"/>
            <a:headEnd/>
            <a:tailEnd/>
          </a:ln>
        </p:spPr>
        <p:txBody>
          <a:bodyPr wrap="none" anchor="ctr"/>
          <a:lstStyle/>
          <a:p>
            <a:endParaRPr lang="fr-FR"/>
          </a:p>
        </p:txBody>
      </p:sp>
      <p:sp useBgFill="1">
        <p:nvSpPr>
          <p:cNvPr id="1034" name="AutoShape 4"/>
          <p:cNvSpPr>
            <a:spLocks noChangeArrowheads="1"/>
          </p:cNvSpPr>
          <p:nvPr/>
        </p:nvSpPr>
        <p:spPr bwMode="auto">
          <a:xfrm>
            <a:off x="1643042" y="1500174"/>
            <a:ext cx="5237162" cy="969963"/>
          </a:xfrm>
          <a:prstGeom prst="parallelogram">
            <a:avLst>
              <a:gd name="adj" fmla="val 134959"/>
            </a:avLst>
          </a:prstGeom>
          <a:ln w="12700">
            <a:solidFill>
              <a:schemeClr val="tx1"/>
            </a:solidFill>
            <a:miter lim="800000"/>
            <a:headEnd/>
            <a:tailEnd/>
          </a:ln>
        </p:spPr>
        <p:txBody>
          <a:bodyPr wrap="none" anchor="ctr"/>
          <a:lstStyle/>
          <a:p>
            <a:endParaRPr lang="fr-FR"/>
          </a:p>
        </p:txBody>
      </p:sp>
      <p:sp>
        <p:nvSpPr>
          <p:cNvPr id="1035" name="Rectangle 5"/>
          <p:cNvSpPr>
            <a:spLocks noChangeArrowheads="1"/>
          </p:cNvSpPr>
          <p:nvPr/>
        </p:nvSpPr>
        <p:spPr bwMode="auto">
          <a:xfrm>
            <a:off x="2285984" y="2714620"/>
            <a:ext cx="4760912" cy="312737"/>
          </a:xfrm>
          <a:prstGeom prst="rect">
            <a:avLst/>
          </a:prstGeom>
          <a:noFill/>
          <a:ln w="9525">
            <a:noFill/>
            <a:miter lim="800000"/>
            <a:headEnd/>
            <a:tailEnd/>
          </a:ln>
        </p:spPr>
        <p:txBody>
          <a:bodyPr lIns="92075" tIns="46038" rIns="92075" bIns="46038">
            <a:spAutoFit/>
          </a:bodyPr>
          <a:lstStyle/>
          <a:p>
            <a:pPr defTabSz="762000">
              <a:lnSpc>
                <a:spcPct val="90000"/>
              </a:lnSpc>
            </a:pPr>
            <a:r>
              <a:rPr lang="fr-FR" sz="1600" b="0" dirty="0">
                <a:solidFill>
                  <a:srgbClr val="000000"/>
                </a:solidFill>
                <a:latin typeface="Comic Sans MS" pitchFamily="66" charset="0"/>
              </a:rPr>
              <a:t>LE S.I. AU SERVICE D'UNE ORGANISATION</a:t>
            </a:r>
          </a:p>
        </p:txBody>
      </p:sp>
      <p:sp>
        <p:nvSpPr>
          <p:cNvPr id="1036" name="Rectangle 6"/>
          <p:cNvSpPr>
            <a:spLocks noChangeArrowheads="1"/>
          </p:cNvSpPr>
          <p:nvPr/>
        </p:nvSpPr>
        <p:spPr bwMode="auto">
          <a:xfrm>
            <a:off x="2857488" y="1714488"/>
            <a:ext cx="2995613" cy="587375"/>
          </a:xfrm>
          <a:prstGeom prst="rect">
            <a:avLst/>
          </a:prstGeom>
          <a:noFill/>
          <a:ln w="9525">
            <a:noFill/>
            <a:miter lim="800000"/>
            <a:headEnd/>
            <a:tailEnd/>
          </a:ln>
        </p:spPr>
        <p:txBody>
          <a:bodyPr lIns="92075" tIns="46038" rIns="92075" bIns="46038">
            <a:spAutoFit/>
          </a:bodyPr>
          <a:lstStyle/>
          <a:p>
            <a:pPr algn="ctr" defTabSz="762000">
              <a:lnSpc>
                <a:spcPct val="90000"/>
              </a:lnSpc>
            </a:pPr>
            <a:r>
              <a:rPr lang="fr-FR" b="0" dirty="0">
                <a:solidFill>
                  <a:srgbClr val="000000"/>
                </a:solidFill>
              </a:rPr>
              <a:t>L'organisation </a:t>
            </a:r>
          </a:p>
          <a:p>
            <a:pPr algn="ctr" defTabSz="762000">
              <a:lnSpc>
                <a:spcPct val="90000"/>
              </a:lnSpc>
            </a:pPr>
            <a:r>
              <a:rPr lang="fr-FR" b="0" dirty="0">
                <a:solidFill>
                  <a:srgbClr val="000000"/>
                </a:solidFill>
              </a:rPr>
              <a:t>et ses processus</a:t>
            </a:r>
          </a:p>
        </p:txBody>
      </p:sp>
      <p:sp>
        <p:nvSpPr>
          <p:cNvPr id="1037" name="Rectangle 7"/>
          <p:cNvSpPr>
            <a:spLocks noChangeArrowheads="1"/>
          </p:cNvSpPr>
          <p:nvPr/>
        </p:nvSpPr>
        <p:spPr bwMode="auto">
          <a:xfrm>
            <a:off x="2252663" y="3521075"/>
            <a:ext cx="3776662" cy="339725"/>
          </a:xfrm>
          <a:prstGeom prst="rect">
            <a:avLst/>
          </a:prstGeom>
          <a:noFill/>
          <a:ln w="9525">
            <a:noFill/>
            <a:miter lim="800000"/>
            <a:headEnd/>
            <a:tailEnd/>
          </a:ln>
        </p:spPr>
        <p:txBody>
          <a:bodyPr lIns="92075" tIns="46038" rIns="92075" bIns="46038">
            <a:spAutoFit/>
          </a:bodyPr>
          <a:lstStyle/>
          <a:p>
            <a:pPr algn="ctr" defTabSz="762000">
              <a:lnSpc>
                <a:spcPct val="90000"/>
              </a:lnSpc>
            </a:pPr>
            <a:r>
              <a:rPr lang="fr-FR" b="0">
                <a:solidFill>
                  <a:srgbClr val="000000"/>
                </a:solidFill>
              </a:rPr>
              <a:t>Le système d'information</a:t>
            </a:r>
          </a:p>
        </p:txBody>
      </p:sp>
      <p:sp>
        <p:nvSpPr>
          <p:cNvPr id="1038" name="Rectangle 8"/>
          <p:cNvSpPr>
            <a:spLocks noChangeArrowheads="1"/>
          </p:cNvSpPr>
          <p:nvPr/>
        </p:nvSpPr>
        <p:spPr bwMode="auto">
          <a:xfrm>
            <a:off x="2628900" y="5441961"/>
            <a:ext cx="2800350" cy="587375"/>
          </a:xfrm>
          <a:prstGeom prst="rect">
            <a:avLst/>
          </a:prstGeom>
          <a:noFill/>
          <a:ln w="9525">
            <a:noFill/>
            <a:miter lim="800000"/>
            <a:headEnd/>
            <a:tailEnd/>
          </a:ln>
        </p:spPr>
        <p:txBody>
          <a:bodyPr lIns="92075" tIns="46038" rIns="92075" bIns="46038">
            <a:spAutoFit/>
          </a:bodyPr>
          <a:lstStyle/>
          <a:p>
            <a:pPr algn="ctr" defTabSz="762000">
              <a:lnSpc>
                <a:spcPct val="90000"/>
              </a:lnSpc>
            </a:pPr>
            <a:r>
              <a:rPr lang="fr-FR" b="0" dirty="0">
                <a:solidFill>
                  <a:srgbClr val="000000"/>
                </a:solidFill>
              </a:rPr>
              <a:t>Les technologies de l'information</a:t>
            </a:r>
            <a:r>
              <a:rPr lang="fr-FR" sz="2000" b="0" dirty="0">
                <a:solidFill>
                  <a:srgbClr val="000000"/>
                </a:solidFill>
              </a:rPr>
              <a:t> </a:t>
            </a:r>
          </a:p>
        </p:txBody>
      </p:sp>
      <p:sp>
        <p:nvSpPr>
          <p:cNvPr id="1039" name="Rectangle 9"/>
          <p:cNvSpPr>
            <a:spLocks noChangeArrowheads="1"/>
          </p:cNvSpPr>
          <p:nvPr/>
        </p:nvSpPr>
        <p:spPr bwMode="auto">
          <a:xfrm>
            <a:off x="2143108" y="4357694"/>
            <a:ext cx="4506912" cy="628650"/>
          </a:xfrm>
          <a:prstGeom prst="rect">
            <a:avLst/>
          </a:prstGeom>
          <a:noFill/>
          <a:ln w="9525">
            <a:noFill/>
            <a:miter lim="800000"/>
            <a:headEnd/>
            <a:tailEnd/>
          </a:ln>
        </p:spPr>
        <p:txBody>
          <a:bodyPr lIns="92075" tIns="46038" rIns="92075" bIns="46038">
            <a:spAutoFit/>
          </a:bodyPr>
          <a:lstStyle/>
          <a:p>
            <a:pPr algn="ctr" defTabSz="762000">
              <a:lnSpc>
                <a:spcPct val="110000"/>
              </a:lnSpc>
            </a:pPr>
            <a:r>
              <a:rPr lang="fr-FR" sz="1600" b="0" dirty="0">
                <a:solidFill>
                  <a:srgbClr val="000000"/>
                </a:solidFill>
                <a:latin typeface="Comic Sans MS" pitchFamily="66" charset="0"/>
              </a:rPr>
              <a:t>LES TECHNOLOGIES DE L'INFORMATION SUPPORTENT PHYSIQUEMENT LE S.I</a:t>
            </a:r>
            <a:endParaRPr lang="fr-FR" sz="1600" dirty="0">
              <a:solidFill>
                <a:srgbClr val="000000"/>
              </a:solidFill>
            </a:endParaRPr>
          </a:p>
        </p:txBody>
      </p:sp>
      <p:graphicFrame>
        <p:nvGraphicFramePr>
          <p:cNvPr id="1026" name="Object 10"/>
          <p:cNvGraphicFramePr>
            <a:graphicFrameLocks/>
          </p:cNvGraphicFramePr>
          <p:nvPr/>
        </p:nvGraphicFramePr>
        <p:xfrm>
          <a:off x="7162800" y="4929198"/>
          <a:ext cx="757238" cy="1138238"/>
        </p:xfrm>
        <a:graphic>
          <a:graphicData uri="http://schemas.openxmlformats.org/presentationml/2006/ole">
            <mc:AlternateContent xmlns:mc="http://schemas.openxmlformats.org/markup-compatibility/2006">
              <mc:Choice xmlns:v="urn:schemas-microsoft-com:vml" Requires="v">
                <p:oleObj spid="_x0000_s1025" name="Clip" r:id="rId4" imgW="1520640" imgH="2286000" progId="">
                  <p:embed/>
                </p:oleObj>
              </mc:Choice>
              <mc:Fallback>
                <p:oleObj name="Clip" r:id="rId4" imgW="1520640" imgH="228600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4929198"/>
                        <a:ext cx="757238" cy="113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7" name="Object 11"/>
          <p:cNvGraphicFramePr>
            <a:graphicFrameLocks/>
          </p:cNvGraphicFramePr>
          <p:nvPr/>
        </p:nvGraphicFramePr>
        <p:xfrm>
          <a:off x="7072330" y="1500174"/>
          <a:ext cx="1347787" cy="915987"/>
        </p:xfrm>
        <a:graphic>
          <a:graphicData uri="http://schemas.openxmlformats.org/presentationml/2006/ole">
            <mc:AlternateContent xmlns:mc="http://schemas.openxmlformats.org/markup-compatibility/2006">
              <mc:Choice xmlns:v="urn:schemas-microsoft-com:vml" Requires="v">
                <p:oleObj spid="_x0000_s1026" name="Clip" r:id="rId6" imgW="2286000" imgH="1554120" progId="">
                  <p:embed/>
                </p:oleObj>
              </mc:Choice>
              <mc:Fallback>
                <p:oleObj name="Clip" r:id="rId6" imgW="2286000" imgH="1554120"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2330" y="1500174"/>
                        <a:ext cx="134778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8" name="Object 12"/>
          <p:cNvGraphicFramePr>
            <a:graphicFrameLocks/>
          </p:cNvGraphicFramePr>
          <p:nvPr/>
        </p:nvGraphicFramePr>
        <p:xfrm>
          <a:off x="6983413" y="3481388"/>
          <a:ext cx="1317625" cy="587375"/>
        </p:xfrm>
        <a:graphic>
          <a:graphicData uri="http://schemas.openxmlformats.org/presentationml/2006/ole">
            <mc:AlternateContent xmlns:mc="http://schemas.openxmlformats.org/markup-compatibility/2006">
              <mc:Choice xmlns:v="urn:schemas-microsoft-com:vml" Requires="v">
                <p:oleObj spid="_x0000_s1027" name="Clip" r:id="rId8" imgW="2287440" imgH="952200" progId="">
                  <p:embed/>
                </p:oleObj>
              </mc:Choice>
              <mc:Fallback>
                <p:oleObj name="Clip" r:id="rId8" imgW="2287440" imgH="952200" progId="">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83413" y="3481388"/>
                        <a:ext cx="1317625"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9" name="Object 13"/>
          <p:cNvGraphicFramePr>
            <a:graphicFrameLocks/>
          </p:cNvGraphicFramePr>
          <p:nvPr/>
        </p:nvGraphicFramePr>
        <p:xfrm>
          <a:off x="552450" y="3436938"/>
          <a:ext cx="519113" cy="706437"/>
        </p:xfrm>
        <a:graphic>
          <a:graphicData uri="http://schemas.openxmlformats.org/presentationml/2006/ole">
            <mc:AlternateContent xmlns:mc="http://schemas.openxmlformats.org/markup-compatibility/2006">
              <mc:Choice xmlns:v="urn:schemas-microsoft-com:vml" Requires="v">
                <p:oleObj spid="_x0000_s1028" name="Clip" r:id="rId10" imgW="1677960" imgH="2286000" progId="">
                  <p:embed/>
                </p:oleObj>
              </mc:Choice>
              <mc:Fallback>
                <p:oleObj name="Clip" r:id="rId10" imgW="1677960" imgH="2286000" progId="">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2450" y="3436938"/>
                        <a:ext cx="519113"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Espace réservé de la date 1"/>
          <p:cNvSpPr>
            <a:spLocks noGrp="1"/>
          </p:cNvSpPr>
          <p:nvPr>
            <p:ph type="dt" sz="half" idx="10"/>
          </p:nvPr>
        </p:nvSpPr>
        <p:spPr/>
        <p:txBody>
          <a:bodyPr/>
          <a:lstStyle/>
          <a:p>
            <a:fld id="{75800A9A-6AC9-374A-A9CD-DD3DB4F1D45B}" type="datetime1">
              <a:rPr lang="fr-FR" smtClean="0"/>
              <a:t>07/02/2014</a:t>
            </a:fld>
            <a:endParaRPr lang="fr-FR"/>
          </a:p>
        </p:txBody>
      </p:sp>
    </p:spTree>
    <p:extLst>
      <p:ext uri="{BB962C8B-B14F-4D97-AF65-F5344CB8AC3E}">
        <p14:creationId xmlns:p14="http://schemas.microsoft.com/office/powerpoint/2010/main" val="71125832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err="1" smtClean="0"/>
              <a:t>Build</a:t>
            </a:r>
            <a:r>
              <a:rPr lang="fr-FR" dirty="0" smtClean="0"/>
              <a:t> time x </a:t>
            </a:r>
            <a:r>
              <a:rPr lang="fr-FR" dirty="0" err="1" smtClean="0"/>
              <a:t>Run</a:t>
            </a:r>
            <a:r>
              <a:rPr lang="fr-FR" dirty="0" smtClean="0"/>
              <a:t> time</a:t>
            </a:r>
            <a:endParaRPr lang="fr-FR" dirty="0"/>
          </a:p>
        </p:txBody>
      </p:sp>
      <p:sp>
        <p:nvSpPr>
          <p:cNvPr id="6" name="Content Placeholder 5"/>
          <p:cNvSpPr>
            <a:spLocks noGrp="1"/>
          </p:cNvSpPr>
          <p:nvPr>
            <p:ph idx="1"/>
          </p:nvPr>
        </p:nvSpPr>
        <p:spPr/>
        <p:txBody>
          <a:bodyPr>
            <a:normAutofit/>
          </a:bodyPr>
          <a:lstStyle/>
          <a:p>
            <a:pPr>
              <a:lnSpc>
                <a:spcPct val="120000"/>
              </a:lnSpc>
            </a:pPr>
            <a:r>
              <a:rPr lang="fr-FR" b="1" dirty="0" smtClean="0">
                <a:solidFill>
                  <a:schemeClr val="tx2"/>
                </a:solidFill>
              </a:rPr>
              <a:t>Modèle de </a:t>
            </a:r>
            <a:r>
              <a:rPr lang="fr-FR" b="1" dirty="0" err="1" smtClean="0">
                <a:solidFill>
                  <a:schemeClr val="tx2"/>
                </a:solidFill>
              </a:rPr>
              <a:t>workflow</a:t>
            </a:r>
            <a:r>
              <a:rPr lang="fr-FR" b="1" dirty="0" smtClean="0">
                <a:solidFill>
                  <a:schemeClr val="tx2"/>
                </a:solidFill>
              </a:rPr>
              <a:t> (</a:t>
            </a:r>
            <a:r>
              <a:rPr lang="fr-FR" b="1" i="1" dirty="0" err="1" smtClean="0">
                <a:solidFill>
                  <a:schemeClr val="tx2"/>
                </a:solidFill>
              </a:rPr>
              <a:t>process</a:t>
            </a:r>
            <a:r>
              <a:rPr lang="fr-FR" b="1" i="1" dirty="0" smtClean="0">
                <a:solidFill>
                  <a:schemeClr val="tx2"/>
                </a:solidFill>
              </a:rPr>
              <a:t> </a:t>
            </a:r>
            <a:r>
              <a:rPr lang="fr-FR" b="1" i="1" dirty="0" err="1" smtClean="0">
                <a:solidFill>
                  <a:schemeClr val="tx2"/>
                </a:solidFill>
              </a:rPr>
              <a:t>definition</a:t>
            </a:r>
            <a:r>
              <a:rPr lang="fr-FR" b="1" dirty="0" smtClean="0">
                <a:solidFill>
                  <a:schemeClr val="tx2"/>
                </a:solidFill>
              </a:rPr>
              <a:t>) </a:t>
            </a:r>
          </a:p>
          <a:p>
            <a:pPr lvl="1">
              <a:lnSpc>
                <a:spcPct val="120000"/>
              </a:lnSpc>
            </a:pPr>
            <a:r>
              <a:rPr lang="fr-FR" b="1" dirty="0" smtClean="0">
                <a:solidFill>
                  <a:schemeClr val="tx2"/>
                </a:solidFill>
              </a:rPr>
              <a:t>Règles </a:t>
            </a:r>
            <a:r>
              <a:rPr lang="fr-FR" dirty="0" smtClean="0"/>
              <a:t>et </a:t>
            </a:r>
            <a:r>
              <a:rPr lang="fr-FR" b="1" dirty="0" smtClean="0">
                <a:solidFill>
                  <a:schemeClr val="tx2"/>
                </a:solidFill>
              </a:rPr>
              <a:t>étapes</a:t>
            </a:r>
            <a:r>
              <a:rPr lang="fr-FR" dirty="0" smtClean="0"/>
              <a:t> nécessaires à la réalisation du processus concerné</a:t>
            </a:r>
          </a:p>
          <a:p>
            <a:pPr lvl="1">
              <a:lnSpc>
                <a:spcPct val="120000"/>
              </a:lnSpc>
            </a:pPr>
            <a:r>
              <a:rPr lang="fr-FR" dirty="0" smtClean="0"/>
              <a:t>Définition d’un processus (</a:t>
            </a:r>
            <a:r>
              <a:rPr lang="fr-FR" b="1" dirty="0" err="1" smtClean="0">
                <a:solidFill>
                  <a:schemeClr val="tx2"/>
                </a:solidFill>
              </a:rPr>
              <a:t>build</a:t>
            </a:r>
            <a:r>
              <a:rPr lang="fr-FR" b="1" dirty="0" smtClean="0">
                <a:solidFill>
                  <a:schemeClr val="tx2"/>
                </a:solidFill>
              </a:rPr>
              <a:t> time</a:t>
            </a:r>
            <a:r>
              <a:rPr lang="fr-FR" dirty="0" smtClean="0"/>
              <a:t>)</a:t>
            </a:r>
          </a:p>
          <a:p>
            <a:pPr>
              <a:lnSpc>
                <a:spcPct val="120000"/>
              </a:lnSpc>
            </a:pPr>
            <a:r>
              <a:rPr lang="fr-FR" b="1" dirty="0" smtClean="0">
                <a:solidFill>
                  <a:schemeClr val="tx2"/>
                </a:solidFill>
              </a:rPr>
              <a:t>Instance du processus (</a:t>
            </a:r>
            <a:r>
              <a:rPr lang="fr-FR" b="1" i="1" dirty="0" err="1" smtClean="0">
                <a:solidFill>
                  <a:schemeClr val="tx2"/>
                </a:solidFill>
              </a:rPr>
              <a:t>process</a:t>
            </a:r>
            <a:r>
              <a:rPr lang="fr-FR" b="1" i="1" dirty="0" smtClean="0">
                <a:solidFill>
                  <a:schemeClr val="tx2"/>
                </a:solidFill>
              </a:rPr>
              <a:t> instance</a:t>
            </a:r>
            <a:r>
              <a:rPr lang="fr-FR" b="1" dirty="0" smtClean="0">
                <a:solidFill>
                  <a:schemeClr val="tx2"/>
                </a:solidFill>
              </a:rPr>
              <a:t>) </a:t>
            </a:r>
            <a:r>
              <a:rPr lang="fr-FR" dirty="0" smtClean="0"/>
              <a:t> </a:t>
            </a:r>
          </a:p>
          <a:p>
            <a:pPr lvl="1">
              <a:lnSpc>
                <a:spcPct val="120000"/>
              </a:lnSpc>
            </a:pPr>
            <a:r>
              <a:rPr lang="fr-FR" dirty="0" smtClean="0"/>
              <a:t>Suite à l’activation du modèle de processus </a:t>
            </a:r>
          </a:p>
          <a:p>
            <a:pPr lvl="1">
              <a:lnSpc>
                <a:spcPct val="120000"/>
              </a:lnSpc>
            </a:pPr>
            <a:r>
              <a:rPr lang="fr-FR" dirty="0" smtClean="0"/>
              <a:t>Exécution du processus proprement parlée (</a:t>
            </a:r>
            <a:r>
              <a:rPr lang="fr-FR" b="1" dirty="0" err="1" smtClean="0">
                <a:solidFill>
                  <a:schemeClr val="tx2"/>
                </a:solidFill>
              </a:rPr>
              <a:t>run</a:t>
            </a:r>
            <a:r>
              <a:rPr lang="fr-FR" b="1" dirty="0" smtClean="0">
                <a:solidFill>
                  <a:schemeClr val="tx2"/>
                </a:solidFill>
              </a:rPr>
              <a:t> time</a:t>
            </a:r>
            <a:r>
              <a:rPr lang="fr-FR" dirty="0" smtClean="0"/>
              <a:t>)</a:t>
            </a:r>
          </a:p>
          <a:p>
            <a:pPr lvl="1">
              <a:lnSpc>
                <a:spcPct val="120000"/>
              </a:lnSpc>
            </a:pPr>
            <a:r>
              <a:rPr lang="fr-FR" dirty="0" smtClean="0"/>
              <a:t>Allocation des ressources, affectations des tâches</a:t>
            </a:r>
          </a:p>
        </p:txBody>
      </p:sp>
      <p:sp>
        <p:nvSpPr>
          <p:cNvPr id="3" name="Date Placeholder 2"/>
          <p:cNvSpPr>
            <a:spLocks noGrp="1"/>
          </p:cNvSpPr>
          <p:nvPr>
            <p:ph type="dt" sz="half" idx="10"/>
          </p:nvPr>
        </p:nvSpPr>
        <p:spPr/>
        <p:txBody>
          <a:bodyPr/>
          <a:lstStyle/>
          <a:p>
            <a:fld id="{F3262DFB-D6EE-EF45-8DD6-49904D111EAB}" type="datetime1">
              <a:rPr lang="fr-FR" smtClean="0"/>
              <a:t>07/02/2014</a:t>
            </a:fld>
            <a:endParaRPr lang="fr-FR"/>
          </a:p>
        </p:txBody>
      </p:sp>
      <p:sp>
        <p:nvSpPr>
          <p:cNvPr id="4" name="Slide Number Placeholder 3"/>
          <p:cNvSpPr>
            <a:spLocks noGrp="1"/>
          </p:cNvSpPr>
          <p:nvPr>
            <p:ph type="sldNum" sz="quarter" idx="12"/>
          </p:nvPr>
        </p:nvSpPr>
        <p:spPr/>
        <p:txBody>
          <a:bodyPr/>
          <a:lstStyle/>
          <a:p>
            <a:fld id="{08F9BE58-7793-45FF-A067-2A41621469A2}" type="slidenum">
              <a:rPr lang="fr-FR" smtClean="0"/>
              <a:pPr/>
              <a:t>30</a:t>
            </a:fld>
            <a:endParaRPr lang="fr-FR"/>
          </a:p>
        </p:txBody>
      </p:sp>
      <p:sp>
        <p:nvSpPr>
          <p:cNvPr id="2" name="Espace réservé du pied de page 1"/>
          <p:cNvSpPr>
            <a:spLocks noGrp="1"/>
          </p:cNvSpPr>
          <p:nvPr>
            <p:ph type="ftr" sz="quarter" idx="11"/>
          </p:nvPr>
        </p:nvSpPr>
        <p:spPr/>
        <p:txBody>
          <a:bodyPr/>
          <a:lstStyle/>
          <a:p>
            <a:r>
              <a:rPr lang="fr-FR" smtClean="0"/>
              <a:t>Manuele Kirsch Pinheiro - CRI/UP1 - mkirschpin@univ-paris1.fr</a:t>
            </a:r>
            <a:endParaRPr lang="fr-FR"/>
          </a:p>
        </p:txBody>
      </p:sp>
    </p:spTree>
    <p:extLst>
      <p:ext uri="{BB962C8B-B14F-4D97-AF65-F5344CB8AC3E}">
        <p14:creationId xmlns:p14="http://schemas.microsoft.com/office/powerpoint/2010/main" val="3485434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475656" y="2060848"/>
            <a:ext cx="5916717" cy="4572008"/>
          </a:xfrm>
          <a:prstGeom prst="rect">
            <a:avLst/>
          </a:prstGeom>
          <a:noFill/>
          <a:ln w="9525">
            <a:noFill/>
            <a:miter lim="800000"/>
            <a:headEnd/>
            <a:tailEnd/>
          </a:ln>
        </p:spPr>
      </p:pic>
      <p:sp>
        <p:nvSpPr>
          <p:cNvPr id="2" name="Title 1"/>
          <p:cNvSpPr>
            <a:spLocks noGrp="1"/>
          </p:cNvSpPr>
          <p:nvPr>
            <p:ph type="title"/>
          </p:nvPr>
        </p:nvSpPr>
        <p:spPr/>
        <p:txBody>
          <a:bodyPr/>
          <a:lstStyle/>
          <a:p>
            <a:r>
              <a:rPr lang="fr-FR" dirty="0" err="1" smtClean="0"/>
              <a:t>WfMC</a:t>
            </a:r>
            <a:r>
              <a:rPr lang="fr-FR" dirty="0" smtClean="0"/>
              <a:t> </a:t>
            </a:r>
            <a:r>
              <a:rPr lang="fr-FR" dirty="0" err="1" smtClean="0"/>
              <a:t>reference</a:t>
            </a:r>
            <a:r>
              <a:rPr lang="fr-FR" dirty="0" smtClean="0"/>
              <a:t> model</a:t>
            </a:r>
            <a:endParaRPr lang="fr-FR" dirty="0"/>
          </a:p>
        </p:txBody>
      </p:sp>
      <p:sp>
        <p:nvSpPr>
          <p:cNvPr id="3" name="Content Placeholder 2"/>
          <p:cNvSpPr>
            <a:spLocks noGrp="1"/>
          </p:cNvSpPr>
          <p:nvPr>
            <p:ph idx="1"/>
          </p:nvPr>
        </p:nvSpPr>
        <p:spPr>
          <a:xfrm>
            <a:off x="428596" y="1285860"/>
            <a:ext cx="8229600" cy="4525963"/>
          </a:xfrm>
        </p:spPr>
        <p:txBody>
          <a:bodyPr/>
          <a:lstStyle/>
          <a:p>
            <a:r>
              <a:rPr lang="fr-FR" dirty="0" smtClean="0"/>
              <a:t>Architecture de référence d’un </a:t>
            </a:r>
            <a:r>
              <a:rPr lang="fr-FR" dirty="0" err="1" smtClean="0"/>
              <a:t>WfMS</a:t>
            </a:r>
            <a:r>
              <a:rPr lang="fr-FR" dirty="0" smtClean="0"/>
              <a:t>, avec ses composants et leurs interface</a:t>
            </a:r>
            <a:endParaRPr lang="fr-FR" dirty="0"/>
          </a:p>
        </p:txBody>
      </p:sp>
      <p:sp>
        <p:nvSpPr>
          <p:cNvPr id="4" name="Date Placeholder 3"/>
          <p:cNvSpPr>
            <a:spLocks noGrp="1"/>
          </p:cNvSpPr>
          <p:nvPr>
            <p:ph type="dt" sz="half" idx="10"/>
          </p:nvPr>
        </p:nvSpPr>
        <p:spPr/>
        <p:txBody>
          <a:bodyPr/>
          <a:lstStyle/>
          <a:p>
            <a:fld id="{011CC42A-507E-CC48-B1F3-24DE1718CCAD}" type="datetime1">
              <a:rPr lang="fr-FR" smtClean="0"/>
              <a:t>07/02/2014</a:t>
            </a:fld>
            <a:endParaRPr lang="fr-FR"/>
          </a:p>
        </p:txBody>
      </p:sp>
      <p:sp>
        <p:nvSpPr>
          <p:cNvPr id="5" name="Slide Number Placeholder 4"/>
          <p:cNvSpPr>
            <a:spLocks noGrp="1"/>
          </p:cNvSpPr>
          <p:nvPr>
            <p:ph type="sldNum" sz="quarter" idx="12"/>
          </p:nvPr>
        </p:nvSpPr>
        <p:spPr/>
        <p:txBody>
          <a:bodyPr/>
          <a:lstStyle/>
          <a:p>
            <a:fld id="{08F9BE58-7793-45FF-A067-2A41621469A2}" type="slidenum">
              <a:rPr lang="fr-FR" smtClean="0"/>
              <a:pPr/>
              <a:t>31</a:t>
            </a:fld>
            <a:endParaRPr lang="fr-FR"/>
          </a:p>
        </p:txBody>
      </p:sp>
      <p:sp>
        <p:nvSpPr>
          <p:cNvPr id="7" name="Rectangle 6"/>
          <p:cNvSpPr/>
          <p:nvPr/>
        </p:nvSpPr>
        <p:spPr>
          <a:xfrm>
            <a:off x="3779912" y="6381328"/>
            <a:ext cx="4681090" cy="338554"/>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r>
              <a:rPr lang="fr-FR" sz="1600" dirty="0" smtClean="0"/>
              <a:t>Source : </a:t>
            </a:r>
            <a:r>
              <a:rPr lang="fr-FR" sz="1600" dirty="0" smtClean="0">
                <a:hlinkClick r:id="rId3"/>
              </a:rPr>
              <a:t>http://www.wfmc.org/reference-model.html</a:t>
            </a:r>
            <a:r>
              <a:rPr lang="fr-FR" sz="1600" dirty="0" smtClean="0"/>
              <a:t> </a:t>
            </a:r>
            <a:endParaRPr lang="fr-FR" sz="1600" dirty="0"/>
          </a:p>
        </p:txBody>
      </p:sp>
      <p:sp>
        <p:nvSpPr>
          <p:cNvPr id="6" name="Espace réservé du pied de page 5"/>
          <p:cNvSpPr>
            <a:spLocks noGrp="1"/>
          </p:cNvSpPr>
          <p:nvPr>
            <p:ph type="ftr" sz="quarter" idx="11"/>
          </p:nvPr>
        </p:nvSpPr>
        <p:spPr/>
        <p:txBody>
          <a:bodyPr/>
          <a:lstStyle/>
          <a:p>
            <a:r>
              <a:rPr lang="fr-FR" smtClean="0"/>
              <a:t>Manuele Kirsch Pinheiro - CRI/UP1 - mkirschpin@univ-paris1.fr</a:t>
            </a:r>
            <a:endParaRPr lang="fr-FR"/>
          </a:p>
        </p:txBody>
      </p:sp>
    </p:spTree>
    <p:extLst>
      <p:ext uri="{BB962C8B-B14F-4D97-AF65-F5344CB8AC3E}">
        <p14:creationId xmlns:p14="http://schemas.microsoft.com/office/powerpoint/2010/main" val="2284527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Acteurs autour d’un </a:t>
            </a:r>
            <a:r>
              <a:rPr lang="fr-FR" dirty="0" err="1" smtClean="0"/>
              <a:t>workflow</a:t>
            </a:r>
            <a:endParaRPr lang="fr-FR" dirty="0"/>
          </a:p>
        </p:txBody>
      </p:sp>
      <p:sp>
        <p:nvSpPr>
          <p:cNvPr id="3" name="Date Placeholder 2"/>
          <p:cNvSpPr>
            <a:spLocks noGrp="1"/>
          </p:cNvSpPr>
          <p:nvPr>
            <p:ph type="dt" sz="half" idx="10"/>
          </p:nvPr>
        </p:nvSpPr>
        <p:spPr/>
        <p:txBody>
          <a:bodyPr/>
          <a:lstStyle/>
          <a:p>
            <a:fld id="{C63C3415-87E1-B948-ADD2-CD28152E0FFA}" type="datetime1">
              <a:rPr lang="fr-FR" smtClean="0"/>
              <a:t>07/02/2014</a:t>
            </a:fld>
            <a:endParaRPr lang="fr-FR"/>
          </a:p>
        </p:txBody>
      </p:sp>
      <p:sp>
        <p:nvSpPr>
          <p:cNvPr id="4" name="Slide Number Placeholder 3"/>
          <p:cNvSpPr>
            <a:spLocks noGrp="1"/>
          </p:cNvSpPr>
          <p:nvPr>
            <p:ph type="sldNum" sz="quarter" idx="12"/>
          </p:nvPr>
        </p:nvSpPr>
        <p:spPr/>
        <p:txBody>
          <a:bodyPr/>
          <a:lstStyle/>
          <a:p>
            <a:fld id="{08F9BE58-7793-45FF-A067-2A41621469A2}" type="slidenum">
              <a:rPr lang="fr-FR" smtClean="0"/>
              <a:pPr/>
              <a:t>32</a:t>
            </a:fld>
            <a:endParaRPr lang="fr-FR"/>
          </a:p>
        </p:txBody>
      </p:sp>
      <p:pic>
        <p:nvPicPr>
          <p:cNvPr id="5" name="Picture 2"/>
          <p:cNvPicPr>
            <a:picLocks noChangeAspect="1" noChangeArrowheads="1"/>
          </p:cNvPicPr>
          <p:nvPr/>
        </p:nvPicPr>
        <p:blipFill>
          <a:blip r:embed="rId2" cstate="print"/>
          <a:srcRect/>
          <a:stretch>
            <a:fillRect/>
          </a:stretch>
        </p:blipFill>
        <p:spPr bwMode="auto">
          <a:xfrm>
            <a:off x="1273275" y="1428760"/>
            <a:ext cx="6656311" cy="5143512"/>
          </a:xfrm>
          <a:prstGeom prst="rect">
            <a:avLst/>
          </a:prstGeom>
          <a:noFill/>
          <a:ln w="9525">
            <a:noFill/>
            <a:miter lim="800000"/>
            <a:headEnd/>
            <a:tailEnd/>
          </a:ln>
        </p:spPr>
      </p:pic>
      <p:pic>
        <p:nvPicPr>
          <p:cNvPr id="8194" name="Picture 2" descr="C:\Users\kirsch\Pictures\avatar1.jpg"/>
          <p:cNvPicPr>
            <a:picLocks noChangeAspect="1" noChangeArrowheads="1"/>
          </p:cNvPicPr>
          <p:nvPr/>
        </p:nvPicPr>
        <p:blipFill>
          <a:blip r:embed="rId3" cstate="print"/>
          <a:srcRect/>
          <a:stretch>
            <a:fillRect/>
          </a:stretch>
        </p:blipFill>
        <p:spPr bwMode="auto">
          <a:xfrm>
            <a:off x="5500694" y="1643050"/>
            <a:ext cx="904875" cy="904875"/>
          </a:xfrm>
          <a:prstGeom prst="rect">
            <a:avLst/>
          </a:prstGeom>
          <a:noFill/>
        </p:spPr>
      </p:pic>
      <p:sp>
        <p:nvSpPr>
          <p:cNvPr id="7" name="TextBox 6"/>
          <p:cNvSpPr txBox="1"/>
          <p:nvPr/>
        </p:nvSpPr>
        <p:spPr>
          <a:xfrm>
            <a:off x="6500826" y="1928802"/>
            <a:ext cx="1994585" cy="369332"/>
          </a:xfrm>
          <a:prstGeom prst="rect">
            <a:avLst/>
          </a:prstGeom>
          <a:noFill/>
        </p:spPr>
        <p:txBody>
          <a:bodyPr wrap="none" rtlCol="0">
            <a:spAutoFit/>
          </a:bodyPr>
          <a:lstStyle/>
          <a:p>
            <a:r>
              <a:rPr lang="fr-FR" b="1" dirty="0" err="1" smtClean="0"/>
              <a:t>Workflow</a:t>
            </a:r>
            <a:r>
              <a:rPr lang="fr-FR" b="1" dirty="0" smtClean="0"/>
              <a:t> designer</a:t>
            </a:r>
            <a:endParaRPr lang="fr-FR" b="1" dirty="0"/>
          </a:p>
        </p:txBody>
      </p:sp>
      <p:sp>
        <p:nvSpPr>
          <p:cNvPr id="9" name="TextBox 8"/>
          <p:cNvSpPr txBox="1"/>
          <p:nvPr/>
        </p:nvSpPr>
        <p:spPr>
          <a:xfrm>
            <a:off x="214282" y="1857364"/>
            <a:ext cx="1564083" cy="369332"/>
          </a:xfrm>
          <a:prstGeom prst="rect">
            <a:avLst/>
          </a:prstGeom>
          <a:noFill/>
        </p:spPr>
        <p:txBody>
          <a:bodyPr wrap="none" rtlCol="0">
            <a:spAutoFit/>
          </a:bodyPr>
          <a:lstStyle/>
          <a:p>
            <a:r>
              <a:rPr lang="fr-FR" b="1" dirty="0" err="1" smtClean="0"/>
              <a:t>Administrator</a:t>
            </a:r>
            <a:r>
              <a:rPr lang="fr-FR" b="1" dirty="0" smtClean="0"/>
              <a:t> </a:t>
            </a:r>
            <a:endParaRPr lang="fr-FR" b="1" dirty="0"/>
          </a:p>
        </p:txBody>
      </p:sp>
      <p:sp>
        <p:nvSpPr>
          <p:cNvPr id="11" name="TextBox 10"/>
          <p:cNvSpPr txBox="1"/>
          <p:nvPr/>
        </p:nvSpPr>
        <p:spPr>
          <a:xfrm>
            <a:off x="214282" y="5000636"/>
            <a:ext cx="1641347" cy="369332"/>
          </a:xfrm>
          <a:prstGeom prst="rect">
            <a:avLst/>
          </a:prstGeom>
          <a:noFill/>
        </p:spPr>
        <p:txBody>
          <a:bodyPr wrap="none" rtlCol="0">
            <a:spAutoFit/>
          </a:bodyPr>
          <a:lstStyle/>
          <a:p>
            <a:r>
              <a:rPr lang="fr-FR" b="1" dirty="0" err="1" smtClean="0"/>
              <a:t>Process</a:t>
            </a:r>
            <a:r>
              <a:rPr lang="fr-FR" b="1" dirty="0" smtClean="0"/>
              <a:t> </a:t>
            </a:r>
            <a:r>
              <a:rPr lang="fr-FR" b="1" dirty="0" err="1" smtClean="0"/>
              <a:t>analyst</a:t>
            </a:r>
            <a:endParaRPr lang="fr-FR" b="1" dirty="0"/>
          </a:p>
        </p:txBody>
      </p:sp>
      <p:sp>
        <p:nvSpPr>
          <p:cNvPr id="13" name="TextBox 12"/>
          <p:cNvSpPr txBox="1"/>
          <p:nvPr/>
        </p:nvSpPr>
        <p:spPr>
          <a:xfrm>
            <a:off x="4286248" y="6072206"/>
            <a:ext cx="1123321" cy="369332"/>
          </a:xfrm>
          <a:prstGeom prst="rect">
            <a:avLst/>
          </a:prstGeom>
          <a:noFill/>
        </p:spPr>
        <p:txBody>
          <a:bodyPr wrap="none" rtlCol="0">
            <a:spAutoFit/>
          </a:bodyPr>
          <a:lstStyle/>
          <a:p>
            <a:r>
              <a:rPr lang="fr-FR" b="1" dirty="0" err="1" smtClean="0"/>
              <a:t>Employee</a:t>
            </a:r>
            <a:endParaRPr lang="fr-FR" b="1" dirty="0"/>
          </a:p>
        </p:txBody>
      </p:sp>
      <p:pic>
        <p:nvPicPr>
          <p:cNvPr id="8195" name="Picture 3" descr="C:\Users\kirsch\Pictures\avatar4.jpg"/>
          <p:cNvPicPr>
            <a:picLocks noChangeAspect="1" noChangeArrowheads="1"/>
          </p:cNvPicPr>
          <p:nvPr/>
        </p:nvPicPr>
        <p:blipFill>
          <a:blip r:embed="rId4" cstate="print"/>
          <a:srcRect/>
          <a:stretch>
            <a:fillRect/>
          </a:stretch>
        </p:blipFill>
        <p:spPr bwMode="auto">
          <a:xfrm>
            <a:off x="3428992" y="5429264"/>
            <a:ext cx="904875" cy="904875"/>
          </a:xfrm>
          <a:prstGeom prst="rect">
            <a:avLst/>
          </a:prstGeom>
          <a:noFill/>
        </p:spPr>
      </p:pic>
      <p:pic>
        <p:nvPicPr>
          <p:cNvPr id="8196" name="Picture 4" descr="C:\Users\kirsch\Pictures\avatar6.jpg"/>
          <p:cNvPicPr>
            <a:picLocks noChangeAspect="1" noChangeArrowheads="1"/>
          </p:cNvPicPr>
          <p:nvPr/>
        </p:nvPicPr>
        <p:blipFill>
          <a:blip r:embed="rId5" cstate="print"/>
          <a:srcRect/>
          <a:stretch>
            <a:fillRect/>
          </a:stretch>
        </p:blipFill>
        <p:spPr bwMode="auto">
          <a:xfrm>
            <a:off x="857224" y="4143380"/>
            <a:ext cx="904875" cy="904875"/>
          </a:xfrm>
          <a:prstGeom prst="rect">
            <a:avLst/>
          </a:prstGeom>
          <a:noFill/>
        </p:spPr>
      </p:pic>
      <p:pic>
        <p:nvPicPr>
          <p:cNvPr id="8197" name="Picture 5" descr="C:\Users\kirsch\Pictures\avatar7.jpg"/>
          <p:cNvPicPr>
            <a:picLocks noChangeAspect="1" noChangeArrowheads="1"/>
          </p:cNvPicPr>
          <p:nvPr/>
        </p:nvPicPr>
        <p:blipFill>
          <a:blip r:embed="rId6" cstate="print"/>
          <a:srcRect/>
          <a:stretch>
            <a:fillRect/>
          </a:stretch>
        </p:blipFill>
        <p:spPr bwMode="auto">
          <a:xfrm>
            <a:off x="785786" y="2285992"/>
            <a:ext cx="904875" cy="904875"/>
          </a:xfrm>
          <a:prstGeom prst="rect">
            <a:avLst/>
          </a:prstGeom>
          <a:noFill/>
        </p:spPr>
      </p:pic>
      <p:sp>
        <p:nvSpPr>
          <p:cNvPr id="6" name="Espace réservé du pied de page 5"/>
          <p:cNvSpPr>
            <a:spLocks noGrp="1"/>
          </p:cNvSpPr>
          <p:nvPr>
            <p:ph type="ftr" sz="quarter" idx="11"/>
          </p:nvPr>
        </p:nvSpPr>
        <p:spPr/>
        <p:txBody>
          <a:bodyPr/>
          <a:lstStyle/>
          <a:p>
            <a:r>
              <a:rPr lang="fr-FR" smtClean="0"/>
              <a:t>Manuele Kirsch Pinheiro - CRI/UP1 - mkirschpin@univ-paris1.fr</a:t>
            </a:r>
            <a:endParaRPr lang="fr-FR"/>
          </a:p>
        </p:txBody>
      </p:sp>
    </p:spTree>
    <p:extLst>
      <p:ext uri="{BB962C8B-B14F-4D97-AF65-F5344CB8AC3E}">
        <p14:creationId xmlns:p14="http://schemas.microsoft.com/office/powerpoint/2010/main" val="55419889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dirty="0" smtClean="0"/>
              <a:t>L</a:t>
            </a:r>
            <a:r>
              <a:rPr smtClean="0"/>
              <a:t>angages de description </a:t>
            </a:r>
            <a:endParaRPr lang="fr-FR" dirty="0"/>
          </a:p>
        </p:txBody>
      </p:sp>
      <p:sp>
        <p:nvSpPr>
          <p:cNvPr id="13" name="Content Placeholder 12"/>
          <p:cNvSpPr>
            <a:spLocks noGrp="1"/>
          </p:cNvSpPr>
          <p:nvPr>
            <p:ph idx="1"/>
          </p:nvPr>
        </p:nvSpPr>
        <p:spPr/>
        <p:txBody>
          <a:bodyPr>
            <a:normAutofit fontScale="85000" lnSpcReduction="10000"/>
          </a:bodyPr>
          <a:lstStyle/>
          <a:p>
            <a:r>
              <a:rPr lang="fr-FR" b="1" dirty="0" smtClean="0">
                <a:solidFill>
                  <a:schemeClr val="tx2"/>
                </a:solidFill>
              </a:rPr>
              <a:t>Puissance d’expression du langage de spécification</a:t>
            </a:r>
          </a:p>
          <a:p>
            <a:pPr lvl="1"/>
            <a:r>
              <a:rPr lang="fr-FR" dirty="0" smtClean="0"/>
              <a:t>Le modèle de </a:t>
            </a:r>
            <a:r>
              <a:rPr lang="fr-FR" dirty="0" err="1" smtClean="0"/>
              <a:t>workflow</a:t>
            </a:r>
            <a:r>
              <a:rPr lang="fr-FR" dirty="0" smtClean="0"/>
              <a:t> doit être spécifié en utilisant un langage qui peut être procédural, déclaratif, basé sur des flux de données, visuel, basé sur des réseaux de </a:t>
            </a:r>
            <a:r>
              <a:rPr lang="fr-FR" dirty="0" err="1" smtClean="0"/>
              <a:t>Petri</a:t>
            </a:r>
            <a:r>
              <a:rPr lang="fr-FR" dirty="0" smtClean="0"/>
              <a:t>, etc.</a:t>
            </a:r>
          </a:p>
          <a:p>
            <a:r>
              <a:rPr lang="fr-FR" b="1" dirty="0" smtClean="0">
                <a:solidFill>
                  <a:schemeClr val="tx2"/>
                </a:solidFill>
              </a:rPr>
              <a:t>Exigences</a:t>
            </a:r>
            <a:r>
              <a:rPr lang="fr-FR" dirty="0" smtClean="0"/>
              <a:t> </a:t>
            </a:r>
          </a:p>
          <a:p>
            <a:pPr lvl="1"/>
            <a:r>
              <a:rPr lang="fr-FR" dirty="0" smtClean="0"/>
              <a:t>Avoir une sémantique précise et non ambiguë de manière à ce que le modèle de </a:t>
            </a:r>
            <a:r>
              <a:rPr lang="fr-FR" dirty="0" err="1" smtClean="0"/>
              <a:t>workflow</a:t>
            </a:r>
            <a:r>
              <a:rPr lang="fr-FR" dirty="0" smtClean="0"/>
              <a:t> puisse être exécuté par un programme</a:t>
            </a:r>
          </a:p>
          <a:p>
            <a:pPr lvl="1"/>
            <a:r>
              <a:rPr lang="fr-FR" dirty="0" smtClean="0"/>
              <a:t>Être suffisamment expressif pour spécifier les activités du </a:t>
            </a:r>
            <a:r>
              <a:rPr lang="fr-FR" dirty="0" err="1" smtClean="0"/>
              <a:t>workflow</a:t>
            </a:r>
            <a:r>
              <a:rPr lang="fr-FR" dirty="0" smtClean="0"/>
              <a:t> et leurs interrelations (ordre partiel) </a:t>
            </a:r>
          </a:p>
          <a:p>
            <a:pPr lvl="1"/>
            <a:r>
              <a:rPr lang="fr-FR" dirty="0" smtClean="0"/>
              <a:t>+ expression des responsabilités associés aux activités, délais…</a:t>
            </a:r>
          </a:p>
          <a:p>
            <a:r>
              <a:rPr lang="fr-FR" dirty="0" smtClean="0"/>
              <a:t>La spécification du </a:t>
            </a:r>
            <a:r>
              <a:rPr lang="fr-FR" dirty="0" err="1" smtClean="0"/>
              <a:t>workflow</a:t>
            </a:r>
            <a:r>
              <a:rPr lang="fr-FR" dirty="0" smtClean="0"/>
              <a:t> doit contenir suffisamment d’information pour le rendre </a:t>
            </a:r>
            <a:r>
              <a:rPr lang="fr-FR" b="1" dirty="0" smtClean="0">
                <a:solidFill>
                  <a:schemeClr val="tx2"/>
                </a:solidFill>
              </a:rPr>
              <a:t>portable</a:t>
            </a:r>
            <a:r>
              <a:rPr lang="fr-FR" dirty="0" smtClean="0"/>
              <a:t> à travers des systèmes différents</a:t>
            </a:r>
          </a:p>
          <a:p>
            <a:pPr lvl="1"/>
            <a:endParaRPr lang="fr-FR" dirty="0" smtClean="0"/>
          </a:p>
          <a:p>
            <a:endParaRPr lang="fr-FR" dirty="0" smtClean="0">
              <a:solidFill>
                <a:srgbClr val="008000"/>
              </a:solidFill>
              <a:latin typeface="Comic Sans MS" pitchFamily="66" charset="0"/>
            </a:endParaRPr>
          </a:p>
          <a:p>
            <a:endParaRPr lang="fr-FR" dirty="0"/>
          </a:p>
        </p:txBody>
      </p:sp>
      <p:sp>
        <p:nvSpPr>
          <p:cNvPr id="11" name="Slide Number Placeholder 2"/>
          <p:cNvSpPr>
            <a:spLocks noGrp="1"/>
          </p:cNvSpPr>
          <p:nvPr>
            <p:ph type="sldNum" sz="quarter" idx="12"/>
          </p:nvPr>
        </p:nvSpPr>
        <p:spPr/>
        <p:txBody>
          <a:bodyPr/>
          <a:lstStyle/>
          <a:p>
            <a:pPr>
              <a:defRPr/>
            </a:pPr>
            <a:fld id="{72261AB9-D867-4A02-BFA0-01BDEA28CC77}" type="slidenum">
              <a:rPr lang="fr-FR"/>
              <a:pPr>
                <a:defRPr/>
              </a:pPr>
              <a:t>33</a:t>
            </a:fld>
            <a:endParaRPr lang="fr-FR" sz="1400"/>
          </a:p>
        </p:txBody>
      </p:sp>
      <p:sp>
        <p:nvSpPr>
          <p:cNvPr id="224261" name="Text Box 3"/>
          <p:cNvSpPr txBox="1">
            <a:spLocks noChangeArrowheads="1"/>
          </p:cNvSpPr>
          <p:nvPr/>
        </p:nvSpPr>
        <p:spPr bwMode="auto">
          <a:xfrm>
            <a:off x="746125" y="1331913"/>
            <a:ext cx="184150" cy="366712"/>
          </a:xfrm>
          <a:prstGeom prst="rect">
            <a:avLst/>
          </a:prstGeom>
          <a:noFill/>
          <a:ln w="12700">
            <a:noFill/>
            <a:miter lim="800000"/>
            <a:headEnd type="none" w="sm" len="sm"/>
            <a:tailEnd type="none" w="sm" len="sm"/>
          </a:ln>
        </p:spPr>
        <p:txBody>
          <a:bodyPr wrap="none">
            <a:spAutoFit/>
          </a:bodyPr>
          <a:lstStyle/>
          <a:p>
            <a:endParaRPr lang="fr-FR" b="0"/>
          </a:p>
        </p:txBody>
      </p:sp>
      <p:sp>
        <p:nvSpPr>
          <p:cNvPr id="224265" name="Text Box 7"/>
          <p:cNvSpPr txBox="1">
            <a:spLocks noChangeArrowheads="1"/>
          </p:cNvSpPr>
          <p:nvPr/>
        </p:nvSpPr>
        <p:spPr bwMode="auto">
          <a:xfrm>
            <a:off x="1736725" y="3311525"/>
            <a:ext cx="184150" cy="366713"/>
          </a:xfrm>
          <a:prstGeom prst="rect">
            <a:avLst/>
          </a:prstGeom>
          <a:noFill/>
          <a:ln w="12700">
            <a:noFill/>
            <a:miter lim="800000"/>
            <a:headEnd type="none" w="sm" len="sm"/>
            <a:tailEnd type="none" w="sm" len="sm"/>
          </a:ln>
        </p:spPr>
        <p:txBody>
          <a:bodyPr wrap="none">
            <a:spAutoFit/>
          </a:bodyPr>
          <a:lstStyle/>
          <a:p>
            <a:endParaRPr lang="fr-FR" b="0"/>
          </a:p>
        </p:txBody>
      </p:sp>
      <p:sp>
        <p:nvSpPr>
          <p:cNvPr id="14" name="Footer Placeholder 1"/>
          <p:cNvSpPr txBox="1">
            <a:spLocks/>
          </p:cNvSpPr>
          <p:nvPr/>
        </p:nvSpPr>
        <p:spPr>
          <a:xfrm>
            <a:off x="214282" y="6350023"/>
            <a:ext cx="2895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chemeClr val="tx1">
                    <a:tint val="75000"/>
                  </a:schemeClr>
                </a:solidFill>
                <a:effectLst/>
                <a:uLnTx/>
                <a:uFillTx/>
                <a:latin typeface="+mn-lt"/>
                <a:ea typeface="+mn-ea"/>
                <a:cs typeface="+mn-cs"/>
                <a:sym typeface="Symbol"/>
              </a:rPr>
              <a:t> </a:t>
            </a:r>
            <a:r>
              <a:rPr kumimoji="0" lang="en-GB" sz="1200" b="0" i="0" u="none" strike="noStrike" kern="1200" cap="none" spc="0" normalizeH="0" baseline="0" noProof="0" dirty="0" smtClean="0">
                <a:ln>
                  <a:noFill/>
                </a:ln>
                <a:solidFill>
                  <a:schemeClr val="tx1">
                    <a:tint val="75000"/>
                  </a:schemeClr>
                </a:solidFill>
                <a:effectLst/>
                <a:uLnTx/>
                <a:uFillTx/>
                <a:latin typeface="+mn-lt"/>
                <a:ea typeface="+mn-ea"/>
                <a:cs typeface="+mn-cs"/>
              </a:rPr>
              <a:t>S. </a:t>
            </a:r>
            <a:r>
              <a:rPr kumimoji="0" lang="en-GB" sz="1200" b="0" i="0" u="none" strike="noStrike" kern="1200" cap="none" spc="0" normalizeH="0" baseline="0" noProof="0" dirty="0" err="1" smtClean="0">
                <a:ln>
                  <a:noFill/>
                </a:ln>
                <a:solidFill>
                  <a:schemeClr val="tx1">
                    <a:tint val="75000"/>
                  </a:schemeClr>
                </a:solidFill>
                <a:effectLst/>
                <a:uLnTx/>
                <a:uFillTx/>
                <a:latin typeface="+mn-lt"/>
                <a:ea typeface="+mn-ea"/>
                <a:cs typeface="+mn-cs"/>
              </a:rPr>
              <a:t>Nurcan</a:t>
            </a:r>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 name="Espace réservé de la date 1"/>
          <p:cNvSpPr>
            <a:spLocks noGrp="1"/>
          </p:cNvSpPr>
          <p:nvPr>
            <p:ph type="dt" sz="half" idx="10"/>
          </p:nvPr>
        </p:nvSpPr>
        <p:spPr/>
        <p:txBody>
          <a:bodyPr/>
          <a:lstStyle/>
          <a:p>
            <a:fld id="{8D41D008-355F-A34F-8DA4-FEF8BFFB0FAB}" type="datetime1">
              <a:rPr lang="fr-FR" smtClean="0"/>
              <a:t>07/02/2014</a:t>
            </a:fld>
            <a:endParaRPr lang="fr-FR"/>
          </a:p>
        </p:txBody>
      </p:sp>
      <p:sp>
        <p:nvSpPr>
          <p:cNvPr id="3" name="Espace réservé du pied de page 2"/>
          <p:cNvSpPr>
            <a:spLocks noGrp="1"/>
          </p:cNvSpPr>
          <p:nvPr>
            <p:ph type="ftr" sz="quarter" idx="11"/>
          </p:nvPr>
        </p:nvSpPr>
        <p:spPr/>
        <p:txBody>
          <a:bodyPr/>
          <a:lstStyle/>
          <a:p>
            <a:r>
              <a:rPr lang="fr-FR" smtClean="0"/>
              <a:t>Manuele Kirsch Pinheiro - CRI/UP1 - mkirschpin@univ-paris1.fr</a:t>
            </a:r>
            <a:endParaRPr lang="fr-FR"/>
          </a:p>
        </p:txBody>
      </p:sp>
    </p:spTree>
    <p:extLst>
      <p:ext uri="{BB962C8B-B14F-4D97-AF65-F5344CB8AC3E}">
        <p14:creationId xmlns:p14="http://schemas.microsoft.com/office/powerpoint/2010/main" val="367942794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smtClean="0"/>
              <a:t>Langages de description </a:t>
            </a:r>
            <a:endParaRPr lang="fr-FR" dirty="0"/>
          </a:p>
        </p:txBody>
      </p:sp>
      <p:sp>
        <p:nvSpPr>
          <p:cNvPr id="10" name="Content Placeholder 9"/>
          <p:cNvSpPr>
            <a:spLocks noGrp="1"/>
          </p:cNvSpPr>
          <p:nvPr>
            <p:ph idx="1"/>
          </p:nvPr>
        </p:nvSpPr>
        <p:spPr/>
        <p:txBody>
          <a:bodyPr>
            <a:normAutofit fontScale="85000" lnSpcReduction="20000"/>
          </a:bodyPr>
          <a:lstStyle/>
          <a:p>
            <a:pPr>
              <a:lnSpc>
                <a:spcPct val="125000"/>
              </a:lnSpc>
            </a:pPr>
            <a:r>
              <a:rPr lang="fr-FR" b="1" i="1" dirty="0" smtClean="0">
                <a:solidFill>
                  <a:schemeClr val="tx2"/>
                </a:solidFill>
              </a:rPr>
              <a:t>Modularité</a:t>
            </a:r>
          </a:p>
          <a:p>
            <a:pPr lvl="1">
              <a:lnSpc>
                <a:spcPct val="125000"/>
              </a:lnSpc>
            </a:pPr>
            <a:r>
              <a:rPr lang="fr-FR" dirty="0" smtClean="0"/>
              <a:t>Un bon langage de spécification doit être modulaire de façon à ce que des bibliothèques de « sous-</a:t>
            </a:r>
            <a:r>
              <a:rPr lang="fr-FR" dirty="0" err="1" smtClean="0"/>
              <a:t>workflow</a:t>
            </a:r>
            <a:r>
              <a:rPr lang="fr-FR" dirty="0" smtClean="0"/>
              <a:t> » puissent être utilisées (réutilisabilité)</a:t>
            </a:r>
          </a:p>
          <a:p>
            <a:pPr>
              <a:lnSpc>
                <a:spcPct val="125000"/>
              </a:lnSpc>
            </a:pPr>
            <a:r>
              <a:rPr lang="fr-FR" sz="3100" b="1" i="1" dirty="0" smtClean="0">
                <a:solidFill>
                  <a:schemeClr val="tx2"/>
                </a:solidFill>
              </a:rPr>
              <a:t>Traitement des exceptions:</a:t>
            </a:r>
          </a:p>
          <a:p>
            <a:pPr lvl="1">
              <a:lnSpc>
                <a:spcPct val="125000"/>
              </a:lnSpc>
            </a:pPr>
            <a:r>
              <a:rPr lang="fr-FR" dirty="0" smtClean="0"/>
              <a:t>Chaque composant de </a:t>
            </a:r>
            <a:r>
              <a:rPr lang="fr-FR" dirty="0" err="1" smtClean="0"/>
              <a:t>workflow</a:t>
            </a:r>
            <a:r>
              <a:rPr lang="fr-FR" dirty="0" smtClean="0"/>
              <a:t> (le </a:t>
            </a:r>
            <a:r>
              <a:rPr lang="fr-FR" dirty="0" err="1" smtClean="0"/>
              <a:t>workflow</a:t>
            </a:r>
            <a:r>
              <a:rPr lang="fr-FR" dirty="0" smtClean="0"/>
              <a:t> entier, activités, rôles) doit avoir des comportements par défaut prédéfinis pour le traitement des exceptions.</a:t>
            </a:r>
          </a:p>
          <a:p>
            <a:pPr>
              <a:lnSpc>
                <a:spcPct val="125000"/>
              </a:lnSpc>
            </a:pPr>
            <a:r>
              <a:rPr lang="fr-FR" dirty="0" smtClean="0"/>
              <a:t>Le langage de spécification de </a:t>
            </a:r>
            <a:r>
              <a:rPr lang="fr-FR" dirty="0" err="1" smtClean="0"/>
              <a:t>workflow</a:t>
            </a:r>
            <a:r>
              <a:rPr lang="fr-FR" dirty="0" smtClean="0"/>
              <a:t> doit être suffisamment formel pour se prêter à une analyse formelle de «  </a:t>
            </a:r>
            <a:r>
              <a:rPr lang="fr-FR" i="1" dirty="0" err="1" smtClean="0"/>
              <a:t>correctness</a:t>
            </a:r>
            <a:r>
              <a:rPr lang="fr-FR" dirty="0" smtClean="0"/>
              <a:t> » telle que absence de verrous mortels, terminaison</a:t>
            </a:r>
          </a:p>
          <a:p>
            <a:endParaRPr lang="fr-FR" b="1" dirty="0" smtClean="0">
              <a:solidFill>
                <a:schemeClr val="tx2"/>
              </a:solidFill>
            </a:endParaRPr>
          </a:p>
          <a:p>
            <a:endParaRPr lang="fr-FR" dirty="0"/>
          </a:p>
        </p:txBody>
      </p:sp>
      <p:sp>
        <p:nvSpPr>
          <p:cNvPr id="8" name="Slide Number Placeholder 2"/>
          <p:cNvSpPr>
            <a:spLocks noGrp="1"/>
          </p:cNvSpPr>
          <p:nvPr>
            <p:ph type="sldNum" sz="quarter" idx="12"/>
          </p:nvPr>
        </p:nvSpPr>
        <p:spPr/>
        <p:txBody>
          <a:bodyPr/>
          <a:lstStyle/>
          <a:p>
            <a:pPr>
              <a:defRPr/>
            </a:pPr>
            <a:fld id="{797BF614-E9C0-4685-9298-445A5928FCB0}" type="slidenum">
              <a:rPr lang="fr-FR"/>
              <a:pPr>
                <a:defRPr/>
              </a:pPr>
              <a:t>34</a:t>
            </a:fld>
            <a:endParaRPr lang="fr-FR" sz="1400"/>
          </a:p>
        </p:txBody>
      </p:sp>
      <p:sp>
        <p:nvSpPr>
          <p:cNvPr id="225285" name="Text Box 3"/>
          <p:cNvSpPr txBox="1">
            <a:spLocks noChangeArrowheads="1"/>
          </p:cNvSpPr>
          <p:nvPr/>
        </p:nvSpPr>
        <p:spPr bwMode="auto">
          <a:xfrm>
            <a:off x="746125" y="1331913"/>
            <a:ext cx="184150" cy="366712"/>
          </a:xfrm>
          <a:prstGeom prst="rect">
            <a:avLst/>
          </a:prstGeom>
          <a:noFill/>
          <a:ln w="12700">
            <a:noFill/>
            <a:miter lim="800000"/>
            <a:headEnd type="none" w="sm" len="sm"/>
            <a:tailEnd type="none" w="sm" len="sm"/>
          </a:ln>
        </p:spPr>
        <p:txBody>
          <a:bodyPr wrap="none">
            <a:spAutoFit/>
          </a:bodyPr>
          <a:lstStyle/>
          <a:p>
            <a:endParaRPr lang="fr-FR" b="0"/>
          </a:p>
        </p:txBody>
      </p:sp>
      <p:sp>
        <p:nvSpPr>
          <p:cNvPr id="225288" name="Text Box 6"/>
          <p:cNvSpPr txBox="1">
            <a:spLocks noChangeArrowheads="1"/>
          </p:cNvSpPr>
          <p:nvPr/>
        </p:nvSpPr>
        <p:spPr bwMode="auto">
          <a:xfrm>
            <a:off x="1736725" y="3311525"/>
            <a:ext cx="184150" cy="366713"/>
          </a:xfrm>
          <a:prstGeom prst="rect">
            <a:avLst/>
          </a:prstGeom>
          <a:noFill/>
          <a:ln w="12700">
            <a:noFill/>
            <a:miter lim="800000"/>
            <a:headEnd type="none" w="sm" len="sm"/>
            <a:tailEnd type="none" w="sm" len="sm"/>
          </a:ln>
        </p:spPr>
        <p:txBody>
          <a:bodyPr wrap="none">
            <a:spAutoFit/>
          </a:bodyPr>
          <a:lstStyle/>
          <a:p>
            <a:endParaRPr lang="fr-FR" b="0"/>
          </a:p>
        </p:txBody>
      </p:sp>
      <p:sp>
        <p:nvSpPr>
          <p:cNvPr id="11" name="Footer Placeholder 1"/>
          <p:cNvSpPr txBox="1">
            <a:spLocks/>
          </p:cNvSpPr>
          <p:nvPr/>
        </p:nvSpPr>
        <p:spPr>
          <a:xfrm>
            <a:off x="214282" y="6350023"/>
            <a:ext cx="2895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chemeClr val="tx1">
                    <a:tint val="75000"/>
                  </a:schemeClr>
                </a:solidFill>
                <a:effectLst/>
                <a:uLnTx/>
                <a:uFillTx/>
                <a:latin typeface="+mn-lt"/>
                <a:ea typeface="+mn-ea"/>
                <a:cs typeface="+mn-cs"/>
                <a:sym typeface="Symbol"/>
              </a:rPr>
              <a:t> </a:t>
            </a:r>
            <a:r>
              <a:rPr kumimoji="0" lang="en-GB" sz="1200" b="0" i="0" u="none" strike="noStrike" kern="1200" cap="none" spc="0" normalizeH="0" baseline="0" noProof="0" dirty="0" smtClean="0">
                <a:ln>
                  <a:noFill/>
                </a:ln>
                <a:solidFill>
                  <a:schemeClr val="tx1">
                    <a:tint val="75000"/>
                  </a:schemeClr>
                </a:solidFill>
                <a:effectLst/>
                <a:uLnTx/>
                <a:uFillTx/>
                <a:latin typeface="+mn-lt"/>
                <a:ea typeface="+mn-ea"/>
                <a:cs typeface="+mn-cs"/>
              </a:rPr>
              <a:t>S. </a:t>
            </a:r>
            <a:r>
              <a:rPr kumimoji="0" lang="en-GB" sz="1200" b="0" i="0" u="none" strike="noStrike" kern="1200" cap="none" spc="0" normalizeH="0" baseline="0" noProof="0" dirty="0" err="1" smtClean="0">
                <a:ln>
                  <a:noFill/>
                </a:ln>
                <a:solidFill>
                  <a:schemeClr val="tx1">
                    <a:tint val="75000"/>
                  </a:schemeClr>
                </a:solidFill>
                <a:effectLst/>
                <a:uLnTx/>
                <a:uFillTx/>
                <a:latin typeface="+mn-lt"/>
                <a:ea typeface="+mn-ea"/>
                <a:cs typeface="+mn-cs"/>
              </a:rPr>
              <a:t>Nurcan</a:t>
            </a:r>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 name="Espace réservé de la date 1"/>
          <p:cNvSpPr>
            <a:spLocks noGrp="1"/>
          </p:cNvSpPr>
          <p:nvPr>
            <p:ph type="dt" sz="half" idx="10"/>
          </p:nvPr>
        </p:nvSpPr>
        <p:spPr/>
        <p:txBody>
          <a:bodyPr/>
          <a:lstStyle/>
          <a:p>
            <a:fld id="{ACF20D28-41B6-0344-8B95-4F15BF108287}" type="datetime1">
              <a:rPr lang="fr-FR" smtClean="0"/>
              <a:t>07/02/2014</a:t>
            </a:fld>
            <a:endParaRPr lang="fr-FR"/>
          </a:p>
        </p:txBody>
      </p:sp>
      <p:sp>
        <p:nvSpPr>
          <p:cNvPr id="3" name="Espace réservé du pied de page 2"/>
          <p:cNvSpPr>
            <a:spLocks noGrp="1"/>
          </p:cNvSpPr>
          <p:nvPr>
            <p:ph type="ftr" sz="quarter" idx="11"/>
          </p:nvPr>
        </p:nvSpPr>
        <p:spPr/>
        <p:txBody>
          <a:bodyPr/>
          <a:lstStyle/>
          <a:p>
            <a:r>
              <a:rPr lang="fr-FR" smtClean="0"/>
              <a:t>Manuele Kirsch Pinheiro - CRI/UP1 - mkirschpin@univ-paris1.fr</a:t>
            </a:r>
            <a:endParaRPr lang="fr-FR"/>
          </a:p>
        </p:txBody>
      </p:sp>
    </p:spTree>
    <p:extLst>
      <p:ext uri="{BB962C8B-B14F-4D97-AF65-F5344CB8AC3E}">
        <p14:creationId xmlns:p14="http://schemas.microsoft.com/office/powerpoint/2010/main" val="391806891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smtClean="0"/>
              <a:t>Outil de définition du processus</a:t>
            </a:r>
            <a:endParaRPr lang="fr-FR" dirty="0"/>
          </a:p>
        </p:txBody>
      </p:sp>
      <p:sp>
        <p:nvSpPr>
          <p:cNvPr id="9" name="Content Placeholder 8"/>
          <p:cNvSpPr>
            <a:spLocks noGrp="1"/>
          </p:cNvSpPr>
          <p:nvPr>
            <p:ph idx="1"/>
          </p:nvPr>
        </p:nvSpPr>
        <p:spPr/>
        <p:txBody>
          <a:bodyPr>
            <a:normAutofit fontScale="85000" lnSpcReduction="10000"/>
          </a:bodyPr>
          <a:lstStyle/>
          <a:p>
            <a:pPr>
              <a:lnSpc>
                <a:spcPct val="120000"/>
              </a:lnSpc>
            </a:pPr>
            <a:r>
              <a:rPr lang="fr-FR" dirty="0" smtClean="0"/>
              <a:t>Il est utilisé pour créer une </a:t>
            </a:r>
            <a:r>
              <a:rPr lang="fr-FR" b="1" dirty="0" smtClean="0">
                <a:solidFill>
                  <a:schemeClr val="tx2"/>
                </a:solidFill>
              </a:rPr>
              <a:t>description du processus </a:t>
            </a:r>
            <a:r>
              <a:rPr lang="fr-FR" dirty="0" smtClean="0"/>
              <a:t>qui soit exécutable par un programme</a:t>
            </a:r>
          </a:p>
          <a:p>
            <a:pPr>
              <a:lnSpc>
                <a:spcPct val="120000"/>
              </a:lnSpc>
            </a:pPr>
            <a:r>
              <a:rPr lang="fr-FR" dirty="0" smtClean="0"/>
              <a:t>Il peut être basé sur un langage formel, le modèle objet, un langage de script, ou un ensemble de commandes de routage entre les participants</a:t>
            </a:r>
          </a:p>
          <a:p>
            <a:pPr>
              <a:lnSpc>
                <a:spcPct val="120000"/>
              </a:lnSpc>
            </a:pPr>
            <a:r>
              <a:rPr lang="fr-FR" dirty="0" smtClean="0"/>
              <a:t>Il peut être fourni comme partie d’un logiciel </a:t>
            </a:r>
            <a:r>
              <a:rPr lang="fr-FR" dirty="0" err="1" smtClean="0"/>
              <a:t>WfMS</a:t>
            </a:r>
            <a:r>
              <a:rPr lang="fr-FR" dirty="0" smtClean="0"/>
              <a:t> ou d’un produit d’analyse de processus organisationnel. </a:t>
            </a:r>
          </a:p>
          <a:p>
            <a:pPr>
              <a:lnSpc>
                <a:spcPct val="120000"/>
              </a:lnSpc>
            </a:pPr>
            <a:r>
              <a:rPr lang="fr-FR" dirty="0" smtClean="0"/>
              <a:t>Dans ce dernier cas, il est nécessaire d ’avoir un </a:t>
            </a:r>
            <a:r>
              <a:rPr lang="fr-FR" b="1" dirty="0" smtClean="0">
                <a:solidFill>
                  <a:schemeClr val="tx2"/>
                </a:solidFill>
              </a:rPr>
              <a:t>format d’échange </a:t>
            </a:r>
            <a:r>
              <a:rPr lang="fr-FR" dirty="0" smtClean="0"/>
              <a:t>compatible entre (vers/de) les définitions de processus et le logiciel de </a:t>
            </a:r>
            <a:r>
              <a:rPr lang="fr-FR" dirty="0" err="1" smtClean="0"/>
              <a:t>workflow</a:t>
            </a:r>
            <a:endParaRPr lang="fr-FR" dirty="0"/>
          </a:p>
        </p:txBody>
      </p:sp>
      <p:sp>
        <p:nvSpPr>
          <p:cNvPr id="7" name="Slide Number Placeholder 2"/>
          <p:cNvSpPr>
            <a:spLocks noGrp="1"/>
          </p:cNvSpPr>
          <p:nvPr>
            <p:ph type="sldNum" sz="quarter" idx="12"/>
          </p:nvPr>
        </p:nvSpPr>
        <p:spPr/>
        <p:txBody>
          <a:bodyPr/>
          <a:lstStyle/>
          <a:p>
            <a:pPr>
              <a:defRPr/>
            </a:pPr>
            <a:fld id="{EEEBA0C5-5586-4E3B-B9CB-A317A76E9406}" type="slidenum">
              <a:rPr lang="fr-FR"/>
              <a:pPr>
                <a:defRPr/>
              </a:pPr>
              <a:t>35</a:t>
            </a:fld>
            <a:endParaRPr lang="fr-FR" sz="1400"/>
          </a:p>
        </p:txBody>
      </p:sp>
      <p:sp>
        <p:nvSpPr>
          <p:cNvPr id="10" name="Footer Placeholder 1"/>
          <p:cNvSpPr txBox="1">
            <a:spLocks/>
          </p:cNvSpPr>
          <p:nvPr/>
        </p:nvSpPr>
        <p:spPr>
          <a:xfrm>
            <a:off x="214282" y="6350023"/>
            <a:ext cx="2895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chemeClr val="tx1">
                    <a:tint val="75000"/>
                  </a:schemeClr>
                </a:solidFill>
                <a:effectLst/>
                <a:uLnTx/>
                <a:uFillTx/>
                <a:latin typeface="+mn-lt"/>
                <a:ea typeface="+mn-ea"/>
                <a:cs typeface="+mn-cs"/>
                <a:sym typeface="Symbol"/>
              </a:rPr>
              <a:t> </a:t>
            </a:r>
            <a:r>
              <a:rPr kumimoji="0" lang="en-GB" sz="1200" b="0" i="0" u="none" strike="noStrike" kern="1200" cap="none" spc="0" normalizeH="0" baseline="0" noProof="0" dirty="0" smtClean="0">
                <a:ln>
                  <a:noFill/>
                </a:ln>
                <a:solidFill>
                  <a:schemeClr val="tx1">
                    <a:tint val="75000"/>
                  </a:schemeClr>
                </a:solidFill>
                <a:effectLst/>
                <a:uLnTx/>
                <a:uFillTx/>
                <a:latin typeface="+mn-lt"/>
                <a:ea typeface="+mn-ea"/>
                <a:cs typeface="+mn-cs"/>
              </a:rPr>
              <a:t>S. </a:t>
            </a:r>
            <a:r>
              <a:rPr kumimoji="0" lang="en-GB" sz="1200" b="0" i="0" u="none" strike="noStrike" kern="1200" cap="none" spc="0" normalizeH="0" baseline="0" noProof="0" dirty="0" err="1" smtClean="0">
                <a:ln>
                  <a:noFill/>
                </a:ln>
                <a:solidFill>
                  <a:schemeClr val="tx1">
                    <a:tint val="75000"/>
                  </a:schemeClr>
                </a:solidFill>
                <a:effectLst/>
                <a:uLnTx/>
                <a:uFillTx/>
                <a:latin typeface="+mn-lt"/>
                <a:ea typeface="+mn-ea"/>
                <a:cs typeface="+mn-cs"/>
              </a:rPr>
              <a:t>Nurcan</a:t>
            </a:r>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 name="Espace réservé de la date 1"/>
          <p:cNvSpPr>
            <a:spLocks noGrp="1"/>
          </p:cNvSpPr>
          <p:nvPr>
            <p:ph type="dt" sz="half" idx="10"/>
          </p:nvPr>
        </p:nvSpPr>
        <p:spPr/>
        <p:txBody>
          <a:bodyPr/>
          <a:lstStyle/>
          <a:p>
            <a:fld id="{7D2F115A-F106-FE44-89C4-FE4B8B4CF921}" type="datetime1">
              <a:rPr lang="fr-FR" smtClean="0"/>
              <a:t>07/02/2014</a:t>
            </a:fld>
            <a:endParaRPr lang="fr-FR"/>
          </a:p>
        </p:txBody>
      </p:sp>
      <p:sp>
        <p:nvSpPr>
          <p:cNvPr id="3" name="Espace réservé du pied de page 2"/>
          <p:cNvSpPr>
            <a:spLocks noGrp="1"/>
          </p:cNvSpPr>
          <p:nvPr>
            <p:ph type="ftr" sz="quarter" idx="11"/>
          </p:nvPr>
        </p:nvSpPr>
        <p:spPr/>
        <p:txBody>
          <a:bodyPr/>
          <a:lstStyle/>
          <a:p>
            <a:r>
              <a:rPr lang="fr-FR" smtClean="0"/>
              <a:t>Manuele Kirsch Pinheiro - CRI/UP1 - mkirschpin@univ-paris1.fr</a:t>
            </a:r>
            <a:endParaRPr lang="fr-FR"/>
          </a:p>
        </p:txBody>
      </p:sp>
    </p:spTree>
    <p:extLst>
      <p:ext uri="{BB962C8B-B14F-4D97-AF65-F5344CB8AC3E}">
        <p14:creationId xmlns:p14="http://schemas.microsoft.com/office/powerpoint/2010/main" val="68854812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XPDL</a:t>
            </a:r>
            <a:endParaRPr lang="fr-FR" dirty="0"/>
          </a:p>
        </p:txBody>
      </p:sp>
      <p:sp>
        <p:nvSpPr>
          <p:cNvPr id="3" name="Content Placeholder 2"/>
          <p:cNvSpPr>
            <a:spLocks noGrp="1"/>
          </p:cNvSpPr>
          <p:nvPr>
            <p:ph sz="half" idx="1"/>
          </p:nvPr>
        </p:nvSpPr>
        <p:spPr>
          <a:xfrm>
            <a:off x="71406" y="1285860"/>
            <a:ext cx="4038600" cy="4929222"/>
          </a:xfrm>
        </p:spPr>
        <p:txBody>
          <a:bodyPr>
            <a:normAutofit fontScale="92500"/>
          </a:bodyPr>
          <a:lstStyle/>
          <a:p>
            <a:r>
              <a:rPr lang="fr-FR" b="1" dirty="0" smtClean="0">
                <a:solidFill>
                  <a:schemeClr val="tx2"/>
                </a:solidFill>
              </a:rPr>
              <a:t>XML </a:t>
            </a:r>
            <a:r>
              <a:rPr lang="fr-FR" b="1" dirty="0" err="1" smtClean="0">
                <a:solidFill>
                  <a:schemeClr val="tx2"/>
                </a:solidFill>
              </a:rPr>
              <a:t>Process</a:t>
            </a:r>
            <a:r>
              <a:rPr lang="fr-FR" b="1" dirty="0" smtClean="0">
                <a:solidFill>
                  <a:schemeClr val="tx2"/>
                </a:solidFill>
              </a:rPr>
              <a:t> </a:t>
            </a:r>
            <a:r>
              <a:rPr lang="fr-FR" b="1" dirty="0" err="1" smtClean="0">
                <a:solidFill>
                  <a:schemeClr val="tx2"/>
                </a:solidFill>
              </a:rPr>
              <a:t>Definition</a:t>
            </a:r>
            <a:r>
              <a:rPr lang="fr-FR" b="1" dirty="0" smtClean="0">
                <a:solidFill>
                  <a:schemeClr val="tx2"/>
                </a:solidFill>
              </a:rPr>
              <a:t> </a:t>
            </a:r>
            <a:r>
              <a:rPr lang="fr-FR" b="1" dirty="0" err="1" smtClean="0">
                <a:solidFill>
                  <a:schemeClr val="tx2"/>
                </a:solidFill>
              </a:rPr>
              <a:t>Language</a:t>
            </a:r>
            <a:endParaRPr lang="fr-FR" b="1" dirty="0" smtClean="0">
              <a:solidFill>
                <a:schemeClr val="tx2"/>
              </a:solidFill>
            </a:endParaRPr>
          </a:p>
          <a:p>
            <a:pPr lvl="1"/>
            <a:r>
              <a:rPr lang="fr-FR" dirty="0" smtClean="0"/>
              <a:t>Langage de définition de processus de la </a:t>
            </a:r>
            <a:r>
              <a:rPr lang="fr-FR" dirty="0" err="1" smtClean="0"/>
              <a:t>WfMC</a:t>
            </a:r>
            <a:endParaRPr lang="fr-FR" dirty="0" smtClean="0"/>
          </a:p>
          <a:p>
            <a:pPr lvl="1"/>
            <a:r>
              <a:rPr lang="fr-FR" dirty="0" smtClean="0"/>
              <a:t>Interopérabilité  et échange entre les outils </a:t>
            </a:r>
          </a:p>
          <a:p>
            <a:pPr lvl="1"/>
            <a:r>
              <a:rPr lang="fr-FR" dirty="0" smtClean="0"/>
              <a:t>Support assuré par différents outils de définition</a:t>
            </a:r>
          </a:p>
          <a:p>
            <a:pPr lvl="1"/>
            <a:r>
              <a:rPr lang="fr-FR" b="1" dirty="0" smtClean="0">
                <a:solidFill>
                  <a:schemeClr val="tx2"/>
                </a:solidFill>
              </a:rPr>
              <a:t>Ce n’est pas un langage graphique ! </a:t>
            </a:r>
            <a:endParaRPr lang="fr-FR" dirty="0" smtClean="0"/>
          </a:p>
          <a:p>
            <a:pPr lvl="2"/>
            <a:r>
              <a:rPr lang="fr-FR" b="1" dirty="0" smtClean="0">
                <a:solidFill>
                  <a:schemeClr val="tx2"/>
                </a:solidFill>
              </a:rPr>
              <a:t>Uniquement XML</a:t>
            </a:r>
          </a:p>
          <a:p>
            <a:pPr lvl="1"/>
            <a:endParaRPr lang="fr-FR" dirty="0"/>
          </a:p>
        </p:txBody>
      </p:sp>
      <p:sp>
        <p:nvSpPr>
          <p:cNvPr id="4" name="Date Placeholder 3"/>
          <p:cNvSpPr>
            <a:spLocks noGrp="1"/>
          </p:cNvSpPr>
          <p:nvPr>
            <p:ph type="dt" sz="half" idx="10"/>
          </p:nvPr>
        </p:nvSpPr>
        <p:spPr/>
        <p:txBody>
          <a:bodyPr/>
          <a:lstStyle/>
          <a:p>
            <a:fld id="{0BCF12A9-4578-0E4E-8DAD-5160BB7AE6E4}" type="datetime1">
              <a:rPr lang="fr-FR" smtClean="0"/>
              <a:t>07/02/2014</a:t>
            </a:fld>
            <a:endParaRPr lang="fr-FR"/>
          </a:p>
        </p:txBody>
      </p:sp>
      <p:sp>
        <p:nvSpPr>
          <p:cNvPr id="5" name="Slide Number Placeholder 4"/>
          <p:cNvSpPr>
            <a:spLocks noGrp="1"/>
          </p:cNvSpPr>
          <p:nvPr>
            <p:ph type="sldNum" sz="quarter" idx="12"/>
          </p:nvPr>
        </p:nvSpPr>
        <p:spPr/>
        <p:txBody>
          <a:bodyPr/>
          <a:lstStyle/>
          <a:p>
            <a:fld id="{08F9BE58-7793-45FF-A067-2A41621469A2}" type="slidenum">
              <a:rPr lang="fr-FR" smtClean="0"/>
              <a:pPr/>
              <a:t>36</a:t>
            </a:fld>
            <a:endParaRPr lang="fr-FR"/>
          </a:p>
        </p:txBody>
      </p:sp>
      <p:sp>
        <p:nvSpPr>
          <p:cNvPr id="6" name="Rectangle 5"/>
          <p:cNvSpPr/>
          <p:nvPr/>
        </p:nvSpPr>
        <p:spPr>
          <a:xfrm>
            <a:off x="3995936" y="1412776"/>
            <a:ext cx="5000628" cy="4770537"/>
          </a:xfrm>
          <a:prstGeom prst="rect">
            <a:avLst/>
          </a:prstGeom>
        </p:spPr>
        <p:style>
          <a:lnRef idx="1">
            <a:schemeClr val="accent1"/>
          </a:lnRef>
          <a:fillRef idx="2">
            <a:schemeClr val="accent1"/>
          </a:fillRef>
          <a:effectRef idx="1">
            <a:schemeClr val="accent1"/>
          </a:effectRef>
          <a:fontRef idx="minor">
            <a:schemeClr val="dk1"/>
          </a:fontRef>
        </p:style>
        <p:txBody>
          <a:bodyPr wrap="square" lIns="0" tIns="0" rIns="0" bIns="0">
            <a:spAutoFit/>
          </a:bodyPr>
          <a:lstStyle/>
          <a:p>
            <a:pPr marL="177800" indent="-177800"/>
            <a:r>
              <a:rPr lang="en-US" sz="1600" dirty="0" smtClean="0"/>
              <a:t>&lt;</a:t>
            </a:r>
            <a:r>
              <a:rPr lang="en-US" sz="1600" dirty="0" err="1" smtClean="0"/>
              <a:t>WorkflowProcess</a:t>
            </a:r>
            <a:r>
              <a:rPr lang="en-US" sz="1600" dirty="0" smtClean="0"/>
              <a:t> </a:t>
            </a:r>
            <a:r>
              <a:rPr lang="en-US" sz="1600" dirty="0" err="1" smtClean="0"/>
              <a:t>AccessLevel</a:t>
            </a:r>
            <a:r>
              <a:rPr lang="en-US" sz="1600" dirty="0" smtClean="0"/>
              <a:t>="PUBLIC" Id="</a:t>
            </a:r>
            <a:r>
              <a:rPr lang="en-US" sz="1600" dirty="0" err="1" smtClean="0"/>
              <a:t>BusinessId</a:t>
            </a:r>
            <a:r>
              <a:rPr lang="en-US" sz="1600" dirty="0" smtClean="0"/>
              <a:t>" Name="PO Processing"&gt;</a:t>
            </a:r>
          </a:p>
          <a:p>
            <a:pPr marL="177800" indent="-177800"/>
            <a:r>
              <a:rPr lang="fr-FR" sz="1600" dirty="0" smtClean="0"/>
              <a:t>&lt;</a:t>
            </a:r>
            <a:r>
              <a:rPr lang="fr-FR" sz="1600" dirty="0" err="1" smtClean="0"/>
              <a:t>DataField</a:t>
            </a:r>
            <a:r>
              <a:rPr lang="fr-FR" sz="1600" dirty="0" smtClean="0"/>
              <a:t> Id="</a:t>
            </a:r>
            <a:r>
              <a:rPr lang="fr-FR" sz="1600" dirty="0" err="1" smtClean="0"/>
              <a:t>abcPO</a:t>
            </a:r>
            <a:r>
              <a:rPr lang="fr-FR" sz="1600" dirty="0" smtClean="0"/>
              <a:t>" Name="</a:t>
            </a:r>
            <a:r>
              <a:rPr lang="fr-FR" sz="1600" dirty="0" err="1" smtClean="0"/>
              <a:t>abcPurchaseOrder</a:t>
            </a:r>
            <a:r>
              <a:rPr lang="fr-FR" sz="1600" dirty="0" smtClean="0"/>
              <a:t>" </a:t>
            </a:r>
            <a:r>
              <a:rPr lang="fr-FR" sz="1600" dirty="0" err="1" smtClean="0"/>
              <a:t>IsArray</a:t>
            </a:r>
            <a:r>
              <a:rPr lang="fr-FR" sz="1600" dirty="0" smtClean="0"/>
              <a:t>="False"&gt; </a:t>
            </a:r>
          </a:p>
          <a:p>
            <a:pPr marL="177800" indent="-177800"/>
            <a:r>
              <a:rPr lang="fr-FR" sz="1600" dirty="0" smtClean="0"/>
              <a:t>    &lt;</a:t>
            </a:r>
            <a:r>
              <a:rPr lang="fr-FR" sz="1600" dirty="0" err="1" smtClean="0"/>
              <a:t>DataType</a:t>
            </a:r>
            <a:r>
              <a:rPr lang="fr-FR" sz="1600" dirty="0" smtClean="0"/>
              <a:t>&gt; </a:t>
            </a:r>
          </a:p>
          <a:p>
            <a:pPr marL="531813" indent="-531813"/>
            <a:r>
              <a:rPr lang="fr-FR" sz="1600" dirty="0" smtClean="0"/>
              <a:t>        &lt;</a:t>
            </a:r>
            <a:r>
              <a:rPr lang="fr-FR" sz="1600" dirty="0" err="1" smtClean="0"/>
              <a:t>ExternalReference</a:t>
            </a:r>
            <a:r>
              <a:rPr lang="fr-FR" sz="1600" dirty="0" smtClean="0"/>
              <a:t>     </a:t>
            </a:r>
            <a:r>
              <a:rPr lang="fr-FR" sz="1600" dirty="0" err="1" smtClean="0"/>
              <a:t>xref</a:t>
            </a:r>
            <a:r>
              <a:rPr lang="fr-FR" sz="1600" dirty="0" smtClean="0"/>
              <a:t>="PO" location=</a:t>
            </a:r>
            <a:br>
              <a:rPr lang="fr-FR" sz="1600" dirty="0" smtClean="0"/>
            </a:br>
            <a:r>
              <a:rPr lang="fr-FR" sz="1600" dirty="0" smtClean="0"/>
              <a:t>http://abc.com/services/poService.wsdl</a:t>
            </a:r>
            <a:br>
              <a:rPr lang="fr-FR" sz="1600" dirty="0" smtClean="0"/>
            </a:br>
            <a:r>
              <a:rPr lang="fr-FR" sz="1600" dirty="0" err="1" smtClean="0"/>
              <a:t>namespace</a:t>
            </a:r>
            <a:r>
              <a:rPr lang="fr-FR" sz="1600" dirty="0" smtClean="0"/>
              <a:t>="</a:t>
            </a:r>
            <a:r>
              <a:rPr lang="fr-FR" sz="1600" dirty="0" err="1" smtClean="0"/>
              <a:t>poService</a:t>
            </a:r>
            <a:r>
              <a:rPr lang="fr-FR" sz="1600" dirty="0" smtClean="0"/>
              <a:t>/</a:t>
            </a:r>
            <a:r>
              <a:rPr lang="fr-FR" sz="1600" dirty="0" err="1" smtClean="0"/>
              <a:t>definitions</a:t>
            </a:r>
            <a:r>
              <a:rPr lang="fr-FR" sz="1600" dirty="0" smtClean="0"/>
              <a:t>/types" /&gt; </a:t>
            </a:r>
          </a:p>
          <a:p>
            <a:pPr marL="177800" indent="-177800"/>
            <a:r>
              <a:rPr lang="fr-FR" sz="1600" dirty="0" smtClean="0"/>
              <a:t>     &lt;/</a:t>
            </a:r>
            <a:r>
              <a:rPr lang="fr-FR" sz="1600" dirty="0" err="1" smtClean="0"/>
              <a:t>DataType</a:t>
            </a:r>
            <a:r>
              <a:rPr lang="fr-FR" sz="1600" dirty="0" smtClean="0"/>
              <a:t>&gt; </a:t>
            </a:r>
          </a:p>
          <a:p>
            <a:pPr marL="177800" indent="-177800"/>
            <a:r>
              <a:rPr lang="fr-FR" sz="1600" dirty="0" smtClean="0"/>
              <a:t>&lt;/</a:t>
            </a:r>
            <a:r>
              <a:rPr lang="fr-FR" sz="1600" dirty="0" err="1" smtClean="0"/>
              <a:t>DataField</a:t>
            </a:r>
            <a:r>
              <a:rPr lang="fr-FR" sz="1600" dirty="0" smtClean="0"/>
              <a:t>&gt;  </a:t>
            </a:r>
          </a:p>
          <a:p>
            <a:pPr marL="177800" indent="-177800"/>
            <a:r>
              <a:rPr lang="fr-FR" sz="1600" dirty="0" smtClean="0"/>
              <a:t>&lt;Application Id="</a:t>
            </a:r>
            <a:r>
              <a:rPr lang="fr-FR" sz="1600" dirty="0" err="1" smtClean="0"/>
              <a:t>placeOrder</a:t>
            </a:r>
            <a:r>
              <a:rPr lang="fr-FR" sz="1600" dirty="0" smtClean="0"/>
              <a:t>"&gt; </a:t>
            </a:r>
          </a:p>
          <a:p>
            <a:pPr marL="177800" indent="-177800"/>
            <a:r>
              <a:rPr lang="fr-FR" sz="1600" dirty="0" smtClean="0"/>
              <a:t>    &lt;</a:t>
            </a:r>
            <a:r>
              <a:rPr lang="fr-FR" sz="1600" dirty="0" err="1" smtClean="0"/>
              <a:t>ExternalReference</a:t>
            </a:r>
            <a:r>
              <a:rPr lang="fr-FR" sz="1600" dirty="0" smtClean="0"/>
              <a:t>  location="http://abc.com/PO/services/poService.wsdl" </a:t>
            </a:r>
            <a:r>
              <a:rPr lang="fr-FR" sz="1600" dirty="0" err="1" smtClean="0"/>
              <a:t>xref</a:t>
            </a:r>
            <a:r>
              <a:rPr lang="fr-FR" sz="1600" dirty="0" smtClean="0"/>
              <a:t>="</a:t>
            </a:r>
            <a:r>
              <a:rPr lang="fr-FR" sz="1600" dirty="0" err="1" smtClean="0"/>
              <a:t>PlaceOrder</a:t>
            </a:r>
            <a:r>
              <a:rPr lang="fr-FR" sz="1600" dirty="0" smtClean="0"/>
              <a:t>" </a:t>
            </a:r>
            <a:r>
              <a:rPr lang="fr-FR" sz="1600" dirty="0" err="1" smtClean="0"/>
              <a:t>namespace</a:t>
            </a:r>
            <a:r>
              <a:rPr lang="fr-FR" sz="1600" dirty="0" smtClean="0"/>
              <a:t>= "http://abc.com/services/poService.wsdl/definitions/portType"/&gt; </a:t>
            </a:r>
          </a:p>
          <a:p>
            <a:pPr marL="177800" indent="-177800"/>
            <a:r>
              <a:rPr lang="fr-FR" sz="1600" dirty="0" smtClean="0"/>
              <a:t>&lt;/Application&gt;</a:t>
            </a:r>
          </a:p>
          <a:p>
            <a:pPr marL="177800" indent="-177800"/>
            <a:r>
              <a:rPr lang="fr-FR" sz="1600" dirty="0" smtClean="0"/>
              <a:t>… </a:t>
            </a:r>
          </a:p>
          <a:p>
            <a:pPr marL="177800" indent="-177800"/>
            <a:r>
              <a:rPr lang="fr-FR" sz="1600" dirty="0" smtClean="0"/>
              <a:t>&lt;/</a:t>
            </a:r>
            <a:r>
              <a:rPr lang="fr-FR" sz="1600" dirty="0" err="1" smtClean="0"/>
              <a:t>WorkflowProcess</a:t>
            </a:r>
            <a:r>
              <a:rPr lang="fr-FR" sz="1600" dirty="0" smtClean="0"/>
              <a:t>&gt;</a:t>
            </a:r>
            <a:endParaRPr lang="fr-FR" sz="1600" dirty="0"/>
          </a:p>
        </p:txBody>
      </p:sp>
      <p:sp>
        <p:nvSpPr>
          <p:cNvPr id="7" name="Espace réservé du pied de page 6"/>
          <p:cNvSpPr>
            <a:spLocks noGrp="1"/>
          </p:cNvSpPr>
          <p:nvPr>
            <p:ph type="ftr" sz="quarter" idx="11"/>
          </p:nvPr>
        </p:nvSpPr>
        <p:spPr/>
        <p:txBody>
          <a:bodyPr/>
          <a:lstStyle/>
          <a:p>
            <a:r>
              <a:rPr lang="fr-FR" smtClean="0"/>
              <a:t>Manuele Kirsch Pinheiro - CRI/UP1 - mkirschpin@univ-paris1.fr</a:t>
            </a:r>
            <a:endParaRPr lang="fr-FR"/>
          </a:p>
        </p:txBody>
      </p:sp>
    </p:spTree>
    <p:extLst>
      <p:ext uri="{BB962C8B-B14F-4D97-AF65-F5344CB8AC3E}">
        <p14:creationId xmlns:p14="http://schemas.microsoft.com/office/powerpoint/2010/main" val="1778734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BPMN</a:t>
            </a:r>
            <a:endParaRPr lang="fr-FR" dirty="0"/>
          </a:p>
        </p:txBody>
      </p:sp>
      <p:sp>
        <p:nvSpPr>
          <p:cNvPr id="3" name="Content Placeholder 2"/>
          <p:cNvSpPr>
            <a:spLocks noGrp="1"/>
          </p:cNvSpPr>
          <p:nvPr>
            <p:ph idx="1"/>
          </p:nvPr>
        </p:nvSpPr>
        <p:spPr>
          <a:xfrm>
            <a:off x="428596" y="1285860"/>
            <a:ext cx="8229600" cy="2071702"/>
          </a:xfrm>
        </p:spPr>
        <p:txBody>
          <a:bodyPr>
            <a:normAutofit/>
          </a:bodyPr>
          <a:lstStyle/>
          <a:p>
            <a:r>
              <a:rPr lang="fr-FR" b="1" dirty="0" smtClean="0">
                <a:solidFill>
                  <a:schemeClr val="tx2"/>
                </a:solidFill>
              </a:rPr>
              <a:t>Business </a:t>
            </a:r>
            <a:r>
              <a:rPr lang="fr-FR" b="1" dirty="0" err="1" smtClean="0">
                <a:solidFill>
                  <a:schemeClr val="tx2"/>
                </a:solidFill>
              </a:rPr>
              <a:t>Process</a:t>
            </a:r>
            <a:r>
              <a:rPr lang="fr-FR" b="1" dirty="0" smtClean="0">
                <a:solidFill>
                  <a:schemeClr val="tx2"/>
                </a:solidFill>
              </a:rPr>
              <a:t> </a:t>
            </a:r>
            <a:r>
              <a:rPr lang="fr-FR" b="1" dirty="0" err="1" smtClean="0">
                <a:solidFill>
                  <a:schemeClr val="tx2"/>
                </a:solidFill>
              </a:rPr>
              <a:t>Modeling</a:t>
            </a:r>
            <a:r>
              <a:rPr lang="fr-FR" b="1" dirty="0" smtClean="0">
                <a:solidFill>
                  <a:schemeClr val="tx2"/>
                </a:solidFill>
              </a:rPr>
              <a:t> </a:t>
            </a:r>
            <a:r>
              <a:rPr lang="fr-FR" b="1" dirty="0" err="1" smtClean="0">
                <a:solidFill>
                  <a:schemeClr val="tx2"/>
                </a:solidFill>
              </a:rPr>
              <a:t>Language</a:t>
            </a:r>
            <a:r>
              <a:rPr lang="fr-FR" b="1" dirty="0" smtClean="0">
                <a:solidFill>
                  <a:schemeClr val="tx2"/>
                </a:solidFill>
              </a:rPr>
              <a:t> </a:t>
            </a:r>
          </a:p>
          <a:p>
            <a:pPr lvl="1"/>
            <a:r>
              <a:rPr lang="en-US" dirty="0" smtClean="0"/>
              <a:t>Flow-chart based notation for defining BP</a:t>
            </a:r>
          </a:p>
          <a:p>
            <a:pPr lvl="1"/>
            <a:r>
              <a:rPr lang="fr-FR" dirty="0" smtClean="0"/>
              <a:t>Proposé par l’OMG</a:t>
            </a:r>
          </a:p>
          <a:p>
            <a:pPr lvl="1"/>
            <a:r>
              <a:rPr lang="fr-FR" dirty="0" smtClean="0"/>
              <a:t>Notation graphique pour BPEL</a:t>
            </a:r>
          </a:p>
          <a:p>
            <a:pPr lvl="1"/>
            <a:endParaRPr lang="fr-FR" dirty="0"/>
          </a:p>
        </p:txBody>
      </p:sp>
      <p:sp>
        <p:nvSpPr>
          <p:cNvPr id="5" name="Date Placeholder 4"/>
          <p:cNvSpPr>
            <a:spLocks noGrp="1"/>
          </p:cNvSpPr>
          <p:nvPr>
            <p:ph type="dt" sz="half" idx="10"/>
          </p:nvPr>
        </p:nvSpPr>
        <p:spPr/>
        <p:txBody>
          <a:bodyPr/>
          <a:lstStyle/>
          <a:p>
            <a:fld id="{4E9D9410-7B1E-AF41-82D5-87CC9A43C365}" type="datetime1">
              <a:rPr lang="fr-FR" smtClean="0"/>
              <a:t>07/02/2014</a:t>
            </a:fld>
            <a:endParaRPr lang="fr-FR"/>
          </a:p>
        </p:txBody>
      </p:sp>
      <p:sp>
        <p:nvSpPr>
          <p:cNvPr id="6" name="Slide Number Placeholder 5"/>
          <p:cNvSpPr>
            <a:spLocks noGrp="1"/>
          </p:cNvSpPr>
          <p:nvPr>
            <p:ph type="sldNum" sz="quarter" idx="12"/>
          </p:nvPr>
        </p:nvSpPr>
        <p:spPr/>
        <p:txBody>
          <a:bodyPr/>
          <a:lstStyle/>
          <a:p>
            <a:fld id="{08F9BE58-7793-45FF-A067-2A41621469A2}" type="slidenum">
              <a:rPr lang="fr-FR" smtClean="0"/>
              <a:pPr/>
              <a:t>37</a:t>
            </a:fld>
            <a:endParaRPr lang="fr-FR"/>
          </a:p>
        </p:txBody>
      </p:sp>
      <p:pic>
        <p:nvPicPr>
          <p:cNvPr id="6146" name="Picture 2"/>
          <p:cNvPicPr>
            <a:picLocks noChangeAspect="1" noChangeArrowheads="1"/>
          </p:cNvPicPr>
          <p:nvPr/>
        </p:nvPicPr>
        <p:blipFill>
          <a:blip r:embed="rId2" cstate="print"/>
          <a:srcRect/>
          <a:stretch>
            <a:fillRect/>
          </a:stretch>
        </p:blipFill>
        <p:spPr bwMode="auto">
          <a:xfrm>
            <a:off x="357158" y="3214686"/>
            <a:ext cx="6859118" cy="3571876"/>
          </a:xfrm>
          <a:prstGeom prst="rect">
            <a:avLst/>
          </a:prstGeom>
          <a:noFill/>
          <a:ln w="9525">
            <a:noFill/>
            <a:miter lim="800000"/>
            <a:headEnd/>
            <a:tailEnd/>
          </a:ln>
        </p:spPr>
      </p:pic>
      <p:sp>
        <p:nvSpPr>
          <p:cNvPr id="8" name="Rectangle 7"/>
          <p:cNvSpPr/>
          <p:nvPr/>
        </p:nvSpPr>
        <p:spPr>
          <a:xfrm>
            <a:off x="5076056" y="6237312"/>
            <a:ext cx="3864414" cy="369332"/>
          </a:xfrm>
          <a:prstGeom prst="rect">
            <a:avLst/>
          </a:prstGeom>
        </p:spPr>
        <p:style>
          <a:lnRef idx="1">
            <a:schemeClr val="accent1"/>
          </a:lnRef>
          <a:fillRef idx="2">
            <a:schemeClr val="accent1"/>
          </a:fillRef>
          <a:effectRef idx="1">
            <a:schemeClr val="accent1"/>
          </a:effectRef>
          <a:fontRef idx="minor">
            <a:schemeClr val="dk1"/>
          </a:fontRef>
        </p:style>
        <p:txBody>
          <a:bodyPr wrap="none" lIns="0" rIns="0">
            <a:spAutoFit/>
          </a:bodyPr>
          <a:lstStyle/>
          <a:p>
            <a:r>
              <a:rPr lang="fr-FR" dirty="0" smtClean="0"/>
              <a:t>http://www.soyatec.com/ebpmn/</a:t>
            </a:r>
            <a:endParaRPr lang="fr-FR" dirty="0"/>
          </a:p>
        </p:txBody>
      </p:sp>
      <p:sp>
        <p:nvSpPr>
          <p:cNvPr id="4" name="Espace réservé du pied de page 3"/>
          <p:cNvSpPr>
            <a:spLocks noGrp="1"/>
          </p:cNvSpPr>
          <p:nvPr>
            <p:ph type="ftr" sz="quarter" idx="11"/>
          </p:nvPr>
        </p:nvSpPr>
        <p:spPr/>
        <p:txBody>
          <a:bodyPr/>
          <a:lstStyle/>
          <a:p>
            <a:r>
              <a:rPr lang="fr-FR" smtClean="0"/>
              <a:t>Manuele Kirsch Pinheiro - CRI/UP1 - mkirschpin@univ-paris1.fr</a:t>
            </a:r>
            <a:endParaRPr lang="fr-FR"/>
          </a:p>
        </p:txBody>
      </p:sp>
    </p:spTree>
    <p:extLst>
      <p:ext uri="{BB962C8B-B14F-4D97-AF65-F5344CB8AC3E}">
        <p14:creationId xmlns:p14="http://schemas.microsoft.com/office/powerpoint/2010/main" val="4125365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19256" cy="918592"/>
          </a:xfrm>
        </p:spPr>
        <p:txBody>
          <a:bodyPr/>
          <a:lstStyle/>
          <a:p>
            <a:r>
              <a:rPr lang="fr-FR" dirty="0" err="1" smtClean="0"/>
              <a:t>Activity</a:t>
            </a:r>
            <a:r>
              <a:rPr lang="fr-FR" dirty="0" smtClean="0"/>
              <a:t> </a:t>
            </a:r>
            <a:r>
              <a:rPr lang="fr-FR" dirty="0" err="1" smtClean="0"/>
              <a:t>Diagram</a:t>
            </a:r>
            <a:r>
              <a:rPr lang="fr-FR" dirty="0" smtClean="0"/>
              <a:t> </a:t>
            </a:r>
            <a:r>
              <a:rPr lang="fr-FR" dirty="0" err="1" smtClean="0"/>
              <a:t>UML</a:t>
            </a:r>
            <a:endParaRPr lang="fr-FR" dirty="0"/>
          </a:p>
        </p:txBody>
      </p:sp>
      <p:sp>
        <p:nvSpPr>
          <p:cNvPr id="3" name="Content Placeholder 2"/>
          <p:cNvSpPr>
            <a:spLocks noGrp="1"/>
          </p:cNvSpPr>
          <p:nvPr>
            <p:ph sz="half" idx="1"/>
          </p:nvPr>
        </p:nvSpPr>
        <p:spPr>
          <a:xfrm>
            <a:off x="251520" y="1600200"/>
            <a:ext cx="4038600" cy="4525963"/>
          </a:xfrm>
        </p:spPr>
        <p:txBody>
          <a:bodyPr>
            <a:normAutofit/>
          </a:bodyPr>
          <a:lstStyle/>
          <a:p>
            <a:r>
              <a:rPr lang="fr-FR" sz="3200" dirty="0" smtClean="0"/>
              <a:t>Les </a:t>
            </a:r>
            <a:r>
              <a:rPr lang="fr-FR" sz="3200" b="1" dirty="0" smtClean="0"/>
              <a:t>diagrammes d’activités </a:t>
            </a:r>
            <a:r>
              <a:rPr lang="fr-FR" sz="3200" b="1" dirty="0" err="1" smtClean="0"/>
              <a:t>UML</a:t>
            </a:r>
            <a:r>
              <a:rPr lang="fr-FR" sz="3200" b="1" dirty="0" smtClean="0"/>
              <a:t> </a:t>
            </a:r>
            <a:r>
              <a:rPr lang="fr-FR" sz="3200" dirty="0" smtClean="0"/>
              <a:t>peuvent être utilisés pour la description d’un processus métier</a:t>
            </a:r>
            <a:endParaRPr lang="fr-FR" sz="3200" dirty="0"/>
          </a:p>
        </p:txBody>
      </p:sp>
      <p:pic>
        <p:nvPicPr>
          <p:cNvPr id="8" name="Picture 4"/>
          <p:cNvPicPr>
            <a:picLocks noGrp="1" noChangeAspect="1" noChangeArrowheads="1"/>
          </p:cNvPicPr>
          <p:nvPr>
            <p:ph sz="half" idx="2"/>
          </p:nvPr>
        </p:nvPicPr>
        <p:blipFill>
          <a:blip r:embed="rId2" cstate="print"/>
          <a:srcRect/>
          <a:stretch>
            <a:fillRect/>
          </a:stretch>
        </p:blipFill>
        <p:spPr bwMode="auto">
          <a:xfrm>
            <a:off x="4165786" y="1052736"/>
            <a:ext cx="4798702" cy="5475897"/>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A3B5B5B3-F7C6-8749-A124-73C0497BDCC3}" type="datetime1">
              <a:rPr lang="fr-FR" smtClean="0"/>
              <a:t>07/02/2014</a:t>
            </a:fld>
            <a:endParaRPr lang="fr-FR"/>
          </a:p>
        </p:txBody>
      </p:sp>
      <p:sp>
        <p:nvSpPr>
          <p:cNvPr id="5" name="Slide Number Placeholder 4"/>
          <p:cNvSpPr>
            <a:spLocks noGrp="1"/>
          </p:cNvSpPr>
          <p:nvPr>
            <p:ph type="sldNum" sz="quarter" idx="12"/>
          </p:nvPr>
        </p:nvSpPr>
        <p:spPr/>
        <p:txBody>
          <a:bodyPr/>
          <a:lstStyle/>
          <a:p>
            <a:fld id="{08F9BE58-7793-45FF-A067-2A41621469A2}" type="slidenum">
              <a:rPr lang="fr-FR" smtClean="0"/>
              <a:pPr/>
              <a:t>38</a:t>
            </a:fld>
            <a:endParaRPr lang="fr-FR"/>
          </a:p>
        </p:txBody>
      </p:sp>
      <p:sp>
        <p:nvSpPr>
          <p:cNvPr id="6" name="Espace réservé du pied de page 5"/>
          <p:cNvSpPr>
            <a:spLocks noGrp="1"/>
          </p:cNvSpPr>
          <p:nvPr>
            <p:ph type="ftr" sz="quarter" idx="11"/>
          </p:nvPr>
        </p:nvSpPr>
        <p:spPr/>
        <p:txBody>
          <a:bodyPr/>
          <a:lstStyle/>
          <a:p>
            <a:r>
              <a:rPr lang="fr-FR" smtClean="0"/>
              <a:t>Manuele Kirsch Pinheiro - CRI/UP1 - mkirschpin@univ-paris1.fr</a:t>
            </a:r>
            <a:endParaRPr lang="fr-FR"/>
          </a:p>
        </p:txBody>
      </p:sp>
    </p:spTree>
    <p:extLst>
      <p:ext uri="{BB962C8B-B14F-4D97-AF65-F5344CB8AC3E}">
        <p14:creationId xmlns:p14="http://schemas.microsoft.com/office/powerpoint/2010/main" val="17595444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1720" y="404664"/>
            <a:ext cx="6635080" cy="918592"/>
          </a:xfrm>
        </p:spPr>
        <p:txBody>
          <a:bodyPr>
            <a:normAutofit fontScale="90000"/>
          </a:bodyPr>
          <a:lstStyle/>
          <a:p>
            <a:r>
              <a:rPr lang="fr-FR" dirty="0" smtClean="0"/>
              <a:t>Exemples : Outil de définition de processus </a:t>
            </a:r>
            <a:endParaRPr lang="fr-FR" dirty="0"/>
          </a:p>
        </p:txBody>
      </p:sp>
      <p:sp>
        <p:nvSpPr>
          <p:cNvPr id="3" name="Espace réservé de la date 2"/>
          <p:cNvSpPr>
            <a:spLocks noGrp="1"/>
          </p:cNvSpPr>
          <p:nvPr>
            <p:ph type="dt" sz="half" idx="10"/>
          </p:nvPr>
        </p:nvSpPr>
        <p:spPr/>
        <p:txBody>
          <a:bodyPr/>
          <a:lstStyle/>
          <a:p>
            <a:fld id="{FF15D1D1-F97C-444B-83A4-93343B7CCFCE}" type="datetime1">
              <a:rPr lang="fr-FR" smtClean="0"/>
              <a:t>07/02/2014</a:t>
            </a:fld>
            <a:endParaRPr lang="fr-FR"/>
          </a:p>
        </p:txBody>
      </p:sp>
      <p:sp>
        <p:nvSpPr>
          <p:cNvPr id="4" name="Espace réservé du pied de page 3"/>
          <p:cNvSpPr>
            <a:spLocks noGrp="1"/>
          </p:cNvSpPr>
          <p:nvPr>
            <p:ph type="ftr" sz="quarter" idx="11"/>
          </p:nvPr>
        </p:nvSpPr>
        <p:spPr/>
        <p:txBody>
          <a:bodyPr/>
          <a:lstStyle/>
          <a:p>
            <a:r>
              <a:rPr lang="fr-FR" smtClean="0"/>
              <a:t>Manuele Kirsch Pinheiro - CRI/UP1 - mkirschpin@univ-paris1.fr</a:t>
            </a:r>
            <a:endParaRPr lang="fr-FR"/>
          </a:p>
        </p:txBody>
      </p:sp>
      <p:sp>
        <p:nvSpPr>
          <p:cNvPr id="5" name="Espace réservé du numéro de diapositive 4"/>
          <p:cNvSpPr>
            <a:spLocks noGrp="1"/>
          </p:cNvSpPr>
          <p:nvPr>
            <p:ph type="sldNum" sz="quarter" idx="12"/>
          </p:nvPr>
        </p:nvSpPr>
        <p:spPr/>
        <p:txBody>
          <a:bodyPr/>
          <a:lstStyle/>
          <a:p>
            <a:fld id="{08F9BE58-7793-45FF-A067-2A41621469A2}" type="slidenum">
              <a:rPr lang="fr-FR" smtClean="0"/>
              <a:pPr/>
              <a:t>39</a:t>
            </a:fld>
            <a:endParaRPr lang="fr-FR"/>
          </a:p>
        </p:txBody>
      </p:sp>
      <p:pic>
        <p:nvPicPr>
          <p:cNvPr id="6" name="Image 5"/>
          <p:cNvPicPr>
            <a:picLocks noChangeAspect="1"/>
          </p:cNvPicPr>
          <p:nvPr/>
        </p:nvPicPr>
        <p:blipFill>
          <a:blip r:embed="rId2"/>
          <a:stretch>
            <a:fillRect/>
          </a:stretch>
        </p:blipFill>
        <p:spPr>
          <a:xfrm>
            <a:off x="127674" y="1556792"/>
            <a:ext cx="9016326" cy="5085208"/>
          </a:xfrm>
          <a:prstGeom prst="rect">
            <a:avLst/>
          </a:prstGeom>
        </p:spPr>
      </p:pic>
      <p:sp>
        <p:nvSpPr>
          <p:cNvPr id="7" name="Rectangle 6"/>
          <p:cNvSpPr/>
          <p:nvPr/>
        </p:nvSpPr>
        <p:spPr>
          <a:xfrm>
            <a:off x="107504" y="6093296"/>
            <a:ext cx="3935580" cy="646331"/>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fr-FR" dirty="0" err="1" smtClean="0"/>
              <a:t>BonitaSoft</a:t>
            </a:r>
            <a:endParaRPr lang="fr-FR" dirty="0" smtClean="0"/>
          </a:p>
          <a:p>
            <a:r>
              <a:rPr lang="fr-FR" dirty="0" smtClean="0">
                <a:hlinkClick r:id="rId3"/>
              </a:rPr>
              <a:t>http</a:t>
            </a:r>
            <a:r>
              <a:rPr lang="fr-FR" dirty="0">
                <a:hlinkClick r:id="rId3"/>
              </a:rPr>
              <a:t>://</a:t>
            </a:r>
            <a:r>
              <a:rPr lang="fr-FR" dirty="0" smtClean="0">
                <a:hlinkClick r:id="rId3"/>
              </a:rPr>
              <a:t>community.bonitasoft.com</a:t>
            </a:r>
            <a:r>
              <a:rPr lang="fr-FR" dirty="0" smtClean="0"/>
              <a:t> </a:t>
            </a:r>
            <a:endParaRPr lang="fr-FR" dirty="0"/>
          </a:p>
        </p:txBody>
      </p:sp>
    </p:spTree>
    <p:extLst>
      <p:ext uri="{BB962C8B-B14F-4D97-AF65-F5344CB8AC3E}">
        <p14:creationId xmlns:p14="http://schemas.microsoft.com/office/powerpoint/2010/main" val="1868535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t>B</a:t>
            </a:r>
            <a:r>
              <a:rPr lang="fr-FR" dirty="0" smtClean="0"/>
              <a:t>usiness </a:t>
            </a:r>
            <a:r>
              <a:rPr dirty="0" smtClean="0"/>
              <a:t>P</a:t>
            </a:r>
            <a:r>
              <a:rPr lang="fr-FR" dirty="0" smtClean="0"/>
              <a:t>rocess </a:t>
            </a:r>
            <a:r>
              <a:rPr dirty="0" smtClean="0"/>
              <a:t>R</a:t>
            </a:r>
            <a:r>
              <a:rPr lang="fr-FR" dirty="0" smtClean="0"/>
              <a:t>eengineering</a:t>
            </a:r>
            <a:endParaRPr lang="fr-FR" dirty="0"/>
          </a:p>
        </p:txBody>
      </p:sp>
      <p:sp>
        <p:nvSpPr>
          <p:cNvPr id="3" name="Content Placeholder 2"/>
          <p:cNvSpPr>
            <a:spLocks noGrp="1"/>
          </p:cNvSpPr>
          <p:nvPr>
            <p:ph idx="1"/>
          </p:nvPr>
        </p:nvSpPr>
        <p:spPr>
          <a:xfrm>
            <a:off x="251520" y="1504528"/>
            <a:ext cx="8712968" cy="5020816"/>
          </a:xfrm>
        </p:spPr>
        <p:txBody>
          <a:bodyPr>
            <a:noAutofit/>
          </a:bodyPr>
          <a:lstStyle/>
          <a:p>
            <a:r>
              <a:rPr lang="fr-FR" sz="2400" b="1" dirty="0" smtClean="0">
                <a:solidFill>
                  <a:schemeClr val="tx2"/>
                </a:solidFill>
                <a:latin typeface="+mj-lt"/>
              </a:rPr>
              <a:t>BPR (</a:t>
            </a:r>
            <a:r>
              <a:rPr lang="fr-FR" sz="2400" b="1" i="1" dirty="0" smtClean="0">
                <a:solidFill>
                  <a:schemeClr val="tx2"/>
                </a:solidFill>
                <a:latin typeface="+mj-lt"/>
              </a:rPr>
              <a:t>Business </a:t>
            </a:r>
            <a:r>
              <a:rPr lang="fr-FR" sz="2400" b="1" i="1" dirty="0" err="1" smtClean="0">
                <a:solidFill>
                  <a:schemeClr val="tx2"/>
                </a:solidFill>
                <a:latin typeface="+mj-lt"/>
              </a:rPr>
              <a:t>Process</a:t>
            </a:r>
            <a:r>
              <a:rPr lang="fr-FR" sz="2400" b="1" i="1" dirty="0" smtClean="0">
                <a:solidFill>
                  <a:schemeClr val="tx2"/>
                </a:solidFill>
                <a:latin typeface="+mj-lt"/>
              </a:rPr>
              <a:t> </a:t>
            </a:r>
            <a:r>
              <a:rPr lang="fr-FR" sz="2400" b="1" i="1" dirty="0" err="1" smtClean="0">
                <a:solidFill>
                  <a:schemeClr val="tx2"/>
                </a:solidFill>
                <a:latin typeface="+mj-lt"/>
              </a:rPr>
              <a:t>Reengineering</a:t>
            </a:r>
            <a:r>
              <a:rPr lang="fr-FR" sz="2400" b="1" dirty="0" smtClean="0">
                <a:solidFill>
                  <a:schemeClr val="tx2"/>
                </a:solidFill>
                <a:latin typeface="+mj-lt"/>
              </a:rPr>
              <a:t>) </a:t>
            </a:r>
          </a:p>
          <a:p>
            <a:pPr lvl="1"/>
            <a:r>
              <a:rPr lang="fr-FR" sz="2000" dirty="0" smtClean="0"/>
              <a:t>Remise en cause et remplacement des processus des organisations </a:t>
            </a:r>
          </a:p>
          <a:p>
            <a:pPr lvl="1"/>
            <a:r>
              <a:rPr lang="fr-FR" sz="2000" dirty="0" smtClean="0"/>
              <a:t>But : processus et organisations qualitativement </a:t>
            </a:r>
            <a:r>
              <a:rPr lang="fr-FR" sz="2000" b="1" dirty="0" smtClean="0"/>
              <a:t>plus efficaces</a:t>
            </a:r>
          </a:p>
          <a:p>
            <a:r>
              <a:rPr lang="fr-FR" sz="2400" dirty="0" smtClean="0"/>
              <a:t>La simple </a:t>
            </a:r>
            <a:r>
              <a:rPr lang="fr-FR" sz="2400" b="1" dirty="0" smtClean="0">
                <a:solidFill>
                  <a:schemeClr val="tx2"/>
                </a:solidFill>
              </a:rPr>
              <a:t>automatisation</a:t>
            </a:r>
            <a:r>
              <a:rPr lang="fr-FR" sz="2400" dirty="0" smtClean="0"/>
              <a:t> des activités existantes génère une faible augmentation de la productivité  </a:t>
            </a:r>
            <a:br>
              <a:rPr lang="fr-FR" sz="2400" dirty="0" smtClean="0"/>
            </a:br>
            <a:r>
              <a:rPr lang="fr-FR" sz="2400" i="1" dirty="0" smtClean="0"/>
              <a:t>(GIGO: </a:t>
            </a:r>
            <a:r>
              <a:rPr lang="fr-FR" sz="2400" i="1" dirty="0" err="1" smtClean="0"/>
              <a:t>garbage</a:t>
            </a:r>
            <a:r>
              <a:rPr lang="fr-FR" sz="2400" i="1" dirty="0" smtClean="0"/>
              <a:t>-in-</a:t>
            </a:r>
            <a:r>
              <a:rPr lang="fr-FR" sz="2400" i="1" dirty="0" err="1" smtClean="0"/>
              <a:t>garbage</a:t>
            </a:r>
            <a:r>
              <a:rPr lang="fr-FR" sz="2400" i="1" dirty="0" smtClean="0"/>
              <a:t>-out)</a:t>
            </a:r>
          </a:p>
          <a:p>
            <a:r>
              <a:rPr lang="fr-FR" sz="2400" dirty="0" smtClean="0"/>
              <a:t>Eléments clés</a:t>
            </a:r>
          </a:p>
          <a:p>
            <a:pPr lvl="1"/>
            <a:r>
              <a:rPr lang="fr-FR" sz="2000" b="1" dirty="0" smtClean="0"/>
              <a:t>Personnalisation des produits et des services </a:t>
            </a:r>
          </a:p>
          <a:p>
            <a:pPr lvl="1"/>
            <a:r>
              <a:rPr lang="fr-FR" sz="2000" dirty="0" smtClean="0"/>
              <a:t>Faculté  de répondre à une demande qui change constamment</a:t>
            </a:r>
          </a:p>
          <a:p>
            <a:r>
              <a:rPr lang="fr-FR" sz="2400" dirty="0" smtClean="0"/>
              <a:t>Dans les entreprises, la restructuration ou la refonte des modèles en place sont parfois une question de survie</a:t>
            </a:r>
          </a:p>
        </p:txBody>
      </p:sp>
      <p:sp>
        <p:nvSpPr>
          <p:cNvPr id="4" name="Date Placeholder 3"/>
          <p:cNvSpPr>
            <a:spLocks noGrp="1"/>
          </p:cNvSpPr>
          <p:nvPr>
            <p:ph type="dt" sz="half" idx="10"/>
          </p:nvPr>
        </p:nvSpPr>
        <p:spPr/>
        <p:txBody>
          <a:bodyPr/>
          <a:lstStyle/>
          <a:p>
            <a:fld id="{B10C4246-3141-C448-8406-40A1D6F81995}" type="datetime1">
              <a:rPr lang="fr-FR" smtClean="0"/>
              <a:t>07/02/2014</a:t>
            </a:fld>
            <a:endParaRPr lang="fr-FR"/>
          </a:p>
        </p:txBody>
      </p:sp>
      <p:sp>
        <p:nvSpPr>
          <p:cNvPr id="5" name="Slide Number Placeholder 4"/>
          <p:cNvSpPr>
            <a:spLocks noGrp="1"/>
          </p:cNvSpPr>
          <p:nvPr>
            <p:ph type="sldNum" sz="quarter" idx="12"/>
          </p:nvPr>
        </p:nvSpPr>
        <p:spPr/>
        <p:txBody>
          <a:bodyPr/>
          <a:lstStyle/>
          <a:p>
            <a:fld id="{08F9BE58-7793-45FF-A067-2A41621469A2}" type="slidenum">
              <a:rPr lang="fr-FR" smtClean="0"/>
              <a:pPr/>
              <a:t>4</a:t>
            </a:fld>
            <a:endParaRPr lang="fr-FR"/>
          </a:p>
        </p:txBody>
      </p:sp>
      <p:sp>
        <p:nvSpPr>
          <p:cNvPr id="6" name="Espace réservé du pied de page 5"/>
          <p:cNvSpPr>
            <a:spLocks noGrp="1"/>
          </p:cNvSpPr>
          <p:nvPr>
            <p:ph type="ftr" sz="quarter" idx="11"/>
          </p:nvPr>
        </p:nvSpPr>
        <p:spPr/>
        <p:txBody>
          <a:bodyPr/>
          <a:lstStyle/>
          <a:p>
            <a:r>
              <a:rPr lang="fr-FR" smtClean="0"/>
              <a:t>Manuele Kirsch Pinheiro - CRI/UP1 - mkirschpin@univ-paris1.fr</a:t>
            </a:r>
            <a:endParaRPr lang="fr-FR"/>
          </a:p>
        </p:txBody>
      </p:sp>
    </p:spTree>
    <p:extLst>
      <p:ext uri="{BB962C8B-B14F-4D97-AF65-F5344CB8AC3E}">
        <p14:creationId xmlns:p14="http://schemas.microsoft.com/office/powerpoint/2010/main" val="123902410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357159" y="1214422"/>
            <a:ext cx="6296380" cy="5500726"/>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C606CCDD-10BC-5E4C-AE40-7EA832FD7A0C}" type="datetime1">
              <a:rPr lang="fr-FR" smtClean="0"/>
              <a:t>07/02/2014</a:t>
            </a:fld>
            <a:endParaRPr lang="fr-FR"/>
          </a:p>
        </p:txBody>
      </p:sp>
      <p:sp>
        <p:nvSpPr>
          <p:cNvPr id="5" name="Slide Number Placeholder 4"/>
          <p:cNvSpPr>
            <a:spLocks noGrp="1"/>
          </p:cNvSpPr>
          <p:nvPr>
            <p:ph type="sldNum" sz="quarter" idx="12"/>
          </p:nvPr>
        </p:nvSpPr>
        <p:spPr/>
        <p:txBody>
          <a:bodyPr/>
          <a:lstStyle/>
          <a:p>
            <a:fld id="{08F9BE58-7793-45FF-A067-2A41621469A2}" type="slidenum">
              <a:rPr lang="fr-FR" smtClean="0"/>
              <a:pPr/>
              <a:t>40</a:t>
            </a:fld>
            <a:endParaRPr lang="fr-FR"/>
          </a:p>
        </p:txBody>
      </p:sp>
      <p:sp>
        <p:nvSpPr>
          <p:cNvPr id="7" name="Rectangle 6"/>
          <p:cNvSpPr/>
          <p:nvPr/>
        </p:nvSpPr>
        <p:spPr>
          <a:xfrm>
            <a:off x="4572000" y="5733256"/>
            <a:ext cx="4429156" cy="923330"/>
          </a:xfrm>
          <a:prstGeom prst="rect">
            <a:avLst/>
          </a:prstGeom>
        </p:spPr>
        <p:style>
          <a:lnRef idx="1">
            <a:schemeClr val="accent1"/>
          </a:lnRef>
          <a:fillRef idx="2">
            <a:schemeClr val="accent1"/>
          </a:fillRef>
          <a:effectRef idx="1">
            <a:schemeClr val="accent1"/>
          </a:effectRef>
          <a:fontRef idx="minor">
            <a:schemeClr val="dk1"/>
          </a:fontRef>
        </p:style>
        <p:txBody>
          <a:bodyPr wrap="square" lIns="0" rIns="0">
            <a:spAutoFit/>
          </a:bodyPr>
          <a:lstStyle/>
          <a:p>
            <a:r>
              <a:rPr lang="fr-FR" dirty="0" err="1" smtClean="0"/>
              <a:t>Together</a:t>
            </a:r>
            <a:r>
              <a:rPr lang="fr-FR" dirty="0" smtClean="0"/>
              <a:t> </a:t>
            </a:r>
            <a:r>
              <a:rPr lang="fr-FR" dirty="0" err="1" smtClean="0"/>
              <a:t>Workflow</a:t>
            </a:r>
            <a:r>
              <a:rPr lang="fr-FR" dirty="0" smtClean="0"/>
              <a:t> Editor</a:t>
            </a:r>
          </a:p>
          <a:p>
            <a:r>
              <a:rPr lang="fr-FR" dirty="0" smtClean="0">
                <a:hlinkClick r:id="rId3"/>
              </a:rPr>
              <a:t>http://www.together.at/together/prod/twe</a:t>
            </a:r>
            <a:r>
              <a:rPr lang="fr-FR" dirty="0" smtClean="0">
                <a:hlinkClick r:id="rId3"/>
              </a:rPr>
              <a:t>/</a:t>
            </a:r>
            <a:r>
              <a:rPr lang="fr-FR" dirty="0" smtClean="0"/>
              <a:t> </a:t>
            </a:r>
            <a:endParaRPr lang="fr-FR" dirty="0"/>
          </a:p>
        </p:txBody>
      </p:sp>
      <p:sp>
        <p:nvSpPr>
          <p:cNvPr id="3" name="Espace réservé du pied de page 2"/>
          <p:cNvSpPr>
            <a:spLocks noGrp="1"/>
          </p:cNvSpPr>
          <p:nvPr>
            <p:ph type="ftr" sz="quarter" idx="11"/>
          </p:nvPr>
        </p:nvSpPr>
        <p:spPr/>
        <p:txBody>
          <a:bodyPr/>
          <a:lstStyle/>
          <a:p>
            <a:r>
              <a:rPr lang="fr-FR" smtClean="0"/>
              <a:t>Manuele Kirsch Pinheiro - CRI/UP1 - mkirschpin@univ-paris1.fr</a:t>
            </a:r>
            <a:endParaRPr lang="fr-FR"/>
          </a:p>
        </p:txBody>
      </p:sp>
      <p:sp>
        <p:nvSpPr>
          <p:cNvPr id="2" name="Title 1"/>
          <p:cNvSpPr>
            <a:spLocks noGrp="1"/>
          </p:cNvSpPr>
          <p:nvPr>
            <p:ph type="title"/>
          </p:nvPr>
        </p:nvSpPr>
        <p:spPr>
          <a:xfrm>
            <a:off x="1979712" y="404664"/>
            <a:ext cx="7164288" cy="720080"/>
          </a:xfrm>
        </p:spPr>
        <p:txBody>
          <a:bodyPr>
            <a:noAutofit/>
          </a:bodyPr>
          <a:lstStyle/>
          <a:p>
            <a:r>
              <a:rPr lang="fr-FR" sz="3200" dirty="0" smtClean="0"/>
              <a:t>Exemples : </a:t>
            </a:r>
            <a:r>
              <a:rPr lang="fr-FR" sz="3200" dirty="0" smtClean="0"/>
              <a:t>Outil de définition de processus </a:t>
            </a:r>
            <a:endParaRPr lang="fr-FR" sz="3200" dirty="0"/>
          </a:p>
        </p:txBody>
      </p:sp>
    </p:spTree>
    <p:extLst>
      <p:ext uri="{BB962C8B-B14F-4D97-AF65-F5344CB8AC3E}">
        <p14:creationId xmlns:p14="http://schemas.microsoft.com/office/powerpoint/2010/main" val="18471670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979712" y="404664"/>
            <a:ext cx="6707088" cy="918592"/>
          </a:xfrm>
        </p:spPr>
        <p:txBody>
          <a:bodyPr>
            <a:normAutofit fontScale="90000"/>
          </a:bodyPr>
          <a:lstStyle/>
          <a:p>
            <a:r>
              <a:rPr lang="fr-FR" dirty="0" smtClean="0"/>
              <a:t>Exemples : Outil </a:t>
            </a:r>
            <a:r>
              <a:rPr lang="fr-FR" dirty="0" smtClean="0"/>
              <a:t>de définition de processus</a:t>
            </a:r>
            <a:endParaRPr lang="en-US" dirty="0"/>
          </a:p>
        </p:txBody>
      </p:sp>
      <p:graphicFrame>
        <p:nvGraphicFramePr>
          <p:cNvPr id="132102" name="Object 6"/>
          <p:cNvGraphicFramePr>
            <a:graphicFrameLocks noChangeAspect="1"/>
          </p:cNvGraphicFramePr>
          <p:nvPr>
            <p:extLst>
              <p:ext uri="{D42A27DB-BD31-4B8C-83A1-F6EECF244321}">
                <p14:modId xmlns:p14="http://schemas.microsoft.com/office/powerpoint/2010/main" val="2797307398"/>
              </p:ext>
            </p:extLst>
          </p:nvPr>
        </p:nvGraphicFramePr>
        <p:xfrm>
          <a:off x="714348" y="1469281"/>
          <a:ext cx="6858000" cy="5272087"/>
        </p:xfrm>
        <a:graphic>
          <a:graphicData uri="http://schemas.openxmlformats.org/presentationml/2006/ole">
            <mc:AlternateContent xmlns:mc="http://schemas.openxmlformats.org/markup-compatibility/2006">
              <mc:Choice xmlns:v="urn:schemas-microsoft-com:vml" Requires="v">
                <p:oleObj spid="_x0000_s4097" name="VISIO" r:id="rId3" imgW="7374240" imgH="5668920" progId="">
                  <p:embed/>
                </p:oleObj>
              </mc:Choice>
              <mc:Fallback>
                <p:oleObj name="VISIO" r:id="rId3" imgW="7374240" imgH="56689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48" y="1469281"/>
                        <a:ext cx="6858000" cy="527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 name="Rectangle 4"/>
          <p:cNvSpPr/>
          <p:nvPr/>
        </p:nvSpPr>
        <p:spPr>
          <a:xfrm>
            <a:off x="6660232" y="1571612"/>
            <a:ext cx="230716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000" dirty="0" smtClean="0"/>
              <a:t>COSA (Petri nets)</a:t>
            </a:r>
            <a:endParaRPr lang="fr-FR" sz="2000" dirty="0"/>
          </a:p>
        </p:txBody>
      </p:sp>
      <p:sp>
        <p:nvSpPr>
          <p:cNvPr id="6" name="Rectangle 5"/>
          <p:cNvSpPr/>
          <p:nvPr/>
        </p:nvSpPr>
        <p:spPr>
          <a:xfrm>
            <a:off x="5500694" y="5357826"/>
            <a:ext cx="3429024" cy="923330"/>
          </a:xfrm>
          <a:prstGeom prst="rect">
            <a:avLst/>
          </a:prstGeom>
        </p:spPr>
        <p:txBody>
          <a:bodyPr wrap="square">
            <a:spAutoFit/>
          </a:bodyPr>
          <a:lstStyle/>
          <a:p>
            <a:r>
              <a:rPr lang="fr-FR" dirty="0" smtClean="0"/>
              <a:t>Source : Van der Aalst </a:t>
            </a:r>
            <a:r>
              <a:rPr lang="fr-FR" dirty="0" smtClean="0">
                <a:hlinkClick r:id="rId5"/>
              </a:rPr>
              <a:t>http://is.tm.tue.nl/staff/wvdaalst/workflowcourse/</a:t>
            </a:r>
            <a:r>
              <a:rPr lang="fr-FR" dirty="0" smtClean="0"/>
              <a:t> </a:t>
            </a:r>
            <a:endParaRPr lang="fr-FR" dirty="0"/>
          </a:p>
        </p:txBody>
      </p:sp>
      <p:sp>
        <p:nvSpPr>
          <p:cNvPr id="2" name="Espace réservé de la date 1"/>
          <p:cNvSpPr>
            <a:spLocks noGrp="1"/>
          </p:cNvSpPr>
          <p:nvPr>
            <p:ph type="dt" sz="half" idx="10"/>
          </p:nvPr>
        </p:nvSpPr>
        <p:spPr/>
        <p:txBody>
          <a:bodyPr/>
          <a:lstStyle/>
          <a:p>
            <a:fld id="{6F2CF6EC-D978-C143-9D78-7381718AA8A6}" type="datetime1">
              <a:rPr lang="fr-FR" smtClean="0"/>
              <a:t>07/02/2014</a:t>
            </a:fld>
            <a:endParaRPr lang="fr-FR"/>
          </a:p>
        </p:txBody>
      </p:sp>
      <p:sp>
        <p:nvSpPr>
          <p:cNvPr id="3" name="Espace réservé du pied de page 2"/>
          <p:cNvSpPr>
            <a:spLocks noGrp="1"/>
          </p:cNvSpPr>
          <p:nvPr>
            <p:ph type="ftr" sz="quarter" idx="11"/>
          </p:nvPr>
        </p:nvSpPr>
        <p:spPr/>
        <p:txBody>
          <a:bodyPr/>
          <a:lstStyle/>
          <a:p>
            <a:r>
              <a:rPr lang="fr-FR" smtClean="0"/>
              <a:t>Manuele Kirsch Pinheiro - CRI/UP1 - mkirschpin@univ-paris1.fr</a:t>
            </a:r>
            <a:endParaRPr lang="fr-FR"/>
          </a:p>
        </p:txBody>
      </p:sp>
      <p:sp>
        <p:nvSpPr>
          <p:cNvPr id="4" name="Espace réservé du numéro de diapositive 3"/>
          <p:cNvSpPr>
            <a:spLocks noGrp="1"/>
          </p:cNvSpPr>
          <p:nvPr>
            <p:ph type="sldNum" sz="quarter" idx="12"/>
          </p:nvPr>
        </p:nvSpPr>
        <p:spPr/>
        <p:txBody>
          <a:bodyPr/>
          <a:lstStyle/>
          <a:p>
            <a:fld id="{08F9BE58-7793-45FF-A067-2A41621469A2}" type="slidenum">
              <a:rPr lang="fr-FR" smtClean="0"/>
              <a:pPr/>
              <a:t>41</a:t>
            </a:fld>
            <a:endParaRPr lang="fr-FR"/>
          </a:p>
        </p:txBody>
      </p:sp>
    </p:spTree>
    <p:extLst>
      <p:ext uri="{BB962C8B-B14F-4D97-AF65-F5344CB8AC3E}">
        <p14:creationId xmlns:p14="http://schemas.microsoft.com/office/powerpoint/2010/main" val="89452890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dirty="0" smtClean="0"/>
              <a:t>Run time</a:t>
            </a:r>
            <a:endParaRPr lang="fr-FR" dirty="0"/>
          </a:p>
        </p:txBody>
      </p:sp>
      <p:sp>
        <p:nvSpPr>
          <p:cNvPr id="6" name="Slide Number Placeholder 2"/>
          <p:cNvSpPr>
            <a:spLocks noGrp="1"/>
          </p:cNvSpPr>
          <p:nvPr>
            <p:ph type="sldNum" sz="quarter" idx="12"/>
          </p:nvPr>
        </p:nvSpPr>
        <p:spPr/>
        <p:txBody>
          <a:bodyPr/>
          <a:lstStyle/>
          <a:p>
            <a:pPr>
              <a:defRPr/>
            </a:pPr>
            <a:fld id="{ED1901CE-CCF4-444E-AAEE-F1DCC2EEF546}" type="slidenum">
              <a:rPr lang="fr-FR"/>
              <a:pPr>
                <a:defRPr/>
              </a:pPr>
              <a:t>42</a:t>
            </a:fld>
            <a:endParaRPr lang="fr-FR" sz="1400"/>
          </a:p>
        </p:txBody>
      </p:sp>
      <p:pic>
        <p:nvPicPr>
          <p:cNvPr id="123909" name="Picture 3" descr="instwf"/>
          <p:cNvPicPr>
            <a:picLocks noChangeAspect="1" noChangeArrowheads="1"/>
          </p:cNvPicPr>
          <p:nvPr/>
        </p:nvPicPr>
        <p:blipFill>
          <a:blip r:embed="rId3" cstate="print"/>
          <a:srcRect/>
          <a:stretch>
            <a:fillRect/>
          </a:stretch>
        </p:blipFill>
        <p:spPr bwMode="auto">
          <a:xfrm>
            <a:off x="1857356" y="1357298"/>
            <a:ext cx="6318250" cy="4903787"/>
          </a:xfrm>
          <a:prstGeom prst="rect">
            <a:avLst/>
          </a:prstGeom>
          <a:noFill/>
          <a:ln w="9525">
            <a:noFill/>
            <a:miter lim="800000"/>
            <a:headEnd/>
            <a:tailEnd/>
          </a:ln>
        </p:spPr>
      </p:pic>
      <p:sp>
        <p:nvSpPr>
          <p:cNvPr id="123910" name="Text Box 4"/>
          <p:cNvSpPr txBox="1">
            <a:spLocks noChangeArrowheads="1"/>
          </p:cNvSpPr>
          <p:nvPr/>
        </p:nvSpPr>
        <p:spPr bwMode="auto">
          <a:xfrm>
            <a:off x="285720" y="3000372"/>
            <a:ext cx="3143272" cy="923330"/>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wrap="square" lIns="36000" rIns="36000">
            <a:spAutoFit/>
          </a:bodyPr>
          <a:lstStyle/>
          <a:p>
            <a:r>
              <a:rPr lang="fr-FR" b="0" dirty="0"/>
              <a:t>Modèle du processus d'embauche et deux instances</a:t>
            </a:r>
          </a:p>
        </p:txBody>
      </p:sp>
      <p:sp>
        <p:nvSpPr>
          <p:cNvPr id="8" name="Footer Placeholder 1"/>
          <p:cNvSpPr txBox="1">
            <a:spLocks/>
          </p:cNvSpPr>
          <p:nvPr/>
        </p:nvSpPr>
        <p:spPr>
          <a:xfrm>
            <a:off x="214282" y="6350023"/>
            <a:ext cx="2895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chemeClr val="tx1">
                    <a:tint val="75000"/>
                  </a:schemeClr>
                </a:solidFill>
                <a:effectLst/>
                <a:uLnTx/>
                <a:uFillTx/>
                <a:latin typeface="+mn-lt"/>
                <a:ea typeface="+mn-ea"/>
                <a:cs typeface="+mn-cs"/>
                <a:sym typeface="Symbol"/>
              </a:rPr>
              <a:t> </a:t>
            </a:r>
            <a:r>
              <a:rPr kumimoji="0" lang="en-GB" sz="1200" b="0" i="0" u="none" strike="noStrike" kern="1200" cap="none" spc="0" normalizeH="0" baseline="0" noProof="0" dirty="0" smtClean="0">
                <a:ln>
                  <a:noFill/>
                </a:ln>
                <a:solidFill>
                  <a:schemeClr val="tx1">
                    <a:tint val="75000"/>
                  </a:schemeClr>
                </a:solidFill>
                <a:effectLst/>
                <a:uLnTx/>
                <a:uFillTx/>
                <a:latin typeface="+mn-lt"/>
                <a:ea typeface="+mn-ea"/>
                <a:cs typeface="+mn-cs"/>
              </a:rPr>
              <a:t>S. </a:t>
            </a:r>
            <a:r>
              <a:rPr kumimoji="0" lang="en-GB" sz="1200" b="0" i="0" u="none" strike="noStrike" kern="1200" cap="none" spc="0" normalizeH="0" baseline="0" noProof="0" dirty="0" err="1" smtClean="0">
                <a:ln>
                  <a:noFill/>
                </a:ln>
                <a:solidFill>
                  <a:schemeClr val="tx1">
                    <a:tint val="75000"/>
                  </a:schemeClr>
                </a:solidFill>
                <a:effectLst/>
                <a:uLnTx/>
                <a:uFillTx/>
                <a:latin typeface="+mn-lt"/>
                <a:ea typeface="+mn-ea"/>
                <a:cs typeface="+mn-cs"/>
              </a:rPr>
              <a:t>Nurcan</a:t>
            </a:r>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 name="Espace réservé de la date 1"/>
          <p:cNvSpPr>
            <a:spLocks noGrp="1"/>
          </p:cNvSpPr>
          <p:nvPr>
            <p:ph type="dt" sz="half" idx="10"/>
          </p:nvPr>
        </p:nvSpPr>
        <p:spPr/>
        <p:txBody>
          <a:bodyPr/>
          <a:lstStyle/>
          <a:p>
            <a:fld id="{64E6F649-A14D-FC46-A3CD-BEBB70A74F45}" type="datetime1">
              <a:rPr lang="fr-FR" smtClean="0"/>
              <a:t>07/02/2014</a:t>
            </a:fld>
            <a:endParaRPr lang="fr-FR"/>
          </a:p>
        </p:txBody>
      </p:sp>
      <p:sp>
        <p:nvSpPr>
          <p:cNvPr id="3" name="Espace réservé du pied de page 2"/>
          <p:cNvSpPr>
            <a:spLocks noGrp="1"/>
          </p:cNvSpPr>
          <p:nvPr>
            <p:ph type="ftr" sz="quarter" idx="11"/>
          </p:nvPr>
        </p:nvSpPr>
        <p:spPr/>
        <p:txBody>
          <a:bodyPr/>
          <a:lstStyle/>
          <a:p>
            <a:r>
              <a:rPr lang="fr-FR" smtClean="0"/>
              <a:t>Manuele Kirsch Pinheiro - CRI/UP1 - mkirschpin@univ-paris1.fr</a:t>
            </a:r>
            <a:endParaRPr lang="fr-FR"/>
          </a:p>
        </p:txBody>
      </p:sp>
    </p:spTree>
    <p:extLst>
      <p:ext uri="{BB962C8B-B14F-4D97-AF65-F5344CB8AC3E}">
        <p14:creationId xmlns:p14="http://schemas.microsoft.com/office/powerpoint/2010/main" val="372615620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dirty="0" err="1" smtClean="0"/>
              <a:t>Moteur</a:t>
            </a:r>
            <a:r>
              <a:rPr dirty="0" smtClean="0"/>
              <a:t> </a:t>
            </a:r>
            <a:r>
              <a:rPr dirty="0" err="1" smtClean="0"/>
              <a:t>d'exécution</a:t>
            </a:r>
            <a:endParaRPr lang="fr-FR" dirty="0"/>
          </a:p>
        </p:txBody>
      </p:sp>
      <p:sp>
        <p:nvSpPr>
          <p:cNvPr id="10" name="Content Placeholder 9"/>
          <p:cNvSpPr>
            <a:spLocks noGrp="1"/>
          </p:cNvSpPr>
          <p:nvPr>
            <p:ph idx="1"/>
          </p:nvPr>
        </p:nvSpPr>
        <p:spPr/>
        <p:txBody>
          <a:bodyPr>
            <a:normAutofit lnSpcReduction="10000"/>
          </a:bodyPr>
          <a:lstStyle/>
          <a:p>
            <a:pPr>
              <a:lnSpc>
                <a:spcPct val="120000"/>
              </a:lnSpc>
            </a:pPr>
            <a:r>
              <a:rPr lang="fr-FR" b="1" dirty="0" smtClean="0">
                <a:solidFill>
                  <a:schemeClr val="tx2"/>
                </a:solidFill>
              </a:rPr>
              <a:t>Moteur d’exécution de </a:t>
            </a:r>
            <a:r>
              <a:rPr lang="fr-FR" b="1" dirty="0" err="1" smtClean="0">
                <a:solidFill>
                  <a:schemeClr val="tx2"/>
                </a:solidFill>
              </a:rPr>
              <a:t>workflow</a:t>
            </a:r>
            <a:r>
              <a:rPr lang="fr-FR" b="1" dirty="0" smtClean="0">
                <a:solidFill>
                  <a:schemeClr val="tx2"/>
                </a:solidFill>
              </a:rPr>
              <a:t> </a:t>
            </a:r>
            <a:r>
              <a:rPr lang="fr-FR" b="1" i="1" dirty="0" smtClean="0">
                <a:solidFill>
                  <a:schemeClr val="tx2"/>
                </a:solidFill>
              </a:rPr>
              <a:t>(</a:t>
            </a:r>
            <a:r>
              <a:rPr lang="fr-FR" b="1" i="1" dirty="0" err="1" smtClean="0">
                <a:solidFill>
                  <a:schemeClr val="tx2"/>
                </a:solidFill>
              </a:rPr>
              <a:t>workflow</a:t>
            </a:r>
            <a:r>
              <a:rPr lang="fr-FR" b="1" i="1" dirty="0" smtClean="0">
                <a:solidFill>
                  <a:schemeClr val="tx2"/>
                </a:solidFill>
              </a:rPr>
              <a:t> « </a:t>
            </a:r>
            <a:r>
              <a:rPr lang="fr-FR" b="1" i="1" dirty="0" err="1" smtClean="0">
                <a:solidFill>
                  <a:schemeClr val="tx2"/>
                </a:solidFill>
              </a:rPr>
              <a:t>engine</a:t>
            </a:r>
            <a:r>
              <a:rPr lang="fr-FR" b="1" i="1" dirty="0" smtClean="0">
                <a:solidFill>
                  <a:schemeClr val="tx2"/>
                </a:solidFill>
              </a:rPr>
              <a:t> »)</a:t>
            </a:r>
          </a:p>
          <a:p>
            <a:pPr lvl="1">
              <a:lnSpc>
                <a:spcPct val="120000"/>
              </a:lnSpc>
            </a:pPr>
            <a:r>
              <a:rPr lang="fr-FR" dirty="0" smtClean="0"/>
              <a:t>Création, suppression des instances de </a:t>
            </a:r>
            <a:r>
              <a:rPr lang="fr-FR" dirty="0" err="1" smtClean="0"/>
              <a:t>workflow</a:t>
            </a:r>
            <a:endParaRPr lang="fr-FR" dirty="0" smtClean="0"/>
          </a:p>
          <a:p>
            <a:pPr lvl="1">
              <a:lnSpc>
                <a:spcPct val="120000"/>
              </a:lnSpc>
            </a:pPr>
            <a:r>
              <a:rPr lang="fr-FR" dirty="0" smtClean="0"/>
              <a:t>Contrôle de l ’ordonnancement des activités</a:t>
            </a:r>
          </a:p>
          <a:p>
            <a:pPr lvl="1">
              <a:lnSpc>
                <a:spcPct val="120000"/>
              </a:lnSpc>
            </a:pPr>
            <a:r>
              <a:rPr lang="fr-FR" dirty="0" smtClean="0"/>
              <a:t>Interaction avec les outils d ’application et ressources humaines</a:t>
            </a:r>
          </a:p>
          <a:p>
            <a:r>
              <a:rPr lang="fr-FR" dirty="0" smtClean="0"/>
              <a:t>Les moteurs d‘exécution peuvent être distribués sur plusieurs plates-formes afin de gérer les processus opérationnels géographiquement distribués</a:t>
            </a:r>
          </a:p>
        </p:txBody>
      </p:sp>
      <p:sp>
        <p:nvSpPr>
          <p:cNvPr id="6" name="Slide Number Placeholder 2"/>
          <p:cNvSpPr>
            <a:spLocks noGrp="1"/>
          </p:cNvSpPr>
          <p:nvPr>
            <p:ph type="sldNum" sz="quarter" idx="12"/>
          </p:nvPr>
        </p:nvSpPr>
        <p:spPr/>
        <p:txBody>
          <a:bodyPr/>
          <a:lstStyle/>
          <a:p>
            <a:pPr>
              <a:defRPr/>
            </a:pPr>
            <a:fld id="{A309472A-8AE1-4F02-93B6-AABA0895FC89}" type="slidenum">
              <a:rPr lang="fr-FR"/>
              <a:pPr>
                <a:defRPr/>
              </a:pPr>
              <a:t>43</a:t>
            </a:fld>
            <a:endParaRPr lang="fr-FR" sz="1400"/>
          </a:p>
        </p:txBody>
      </p:sp>
      <p:sp>
        <p:nvSpPr>
          <p:cNvPr id="11" name="Footer Placeholder 1"/>
          <p:cNvSpPr txBox="1">
            <a:spLocks/>
          </p:cNvSpPr>
          <p:nvPr/>
        </p:nvSpPr>
        <p:spPr>
          <a:xfrm>
            <a:off x="214282" y="6350023"/>
            <a:ext cx="2895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chemeClr val="tx1">
                    <a:tint val="75000"/>
                  </a:schemeClr>
                </a:solidFill>
                <a:effectLst/>
                <a:uLnTx/>
                <a:uFillTx/>
                <a:latin typeface="+mn-lt"/>
                <a:ea typeface="+mn-ea"/>
                <a:cs typeface="+mn-cs"/>
                <a:sym typeface="Symbol"/>
              </a:rPr>
              <a:t> </a:t>
            </a:r>
            <a:r>
              <a:rPr kumimoji="0" lang="en-GB" sz="1200" b="0" i="0" u="none" strike="noStrike" kern="1200" cap="none" spc="0" normalizeH="0" baseline="0" noProof="0" dirty="0" smtClean="0">
                <a:ln>
                  <a:noFill/>
                </a:ln>
                <a:solidFill>
                  <a:schemeClr val="tx1">
                    <a:tint val="75000"/>
                  </a:schemeClr>
                </a:solidFill>
                <a:effectLst/>
                <a:uLnTx/>
                <a:uFillTx/>
                <a:latin typeface="+mn-lt"/>
                <a:ea typeface="+mn-ea"/>
                <a:cs typeface="+mn-cs"/>
              </a:rPr>
              <a:t>S. </a:t>
            </a:r>
            <a:r>
              <a:rPr kumimoji="0" lang="en-GB" sz="1200" b="0" i="0" u="none" strike="noStrike" kern="1200" cap="none" spc="0" normalizeH="0" baseline="0" noProof="0" dirty="0" err="1" smtClean="0">
                <a:ln>
                  <a:noFill/>
                </a:ln>
                <a:solidFill>
                  <a:schemeClr val="tx1">
                    <a:tint val="75000"/>
                  </a:schemeClr>
                </a:solidFill>
                <a:effectLst/>
                <a:uLnTx/>
                <a:uFillTx/>
                <a:latin typeface="+mn-lt"/>
                <a:ea typeface="+mn-ea"/>
                <a:cs typeface="+mn-cs"/>
              </a:rPr>
              <a:t>Nurcan</a:t>
            </a:r>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 name="Espace réservé de la date 1"/>
          <p:cNvSpPr>
            <a:spLocks noGrp="1"/>
          </p:cNvSpPr>
          <p:nvPr>
            <p:ph type="dt" sz="half" idx="10"/>
          </p:nvPr>
        </p:nvSpPr>
        <p:spPr/>
        <p:txBody>
          <a:bodyPr/>
          <a:lstStyle/>
          <a:p>
            <a:fld id="{07EE4B65-8DF5-8948-8582-91243ABD20DD}" type="datetime1">
              <a:rPr lang="fr-FR" smtClean="0"/>
              <a:t>07/02/2014</a:t>
            </a:fld>
            <a:endParaRPr lang="fr-FR"/>
          </a:p>
        </p:txBody>
      </p:sp>
      <p:sp>
        <p:nvSpPr>
          <p:cNvPr id="3" name="Espace réservé du pied de page 2"/>
          <p:cNvSpPr>
            <a:spLocks noGrp="1"/>
          </p:cNvSpPr>
          <p:nvPr>
            <p:ph type="ftr" sz="quarter" idx="11"/>
          </p:nvPr>
        </p:nvSpPr>
        <p:spPr/>
        <p:txBody>
          <a:bodyPr/>
          <a:lstStyle/>
          <a:p>
            <a:r>
              <a:rPr lang="fr-FR" smtClean="0"/>
              <a:t>Manuele Kirsch Pinheiro - CRI/UP1 - mkirschpin@univ-paris1.fr</a:t>
            </a:r>
            <a:endParaRPr lang="fr-FR"/>
          </a:p>
        </p:txBody>
      </p:sp>
    </p:spTree>
    <p:extLst>
      <p:ext uri="{BB962C8B-B14F-4D97-AF65-F5344CB8AC3E}">
        <p14:creationId xmlns:p14="http://schemas.microsoft.com/office/powerpoint/2010/main" val="265946430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fr-FR" dirty="0" smtClean="0"/>
              <a:t>M</a:t>
            </a:r>
            <a:r>
              <a:rPr dirty="0" smtClean="0"/>
              <a:t>oteur d’exécution</a:t>
            </a:r>
            <a:endParaRPr lang="fr-FR" dirty="0"/>
          </a:p>
        </p:txBody>
      </p:sp>
      <p:sp>
        <p:nvSpPr>
          <p:cNvPr id="9" name="Content Placeholder 8"/>
          <p:cNvSpPr>
            <a:spLocks noGrp="1"/>
          </p:cNvSpPr>
          <p:nvPr>
            <p:ph idx="1"/>
          </p:nvPr>
        </p:nvSpPr>
        <p:spPr/>
        <p:txBody>
          <a:bodyPr/>
          <a:lstStyle/>
          <a:p>
            <a:r>
              <a:rPr lang="fr-FR" dirty="0" smtClean="0"/>
              <a:t>Pour fournir ces garanties, les WFMS utilisent différentes techniques :</a:t>
            </a:r>
          </a:p>
          <a:p>
            <a:pPr lvl="1"/>
            <a:r>
              <a:rPr lang="fr-FR" dirty="0" smtClean="0"/>
              <a:t>des moniteurs de transaction pour l’atomicité de l’échec</a:t>
            </a:r>
          </a:p>
          <a:p>
            <a:pPr lvl="1"/>
            <a:r>
              <a:rPr lang="fr-FR" dirty="0" smtClean="0"/>
              <a:t>des algorithmes d’ordonnancement et des plannings pour les deadlines et l’exactitude de l’exécution</a:t>
            </a:r>
          </a:p>
          <a:p>
            <a:pPr lvl="1"/>
            <a:endParaRPr lang="fr-FR" dirty="0" smtClean="0"/>
          </a:p>
          <a:p>
            <a:endParaRPr lang="fr-FR" dirty="0"/>
          </a:p>
        </p:txBody>
      </p:sp>
      <p:sp>
        <p:nvSpPr>
          <p:cNvPr id="7" name="Slide Number Placeholder 2"/>
          <p:cNvSpPr>
            <a:spLocks noGrp="1"/>
          </p:cNvSpPr>
          <p:nvPr>
            <p:ph type="sldNum" sz="quarter" idx="12"/>
          </p:nvPr>
        </p:nvSpPr>
        <p:spPr/>
        <p:txBody>
          <a:bodyPr/>
          <a:lstStyle/>
          <a:p>
            <a:pPr>
              <a:defRPr/>
            </a:pPr>
            <a:fld id="{CB0A1A85-AE4B-47D6-BF11-0B4A6E8AA6E3}" type="slidenum">
              <a:rPr lang="fr-FR"/>
              <a:pPr>
                <a:defRPr/>
              </a:pPr>
              <a:t>44</a:t>
            </a:fld>
            <a:endParaRPr lang="fr-FR" sz="1400"/>
          </a:p>
        </p:txBody>
      </p:sp>
      <p:sp>
        <p:nvSpPr>
          <p:cNvPr id="10" name="Footer Placeholder 1"/>
          <p:cNvSpPr txBox="1">
            <a:spLocks/>
          </p:cNvSpPr>
          <p:nvPr/>
        </p:nvSpPr>
        <p:spPr>
          <a:xfrm>
            <a:off x="214282" y="6350023"/>
            <a:ext cx="2895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chemeClr val="tx1">
                    <a:tint val="75000"/>
                  </a:schemeClr>
                </a:solidFill>
                <a:effectLst/>
                <a:uLnTx/>
                <a:uFillTx/>
                <a:latin typeface="+mn-lt"/>
                <a:ea typeface="+mn-ea"/>
                <a:cs typeface="+mn-cs"/>
                <a:sym typeface="Symbol"/>
              </a:rPr>
              <a:t> </a:t>
            </a:r>
            <a:r>
              <a:rPr kumimoji="0" lang="en-GB" sz="1200" b="0" i="0" u="none" strike="noStrike" kern="1200" cap="none" spc="0" normalizeH="0" baseline="0" noProof="0" dirty="0" smtClean="0">
                <a:ln>
                  <a:noFill/>
                </a:ln>
                <a:solidFill>
                  <a:schemeClr val="tx1">
                    <a:tint val="75000"/>
                  </a:schemeClr>
                </a:solidFill>
                <a:effectLst/>
                <a:uLnTx/>
                <a:uFillTx/>
                <a:latin typeface="+mn-lt"/>
                <a:ea typeface="+mn-ea"/>
                <a:cs typeface="+mn-cs"/>
              </a:rPr>
              <a:t>S. </a:t>
            </a:r>
            <a:r>
              <a:rPr kumimoji="0" lang="en-GB" sz="1200" b="0" i="0" u="none" strike="noStrike" kern="1200" cap="none" spc="0" normalizeH="0" baseline="0" noProof="0" dirty="0" err="1" smtClean="0">
                <a:ln>
                  <a:noFill/>
                </a:ln>
                <a:solidFill>
                  <a:schemeClr val="tx1">
                    <a:tint val="75000"/>
                  </a:schemeClr>
                </a:solidFill>
                <a:effectLst/>
                <a:uLnTx/>
                <a:uFillTx/>
                <a:latin typeface="+mn-lt"/>
                <a:ea typeface="+mn-ea"/>
                <a:cs typeface="+mn-cs"/>
              </a:rPr>
              <a:t>Nurcan</a:t>
            </a:r>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 name="Espace réservé de la date 1"/>
          <p:cNvSpPr>
            <a:spLocks noGrp="1"/>
          </p:cNvSpPr>
          <p:nvPr>
            <p:ph type="dt" sz="half" idx="10"/>
          </p:nvPr>
        </p:nvSpPr>
        <p:spPr/>
        <p:txBody>
          <a:bodyPr/>
          <a:lstStyle/>
          <a:p>
            <a:fld id="{DD69E73D-8AA8-2A48-ADA0-AB863549DF1E}" type="datetime1">
              <a:rPr lang="fr-FR" smtClean="0"/>
              <a:t>07/02/2014</a:t>
            </a:fld>
            <a:endParaRPr lang="fr-FR"/>
          </a:p>
        </p:txBody>
      </p:sp>
      <p:sp>
        <p:nvSpPr>
          <p:cNvPr id="3" name="Espace réservé du pied de page 2"/>
          <p:cNvSpPr>
            <a:spLocks noGrp="1"/>
          </p:cNvSpPr>
          <p:nvPr>
            <p:ph type="ftr" sz="quarter" idx="11"/>
          </p:nvPr>
        </p:nvSpPr>
        <p:spPr/>
        <p:txBody>
          <a:bodyPr/>
          <a:lstStyle/>
          <a:p>
            <a:r>
              <a:rPr lang="fr-FR" smtClean="0"/>
              <a:t>Manuele Kirsch Pinheiro - CRI/UP1 - mkirschpin@univ-paris1.fr</a:t>
            </a:r>
            <a:endParaRPr lang="fr-FR"/>
          </a:p>
        </p:txBody>
      </p:sp>
    </p:spTree>
    <p:extLst>
      <p:ext uri="{BB962C8B-B14F-4D97-AF65-F5344CB8AC3E}">
        <p14:creationId xmlns:p14="http://schemas.microsoft.com/office/powerpoint/2010/main" val="225746069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fr-FR" dirty="0" smtClean="0"/>
              <a:t>M</a:t>
            </a:r>
            <a:r>
              <a:rPr dirty="0" err="1" smtClean="0"/>
              <a:t>oteur</a:t>
            </a:r>
            <a:r>
              <a:rPr dirty="0" smtClean="0"/>
              <a:t> </a:t>
            </a:r>
            <a:r>
              <a:rPr dirty="0" err="1" smtClean="0"/>
              <a:t>d’exécution</a:t>
            </a:r>
            <a:r>
              <a:rPr dirty="0" smtClean="0"/>
              <a:t> : </a:t>
            </a:r>
            <a:r>
              <a:rPr dirty="0" err="1" smtClean="0"/>
              <a:t>Approches</a:t>
            </a:r>
            <a:r>
              <a:rPr dirty="0" smtClean="0"/>
              <a:t> </a:t>
            </a:r>
            <a:endParaRPr lang="fr-FR" dirty="0"/>
          </a:p>
        </p:txBody>
      </p:sp>
      <p:sp>
        <p:nvSpPr>
          <p:cNvPr id="5" name="Slide Number Placeholder 2"/>
          <p:cNvSpPr>
            <a:spLocks noGrp="1"/>
          </p:cNvSpPr>
          <p:nvPr>
            <p:ph type="sldNum" sz="quarter" idx="12"/>
          </p:nvPr>
        </p:nvSpPr>
        <p:spPr/>
        <p:txBody>
          <a:bodyPr/>
          <a:lstStyle/>
          <a:p>
            <a:pPr>
              <a:defRPr/>
            </a:pPr>
            <a:fld id="{AD3F7C6A-C458-4881-B930-67F3D3A1AD53}" type="slidenum">
              <a:rPr lang="fr-FR"/>
              <a:pPr>
                <a:defRPr/>
              </a:pPr>
              <a:t>45</a:t>
            </a:fld>
            <a:endParaRPr lang="fr-FR" sz="1400"/>
          </a:p>
        </p:txBody>
      </p:sp>
      <p:pic>
        <p:nvPicPr>
          <p:cNvPr id="181253" name="Picture 3" descr="cn2bWfmc-5"/>
          <p:cNvPicPr>
            <a:picLocks noChangeAspect="1" noChangeArrowheads="1"/>
          </p:cNvPicPr>
          <p:nvPr/>
        </p:nvPicPr>
        <p:blipFill>
          <a:blip r:embed="rId3" cstate="print"/>
          <a:srcRect/>
          <a:stretch>
            <a:fillRect/>
          </a:stretch>
        </p:blipFill>
        <p:spPr bwMode="auto">
          <a:xfrm>
            <a:off x="889000" y="1139847"/>
            <a:ext cx="8024813" cy="5432425"/>
          </a:xfrm>
          <a:prstGeom prst="rect">
            <a:avLst/>
          </a:prstGeom>
          <a:noFill/>
          <a:ln w="9525">
            <a:noFill/>
            <a:miter lim="800000"/>
            <a:headEnd/>
            <a:tailEnd/>
          </a:ln>
        </p:spPr>
      </p:pic>
      <p:sp>
        <p:nvSpPr>
          <p:cNvPr id="7" name="Footer Placeholder 1"/>
          <p:cNvSpPr txBox="1">
            <a:spLocks/>
          </p:cNvSpPr>
          <p:nvPr/>
        </p:nvSpPr>
        <p:spPr>
          <a:xfrm>
            <a:off x="214282" y="6350023"/>
            <a:ext cx="2895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chemeClr val="tx1">
                    <a:tint val="75000"/>
                  </a:schemeClr>
                </a:solidFill>
                <a:effectLst/>
                <a:uLnTx/>
                <a:uFillTx/>
                <a:latin typeface="+mn-lt"/>
                <a:ea typeface="+mn-ea"/>
                <a:cs typeface="+mn-cs"/>
                <a:sym typeface="Symbol"/>
              </a:rPr>
              <a:t> </a:t>
            </a:r>
            <a:r>
              <a:rPr kumimoji="0" lang="en-GB" sz="1200" b="0" i="0" u="none" strike="noStrike" kern="1200" cap="none" spc="0" normalizeH="0" baseline="0" noProof="0" dirty="0" smtClean="0">
                <a:ln>
                  <a:noFill/>
                </a:ln>
                <a:solidFill>
                  <a:schemeClr val="tx1">
                    <a:tint val="75000"/>
                  </a:schemeClr>
                </a:solidFill>
                <a:effectLst/>
                <a:uLnTx/>
                <a:uFillTx/>
                <a:latin typeface="+mn-lt"/>
                <a:ea typeface="+mn-ea"/>
                <a:cs typeface="+mn-cs"/>
              </a:rPr>
              <a:t>S. </a:t>
            </a:r>
            <a:r>
              <a:rPr kumimoji="0" lang="en-GB" sz="1200" b="0" i="0" u="none" strike="noStrike" kern="1200" cap="none" spc="0" normalizeH="0" baseline="0" noProof="0" dirty="0" err="1" smtClean="0">
                <a:ln>
                  <a:noFill/>
                </a:ln>
                <a:solidFill>
                  <a:schemeClr val="tx1">
                    <a:tint val="75000"/>
                  </a:schemeClr>
                </a:solidFill>
                <a:effectLst/>
                <a:uLnTx/>
                <a:uFillTx/>
                <a:latin typeface="+mn-lt"/>
                <a:ea typeface="+mn-ea"/>
                <a:cs typeface="+mn-cs"/>
              </a:rPr>
              <a:t>Nurcan</a:t>
            </a:r>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 name="Espace réservé de la date 1"/>
          <p:cNvSpPr>
            <a:spLocks noGrp="1"/>
          </p:cNvSpPr>
          <p:nvPr>
            <p:ph type="dt" sz="half" idx="10"/>
          </p:nvPr>
        </p:nvSpPr>
        <p:spPr/>
        <p:txBody>
          <a:bodyPr/>
          <a:lstStyle/>
          <a:p>
            <a:fld id="{072F58A5-7542-1D4F-99FB-475D30AFA229}" type="datetime1">
              <a:rPr lang="fr-FR" smtClean="0"/>
              <a:t>07/02/2014</a:t>
            </a:fld>
            <a:endParaRPr lang="fr-FR"/>
          </a:p>
        </p:txBody>
      </p:sp>
      <p:sp>
        <p:nvSpPr>
          <p:cNvPr id="3" name="Espace réservé du pied de page 2"/>
          <p:cNvSpPr>
            <a:spLocks noGrp="1"/>
          </p:cNvSpPr>
          <p:nvPr>
            <p:ph type="ftr" sz="quarter" idx="11"/>
          </p:nvPr>
        </p:nvSpPr>
        <p:spPr/>
        <p:txBody>
          <a:bodyPr/>
          <a:lstStyle/>
          <a:p>
            <a:r>
              <a:rPr lang="fr-FR" smtClean="0"/>
              <a:t>Manuele Kirsch Pinheiro - CRI/UP1 - mkirschpin@univ-paris1.fr</a:t>
            </a:r>
            <a:endParaRPr lang="fr-FR"/>
          </a:p>
        </p:txBody>
      </p:sp>
    </p:spTree>
    <p:extLst>
      <p:ext uri="{BB962C8B-B14F-4D97-AF65-F5344CB8AC3E}">
        <p14:creationId xmlns:p14="http://schemas.microsoft.com/office/powerpoint/2010/main" val="395468929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fr-FR" dirty="0" smtClean="0"/>
              <a:t>G</a:t>
            </a:r>
            <a:r>
              <a:rPr dirty="0" smtClean="0"/>
              <a:t>estionnaire de corbeille (Worklist)</a:t>
            </a:r>
            <a:endParaRPr lang="fr-FR" dirty="0"/>
          </a:p>
        </p:txBody>
      </p:sp>
      <p:sp>
        <p:nvSpPr>
          <p:cNvPr id="7" name="Content Placeholder 6"/>
          <p:cNvSpPr>
            <a:spLocks noGrp="1"/>
          </p:cNvSpPr>
          <p:nvPr>
            <p:ph idx="1"/>
          </p:nvPr>
        </p:nvSpPr>
        <p:spPr>
          <a:xfrm>
            <a:off x="457200" y="1600200"/>
            <a:ext cx="8472518" cy="4614882"/>
          </a:xfrm>
        </p:spPr>
        <p:txBody>
          <a:bodyPr>
            <a:normAutofit fontScale="85000" lnSpcReduction="20000"/>
          </a:bodyPr>
          <a:lstStyle/>
          <a:p>
            <a:pPr>
              <a:lnSpc>
                <a:spcPct val="120000"/>
              </a:lnSpc>
            </a:pPr>
            <a:r>
              <a:rPr lang="fr-FR" dirty="0" smtClean="0"/>
              <a:t>Lorsque des interactions avec des utilisateurs sont nécessaires pendant l’exécution du </a:t>
            </a:r>
            <a:r>
              <a:rPr lang="fr-FR" dirty="0" err="1" smtClean="0"/>
              <a:t>workflow</a:t>
            </a:r>
            <a:r>
              <a:rPr lang="fr-FR" dirty="0" smtClean="0"/>
              <a:t>, le </a:t>
            </a:r>
            <a:r>
              <a:rPr lang="fr-FR" b="1" dirty="0" smtClean="0">
                <a:solidFill>
                  <a:schemeClr val="tx2"/>
                </a:solidFill>
              </a:rPr>
              <a:t>moteur d ’exécution</a:t>
            </a:r>
            <a:r>
              <a:rPr lang="fr-FR" dirty="0" smtClean="0"/>
              <a:t> place les </a:t>
            </a:r>
            <a:r>
              <a:rPr lang="fr-FR" b="1" dirty="0" smtClean="0">
                <a:solidFill>
                  <a:schemeClr val="tx2"/>
                </a:solidFill>
              </a:rPr>
              <a:t>tâches</a:t>
            </a:r>
            <a:r>
              <a:rPr lang="fr-FR" dirty="0" smtClean="0"/>
              <a:t> dans une </a:t>
            </a:r>
            <a:r>
              <a:rPr lang="fr-FR" b="1" dirty="0" smtClean="0">
                <a:solidFill>
                  <a:schemeClr val="tx2"/>
                </a:solidFill>
              </a:rPr>
              <a:t>corbeille</a:t>
            </a:r>
            <a:r>
              <a:rPr lang="fr-FR" dirty="0" smtClean="0"/>
              <a:t> (</a:t>
            </a:r>
            <a:r>
              <a:rPr lang="fr-FR" dirty="0" err="1" smtClean="0"/>
              <a:t>worklist</a:t>
            </a:r>
            <a:r>
              <a:rPr lang="fr-FR" dirty="0" smtClean="0"/>
              <a:t>) à l ’attention du gestionnaire de corbeille</a:t>
            </a:r>
          </a:p>
          <a:p>
            <a:pPr>
              <a:lnSpc>
                <a:spcPct val="120000"/>
              </a:lnSpc>
            </a:pPr>
            <a:r>
              <a:rPr lang="fr-FR" dirty="0" smtClean="0"/>
              <a:t>La corbeille peut être visible ou invisible à l ’utilisateur</a:t>
            </a:r>
          </a:p>
          <a:p>
            <a:pPr>
              <a:lnSpc>
                <a:spcPct val="120000"/>
              </a:lnSpc>
            </a:pPr>
            <a:r>
              <a:rPr lang="fr-FR" dirty="0" smtClean="0"/>
              <a:t>Le </a:t>
            </a:r>
            <a:r>
              <a:rPr lang="fr-FR" b="1" dirty="0" smtClean="0">
                <a:solidFill>
                  <a:schemeClr val="tx2"/>
                </a:solidFill>
              </a:rPr>
              <a:t>gestionnaire de corbeille </a:t>
            </a:r>
            <a:r>
              <a:rPr lang="fr-FR" dirty="0" smtClean="0"/>
              <a:t>gère les interactions entre les participants du </a:t>
            </a:r>
            <a:r>
              <a:rPr lang="fr-FR" dirty="0" err="1" smtClean="0"/>
              <a:t>workflow</a:t>
            </a:r>
            <a:r>
              <a:rPr lang="fr-FR" dirty="0" smtClean="0"/>
              <a:t> et le service d ’exécution. </a:t>
            </a:r>
          </a:p>
          <a:p>
            <a:pPr lvl="1">
              <a:lnSpc>
                <a:spcPct val="120000"/>
              </a:lnSpc>
            </a:pPr>
            <a:r>
              <a:rPr lang="fr-FR" dirty="0" smtClean="0"/>
              <a:t>Il peut être plus ou moins sophistiqué </a:t>
            </a:r>
          </a:p>
          <a:p>
            <a:pPr lvl="1">
              <a:lnSpc>
                <a:spcPct val="120000"/>
              </a:lnSpc>
            </a:pPr>
            <a:r>
              <a:rPr lang="fr-FR" dirty="0" smtClean="0"/>
              <a:t>Exemple : contrôler l’allocation du travail à un ensemble d’utilisateurs en utilisant des fonctions d’équilibrage de la charge de travail et de réassignation des tâches</a:t>
            </a:r>
            <a:endParaRPr lang="fr-FR" dirty="0"/>
          </a:p>
        </p:txBody>
      </p:sp>
      <p:sp>
        <p:nvSpPr>
          <p:cNvPr id="5" name="Slide Number Placeholder 2"/>
          <p:cNvSpPr>
            <a:spLocks noGrp="1"/>
          </p:cNvSpPr>
          <p:nvPr>
            <p:ph type="sldNum" sz="quarter" idx="12"/>
          </p:nvPr>
        </p:nvSpPr>
        <p:spPr/>
        <p:txBody>
          <a:bodyPr/>
          <a:lstStyle/>
          <a:p>
            <a:pPr>
              <a:defRPr/>
            </a:pPr>
            <a:fld id="{82379112-AF53-4CB0-8CEB-AE32510DEFC7}" type="slidenum">
              <a:rPr lang="fr-FR"/>
              <a:pPr>
                <a:defRPr/>
              </a:pPr>
              <a:t>46</a:t>
            </a:fld>
            <a:endParaRPr lang="fr-FR" sz="1400"/>
          </a:p>
        </p:txBody>
      </p:sp>
      <p:sp>
        <p:nvSpPr>
          <p:cNvPr id="8" name="Footer Placeholder 1"/>
          <p:cNvSpPr txBox="1">
            <a:spLocks/>
          </p:cNvSpPr>
          <p:nvPr/>
        </p:nvSpPr>
        <p:spPr>
          <a:xfrm>
            <a:off x="214282" y="6350023"/>
            <a:ext cx="2895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chemeClr val="tx1">
                    <a:tint val="75000"/>
                  </a:schemeClr>
                </a:solidFill>
                <a:effectLst/>
                <a:uLnTx/>
                <a:uFillTx/>
                <a:latin typeface="+mn-lt"/>
                <a:ea typeface="+mn-ea"/>
                <a:cs typeface="+mn-cs"/>
                <a:sym typeface="Symbol"/>
              </a:rPr>
              <a:t> </a:t>
            </a:r>
            <a:r>
              <a:rPr kumimoji="0" lang="en-GB" sz="1200" b="0" i="0" u="none" strike="noStrike" kern="1200" cap="none" spc="0" normalizeH="0" baseline="0" noProof="0" dirty="0" smtClean="0">
                <a:ln>
                  <a:noFill/>
                </a:ln>
                <a:solidFill>
                  <a:schemeClr val="tx1">
                    <a:tint val="75000"/>
                  </a:schemeClr>
                </a:solidFill>
                <a:effectLst/>
                <a:uLnTx/>
                <a:uFillTx/>
                <a:latin typeface="+mn-lt"/>
                <a:ea typeface="+mn-ea"/>
                <a:cs typeface="+mn-cs"/>
              </a:rPr>
              <a:t>S. </a:t>
            </a:r>
            <a:r>
              <a:rPr kumimoji="0" lang="en-GB" sz="1200" b="0" i="0" u="none" strike="noStrike" kern="1200" cap="none" spc="0" normalizeH="0" baseline="0" noProof="0" dirty="0" err="1" smtClean="0">
                <a:ln>
                  <a:noFill/>
                </a:ln>
                <a:solidFill>
                  <a:schemeClr val="tx1">
                    <a:tint val="75000"/>
                  </a:schemeClr>
                </a:solidFill>
                <a:effectLst/>
                <a:uLnTx/>
                <a:uFillTx/>
                <a:latin typeface="+mn-lt"/>
                <a:ea typeface="+mn-ea"/>
                <a:cs typeface="+mn-cs"/>
              </a:rPr>
              <a:t>Nurcan</a:t>
            </a:r>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 name="Espace réservé de la date 1"/>
          <p:cNvSpPr>
            <a:spLocks noGrp="1"/>
          </p:cNvSpPr>
          <p:nvPr>
            <p:ph type="dt" sz="half" idx="10"/>
          </p:nvPr>
        </p:nvSpPr>
        <p:spPr/>
        <p:txBody>
          <a:bodyPr/>
          <a:lstStyle/>
          <a:p>
            <a:fld id="{9422A8F5-91D9-B64D-BB42-CE115CCD2BF3}" type="datetime1">
              <a:rPr lang="fr-FR" smtClean="0"/>
              <a:t>07/02/2014</a:t>
            </a:fld>
            <a:endParaRPr lang="fr-FR"/>
          </a:p>
        </p:txBody>
      </p:sp>
      <p:sp>
        <p:nvSpPr>
          <p:cNvPr id="3" name="Espace réservé du pied de page 2"/>
          <p:cNvSpPr>
            <a:spLocks noGrp="1"/>
          </p:cNvSpPr>
          <p:nvPr>
            <p:ph type="ftr" sz="quarter" idx="11"/>
          </p:nvPr>
        </p:nvSpPr>
        <p:spPr/>
        <p:txBody>
          <a:bodyPr/>
          <a:lstStyle/>
          <a:p>
            <a:r>
              <a:rPr lang="fr-FR" smtClean="0"/>
              <a:t>Manuele Kirsch Pinheiro - CRI/UP1 - mkirschpin@univ-paris1.fr</a:t>
            </a:r>
            <a:endParaRPr lang="fr-FR"/>
          </a:p>
        </p:txBody>
      </p:sp>
    </p:spTree>
    <p:extLst>
      <p:ext uri="{BB962C8B-B14F-4D97-AF65-F5344CB8AC3E}">
        <p14:creationId xmlns:p14="http://schemas.microsoft.com/office/powerpoint/2010/main" val="313599581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404664"/>
            <a:ext cx="6635080" cy="918592"/>
          </a:xfrm>
        </p:spPr>
        <p:txBody>
          <a:bodyPr>
            <a:normAutofit fontScale="90000"/>
          </a:bodyPr>
          <a:lstStyle/>
          <a:p>
            <a:r>
              <a:rPr lang="fr-FR" dirty="0" smtClean="0"/>
              <a:t>Autres éléments du modèle de référence</a:t>
            </a:r>
            <a:endParaRPr lang="fr-FR" dirty="0"/>
          </a:p>
        </p:txBody>
      </p:sp>
      <p:sp>
        <p:nvSpPr>
          <p:cNvPr id="3" name="Content Placeholder 2"/>
          <p:cNvSpPr>
            <a:spLocks noGrp="1"/>
          </p:cNvSpPr>
          <p:nvPr>
            <p:ph idx="1"/>
          </p:nvPr>
        </p:nvSpPr>
        <p:spPr>
          <a:xfrm>
            <a:off x="428596" y="1600200"/>
            <a:ext cx="8572560" cy="4686320"/>
          </a:xfrm>
        </p:spPr>
        <p:txBody>
          <a:bodyPr>
            <a:normAutofit fontScale="92500" lnSpcReduction="20000"/>
          </a:bodyPr>
          <a:lstStyle/>
          <a:p>
            <a:pPr>
              <a:lnSpc>
                <a:spcPct val="95000"/>
              </a:lnSpc>
              <a:spcBef>
                <a:spcPts val="400"/>
              </a:spcBef>
            </a:pPr>
            <a:r>
              <a:rPr lang="fr-FR" sz="2400" b="1" dirty="0" err="1" smtClean="0">
                <a:solidFill>
                  <a:schemeClr val="tx2"/>
                </a:solidFill>
              </a:rPr>
              <a:t>Workflow</a:t>
            </a:r>
            <a:r>
              <a:rPr lang="fr-FR" sz="2400" b="1" dirty="0" smtClean="0">
                <a:solidFill>
                  <a:schemeClr val="tx2"/>
                </a:solidFill>
              </a:rPr>
              <a:t> client application</a:t>
            </a:r>
          </a:p>
          <a:p>
            <a:pPr lvl="1">
              <a:lnSpc>
                <a:spcPct val="95000"/>
              </a:lnSpc>
              <a:spcBef>
                <a:spcPts val="400"/>
              </a:spcBef>
            </a:pPr>
            <a:r>
              <a:rPr lang="fr-FR" sz="2400" dirty="0" smtClean="0"/>
              <a:t>Point d’interaction entre l’utilisateur client (employé) et le </a:t>
            </a:r>
            <a:r>
              <a:rPr lang="fr-FR" sz="2400" dirty="0" err="1" smtClean="0"/>
              <a:t>workflow</a:t>
            </a:r>
            <a:r>
              <a:rPr lang="fr-FR" sz="2400" dirty="0" smtClean="0"/>
              <a:t> </a:t>
            </a:r>
          </a:p>
          <a:p>
            <a:pPr lvl="1">
              <a:lnSpc>
                <a:spcPct val="95000"/>
              </a:lnSpc>
              <a:spcBef>
                <a:spcPts val="400"/>
              </a:spcBef>
            </a:pPr>
            <a:r>
              <a:rPr lang="fr-FR" sz="2400" dirty="0" smtClean="0"/>
              <a:t>Interaction avec le moteur d ’exécution afin de :</a:t>
            </a:r>
          </a:p>
          <a:p>
            <a:pPr lvl="2">
              <a:lnSpc>
                <a:spcPct val="95000"/>
              </a:lnSpc>
              <a:spcBef>
                <a:spcPts val="400"/>
              </a:spcBef>
            </a:pPr>
            <a:r>
              <a:rPr lang="fr-FR" sz="1800" dirty="0" smtClean="0"/>
              <a:t>Invoquer les outils d ’application</a:t>
            </a:r>
          </a:p>
          <a:p>
            <a:pPr lvl="2">
              <a:lnSpc>
                <a:spcPct val="95000"/>
              </a:lnSpc>
              <a:spcBef>
                <a:spcPts val="400"/>
              </a:spcBef>
            </a:pPr>
            <a:r>
              <a:rPr lang="fr-FR" sz="1800" dirty="0" smtClean="0"/>
              <a:t>Transmettre les données appropriées</a:t>
            </a:r>
          </a:p>
          <a:p>
            <a:pPr lvl="2">
              <a:lnSpc>
                <a:spcPct val="95000"/>
              </a:lnSpc>
              <a:spcBef>
                <a:spcPts val="400"/>
              </a:spcBef>
            </a:pPr>
            <a:r>
              <a:rPr lang="fr-FR" sz="1800" dirty="0" smtClean="0"/>
              <a:t>Transférer le contrôle entre les différentes activités</a:t>
            </a:r>
          </a:p>
          <a:p>
            <a:pPr>
              <a:lnSpc>
                <a:spcPct val="95000"/>
              </a:lnSpc>
              <a:spcBef>
                <a:spcPts val="400"/>
              </a:spcBef>
            </a:pPr>
            <a:r>
              <a:rPr lang="fr-FR" sz="2400" b="1" dirty="0" smtClean="0">
                <a:solidFill>
                  <a:schemeClr val="tx2"/>
                </a:solidFill>
              </a:rPr>
              <a:t>Administration and monitoring </a:t>
            </a:r>
            <a:r>
              <a:rPr lang="fr-FR" sz="2400" b="1" dirty="0" err="1" smtClean="0">
                <a:solidFill>
                  <a:schemeClr val="tx2"/>
                </a:solidFill>
              </a:rPr>
              <a:t>tools</a:t>
            </a:r>
            <a:endParaRPr lang="fr-FR" sz="2400" b="1" dirty="0" smtClean="0">
              <a:solidFill>
                <a:schemeClr val="tx2"/>
              </a:solidFill>
            </a:endParaRPr>
          </a:p>
          <a:p>
            <a:pPr lvl="1">
              <a:lnSpc>
                <a:spcPct val="95000"/>
              </a:lnSpc>
              <a:spcBef>
                <a:spcPts val="400"/>
              </a:spcBef>
            </a:pPr>
            <a:r>
              <a:rPr lang="fr-FR" sz="2400" dirty="0" smtClean="0"/>
              <a:t>Outils de gestion (gestion d’utilisateurs, des ressources, réaffectations…)</a:t>
            </a:r>
          </a:p>
          <a:p>
            <a:pPr lvl="1">
              <a:lnSpc>
                <a:spcPct val="95000"/>
              </a:lnSpc>
              <a:spcBef>
                <a:spcPts val="400"/>
              </a:spcBef>
            </a:pPr>
            <a:r>
              <a:rPr lang="fr-FR" sz="2400" dirty="0" smtClean="0"/>
              <a:t>Collecte de données pour l’analyse du </a:t>
            </a:r>
            <a:r>
              <a:rPr lang="fr-FR" sz="2400" dirty="0" err="1" smtClean="0"/>
              <a:t>workflow</a:t>
            </a:r>
            <a:r>
              <a:rPr lang="fr-FR" sz="2400" dirty="0" smtClean="0"/>
              <a:t> </a:t>
            </a:r>
          </a:p>
          <a:p>
            <a:pPr lvl="1">
              <a:lnSpc>
                <a:spcPct val="95000"/>
              </a:lnSpc>
              <a:spcBef>
                <a:spcPts val="400"/>
              </a:spcBef>
            </a:pPr>
            <a:r>
              <a:rPr lang="fr-FR" sz="2400" b="1" dirty="0" err="1" smtClean="0">
                <a:solidFill>
                  <a:schemeClr val="tx2"/>
                </a:solidFill>
              </a:rPr>
              <a:t>Recording</a:t>
            </a:r>
            <a:r>
              <a:rPr lang="fr-FR" sz="2400" b="1" dirty="0" smtClean="0">
                <a:solidFill>
                  <a:schemeClr val="tx2"/>
                </a:solidFill>
              </a:rPr>
              <a:t> and </a:t>
            </a:r>
            <a:r>
              <a:rPr lang="fr-FR" sz="2400" b="1" dirty="0" err="1" smtClean="0">
                <a:solidFill>
                  <a:schemeClr val="tx2"/>
                </a:solidFill>
              </a:rPr>
              <a:t>reporting</a:t>
            </a:r>
            <a:r>
              <a:rPr lang="fr-FR" sz="2400" b="1" dirty="0" smtClean="0">
                <a:solidFill>
                  <a:schemeClr val="tx2"/>
                </a:solidFill>
              </a:rPr>
              <a:t> </a:t>
            </a:r>
            <a:r>
              <a:rPr lang="fr-FR" sz="2400" b="1" dirty="0" err="1" smtClean="0">
                <a:solidFill>
                  <a:schemeClr val="tx2"/>
                </a:solidFill>
              </a:rPr>
              <a:t>tool</a:t>
            </a:r>
            <a:r>
              <a:rPr lang="fr-FR" sz="2400" b="1" dirty="0" smtClean="0">
                <a:solidFill>
                  <a:schemeClr val="tx2"/>
                </a:solidFill>
              </a:rPr>
              <a:t> </a:t>
            </a:r>
          </a:p>
          <a:p>
            <a:pPr>
              <a:lnSpc>
                <a:spcPct val="95000"/>
              </a:lnSpc>
              <a:spcBef>
                <a:spcPts val="400"/>
              </a:spcBef>
            </a:pPr>
            <a:r>
              <a:rPr lang="fr-FR" sz="2400" b="1" dirty="0" err="1" smtClean="0">
                <a:solidFill>
                  <a:schemeClr val="tx2"/>
                </a:solidFill>
              </a:rPr>
              <a:t>Invoked</a:t>
            </a:r>
            <a:r>
              <a:rPr lang="fr-FR" sz="2400" b="1" dirty="0" smtClean="0">
                <a:solidFill>
                  <a:schemeClr val="tx2"/>
                </a:solidFill>
              </a:rPr>
              <a:t> applications</a:t>
            </a:r>
          </a:p>
          <a:p>
            <a:pPr lvl="1">
              <a:lnSpc>
                <a:spcPct val="95000"/>
              </a:lnSpc>
              <a:spcBef>
                <a:spcPts val="400"/>
              </a:spcBef>
            </a:pPr>
            <a:r>
              <a:rPr lang="fr-FR" sz="2400" dirty="0" smtClean="0"/>
              <a:t>Réalisation des tâches se fait à l’extérieur du </a:t>
            </a:r>
            <a:r>
              <a:rPr lang="fr-FR" sz="2400" dirty="0" err="1" smtClean="0"/>
              <a:t>workflow</a:t>
            </a:r>
            <a:endParaRPr lang="fr-FR" sz="2400" dirty="0" smtClean="0"/>
          </a:p>
          <a:p>
            <a:pPr lvl="1">
              <a:lnSpc>
                <a:spcPct val="95000"/>
              </a:lnSpc>
              <a:spcBef>
                <a:spcPts val="400"/>
              </a:spcBef>
            </a:pPr>
            <a:r>
              <a:rPr lang="fr-FR" sz="2400" dirty="0" smtClean="0"/>
              <a:t>Moteur de </a:t>
            </a:r>
            <a:r>
              <a:rPr lang="fr-FR" sz="2400" dirty="0" err="1" smtClean="0"/>
              <a:t>workflow</a:t>
            </a:r>
            <a:r>
              <a:rPr lang="fr-FR" sz="2400" dirty="0" smtClean="0"/>
              <a:t> peut invoquer les applications nécessaires à l’exécution de la tâche  </a:t>
            </a:r>
          </a:p>
        </p:txBody>
      </p:sp>
      <p:sp>
        <p:nvSpPr>
          <p:cNvPr id="4" name="Date Placeholder 3"/>
          <p:cNvSpPr>
            <a:spLocks noGrp="1"/>
          </p:cNvSpPr>
          <p:nvPr>
            <p:ph type="dt" sz="half" idx="10"/>
          </p:nvPr>
        </p:nvSpPr>
        <p:spPr/>
        <p:txBody>
          <a:bodyPr/>
          <a:lstStyle/>
          <a:p>
            <a:fld id="{7B477D57-2245-3542-9D35-B4550FE93938}" type="datetime1">
              <a:rPr lang="fr-FR" smtClean="0"/>
              <a:t>07/02/2014</a:t>
            </a:fld>
            <a:endParaRPr lang="fr-FR"/>
          </a:p>
        </p:txBody>
      </p:sp>
      <p:sp>
        <p:nvSpPr>
          <p:cNvPr id="5" name="Slide Number Placeholder 4"/>
          <p:cNvSpPr>
            <a:spLocks noGrp="1"/>
          </p:cNvSpPr>
          <p:nvPr>
            <p:ph type="sldNum" sz="quarter" idx="12"/>
          </p:nvPr>
        </p:nvSpPr>
        <p:spPr/>
        <p:txBody>
          <a:bodyPr/>
          <a:lstStyle/>
          <a:p>
            <a:fld id="{08F9BE58-7793-45FF-A067-2A41621469A2}" type="slidenum">
              <a:rPr lang="fr-FR" smtClean="0"/>
              <a:pPr/>
              <a:t>47</a:t>
            </a:fld>
            <a:endParaRPr lang="fr-FR"/>
          </a:p>
        </p:txBody>
      </p:sp>
      <p:sp>
        <p:nvSpPr>
          <p:cNvPr id="6" name="Espace réservé du pied de page 5"/>
          <p:cNvSpPr>
            <a:spLocks noGrp="1"/>
          </p:cNvSpPr>
          <p:nvPr>
            <p:ph type="ftr" sz="quarter" idx="11"/>
          </p:nvPr>
        </p:nvSpPr>
        <p:spPr/>
        <p:txBody>
          <a:bodyPr/>
          <a:lstStyle/>
          <a:p>
            <a:r>
              <a:rPr lang="fr-FR" smtClean="0"/>
              <a:t>Manuele Kirsch Pinheiro - CRI/UP1 - mkirschpin@univ-paris1.fr</a:t>
            </a:r>
            <a:endParaRPr lang="fr-FR"/>
          </a:p>
        </p:txBody>
      </p:sp>
    </p:spTree>
    <p:extLst>
      <p:ext uri="{BB962C8B-B14F-4D97-AF65-F5344CB8AC3E}">
        <p14:creationId xmlns:p14="http://schemas.microsoft.com/office/powerpoint/2010/main" val="13895745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Oval 2050"/>
          <p:cNvSpPr>
            <a:spLocks noChangeArrowheads="1"/>
          </p:cNvSpPr>
          <p:nvPr/>
        </p:nvSpPr>
        <p:spPr bwMode="auto">
          <a:xfrm>
            <a:off x="811824" y="5995988"/>
            <a:ext cx="923192" cy="654050"/>
          </a:xfrm>
          <a:prstGeom prst="ellipse">
            <a:avLst/>
          </a:prstGeom>
          <a:solidFill>
            <a:srgbClr val="FF0000"/>
          </a:solidFill>
          <a:ln w="9525">
            <a:solidFill>
              <a:schemeClr val="tx1"/>
            </a:solidFill>
            <a:round/>
            <a:headEnd/>
            <a:tailEnd/>
          </a:ln>
          <a:effectLst/>
        </p:spPr>
        <p:txBody>
          <a:bodyPr wrap="none" anchor="ctr"/>
          <a:lstStyle/>
          <a:p>
            <a:endParaRPr lang="fr-FR"/>
          </a:p>
        </p:txBody>
      </p:sp>
      <p:graphicFrame>
        <p:nvGraphicFramePr>
          <p:cNvPr id="75779" name="Object 2051"/>
          <p:cNvGraphicFramePr>
            <a:graphicFrameLocks noChangeAspect="1"/>
          </p:cNvGraphicFramePr>
          <p:nvPr/>
        </p:nvGraphicFramePr>
        <p:xfrm>
          <a:off x="348762" y="4624389"/>
          <a:ext cx="2835520" cy="1857375"/>
        </p:xfrm>
        <a:graphic>
          <a:graphicData uri="http://schemas.openxmlformats.org/presentationml/2006/ole">
            <mc:AlternateContent xmlns:mc="http://schemas.openxmlformats.org/markup-compatibility/2006">
              <mc:Choice xmlns:v="urn:schemas-microsoft-com:vml" Requires="v">
                <p:oleObj spid="_x0000_s5121" name="Document" r:id="rId3" imgW="6070680" imgH="3670200" progId="Word.Document.8">
                  <p:embed/>
                </p:oleObj>
              </mc:Choice>
              <mc:Fallback>
                <p:oleObj name="Document" r:id="rId3" imgW="6070680" imgH="36702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762" y="4624389"/>
                        <a:ext cx="283552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5780" name="Line 2052"/>
          <p:cNvSpPr>
            <a:spLocks noChangeShapeType="1"/>
          </p:cNvSpPr>
          <p:nvPr/>
        </p:nvSpPr>
        <p:spPr bwMode="auto">
          <a:xfrm flipV="1">
            <a:off x="1611923" y="4167188"/>
            <a:ext cx="801566" cy="1960562"/>
          </a:xfrm>
          <a:prstGeom prst="line">
            <a:avLst/>
          </a:prstGeom>
          <a:noFill/>
          <a:ln w="25400">
            <a:solidFill>
              <a:srgbClr val="FF0000"/>
            </a:solidFill>
            <a:round/>
            <a:headEnd/>
            <a:tailEnd/>
          </a:ln>
          <a:effectLst/>
        </p:spPr>
        <p:txBody>
          <a:bodyPr/>
          <a:lstStyle/>
          <a:p>
            <a:endParaRPr lang="fr-FR"/>
          </a:p>
        </p:txBody>
      </p:sp>
      <p:pic>
        <p:nvPicPr>
          <p:cNvPr id="75781" name="Picture 2053"/>
          <p:cNvPicPr>
            <a:picLocks noChangeAspect="1" noChangeArrowheads="1"/>
          </p:cNvPicPr>
          <p:nvPr/>
        </p:nvPicPr>
        <p:blipFill>
          <a:blip r:embed="rId5" cstate="print"/>
          <a:srcRect/>
          <a:stretch>
            <a:fillRect/>
          </a:stretch>
        </p:blipFill>
        <p:spPr bwMode="auto">
          <a:xfrm>
            <a:off x="2044212" y="836613"/>
            <a:ext cx="6629400" cy="3340100"/>
          </a:xfrm>
          <a:prstGeom prst="rect">
            <a:avLst/>
          </a:prstGeom>
          <a:noFill/>
          <a:ln w="9525">
            <a:noFill/>
            <a:miter lim="800000"/>
            <a:headEnd/>
            <a:tailEnd/>
          </a:ln>
          <a:effectLst/>
        </p:spPr>
      </p:pic>
      <p:pic>
        <p:nvPicPr>
          <p:cNvPr id="75782" name="Picture 2054"/>
          <p:cNvPicPr>
            <a:picLocks noChangeAspect="1" noChangeArrowheads="1"/>
          </p:cNvPicPr>
          <p:nvPr/>
        </p:nvPicPr>
        <p:blipFill>
          <a:blip r:embed="rId6" cstate="print"/>
          <a:srcRect/>
          <a:stretch>
            <a:fillRect/>
          </a:stretch>
        </p:blipFill>
        <p:spPr bwMode="auto">
          <a:xfrm>
            <a:off x="4690697" y="2441576"/>
            <a:ext cx="3552092" cy="2049463"/>
          </a:xfrm>
          <a:prstGeom prst="rect">
            <a:avLst/>
          </a:prstGeom>
          <a:noFill/>
          <a:ln w="9525">
            <a:noFill/>
            <a:miter lim="800000"/>
            <a:headEnd/>
            <a:tailEnd/>
          </a:ln>
          <a:effectLst/>
        </p:spPr>
      </p:pic>
      <p:pic>
        <p:nvPicPr>
          <p:cNvPr id="75783" name="Picture 2055"/>
          <p:cNvPicPr>
            <a:picLocks noChangeAspect="1" noChangeArrowheads="1"/>
          </p:cNvPicPr>
          <p:nvPr/>
        </p:nvPicPr>
        <p:blipFill>
          <a:blip r:embed="rId7" cstate="print"/>
          <a:srcRect/>
          <a:stretch>
            <a:fillRect/>
          </a:stretch>
        </p:blipFill>
        <p:spPr bwMode="auto">
          <a:xfrm>
            <a:off x="2557097" y="4270376"/>
            <a:ext cx="2967403" cy="815975"/>
          </a:xfrm>
          <a:prstGeom prst="rect">
            <a:avLst/>
          </a:prstGeom>
          <a:noFill/>
          <a:ln w="9525">
            <a:noFill/>
            <a:miter lim="800000"/>
            <a:headEnd/>
            <a:tailEnd/>
          </a:ln>
          <a:effectLst/>
        </p:spPr>
      </p:pic>
      <p:sp>
        <p:nvSpPr>
          <p:cNvPr id="8" name="Rectangle 7"/>
          <p:cNvSpPr/>
          <p:nvPr/>
        </p:nvSpPr>
        <p:spPr>
          <a:xfrm>
            <a:off x="5500694" y="5357826"/>
            <a:ext cx="3429024" cy="923330"/>
          </a:xfrm>
          <a:prstGeom prst="rect">
            <a:avLst/>
          </a:prstGeom>
        </p:spPr>
        <p:txBody>
          <a:bodyPr wrap="square">
            <a:spAutoFit/>
          </a:bodyPr>
          <a:lstStyle/>
          <a:p>
            <a:r>
              <a:rPr lang="fr-FR" dirty="0" smtClean="0"/>
              <a:t>Source : Van der Aalst </a:t>
            </a:r>
            <a:r>
              <a:rPr lang="fr-FR" dirty="0" smtClean="0">
                <a:hlinkClick r:id="rId8"/>
              </a:rPr>
              <a:t>http://is.tm.tue.nl/staff/wvdaalst/workflowcourse/</a:t>
            </a:r>
            <a:r>
              <a:rPr lang="fr-FR" dirty="0" smtClean="0"/>
              <a:t> </a:t>
            </a:r>
            <a:endParaRPr lang="fr-FR" dirty="0"/>
          </a:p>
        </p:txBody>
      </p:sp>
      <p:sp>
        <p:nvSpPr>
          <p:cNvPr id="9" name="TextBox 8"/>
          <p:cNvSpPr txBox="1"/>
          <p:nvPr/>
        </p:nvSpPr>
        <p:spPr>
          <a:xfrm>
            <a:off x="112015" y="1428736"/>
            <a:ext cx="2074115" cy="646331"/>
          </a:xfrm>
          <a:prstGeom prst="rect">
            <a:avLst/>
          </a:prstGeom>
        </p:spPr>
        <p:style>
          <a:lnRef idx="1">
            <a:schemeClr val="accent1"/>
          </a:lnRef>
          <a:fillRef idx="2">
            <a:schemeClr val="accent1"/>
          </a:fillRef>
          <a:effectRef idx="1">
            <a:schemeClr val="accent1"/>
          </a:effectRef>
          <a:fontRef idx="minor">
            <a:schemeClr val="dk1"/>
          </a:fontRef>
        </p:style>
        <p:txBody>
          <a:bodyPr wrap="none" lIns="36000" rIns="36000" rtlCol="0">
            <a:spAutoFit/>
          </a:bodyPr>
          <a:lstStyle/>
          <a:p>
            <a:r>
              <a:rPr lang="fr-FR" dirty="0" err="1" smtClean="0"/>
              <a:t>Staffware</a:t>
            </a:r>
            <a:r>
              <a:rPr lang="fr-FR" dirty="0" smtClean="0"/>
              <a:t> 2000</a:t>
            </a:r>
          </a:p>
          <a:p>
            <a:r>
              <a:rPr lang="fr-FR" dirty="0" smtClean="0"/>
              <a:t>Client application</a:t>
            </a:r>
            <a:endParaRPr lang="fr-FR" dirty="0"/>
          </a:p>
        </p:txBody>
      </p:sp>
      <p:sp>
        <p:nvSpPr>
          <p:cNvPr id="2" name="Espace réservé de la date 1"/>
          <p:cNvSpPr>
            <a:spLocks noGrp="1"/>
          </p:cNvSpPr>
          <p:nvPr>
            <p:ph type="dt" sz="half" idx="10"/>
          </p:nvPr>
        </p:nvSpPr>
        <p:spPr/>
        <p:txBody>
          <a:bodyPr/>
          <a:lstStyle/>
          <a:p>
            <a:fld id="{A5580FDB-268E-234C-AAE1-3BFBA9DD4342}" type="datetime1">
              <a:rPr lang="fr-FR" smtClean="0"/>
              <a:t>07/02/2014</a:t>
            </a:fld>
            <a:endParaRPr lang="fr-FR"/>
          </a:p>
        </p:txBody>
      </p:sp>
      <p:sp>
        <p:nvSpPr>
          <p:cNvPr id="3" name="Espace réservé du pied de page 2"/>
          <p:cNvSpPr>
            <a:spLocks noGrp="1"/>
          </p:cNvSpPr>
          <p:nvPr>
            <p:ph type="ftr" sz="quarter" idx="11"/>
          </p:nvPr>
        </p:nvSpPr>
        <p:spPr/>
        <p:txBody>
          <a:bodyPr/>
          <a:lstStyle/>
          <a:p>
            <a:r>
              <a:rPr lang="fr-FR" smtClean="0"/>
              <a:t>Manuele Kirsch Pinheiro - CRI/UP1 - mkirschpin@univ-paris1.fr</a:t>
            </a:r>
            <a:endParaRPr lang="fr-FR"/>
          </a:p>
        </p:txBody>
      </p:sp>
      <p:sp>
        <p:nvSpPr>
          <p:cNvPr id="4" name="Espace réservé du numéro de diapositive 3"/>
          <p:cNvSpPr>
            <a:spLocks noGrp="1"/>
          </p:cNvSpPr>
          <p:nvPr>
            <p:ph type="sldNum" sz="quarter" idx="12"/>
          </p:nvPr>
        </p:nvSpPr>
        <p:spPr/>
        <p:txBody>
          <a:bodyPr/>
          <a:lstStyle/>
          <a:p>
            <a:fld id="{08F9BE58-7793-45FF-A067-2A41621469A2}" type="slidenum">
              <a:rPr lang="fr-FR" smtClean="0"/>
              <a:pPr/>
              <a:t>48</a:t>
            </a:fld>
            <a:endParaRPr lang="fr-FR"/>
          </a:p>
        </p:txBody>
      </p:sp>
    </p:spTree>
    <p:extLst>
      <p:ext uri="{BB962C8B-B14F-4D97-AF65-F5344CB8AC3E}">
        <p14:creationId xmlns:p14="http://schemas.microsoft.com/office/powerpoint/2010/main" val="57419231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Oval 1026"/>
          <p:cNvSpPr>
            <a:spLocks noChangeArrowheads="1"/>
          </p:cNvSpPr>
          <p:nvPr/>
        </p:nvSpPr>
        <p:spPr bwMode="auto">
          <a:xfrm>
            <a:off x="594947" y="4805363"/>
            <a:ext cx="923192" cy="654050"/>
          </a:xfrm>
          <a:prstGeom prst="ellipse">
            <a:avLst/>
          </a:prstGeom>
          <a:solidFill>
            <a:srgbClr val="FF0000"/>
          </a:solidFill>
          <a:ln w="9525">
            <a:solidFill>
              <a:schemeClr val="tx1"/>
            </a:solidFill>
            <a:round/>
            <a:headEnd/>
            <a:tailEnd/>
          </a:ln>
          <a:effectLst/>
        </p:spPr>
        <p:txBody>
          <a:bodyPr wrap="none" anchor="ctr"/>
          <a:lstStyle/>
          <a:p>
            <a:endParaRPr lang="fr-FR"/>
          </a:p>
        </p:txBody>
      </p:sp>
      <p:graphicFrame>
        <p:nvGraphicFramePr>
          <p:cNvPr id="76803" name="Object 1027"/>
          <p:cNvGraphicFramePr>
            <a:graphicFrameLocks noChangeAspect="1"/>
          </p:cNvGraphicFramePr>
          <p:nvPr/>
        </p:nvGraphicFramePr>
        <p:xfrm>
          <a:off x="808893" y="4283075"/>
          <a:ext cx="2834054" cy="1855788"/>
        </p:xfrm>
        <a:graphic>
          <a:graphicData uri="http://schemas.openxmlformats.org/presentationml/2006/ole">
            <mc:AlternateContent xmlns:mc="http://schemas.openxmlformats.org/markup-compatibility/2006">
              <mc:Choice xmlns:v="urn:schemas-microsoft-com:vml" Requires="v">
                <p:oleObj spid="_x0000_s6145" name="Document" r:id="rId3" imgW="6070680" imgH="3670200" progId="Word.Document.8">
                  <p:embed/>
                </p:oleObj>
              </mc:Choice>
              <mc:Fallback>
                <p:oleObj name="Document" r:id="rId3" imgW="6070680" imgH="36702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893" y="4283075"/>
                        <a:ext cx="2834054" cy="185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6804" name="Line 1028"/>
          <p:cNvSpPr>
            <a:spLocks noChangeShapeType="1"/>
          </p:cNvSpPr>
          <p:nvPr/>
        </p:nvSpPr>
        <p:spPr bwMode="auto">
          <a:xfrm flipV="1">
            <a:off x="1148862" y="3173413"/>
            <a:ext cx="2894135" cy="1631950"/>
          </a:xfrm>
          <a:prstGeom prst="line">
            <a:avLst/>
          </a:prstGeom>
          <a:noFill/>
          <a:ln w="25400">
            <a:solidFill>
              <a:srgbClr val="FF0000"/>
            </a:solidFill>
            <a:round/>
            <a:headEnd/>
            <a:tailEnd/>
          </a:ln>
          <a:effectLst/>
        </p:spPr>
        <p:txBody>
          <a:bodyPr/>
          <a:lstStyle/>
          <a:p>
            <a:endParaRPr lang="fr-FR"/>
          </a:p>
        </p:txBody>
      </p:sp>
      <p:pic>
        <p:nvPicPr>
          <p:cNvPr id="76805" name="Picture 1029"/>
          <p:cNvPicPr>
            <a:picLocks noChangeAspect="1" noChangeArrowheads="1"/>
          </p:cNvPicPr>
          <p:nvPr/>
        </p:nvPicPr>
        <p:blipFill>
          <a:blip r:embed="rId5" cstate="print"/>
          <a:srcRect/>
          <a:stretch>
            <a:fillRect/>
          </a:stretch>
        </p:blipFill>
        <p:spPr bwMode="auto">
          <a:xfrm>
            <a:off x="1087316" y="757238"/>
            <a:ext cx="3269274" cy="1566862"/>
          </a:xfrm>
          <a:prstGeom prst="rect">
            <a:avLst/>
          </a:prstGeom>
          <a:noFill/>
          <a:ln w="9525">
            <a:noFill/>
            <a:miter lim="800000"/>
            <a:headEnd/>
            <a:tailEnd/>
          </a:ln>
          <a:effectLst/>
        </p:spPr>
      </p:pic>
      <p:pic>
        <p:nvPicPr>
          <p:cNvPr id="76806" name="Picture 1030"/>
          <p:cNvPicPr>
            <a:picLocks noChangeAspect="1" noChangeArrowheads="1"/>
          </p:cNvPicPr>
          <p:nvPr/>
        </p:nvPicPr>
        <p:blipFill>
          <a:blip r:embed="rId6" cstate="print"/>
          <a:srcRect/>
          <a:stretch>
            <a:fillRect/>
          </a:stretch>
        </p:blipFill>
        <p:spPr bwMode="auto">
          <a:xfrm>
            <a:off x="4042997" y="1279526"/>
            <a:ext cx="4787411" cy="3135313"/>
          </a:xfrm>
          <a:prstGeom prst="rect">
            <a:avLst/>
          </a:prstGeom>
          <a:noFill/>
          <a:ln w="9525">
            <a:noFill/>
            <a:miter lim="800000"/>
            <a:headEnd/>
            <a:tailEnd/>
          </a:ln>
          <a:effectLst/>
        </p:spPr>
      </p:pic>
      <p:pic>
        <p:nvPicPr>
          <p:cNvPr id="76807" name="Picture 1031"/>
          <p:cNvPicPr>
            <a:picLocks noChangeAspect="1" noChangeArrowheads="1"/>
          </p:cNvPicPr>
          <p:nvPr/>
        </p:nvPicPr>
        <p:blipFill>
          <a:blip r:embed="rId7" cstate="print"/>
          <a:srcRect/>
          <a:stretch>
            <a:fillRect/>
          </a:stretch>
        </p:blipFill>
        <p:spPr bwMode="auto">
          <a:xfrm>
            <a:off x="4233497" y="4087813"/>
            <a:ext cx="4668715" cy="2252662"/>
          </a:xfrm>
          <a:prstGeom prst="rect">
            <a:avLst/>
          </a:prstGeom>
          <a:noFill/>
          <a:ln w="9525">
            <a:noFill/>
            <a:miter lim="800000"/>
            <a:headEnd/>
            <a:tailEnd/>
          </a:ln>
          <a:effectLst/>
        </p:spPr>
      </p:pic>
      <p:sp>
        <p:nvSpPr>
          <p:cNvPr id="8" name="Rectangle 7"/>
          <p:cNvSpPr/>
          <p:nvPr/>
        </p:nvSpPr>
        <p:spPr>
          <a:xfrm>
            <a:off x="214282" y="2500306"/>
            <a:ext cx="3429024" cy="923330"/>
          </a:xfrm>
          <a:prstGeom prst="rect">
            <a:avLst/>
          </a:prstGeom>
        </p:spPr>
        <p:txBody>
          <a:bodyPr wrap="square">
            <a:spAutoFit/>
          </a:bodyPr>
          <a:lstStyle/>
          <a:p>
            <a:r>
              <a:rPr lang="fr-FR" dirty="0" smtClean="0"/>
              <a:t>Source : Van der Aalst </a:t>
            </a:r>
            <a:r>
              <a:rPr lang="fr-FR" dirty="0" smtClean="0">
                <a:hlinkClick r:id="rId8"/>
              </a:rPr>
              <a:t>http://is.tm.tue.nl/staff/wvdaalst/workflowcourse/</a:t>
            </a:r>
            <a:r>
              <a:rPr lang="fr-FR" dirty="0" smtClean="0"/>
              <a:t> </a:t>
            </a:r>
            <a:endParaRPr lang="fr-FR" dirty="0"/>
          </a:p>
        </p:txBody>
      </p:sp>
      <p:sp>
        <p:nvSpPr>
          <p:cNvPr id="9" name="TextBox 8"/>
          <p:cNvSpPr txBox="1"/>
          <p:nvPr/>
        </p:nvSpPr>
        <p:spPr>
          <a:xfrm>
            <a:off x="4932040" y="476672"/>
            <a:ext cx="391618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err="1" smtClean="0"/>
              <a:t>Staffware</a:t>
            </a:r>
            <a:r>
              <a:rPr lang="en-US" dirty="0" smtClean="0"/>
              <a:t> 2000</a:t>
            </a:r>
          </a:p>
          <a:p>
            <a:r>
              <a:rPr lang="en-US" dirty="0" err="1" smtClean="0"/>
              <a:t>Administation</a:t>
            </a:r>
            <a:r>
              <a:rPr lang="en-US" dirty="0" smtClean="0"/>
              <a:t> &amp; monitoring tool </a:t>
            </a:r>
            <a:endParaRPr lang="en-US" dirty="0"/>
          </a:p>
        </p:txBody>
      </p:sp>
      <p:sp>
        <p:nvSpPr>
          <p:cNvPr id="2" name="Espace réservé de la date 1"/>
          <p:cNvSpPr>
            <a:spLocks noGrp="1"/>
          </p:cNvSpPr>
          <p:nvPr>
            <p:ph type="dt" sz="half" idx="10"/>
          </p:nvPr>
        </p:nvSpPr>
        <p:spPr/>
        <p:txBody>
          <a:bodyPr/>
          <a:lstStyle/>
          <a:p>
            <a:fld id="{FCAFDA4F-84A8-1942-9234-76BC546ED27F}" type="datetime1">
              <a:rPr lang="fr-FR" smtClean="0"/>
              <a:t>07/02/2014</a:t>
            </a:fld>
            <a:endParaRPr lang="fr-FR"/>
          </a:p>
        </p:txBody>
      </p:sp>
      <p:sp>
        <p:nvSpPr>
          <p:cNvPr id="3" name="Espace réservé du pied de page 2"/>
          <p:cNvSpPr>
            <a:spLocks noGrp="1"/>
          </p:cNvSpPr>
          <p:nvPr>
            <p:ph type="ftr" sz="quarter" idx="11"/>
          </p:nvPr>
        </p:nvSpPr>
        <p:spPr/>
        <p:txBody>
          <a:bodyPr/>
          <a:lstStyle/>
          <a:p>
            <a:r>
              <a:rPr lang="fr-FR" smtClean="0"/>
              <a:t>Manuele Kirsch Pinheiro - CRI/UP1 - mkirschpin@univ-paris1.fr</a:t>
            </a:r>
            <a:endParaRPr lang="fr-FR"/>
          </a:p>
        </p:txBody>
      </p:sp>
      <p:sp>
        <p:nvSpPr>
          <p:cNvPr id="4" name="Espace réservé du numéro de diapositive 3"/>
          <p:cNvSpPr>
            <a:spLocks noGrp="1"/>
          </p:cNvSpPr>
          <p:nvPr>
            <p:ph type="sldNum" sz="quarter" idx="12"/>
          </p:nvPr>
        </p:nvSpPr>
        <p:spPr/>
        <p:txBody>
          <a:bodyPr/>
          <a:lstStyle/>
          <a:p>
            <a:fld id="{08F9BE58-7793-45FF-A067-2A41621469A2}" type="slidenum">
              <a:rPr lang="fr-FR" smtClean="0"/>
              <a:pPr/>
              <a:t>49</a:t>
            </a:fld>
            <a:endParaRPr lang="fr-FR"/>
          </a:p>
        </p:txBody>
      </p:sp>
    </p:spTree>
    <p:extLst>
      <p:ext uri="{BB962C8B-B14F-4D97-AF65-F5344CB8AC3E}">
        <p14:creationId xmlns:p14="http://schemas.microsoft.com/office/powerpoint/2010/main" val="41799718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BPM &amp; BPR</a:t>
            </a:r>
            <a:endParaRPr lang="fr-FR" dirty="0"/>
          </a:p>
        </p:txBody>
      </p:sp>
      <p:sp>
        <p:nvSpPr>
          <p:cNvPr id="3" name="Content Placeholder 2"/>
          <p:cNvSpPr>
            <a:spLocks noGrp="1"/>
          </p:cNvSpPr>
          <p:nvPr>
            <p:ph idx="1"/>
          </p:nvPr>
        </p:nvSpPr>
        <p:spPr>
          <a:xfrm>
            <a:off x="457200" y="1412776"/>
            <a:ext cx="8363272" cy="4873744"/>
          </a:xfrm>
        </p:spPr>
        <p:txBody>
          <a:bodyPr>
            <a:normAutofit fontScale="85000" lnSpcReduction="10000"/>
          </a:bodyPr>
          <a:lstStyle/>
          <a:p>
            <a:pPr>
              <a:lnSpc>
                <a:spcPct val="120000"/>
              </a:lnSpc>
              <a:spcBef>
                <a:spcPts val="300"/>
              </a:spcBef>
            </a:pPr>
            <a:r>
              <a:rPr lang="fr-FR" b="1" dirty="0" smtClean="0">
                <a:solidFill>
                  <a:schemeClr val="tx2"/>
                </a:solidFill>
              </a:rPr>
              <a:t>Restructurer pour rendre plus performante</a:t>
            </a:r>
          </a:p>
          <a:p>
            <a:pPr>
              <a:lnSpc>
                <a:spcPct val="120000"/>
              </a:lnSpc>
              <a:spcBef>
                <a:spcPts val="300"/>
              </a:spcBef>
            </a:pPr>
            <a:r>
              <a:rPr lang="fr-FR" b="1" dirty="0" smtClean="0">
                <a:solidFill>
                  <a:schemeClr val="tx2"/>
                </a:solidFill>
              </a:rPr>
              <a:t>Remodelage</a:t>
            </a:r>
            <a:r>
              <a:rPr lang="fr-FR" dirty="0" smtClean="0"/>
              <a:t> complet de l’organisation autour de ses processus</a:t>
            </a:r>
          </a:p>
          <a:p>
            <a:pPr lvl="1">
              <a:lnSpc>
                <a:spcPct val="120000"/>
              </a:lnSpc>
              <a:spcBef>
                <a:spcPts val="300"/>
              </a:spcBef>
            </a:pPr>
            <a:r>
              <a:rPr lang="fr-FR" dirty="0" smtClean="0"/>
              <a:t>Réduction du nombre d'étapes individuelles</a:t>
            </a:r>
          </a:p>
          <a:p>
            <a:pPr>
              <a:lnSpc>
                <a:spcPct val="120000"/>
              </a:lnSpc>
              <a:spcBef>
                <a:spcPts val="300"/>
              </a:spcBef>
            </a:pPr>
            <a:r>
              <a:rPr lang="fr-FR" dirty="0" smtClean="0"/>
              <a:t> </a:t>
            </a:r>
            <a:r>
              <a:rPr lang="fr-FR" b="1" dirty="0" smtClean="0">
                <a:solidFill>
                  <a:schemeClr val="tx2"/>
                </a:solidFill>
              </a:rPr>
              <a:t>Responsabiliser </a:t>
            </a:r>
          </a:p>
          <a:p>
            <a:pPr lvl="1">
              <a:lnSpc>
                <a:spcPct val="120000"/>
              </a:lnSpc>
              <a:spcBef>
                <a:spcPts val="300"/>
              </a:spcBef>
            </a:pPr>
            <a:r>
              <a:rPr lang="fr-FR" b="1" dirty="0" smtClean="0"/>
              <a:t>Augmentation des responsabilités </a:t>
            </a:r>
            <a:r>
              <a:rPr lang="fr-FR" dirty="0" smtClean="0"/>
              <a:t>des individus pour les activités qu'ils réalisent</a:t>
            </a:r>
          </a:p>
          <a:p>
            <a:pPr lvl="1">
              <a:lnSpc>
                <a:spcPct val="120000"/>
              </a:lnSpc>
              <a:spcBef>
                <a:spcPts val="300"/>
              </a:spcBef>
            </a:pPr>
            <a:r>
              <a:rPr lang="fr-FR" b="1" dirty="0" smtClean="0">
                <a:solidFill>
                  <a:schemeClr val="tx2"/>
                </a:solidFill>
              </a:rPr>
              <a:t>Contrôler </a:t>
            </a:r>
            <a:r>
              <a:rPr lang="fr-FR" b="1" dirty="0" smtClean="0">
                <a:solidFill>
                  <a:schemeClr val="tx2"/>
                </a:solidFill>
              </a:rPr>
              <a:t>intelligemment </a:t>
            </a:r>
          </a:p>
          <a:p>
            <a:pPr lvl="1">
              <a:lnSpc>
                <a:spcPct val="120000"/>
              </a:lnSpc>
              <a:spcBef>
                <a:spcPts val="300"/>
              </a:spcBef>
            </a:pPr>
            <a:r>
              <a:rPr lang="fr-FR" i="1" dirty="0" smtClean="0"/>
              <a:t>Les technologies BPM (Business </a:t>
            </a:r>
            <a:r>
              <a:rPr lang="fr-FR" i="1" dirty="0" err="1" smtClean="0"/>
              <a:t>Process</a:t>
            </a:r>
            <a:r>
              <a:rPr lang="fr-FR" i="1" dirty="0" smtClean="0"/>
              <a:t> </a:t>
            </a:r>
            <a:r>
              <a:rPr lang="fr-FR" i="1" dirty="0" err="1" smtClean="0"/>
              <a:t>Modeling</a:t>
            </a:r>
            <a:r>
              <a:rPr lang="fr-FR" i="1" dirty="0" smtClean="0"/>
              <a:t>) permettent d’automatiser </a:t>
            </a:r>
            <a:r>
              <a:rPr lang="fr-FR" i="1" dirty="0" smtClean="0"/>
              <a:t>(au moins en partie) </a:t>
            </a:r>
            <a:r>
              <a:rPr lang="fr-FR" i="1" dirty="0" smtClean="0"/>
              <a:t> </a:t>
            </a:r>
            <a:r>
              <a:rPr lang="fr-FR" i="1" dirty="0" smtClean="0"/>
              <a:t>les contrôles et de réduire le temps consacré à la vérification</a:t>
            </a:r>
            <a:endParaRPr lang="fr-FR" dirty="0" smtClean="0"/>
          </a:p>
          <a:p>
            <a:pPr>
              <a:lnSpc>
                <a:spcPct val="120000"/>
              </a:lnSpc>
              <a:spcBef>
                <a:spcPts val="300"/>
              </a:spcBef>
            </a:pPr>
            <a:r>
              <a:rPr lang="fr-FR" dirty="0" smtClean="0"/>
              <a:t>Mise en place de </a:t>
            </a:r>
            <a:r>
              <a:rPr lang="fr-FR" sz="3100" b="1" dirty="0" smtClean="0">
                <a:solidFill>
                  <a:schemeClr val="tx2"/>
                </a:solidFill>
              </a:rPr>
              <a:t>l'entreprise horizontale</a:t>
            </a:r>
          </a:p>
        </p:txBody>
      </p:sp>
      <p:sp>
        <p:nvSpPr>
          <p:cNvPr id="4" name="Date Placeholder 3"/>
          <p:cNvSpPr>
            <a:spLocks noGrp="1"/>
          </p:cNvSpPr>
          <p:nvPr>
            <p:ph type="dt" sz="half" idx="10"/>
          </p:nvPr>
        </p:nvSpPr>
        <p:spPr/>
        <p:txBody>
          <a:bodyPr/>
          <a:lstStyle/>
          <a:p>
            <a:fld id="{1237A03B-B651-2D41-964B-7159D9DF7DDB}" type="datetime1">
              <a:rPr lang="fr-FR" smtClean="0"/>
              <a:t>07/02/2014</a:t>
            </a:fld>
            <a:endParaRPr lang="fr-FR"/>
          </a:p>
        </p:txBody>
      </p:sp>
      <p:sp>
        <p:nvSpPr>
          <p:cNvPr id="5" name="Slide Number Placeholder 4"/>
          <p:cNvSpPr>
            <a:spLocks noGrp="1"/>
          </p:cNvSpPr>
          <p:nvPr>
            <p:ph type="sldNum" sz="quarter" idx="12"/>
          </p:nvPr>
        </p:nvSpPr>
        <p:spPr/>
        <p:txBody>
          <a:bodyPr/>
          <a:lstStyle/>
          <a:p>
            <a:fld id="{08F9BE58-7793-45FF-A067-2A41621469A2}" type="slidenum">
              <a:rPr lang="fr-FR" smtClean="0"/>
              <a:pPr/>
              <a:t>5</a:t>
            </a:fld>
            <a:endParaRPr lang="fr-FR"/>
          </a:p>
        </p:txBody>
      </p:sp>
      <p:sp>
        <p:nvSpPr>
          <p:cNvPr id="6" name="Espace réservé du pied de page 5"/>
          <p:cNvSpPr>
            <a:spLocks noGrp="1"/>
          </p:cNvSpPr>
          <p:nvPr>
            <p:ph type="ftr" sz="quarter" idx="11"/>
          </p:nvPr>
        </p:nvSpPr>
        <p:spPr/>
        <p:txBody>
          <a:bodyPr/>
          <a:lstStyle/>
          <a:p>
            <a:r>
              <a:rPr lang="fr-FR" smtClean="0"/>
              <a:t>Manuele Kirsch Pinheiro - CRI/UP1 - mkirschpin@univ-paris1.fr</a:t>
            </a:r>
            <a:endParaRPr lang="fr-FR"/>
          </a:p>
        </p:txBody>
      </p:sp>
    </p:spTree>
    <p:extLst>
      <p:ext uri="{BB962C8B-B14F-4D97-AF65-F5344CB8AC3E}">
        <p14:creationId xmlns:p14="http://schemas.microsoft.com/office/powerpoint/2010/main" val="273511664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stretch>
            <a:fillRect/>
          </a:stretch>
        </p:blipFill>
        <p:spPr>
          <a:xfrm>
            <a:off x="539552" y="692696"/>
            <a:ext cx="8128000" cy="4572000"/>
          </a:xfrm>
          <a:prstGeom prst="rect">
            <a:avLst/>
          </a:prstGeom>
        </p:spPr>
      </p:pic>
      <p:sp>
        <p:nvSpPr>
          <p:cNvPr id="2" name="Espace réservé de la date 1"/>
          <p:cNvSpPr>
            <a:spLocks noGrp="1"/>
          </p:cNvSpPr>
          <p:nvPr>
            <p:ph type="dt" sz="half" idx="10"/>
          </p:nvPr>
        </p:nvSpPr>
        <p:spPr/>
        <p:txBody>
          <a:bodyPr/>
          <a:lstStyle/>
          <a:p>
            <a:fld id="{EA8ED280-7F0D-1541-B106-FD76DE7C21EA}" type="datetime1">
              <a:rPr lang="fr-FR" smtClean="0"/>
              <a:t>07/02/2014</a:t>
            </a:fld>
            <a:endParaRPr lang="fr-FR"/>
          </a:p>
        </p:txBody>
      </p:sp>
      <p:sp>
        <p:nvSpPr>
          <p:cNvPr id="3" name="Espace réservé du pied de page 2"/>
          <p:cNvSpPr>
            <a:spLocks noGrp="1"/>
          </p:cNvSpPr>
          <p:nvPr>
            <p:ph type="ftr" sz="quarter" idx="11"/>
          </p:nvPr>
        </p:nvSpPr>
        <p:spPr/>
        <p:txBody>
          <a:bodyPr/>
          <a:lstStyle/>
          <a:p>
            <a:r>
              <a:rPr lang="fr-FR" smtClean="0"/>
              <a:t>Manuele Kirsch Pinheiro - CRI/UP1 - mkirschpin@univ-paris1.fr</a:t>
            </a:r>
            <a:endParaRPr lang="fr-FR"/>
          </a:p>
        </p:txBody>
      </p:sp>
      <p:sp>
        <p:nvSpPr>
          <p:cNvPr id="4" name="Espace réservé du numéro de diapositive 3"/>
          <p:cNvSpPr>
            <a:spLocks noGrp="1"/>
          </p:cNvSpPr>
          <p:nvPr>
            <p:ph type="sldNum" sz="quarter" idx="12"/>
          </p:nvPr>
        </p:nvSpPr>
        <p:spPr/>
        <p:txBody>
          <a:bodyPr/>
          <a:lstStyle/>
          <a:p>
            <a:fld id="{08F9BE58-7793-45FF-A067-2A41621469A2}" type="slidenum">
              <a:rPr lang="fr-FR" smtClean="0"/>
              <a:pPr/>
              <a:t>50</a:t>
            </a:fld>
            <a:endParaRPr lang="fr-FR"/>
          </a:p>
        </p:txBody>
      </p:sp>
      <p:graphicFrame>
        <p:nvGraphicFramePr>
          <p:cNvPr id="5" name="Object 1027"/>
          <p:cNvGraphicFramePr>
            <a:graphicFrameLocks noChangeAspect="1"/>
          </p:cNvGraphicFramePr>
          <p:nvPr>
            <p:extLst>
              <p:ext uri="{D42A27DB-BD31-4B8C-83A1-F6EECF244321}">
                <p14:modId xmlns:p14="http://schemas.microsoft.com/office/powerpoint/2010/main" val="2399083221"/>
              </p:ext>
            </p:extLst>
          </p:nvPr>
        </p:nvGraphicFramePr>
        <p:xfrm>
          <a:off x="6228184" y="4885580"/>
          <a:ext cx="2834054" cy="1855788"/>
        </p:xfrm>
        <a:graphic>
          <a:graphicData uri="http://schemas.openxmlformats.org/presentationml/2006/ole">
            <mc:AlternateContent xmlns:mc="http://schemas.openxmlformats.org/markup-compatibility/2006">
              <mc:Choice xmlns:v="urn:schemas-microsoft-com:vml" Requires="v">
                <p:oleObj spid="_x0000_s7169" name="Document" r:id="rId4" imgW="6070680" imgH="3670200" progId="Word.Document.8">
                  <p:embed/>
                </p:oleObj>
              </mc:Choice>
              <mc:Fallback>
                <p:oleObj name="Document" r:id="rId4" imgW="6070680" imgH="36702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4885580"/>
                        <a:ext cx="2834054" cy="185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 name="Oval 1026"/>
          <p:cNvSpPr>
            <a:spLocks noChangeArrowheads="1"/>
          </p:cNvSpPr>
          <p:nvPr/>
        </p:nvSpPr>
        <p:spPr bwMode="auto">
          <a:xfrm>
            <a:off x="6948264" y="5373216"/>
            <a:ext cx="1224136" cy="798066"/>
          </a:xfrm>
          <a:prstGeom prst="ellipse">
            <a:avLst/>
          </a:prstGeom>
          <a:solidFill>
            <a:srgbClr val="FF0000">
              <a:alpha val="25000"/>
            </a:srgbClr>
          </a:solidFill>
          <a:ln w="9525">
            <a:solidFill>
              <a:schemeClr val="tx1"/>
            </a:solidFill>
            <a:round/>
            <a:headEnd/>
            <a:tailEnd/>
          </a:ln>
          <a:effectLst/>
        </p:spPr>
        <p:txBody>
          <a:bodyPr wrap="none" anchor="ctr"/>
          <a:lstStyle/>
          <a:p>
            <a:endParaRPr lang="fr-FR"/>
          </a:p>
        </p:txBody>
      </p:sp>
      <p:sp>
        <p:nvSpPr>
          <p:cNvPr id="8" name="Line 1028"/>
          <p:cNvSpPr>
            <a:spLocks noChangeShapeType="1"/>
          </p:cNvSpPr>
          <p:nvPr/>
        </p:nvSpPr>
        <p:spPr bwMode="auto">
          <a:xfrm flipH="1" flipV="1">
            <a:off x="5652119" y="3789039"/>
            <a:ext cx="1584176" cy="1656183"/>
          </a:xfrm>
          <a:prstGeom prst="line">
            <a:avLst/>
          </a:prstGeom>
          <a:noFill/>
          <a:ln w="25400">
            <a:solidFill>
              <a:srgbClr val="FF0000"/>
            </a:solidFill>
            <a:round/>
            <a:headEnd/>
            <a:tailEnd/>
          </a:ln>
          <a:effectLst/>
        </p:spPr>
        <p:txBody>
          <a:bodyPr/>
          <a:lstStyle/>
          <a:p>
            <a:endParaRPr lang="fr-FR"/>
          </a:p>
        </p:txBody>
      </p:sp>
      <p:sp>
        <p:nvSpPr>
          <p:cNvPr id="9" name="TextBox 8"/>
          <p:cNvSpPr txBox="1"/>
          <p:nvPr/>
        </p:nvSpPr>
        <p:spPr>
          <a:xfrm>
            <a:off x="251520" y="6021288"/>
            <a:ext cx="391618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Bonita Engine - </a:t>
            </a:r>
            <a:r>
              <a:rPr lang="en-US" dirty="0" smtClean="0"/>
              <a:t>workflow engine </a:t>
            </a:r>
            <a:endParaRPr lang="en-US" dirty="0" smtClean="0"/>
          </a:p>
          <a:p>
            <a:r>
              <a:rPr lang="en-US" dirty="0">
                <a:hlinkClick r:id="rId6"/>
              </a:rPr>
              <a:t>http://</a:t>
            </a:r>
            <a:r>
              <a:rPr lang="en-US" dirty="0" smtClean="0">
                <a:hlinkClick r:id="rId6"/>
              </a:rPr>
              <a:t>community.bonitasoft.com</a:t>
            </a:r>
            <a:r>
              <a:rPr lang="en-US" dirty="0" smtClean="0"/>
              <a:t> </a:t>
            </a:r>
            <a:endParaRPr lang="en-US" dirty="0"/>
          </a:p>
        </p:txBody>
      </p:sp>
    </p:spTree>
    <p:extLst>
      <p:ext uri="{BB962C8B-B14F-4D97-AF65-F5344CB8AC3E}">
        <p14:creationId xmlns:p14="http://schemas.microsoft.com/office/powerpoint/2010/main" val="20781803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50" name="Rectangle 4"/>
          <p:cNvSpPr>
            <a:spLocks noChangeArrowheads="1"/>
          </p:cNvSpPr>
          <p:nvPr/>
        </p:nvSpPr>
        <p:spPr bwMode="auto">
          <a:xfrm>
            <a:off x="642911" y="6319838"/>
            <a:ext cx="7143799" cy="457200"/>
          </a:xfrm>
          <a:prstGeom prst="rect">
            <a:avLst/>
          </a:prstGeom>
          <a:noFill/>
          <a:ln w="9525">
            <a:noFill/>
            <a:miter lim="800000"/>
            <a:headEnd/>
            <a:tailEnd/>
          </a:ln>
        </p:spPr>
        <p:txBody>
          <a:bodyPr wrap="square" anchor="ctr">
            <a:spAutoFit/>
          </a:bodyPr>
          <a:lstStyle/>
          <a:p>
            <a:r>
              <a:rPr lang="en-US" sz="1200" dirty="0" err="1">
                <a:solidFill>
                  <a:srgbClr val="0099FF"/>
                </a:solidFill>
              </a:rPr>
              <a:t>S.Nurcan</a:t>
            </a:r>
            <a:r>
              <a:rPr lang="en-US" sz="1200" dirty="0">
                <a:solidFill>
                  <a:srgbClr val="0099FF"/>
                </a:solidFill>
              </a:rPr>
              <a:t>. </a:t>
            </a:r>
            <a:r>
              <a:rPr lang="en-US" sz="1200" i="1" dirty="0" err="1">
                <a:solidFill>
                  <a:srgbClr val="0099FF"/>
                </a:solidFill>
              </a:rPr>
              <a:t>L'apport</a:t>
            </a:r>
            <a:r>
              <a:rPr lang="en-US" sz="1200" i="1" dirty="0">
                <a:solidFill>
                  <a:srgbClr val="0099FF"/>
                </a:solidFill>
              </a:rPr>
              <a:t> du workflow </a:t>
            </a:r>
            <a:r>
              <a:rPr lang="en-US" sz="1200" i="1" dirty="0" err="1">
                <a:solidFill>
                  <a:srgbClr val="0099FF"/>
                </a:solidFill>
              </a:rPr>
              <a:t>dans</a:t>
            </a:r>
            <a:r>
              <a:rPr lang="en-US" sz="1200" i="1" dirty="0">
                <a:solidFill>
                  <a:srgbClr val="0099FF"/>
                </a:solidFill>
              </a:rPr>
              <a:t> </a:t>
            </a:r>
            <a:r>
              <a:rPr lang="en-US" sz="1200" i="1" dirty="0" err="1">
                <a:solidFill>
                  <a:srgbClr val="0099FF"/>
                </a:solidFill>
              </a:rPr>
              <a:t>une</a:t>
            </a:r>
            <a:r>
              <a:rPr lang="en-US" sz="1200" i="1" dirty="0">
                <a:solidFill>
                  <a:srgbClr val="0099FF"/>
                </a:solidFill>
              </a:rPr>
              <a:t> </a:t>
            </a:r>
            <a:r>
              <a:rPr lang="en-US" sz="1200" i="1" dirty="0" err="1">
                <a:solidFill>
                  <a:srgbClr val="0099FF"/>
                </a:solidFill>
              </a:rPr>
              <a:t>démarche</a:t>
            </a:r>
            <a:r>
              <a:rPr lang="en-US" sz="1200" i="1" dirty="0">
                <a:solidFill>
                  <a:srgbClr val="0099FF"/>
                </a:solidFill>
              </a:rPr>
              <a:t> </a:t>
            </a:r>
            <a:r>
              <a:rPr lang="en-US" sz="1200" i="1" dirty="0" err="1">
                <a:solidFill>
                  <a:srgbClr val="0099FF"/>
                </a:solidFill>
              </a:rPr>
              <a:t>qualité</a:t>
            </a:r>
            <a:r>
              <a:rPr lang="en-US" sz="1200" i="1" dirty="0">
                <a:solidFill>
                  <a:srgbClr val="0099FF"/>
                </a:solidFill>
              </a:rPr>
              <a:t>.</a:t>
            </a:r>
            <a:r>
              <a:rPr lang="en-US" sz="1200" dirty="0">
                <a:solidFill>
                  <a:srgbClr val="0099FF"/>
                </a:solidFill>
              </a:rPr>
              <a:t> </a:t>
            </a:r>
            <a:r>
              <a:rPr lang="en-US" sz="1200" dirty="0" err="1">
                <a:solidFill>
                  <a:srgbClr val="0099FF"/>
                </a:solidFill>
              </a:rPr>
              <a:t>Ingénierie</a:t>
            </a:r>
            <a:r>
              <a:rPr lang="en-US" sz="1200" dirty="0">
                <a:solidFill>
                  <a:srgbClr val="0099FF"/>
                </a:solidFill>
              </a:rPr>
              <a:t> des </a:t>
            </a:r>
            <a:r>
              <a:rPr lang="en-US" sz="1200" dirty="0" err="1">
                <a:solidFill>
                  <a:srgbClr val="0099FF"/>
                </a:solidFill>
              </a:rPr>
              <a:t>Systèmes</a:t>
            </a:r>
            <a:r>
              <a:rPr lang="en-US" sz="1200" dirty="0">
                <a:solidFill>
                  <a:srgbClr val="0099FF"/>
                </a:solidFill>
              </a:rPr>
              <a:t> </a:t>
            </a:r>
            <a:r>
              <a:rPr lang="en-US" sz="1200" dirty="0" err="1">
                <a:solidFill>
                  <a:srgbClr val="0099FF"/>
                </a:solidFill>
              </a:rPr>
              <a:t>d'Information</a:t>
            </a:r>
            <a:r>
              <a:rPr lang="en-US" sz="1200" dirty="0">
                <a:solidFill>
                  <a:srgbClr val="0099FF"/>
                </a:solidFill>
              </a:rPr>
              <a:t>, Vol. 4, n° 4, 1996, p. 463-489. </a:t>
            </a:r>
          </a:p>
        </p:txBody>
      </p:sp>
      <p:sp>
        <p:nvSpPr>
          <p:cNvPr id="7" name="Title 6"/>
          <p:cNvSpPr>
            <a:spLocks noGrp="1"/>
          </p:cNvSpPr>
          <p:nvPr>
            <p:ph type="title"/>
          </p:nvPr>
        </p:nvSpPr>
        <p:spPr/>
        <p:txBody>
          <a:bodyPr/>
          <a:lstStyle/>
          <a:p>
            <a:r>
              <a:rPr smtClean="0"/>
              <a:t>Workflow : pourquoi ?</a:t>
            </a:r>
            <a:endParaRPr lang="fr-FR" dirty="0"/>
          </a:p>
        </p:txBody>
      </p:sp>
      <p:sp>
        <p:nvSpPr>
          <p:cNvPr id="8" name="Content Placeholder 7"/>
          <p:cNvSpPr>
            <a:spLocks noGrp="1"/>
          </p:cNvSpPr>
          <p:nvPr>
            <p:ph idx="1"/>
          </p:nvPr>
        </p:nvSpPr>
        <p:spPr/>
        <p:txBody>
          <a:bodyPr>
            <a:normAutofit fontScale="70000" lnSpcReduction="20000"/>
          </a:bodyPr>
          <a:lstStyle/>
          <a:p>
            <a:pPr marL="342900" lvl="2" indent="-342900">
              <a:lnSpc>
                <a:spcPct val="120000"/>
              </a:lnSpc>
              <a:spcBef>
                <a:spcPts val="600"/>
              </a:spcBef>
            </a:pPr>
            <a:r>
              <a:rPr lang="fr-FR" sz="3300" dirty="0" smtClean="0"/>
              <a:t>Le </a:t>
            </a:r>
            <a:r>
              <a:rPr lang="fr-FR" sz="3300" dirty="0" err="1" smtClean="0"/>
              <a:t>workflow</a:t>
            </a:r>
            <a:r>
              <a:rPr lang="fr-FR" sz="3300" dirty="0" smtClean="0"/>
              <a:t> est mis en service pour accomplir un </a:t>
            </a:r>
            <a:r>
              <a:rPr lang="fr-FR" sz="3300" b="1" dirty="0" smtClean="0">
                <a:solidFill>
                  <a:schemeClr val="tx2"/>
                </a:solidFill>
              </a:rPr>
              <a:t>objectif</a:t>
            </a:r>
            <a:endParaRPr lang="fr-FR" b="1" dirty="0" smtClean="0">
              <a:solidFill>
                <a:schemeClr val="tx2"/>
              </a:solidFill>
            </a:endParaRPr>
          </a:p>
          <a:p>
            <a:pPr>
              <a:lnSpc>
                <a:spcPct val="120000"/>
              </a:lnSpc>
              <a:spcBef>
                <a:spcPts val="600"/>
              </a:spcBef>
            </a:pPr>
            <a:r>
              <a:rPr lang="fr-FR" sz="3400" dirty="0" smtClean="0"/>
              <a:t>Une réponse à l'environnement économique</a:t>
            </a:r>
          </a:p>
          <a:p>
            <a:pPr lvl="1">
              <a:lnSpc>
                <a:spcPct val="120000"/>
              </a:lnSpc>
              <a:spcBef>
                <a:spcPts val="600"/>
              </a:spcBef>
            </a:pPr>
            <a:r>
              <a:rPr lang="fr-FR" dirty="0" smtClean="0"/>
              <a:t>Produire mieux</a:t>
            </a:r>
          </a:p>
          <a:p>
            <a:pPr lvl="1">
              <a:lnSpc>
                <a:spcPct val="120000"/>
              </a:lnSpc>
              <a:spcBef>
                <a:spcPts val="600"/>
              </a:spcBef>
            </a:pPr>
            <a:r>
              <a:rPr lang="fr-FR" dirty="0" smtClean="0"/>
              <a:t>Plus vite</a:t>
            </a:r>
          </a:p>
          <a:p>
            <a:pPr lvl="1">
              <a:lnSpc>
                <a:spcPct val="120000"/>
              </a:lnSpc>
              <a:spcBef>
                <a:spcPts val="600"/>
              </a:spcBef>
            </a:pPr>
            <a:r>
              <a:rPr lang="fr-FR" dirty="0" smtClean="0"/>
              <a:t>Pour satisfaire le client</a:t>
            </a:r>
          </a:p>
          <a:p>
            <a:pPr>
              <a:lnSpc>
                <a:spcPct val="120000"/>
              </a:lnSpc>
              <a:spcBef>
                <a:spcPts val="600"/>
              </a:spcBef>
            </a:pPr>
            <a:r>
              <a:rPr lang="fr-FR" sz="3400" dirty="0" smtClean="0"/>
              <a:t>Les apports</a:t>
            </a:r>
          </a:p>
          <a:p>
            <a:pPr lvl="1">
              <a:lnSpc>
                <a:spcPct val="120000"/>
              </a:lnSpc>
              <a:spcBef>
                <a:spcPts val="600"/>
              </a:spcBef>
            </a:pPr>
            <a:r>
              <a:rPr lang="fr-FR" b="1" dirty="0" smtClean="0">
                <a:solidFill>
                  <a:schemeClr val="tx2"/>
                </a:solidFill>
              </a:rPr>
              <a:t>Coordination</a:t>
            </a:r>
            <a:r>
              <a:rPr lang="fr-FR" dirty="0" smtClean="0"/>
              <a:t> automatique des tâches entre les individus </a:t>
            </a:r>
          </a:p>
          <a:p>
            <a:pPr lvl="1">
              <a:lnSpc>
                <a:spcPct val="120000"/>
              </a:lnSpc>
              <a:spcBef>
                <a:spcPts val="600"/>
              </a:spcBef>
            </a:pPr>
            <a:r>
              <a:rPr lang="fr-FR" sz="2900" b="1" dirty="0" smtClean="0">
                <a:solidFill>
                  <a:schemeClr val="tx2"/>
                </a:solidFill>
              </a:rPr>
              <a:t>Circulation</a:t>
            </a:r>
            <a:r>
              <a:rPr lang="fr-FR" dirty="0" smtClean="0"/>
              <a:t> de l'information sous forme électronique</a:t>
            </a:r>
          </a:p>
          <a:p>
            <a:pPr lvl="1">
              <a:lnSpc>
                <a:spcPct val="120000"/>
              </a:lnSpc>
              <a:spcBef>
                <a:spcPts val="600"/>
              </a:spcBef>
            </a:pPr>
            <a:r>
              <a:rPr lang="fr-FR" sz="2900" b="1" dirty="0" smtClean="0">
                <a:solidFill>
                  <a:schemeClr val="tx2"/>
                </a:solidFill>
              </a:rPr>
              <a:t>Guidage</a:t>
            </a:r>
            <a:r>
              <a:rPr lang="fr-FR" dirty="0" smtClean="0"/>
              <a:t> rigoureux des procédures</a:t>
            </a:r>
          </a:p>
          <a:p>
            <a:pPr lvl="1">
              <a:lnSpc>
                <a:spcPct val="120000"/>
              </a:lnSpc>
              <a:spcBef>
                <a:spcPts val="600"/>
              </a:spcBef>
            </a:pPr>
            <a:r>
              <a:rPr lang="fr-FR" sz="2900" b="1" dirty="0" smtClean="0">
                <a:solidFill>
                  <a:schemeClr val="tx2"/>
                </a:solidFill>
              </a:rPr>
              <a:t>Suivi</a:t>
            </a:r>
          </a:p>
          <a:p>
            <a:pPr lvl="1">
              <a:lnSpc>
                <a:spcPct val="120000"/>
              </a:lnSpc>
              <a:spcBef>
                <a:spcPts val="600"/>
              </a:spcBef>
            </a:pPr>
            <a:r>
              <a:rPr lang="fr-FR" dirty="0" smtClean="0"/>
              <a:t>Organisations complexes, nécessité de réduire les temps de réponse</a:t>
            </a:r>
          </a:p>
          <a:p>
            <a:pPr>
              <a:lnSpc>
                <a:spcPct val="120000"/>
              </a:lnSpc>
              <a:spcBef>
                <a:spcPts val="600"/>
              </a:spcBef>
            </a:pPr>
            <a:r>
              <a:rPr lang="fr-FR" i="1" dirty="0" smtClean="0"/>
              <a:t>Qualité  (ISO 9000)</a:t>
            </a:r>
            <a:endParaRPr lang="fr-FR" dirty="0" smtClean="0"/>
          </a:p>
          <a:p>
            <a:pPr>
              <a:lnSpc>
                <a:spcPct val="120000"/>
              </a:lnSpc>
              <a:spcBef>
                <a:spcPts val="600"/>
              </a:spcBef>
            </a:pPr>
            <a:endParaRPr lang="fr-FR" dirty="0"/>
          </a:p>
        </p:txBody>
      </p:sp>
      <p:sp>
        <p:nvSpPr>
          <p:cNvPr id="6" name="Slide Number Placeholder 2"/>
          <p:cNvSpPr>
            <a:spLocks noGrp="1"/>
          </p:cNvSpPr>
          <p:nvPr>
            <p:ph type="sldNum" sz="quarter" idx="12"/>
          </p:nvPr>
        </p:nvSpPr>
        <p:spPr/>
        <p:txBody>
          <a:bodyPr/>
          <a:lstStyle/>
          <a:p>
            <a:pPr>
              <a:defRPr/>
            </a:pPr>
            <a:fld id="{3FB297B8-E7E9-4FB2-BE2B-B2584232B7EC}" type="slidenum">
              <a:rPr lang="fr-FR"/>
              <a:pPr>
                <a:defRPr/>
              </a:pPr>
              <a:t>51</a:t>
            </a:fld>
            <a:endParaRPr lang="fr-FR" sz="1400"/>
          </a:p>
        </p:txBody>
      </p:sp>
      <p:sp>
        <p:nvSpPr>
          <p:cNvPr id="2" name="Espace réservé de la date 1"/>
          <p:cNvSpPr>
            <a:spLocks noGrp="1"/>
          </p:cNvSpPr>
          <p:nvPr>
            <p:ph type="dt" sz="half" idx="10"/>
          </p:nvPr>
        </p:nvSpPr>
        <p:spPr/>
        <p:txBody>
          <a:bodyPr/>
          <a:lstStyle/>
          <a:p>
            <a:fld id="{B07A0A0F-7F9F-224B-930C-42AD7BCFAAD1}" type="datetime1">
              <a:rPr lang="fr-FR" smtClean="0"/>
              <a:t>07/02/2014</a:t>
            </a:fld>
            <a:endParaRPr lang="fr-FR"/>
          </a:p>
        </p:txBody>
      </p:sp>
      <p:sp>
        <p:nvSpPr>
          <p:cNvPr id="3" name="Espace réservé du pied de page 2"/>
          <p:cNvSpPr>
            <a:spLocks noGrp="1"/>
          </p:cNvSpPr>
          <p:nvPr>
            <p:ph type="ftr" sz="quarter" idx="11"/>
          </p:nvPr>
        </p:nvSpPr>
        <p:spPr/>
        <p:txBody>
          <a:bodyPr/>
          <a:lstStyle/>
          <a:p>
            <a:r>
              <a:rPr lang="fr-FR" smtClean="0"/>
              <a:t>Manuele Kirsch Pinheiro - CRI/UP1 - mkirschpin@univ-paris1.fr</a:t>
            </a:r>
            <a:endParaRPr lang="fr-FR"/>
          </a:p>
        </p:txBody>
      </p:sp>
    </p:spTree>
    <p:extLst>
      <p:ext uri="{BB962C8B-B14F-4D97-AF65-F5344CB8AC3E}">
        <p14:creationId xmlns:p14="http://schemas.microsoft.com/office/powerpoint/2010/main" val="91480515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Workflow</a:t>
            </a:r>
            <a:r>
              <a:rPr lang="fr-FR" dirty="0" smtClean="0"/>
              <a:t> : limitations</a:t>
            </a:r>
            <a:endParaRPr lang="fr-FR" dirty="0"/>
          </a:p>
        </p:txBody>
      </p:sp>
      <p:sp>
        <p:nvSpPr>
          <p:cNvPr id="3" name="Content Placeholder 2"/>
          <p:cNvSpPr>
            <a:spLocks noGrp="1"/>
          </p:cNvSpPr>
          <p:nvPr>
            <p:ph idx="1"/>
          </p:nvPr>
        </p:nvSpPr>
        <p:spPr/>
        <p:txBody>
          <a:bodyPr/>
          <a:lstStyle/>
          <a:p>
            <a:r>
              <a:rPr lang="fr-FR" b="1" dirty="0" smtClean="0">
                <a:solidFill>
                  <a:schemeClr val="tx2"/>
                </a:solidFill>
              </a:rPr>
              <a:t>Flexibilité </a:t>
            </a:r>
          </a:p>
          <a:p>
            <a:pPr lvl="1"/>
            <a:r>
              <a:rPr lang="fr-FR" dirty="0" smtClean="0"/>
              <a:t>Les processus peuvent changer : nouvelles technologies, nouvelles lois, nouvelles besoins…</a:t>
            </a:r>
          </a:p>
          <a:p>
            <a:pPr lvl="1"/>
            <a:r>
              <a:rPr lang="fr-FR" dirty="0" err="1" smtClean="0"/>
              <a:t>WfMS</a:t>
            </a:r>
            <a:r>
              <a:rPr lang="fr-FR" dirty="0" smtClean="0"/>
              <a:t> ont des difficultés à gérer les changements </a:t>
            </a:r>
          </a:p>
          <a:p>
            <a:r>
              <a:rPr lang="fr-FR" b="1" i="1" dirty="0" smtClean="0">
                <a:solidFill>
                  <a:schemeClr val="tx2"/>
                </a:solidFill>
              </a:rPr>
              <a:t>Adaptative </a:t>
            </a:r>
            <a:r>
              <a:rPr lang="fr-FR" b="1" i="1" dirty="0" err="1" smtClean="0">
                <a:solidFill>
                  <a:schemeClr val="tx2"/>
                </a:solidFill>
              </a:rPr>
              <a:t>workflow</a:t>
            </a:r>
            <a:endParaRPr lang="fr-FR" b="1" i="1" dirty="0" smtClean="0">
              <a:solidFill>
                <a:schemeClr val="tx2"/>
              </a:solidFill>
            </a:endParaRPr>
          </a:p>
          <a:p>
            <a:pPr lvl="1"/>
            <a:r>
              <a:rPr lang="fr-FR" dirty="0" smtClean="0"/>
              <a:t>Supporter l’exécution d’un processus comme les </a:t>
            </a:r>
            <a:r>
              <a:rPr lang="fr-FR" dirty="0" err="1" smtClean="0"/>
              <a:t>WfMS</a:t>
            </a:r>
            <a:r>
              <a:rPr lang="fr-FR" dirty="0" smtClean="0"/>
              <a:t> traditionnels , tout en supportant les changements</a:t>
            </a:r>
          </a:p>
          <a:p>
            <a:pPr lvl="2"/>
            <a:r>
              <a:rPr lang="fr-FR" dirty="0" smtClean="0"/>
              <a:t>Changement ordre des tâches, exceptions…</a:t>
            </a:r>
            <a:endParaRPr lang="fr-FR" dirty="0"/>
          </a:p>
        </p:txBody>
      </p:sp>
      <p:sp>
        <p:nvSpPr>
          <p:cNvPr id="4" name="Date Placeholder 3"/>
          <p:cNvSpPr>
            <a:spLocks noGrp="1"/>
          </p:cNvSpPr>
          <p:nvPr>
            <p:ph type="dt" sz="half" idx="10"/>
          </p:nvPr>
        </p:nvSpPr>
        <p:spPr/>
        <p:txBody>
          <a:bodyPr/>
          <a:lstStyle/>
          <a:p>
            <a:fld id="{4031F158-1007-EE40-AC61-644365C29234}" type="datetime1">
              <a:rPr lang="fr-FR" smtClean="0"/>
              <a:t>07/02/2014</a:t>
            </a:fld>
            <a:endParaRPr lang="fr-FR"/>
          </a:p>
        </p:txBody>
      </p:sp>
      <p:sp>
        <p:nvSpPr>
          <p:cNvPr id="5" name="Slide Number Placeholder 4"/>
          <p:cNvSpPr>
            <a:spLocks noGrp="1"/>
          </p:cNvSpPr>
          <p:nvPr>
            <p:ph type="sldNum" sz="quarter" idx="12"/>
          </p:nvPr>
        </p:nvSpPr>
        <p:spPr/>
        <p:txBody>
          <a:bodyPr/>
          <a:lstStyle/>
          <a:p>
            <a:fld id="{08F9BE58-7793-45FF-A067-2A41621469A2}" type="slidenum">
              <a:rPr lang="fr-FR" smtClean="0"/>
              <a:pPr/>
              <a:t>52</a:t>
            </a:fld>
            <a:endParaRPr lang="fr-FR"/>
          </a:p>
        </p:txBody>
      </p:sp>
      <p:sp>
        <p:nvSpPr>
          <p:cNvPr id="6" name="Espace réservé du pied de page 5"/>
          <p:cNvSpPr>
            <a:spLocks noGrp="1"/>
          </p:cNvSpPr>
          <p:nvPr>
            <p:ph type="ftr" sz="quarter" idx="11"/>
          </p:nvPr>
        </p:nvSpPr>
        <p:spPr/>
        <p:txBody>
          <a:bodyPr/>
          <a:lstStyle/>
          <a:p>
            <a:r>
              <a:rPr lang="fr-FR" smtClean="0"/>
              <a:t>Manuele Kirsch Pinheiro - CRI/UP1 - mkirschpin@univ-paris1.fr</a:t>
            </a:r>
            <a:endParaRPr lang="fr-FR"/>
          </a:p>
        </p:txBody>
      </p:sp>
    </p:spTree>
    <p:extLst>
      <p:ext uri="{BB962C8B-B14F-4D97-AF65-F5344CB8AC3E}">
        <p14:creationId xmlns:p14="http://schemas.microsoft.com/office/powerpoint/2010/main" val="39144784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dirty="0" err="1" smtClean="0"/>
              <a:t>Fonctionnalités</a:t>
            </a:r>
            <a:r>
              <a:rPr dirty="0" smtClean="0"/>
              <a:t> de </a:t>
            </a:r>
            <a:r>
              <a:rPr dirty="0" err="1" smtClean="0"/>
              <a:t>contrôle</a:t>
            </a:r>
            <a:endParaRPr lang="fr-FR" dirty="0"/>
          </a:p>
        </p:txBody>
      </p:sp>
      <p:sp>
        <p:nvSpPr>
          <p:cNvPr id="9" name="Content Placeholder 8"/>
          <p:cNvSpPr>
            <a:spLocks noGrp="1"/>
          </p:cNvSpPr>
          <p:nvPr>
            <p:ph idx="1"/>
          </p:nvPr>
        </p:nvSpPr>
        <p:spPr/>
        <p:txBody>
          <a:bodyPr>
            <a:normAutofit fontScale="85000" lnSpcReduction="10000"/>
          </a:bodyPr>
          <a:lstStyle/>
          <a:p>
            <a:pPr>
              <a:lnSpc>
                <a:spcPct val="120000"/>
              </a:lnSpc>
            </a:pPr>
            <a:r>
              <a:rPr lang="fr-FR" b="1" dirty="0" smtClean="0">
                <a:solidFill>
                  <a:schemeClr val="tx2"/>
                </a:solidFill>
              </a:rPr>
              <a:t>Modification dynamique des affectations </a:t>
            </a:r>
            <a:r>
              <a:rPr lang="fr-FR" dirty="0" smtClean="0"/>
              <a:t>(rétraction)</a:t>
            </a:r>
          </a:p>
          <a:p>
            <a:pPr lvl="1">
              <a:lnSpc>
                <a:spcPct val="120000"/>
              </a:lnSpc>
            </a:pPr>
            <a:r>
              <a:rPr lang="fr-FR" dirty="0" smtClean="0"/>
              <a:t>La </a:t>
            </a:r>
            <a:r>
              <a:rPr lang="fr-FR" b="1" dirty="0" smtClean="0">
                <a:solidFill>
                  <a:schemeClr val="accent4">
                    <a:lumMod val="50000"/>
                  </a:schemeClr>
                </a:solidFill>
              </a:rPr>
              <a:t>réaffectation</a:t>
            </a:r>
            <a:r>
              <a:rPr lang="fr-FR" dirty="0" smtClean="0"/>
              <a:t> d'une </a:t>
            </a:r>
            <a:r>
              <a:rPr lang="fr-FR" b="1" dirty="0" smtClean="0">
                <a:solidFill>
                  <a:schemeClr val="accent4">
                    <a:lumMod val="50000"/>
                  </a:schemeClr>
                </a:solidFill>
              </a:rPr>
              <a:t>tâche</a:t>
            </a:r>
            <a:r>
              <a:rPr lang="fr-FR" dirty="0" smtClean="0"/>
              <a:t> à un nouveau participant que celui auquel le moteur de </a:t>
            </a:r>
            <a:r>
              <a:rPr lang="fr-FR" dirty="0" err="1" smtClean="0"/>
              <a:t>workflow</a:t>
            </a:r>
            <a:r>
              <a:rPr lang="fr-FR" dirty="0" smtClean="0"/>
              <a:t> l'avait affecté</a:t>
            </a:r>
          </a:p>
          <a:p>
            <a:pPr lvl="1">
              <a:lnSpc>
                <a:spcPct val="120000"/>
              </a:lnSpc>
            </a:pPr>
            <a:r>
              <a:rPr lang="fr-FR" dirty="0" smtClean="0"/>
              <a:t>Plusieurs types de rétraction: </a:t>
            </a:r>
            <a:r>
              <a:rPr lang="fr-FR" b="1" dirty="0" smtClean="0">
                <a:solidFill>
                  <a:schemeClr val="accent4">
                    <a:lumMod val="50000"/>
                  </a:schemeClr>
                </a:solidFill>
              </a:rPr>
              <a:t>modification</a:t>
            </a:r>
            <a:r>
              <a:rPr lang="fr-FR" dirty="0" smtClean="0"/>
              <a:t> de l'affectation des </a:t>
            </a:r>
            <a:r>
              <a:rPr lang="fr-FR" b="1" dirty="0" smtClean="0">
                <a:solidFill>
                  <a:schemeClr val="accent4">
                    <a:lumMod val="50000"/>
                  </a:schemeClr>
                </a:solidFill>
              </a:rPr>
              <a:t>rôles</a:t>
            </a:r>
            <a:r>
              <a:rPr lang="fr-FR" dirty="0" smtClean="0"/>
              <a:t>, retrait de la </a:t>
            </a:r>
            <a:r>
              <a:rPr lang="fr-FR" b="1" dirty="0" smtClean="0">
                <a:solidFill>
                  <a:schemeClr val="accent4">
                    <a:lumMod val="50000"/>
                  </a:schemeClr>
                </a:solidFill>
              </a:rPr>
              <a:t>tâche</a:t>
            </a:r>
            <a:r>
              <a:rPr lang="fr-FR" dirty="0" smtClean="0"/>
              <a:t> et </a:t>
            </a:r>
            <a:r>
              <a:rPr lang="fr-FR" b="1" dirty="0" smtClean="0">
                <a:solidFill>
                  <a:schemeClr val="accent4">
                    <a:lumMod val="50000"/>
                  </a:schemeClr>
                </a:solidFill>
              </a:rPr>
              <a:t>l'affectation</a:t>
            </a:r>
            <a:r>
              <a:rPr lang="fr-FR" dirty="0" smtClean="0"/>
              <a:t> à un autre </a:t>
            </a:r>
            <a:r>
              <a:rPr lang="fr-FR" b="1" dirty="0" smtClean="0">
                <a:solidFill>
                  <a:schemeClr val="accent4">
                    <a:lumMod val="50000"/>
                  </a:schemeClr>
                </a:solidFill>
              </a:rPr>
              <a:t>participant</a:t>
            </a:r>
          </a:p>
          <a:p>
            <a:pPr lvl="1">
              <a:lnSpc>
                <a:spcPct val="120000"/>
              </a:lnSpc>
            </a:pPr>
            <a:r>
              <a:rPr lang="fr-FR" dirty="0" smtClean="0"/>
              <a:t>Le logiciel peut suivre à la </a:t>
            </a:r>
            <a:r>
              <a:rPr lang="fr-FR" b="1" dirty="0" smtClean="0">
                <a:solidFill>
                  <a:schemeClr val="accent4">
                    <a:lumMod val="50000"/>
                  </a:schemeClr>
                </a:solidFill>
              </a:rPr>
              <a:t>progression</a:t>
            </a:r>
            <a:r>
              <a:rPr lang="fr-FR" dirty="0" smtClean="0"/>
              <a:t> et le </a:t>
            </a:r>
            <a:r>
              <a:rPr lang="fr-FR" b="1" dirty="0" smtClean="0">
                <a:solidFill>
                  <a:schemeClr val="accent4">
                    <a:lumMod val="50000"/>
                  </a:schemeClr>
                </a:solidFill>
              </a:rPr>
              <a:t>statut</a:t>
            </a:r>
            <a:r>
              <a:rPr lang="fr-FR" dirty="0" smtClean="0"/>
              <a:t> des différentes affectations, les rétractions et les réaffectations, la durée des tâches affectées, l'état d'une instance de </a:t>
            </a:r>
            <a:r>
              <a:rPr lang="fr-FR" dirty="0" err="1" smtClean="0"/>
              <a:t>workflow</a:t>
            </a:r>
            <a:r>
              <a:rPr lang="fr-FR" dirty="0" smtClean="0"/>
              <a:t> à un instant t, etc.</a:t>
            </a:r>
          </a:p>
          <a:p>
            <a:pPr lvl="1">
              <a:lnSpc>
                <a:spcPct val="120000"/>
              </a:lnSpc>
            </a:pPr>
            <a:r>
              <a:rPr lang="fr-FR" dirty="0" smtClean="0"/>
              <a:t>Le </a:t>
            </a:r>
            <a:r>
              <a:rPr lang="fr-FR" b="1" dirty="0" smtClean="0">
                <a:solidFill>
                  <a:schemeClr val="accent4">
                    <a:lumMod val="50000"/>
                  </a:schemeClr>
                </a:solidFill>
              </a:rPr>
              <a:t>suivi</a:t>
            </a:r>
            <a:r>
              <a:rPr lang="fr-FR" dirty="0" smtClean="0"/>
              <a:t> de ces informations par le management est primordial pour l'amélioration de la performance des processus et la qualité du service fourni.</a:t>
            </a:r>
            <a:endParaRPr lang="fr-FR" sz="4000" dirty="0" smtClean="0">
              <a:latin typeface="Times" charset="0"/>
            </a:endParaRPr>
          </a:p>
          <a:p>
            <a:pPr>
              <a:lnSpc>
                <a:spcPct val="120000"/>
              </a:lnSpc>
            </a:pPr>
            <a:endParaRPr lang="fr-FR" dirty="0" smtClean="0">
              <a:solidFill>
                <a:srgbClr val="008000"/>
              </a:solidFill>
            </a:endParaRPr>
          </a:p>
          <a:p>
            <a:pPr>
              <a:lnSpc>
                <a:spcPct val="120000"/>
              </a:lnSpc>
            </a:pPr>
            <a:endParaRPr lang="fr-FR" dirty="0"/>
          </a:p>
        </p:txBody>
      </p:sp>
      <p:sp>
        <p:nvSpPr>
          <p:cNvPr id="6" name="Slide Number Placeholder 2"/>
          <p:cNvSpPr>
            <a:spLocks noGrp="1"/>
          </p:cNvSpPr>
          <p:nvPr>
            <p:ph type="sldNum" sz="quarter" idx="12"/>
          </p:nvPr>
        </p:nvSpPr>
        <p:spPr/>
        <p:txBody>
          <a:bodyPr/>
          <a:lstStyle/>
          <a:p>
            <a:pPr algn="r">
              <a:defRPr/>
            </a:pPr>
            <a:fld id="{B86D31B1-E8D3-42D5-8BBC-5E18AEEE359C}" type="slidenum">
              <a:rPr lang="fr-FR"/>
              <a:pPr algn="r">
                <a:defRPr/>
              </a:pPr>
              <a:t>53</a:t>
            </a:fld>
            <a:endParaRPr lang="fr-FR" sz="1400" dirty="0"/>
          </a:p>
        </p:txBody>
      </p:sp>
      <p:sp>
        <p:nvSpPr>
          <p:cNvPr id="7" name="Footer Placeholder 1"/>
          <p:cNvSpPr txBox="1">
            <a:spLocks/>
          </p:cNvSpPr>
          <p:nvPr/>
        </p:nvSpPr>
        <p:spPr>
          <a:xfrm>
            <a:off x="214282" y="6350023"/>
            <a:ext cx="2895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chemeClr val="tx1">
                    <a:tint val="75000"/>
                  </a:schemeClr>
                </a:solidFill>
                <a:effectLst/>
                <a:uLnTx/>
                <a:uFillTx/>
                <a:latin typeface="+mn-lt"/>
                <a:ea typeface="+mn-ea"/>
                <a:cs typeface="+mn-cs"/>
                <a:sym typeface="Symbol"/>
              </a:rPr>
              <a:t> </a:t>
            </a:r>
            <a:r>
              <a:rPr kumimoji="0" lang="en-GB" sz="1200" b="0" i="0" u="none" strike="noStrike" kern="1200" cap="none" spc="0" normalizeH="0" baseline="0" noProof="0" dirty="0" smtClean="0">
                <a:ln>
                  <a:noFill/>
                </a:ln>
                <a:solidFill>
                  <a:schemeClr val="tx1">
                    <a:tint val="75000"/>
                  </a:schemeClr>
                </a:solidFill>
                <a:effectLst/>
                <a:uLnTx/>
                <a:uFillTx/>
                <a:latin typeface="+mn-lt"/>
                <a:ea typeface="+mn-ea"/>
                <a:cs typeface="+mn-cs"/>
              </a:rPr>
              <a:t>S. </a:t>
            </a:r>
            <a:r>
              <a:rPr kumimoji="0" lang="en-GB" sz="1200" b="0" i="0" u="none" strike="noStrike" kern="1200" cap="none" spc="0" normalizeH="0" baseline="0" noProof="0" dirty="0" err="1" smtClean="0">
                <a:ln>
                  <a:noFill/>
                </a:ln>
                <a:solidFill>
                  <a:schemeClr val="tx1">
                    <a:tint val="75000"/>
                  </a:schemeClr>
                </a:solidFill>
                <a:effectLst/>
                <a:uLnTx/>
                <a:uFillTx/>
                <a:latin typeface="+mn-lt"/>
                <a:ea typeface="+mn-ea"/>
                <a:cs typeface="+mn-cs"/>
              </a:rPr>
              <a:t>Nurcan</a:t>
            </a:r>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 name="Espace réservé de la date 1"/>
          <p:cNvSpPr>
            <a:spLocks noGrp="1"/>
          </p:cNvSpPr>
          <p:nvPr>
            <p:ph type="dt" sz="half" idx="10"/>
          </p:nvPr>
        </p:nvSpPr>
        <p:spPr/>
        <p:txBody>
          <a:bodyPr/>
          <a:lstStyle/>
          <a:p>
            <a:fld id="{717DEF25-56E0-FF4F-B803-86C26EC898FA}" type="datetime1">
              <a:rPr lang="fr-FR" smtClean="0"/>
              <a:t>07/02/2014</a:t>
            </a:fld>
            <a:endParaRPr lang="fr-FR"/>
          </a:p>
        </p:txBody>
      </p:sp>
      <p:sp>
        <p:nvSpPr>
          <p:cNvPr id="3" name="Espace réservé du pied de page 2"/>
          <p:cNvSpPr>
            <a:spLocks noGrp="1"/>
          </p:cNvSpPr>
          <p:nvPr>
            <p:ph type="ftr" sz="quarter" idx="11"/>
          </p:nvPr>
        </p:nvSpPr>
        <p:spPr/>
        <p:txBody>
          <a:bodyPr/>
          <a:lstStyle/>
          <a:p>
            <a:r>
              <a:rPr lang="fr-FR" smtClean="0"/>
              <a:t>Manuele Kirsch Pinheiro - CRI/UP1 - mkirschpin@univ-paris1.fr</a:t>
            </a:r>
            <a:endParaRPr lang="fr-FR"/>
          </a:p>
        </p:txBody>
      </p:sp>
    </p:spTree>
    <p:extLst>
      <p:ext uri="{BB962C8B-B14F-4D97-AF65-F5344CB8AC3E}">
        <p14:creationId xmlns:p14="http://schemas.microsoft.com/office/powerpoint/2010/main" val="34370955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Groupware </a:t>
            </a:r>
            <a:r>
              <a:rPr lang="fr-FR" dirty="0" smtClean="0"/>
              <a:t>&amp; </a:t>
            </a:r>
            <a:r>
              <a:rPr dirty="0" smtClean="0"/>
              <a:t>BPR</a:t>
            </a:r>
            <a:endParaRPr lang="fr-FR" dirty="0"/>
          </a:p>
        </p:txBody>
      </p:sp>
      <p:sp>
        <p:nvSpPr>
          <p:cNvPr id="3" name="Content Placeholder 2"/>
          <p:cNvSpPr>
            <a:spLocks noGrp="1"/>
          </p:cNvSpPr>
          <p:nvPr>
            <p:ph idx="1"/>
          </p:nvPr>
        </p:nvSpPr>
        <p:spPr>
          <a:xfrm>
            <a:off x="457200" y="1428736"/>
            <a:ext cx="8472518" cy="4697427"/>
          </a:xfrm>
        </p:spPr>
        <p:txBody>
          <a:bodyPr>
            <a:normAutofit fontScale="92500" lnSpcReduction="10000"/>
          </a:bodyPr>
          <a:lstStyle/>
          <a:p>
            <a:r>
              <a:rPr lang="fr-FR" dirty="0" smtClean="0"/>
              <a:t>Les </a:t>
            </a:r>
            <a:r>
              <a:rPr lang="fr-FR" b="1" dirty="0" smtClean="0">
                <a:solidFill>
                  <a:schemeClr val="tx2"/>
                </a:solidFill>
              </a:rPr>
              <a:t>collecticiels</a:t>
            </a:r>
            <a:r>
              <a:rPr lang="fr-FR" dirty="0" smtClean="0"/>
              <a:t> sont un </a:t>
            </a:r>
            <a:r>
              <a:rPr lang="fr-FR" b="1" dirty="0" smtClean="0">
                <a:solidFill>
                  <a:schemeClr val="tx2"/>
                </a:solidFill>
              </a:rPr>
              <a:t>levier</a:t>
            </a:r>
            <a:r>
              <a:rPr lang="fr-FR" dirty="0" smtClean="0"/>
              <a:t> pour le </a:t>
            </a:r>
            <a:r>
              <a:rPr lang="fr-FR" b="1" dirty="0" smtClean="0">
                <a:solidFill>
                  <a:schemeClr val="tx2"/>
                </a:solidFill>
              </a:rPr>
              <a:t>BPR</a:t>
            </a:r>
          </a:p>
          <a:p>
            <a:r>
              <a:rPr lang="fr-FR" dirty="0" smtClean="0"/>
              <a:t>Les collecticiels contribuent à </a:t>
            </a:r>
            <a:r>
              <a:rPr lang="fr-FR" b="1" dirty="0" smtClean="0">
                <a:solidFill>
                  <a:schemeClr val="tx2"/>
                </a:solidFill>
              </a:rPr>
              <a:t>aplatir</a:t>
            </a:r>
            <a:r>
              <a:rPr lang="fr-FR" dirty="0" smtClean="0"/>
              <a:t> les organisations</a:t>
            </a:r>
          </a:p>
          <a:p>
            <a:pPr lvl="1"/>
            <a:r>
              <a:rPr lang="fr-FR" dirty="0" smtClean="0"/>
              <a:t>Renforcement de la </a:t>
            </a:r>
            <a:r>
              <a:rPr lang="fr-FR" b="1" dirty="0" smtClean="0">
                <a:solidFill>
                  <a:schemeClr val="tx2"/>
                </a:solidFill>
              </a:rPr>
              <a:t>coopération</a:t>
            </a:r>
            <a:r>
              <a:rPr lang="fr-FR" dirty="0" smtClean="0"/>
              <a:t> entre les équipes</a:t>
            </a:r>
          </a:p>
          <a:p>
            <a:pPr lvl="1"/>
            <a:r>
              <a:rPr lang="fr-FR" dirty="0" smtClean="0"/>
              <a:t>Accroissement de la </a:t>
            </a:r>
            <a:r>
              <a:rPr lang="fr-FR" b="1" dirty="0" smtClean="0">
                <a:solidFill>
                  <a:schemeClr val="tx2"/>
                </a:solidFill>
              </a:rPr>
              <a:t>communication</a:t>
            </a:r>
            <a:r>
              <a:rPr lang="fr-FR" dirty="0" smtClean="0"/>
              <a:t> globale</a:t>
            </a:r>
          </a:p>
          <a:p>
            <a:pPr lvl="1"/>
            <a:r>
              <a:rPr lang="fr-FR" dirty="0" smtClean="0"/>
              <a:t>Augmentation et amélioration de la quantité d </a:t>
            </a:r>
            <a:r>
              <a:rPr lang="fr-FR" b="1" dirty="0" smtClean="0">
                <a:solidFill>
                  <a:schemeClr val="tx2"/>
                </a:solidFill>
              </a:rPr>
              <a:t>’information</a:t>
            </a:r>
            <a:r>
              <a:rPr lang="fr-FR" dirty="0" smtClean="0"/>
              <a:t> </a:t>
            </a:r>
            <a:r>
              <a:rPr lang="fr-FR" b="1" dirty="0" smtClean="0">
                <a:solidFill>
                  <a:schemeClr val="tx2"/>
                </a:solidFill>
              </a:rPr>
              <a:t>accessible</a:t>
            </a:r>
            <a:r>
              <a:rPr lang="fr-FR" dirty="0" smtClean="0"/>
              <a:t> à tous</a:t>
            </a:r>
          </a:p>
          <a:p>
            <a:r>
              <a:rPr lang="fr-FR" dirty="0" smtClean="0"/>
              <a:t>Une mauvaise utilisation peut entraîner l’</a:t>
            </a:r>
            <a:r>
              <a:rPr lang="fr-FR" b="1" dirty="0" smtClean="0">
                <a:solidFill>
                  <a:schemeClr val="tx2"/>
                </a:solidFill>
              </a:rPr>
              <a:t>échec</a:t>
            </a:r>
            <a:r>
              <a:rPr lang="fr-FR" dirty="0" smtClean="0"/>
              <a:t> d ’une tentative de </a:t>
            </a:r>
            <a:r>
              <a:rPr lang="fr-FR" b="1" dirty="0" smtClean="0">
                <a:solidFill>
                  <a:schemeClr val="tx2"/>
                </a:solidFill>
              </a:rPr>
              <a:t>restructuration</a:t>
            </a:r>
            <a:endParaRPr lang="fr-FR" dirty="0" smtClean="0"/>
          </a:p>
          <a:p>
            <a:r>
              <a:rPr lang="fr-FR" dirty="0" smtClean="0"/>
              <a:t>Plus les individus sont responsabilisés et impliqués, plus les effets de la créativité se font sentir à tous les niveaux</a:t>
            </a:r>
          </a:p>
          <a:p>
            <a:endParaRPr lang="fr-FR" dirty="0"/>
          </a:p>
        </p:txBody>
      </p:sp>
      <p:sp>
        <p:nvSpPr>
          <p:cNvPr id="4" name="Date Placeholder 3"/>
          <p:cNvSpPr>
            <a:spLocks noGrp="1"/>
          </p:cNvSpPr>
          <p:nvPr>
            <p:ph type="dt" sz="half" idx="10"/>
          </p:nvPr>
        </p:nvSpPr>
        <p:spPr/>
        <p:txBody>
          <a:bodyPr/>
          <a:lstStyle/>
          <a:p>
            <a:fld id="{31A5302C-36D9-E144-A01A-D2DB14423146}" type="datetime1">
              <a:rPr lang="fr-FR" smtClean="0"/>
              <a:t>07/02/2014</a:t>
            </a:fld>
            <a:endParaRPr lang="fr-FR"/>
          </a:p>
        </p:txBody>
      </p:sp>
      <p:sp>
        <p:nvSpPr>
          <p:cNvPr id="5" name="Slide Number Placeholder 4"/>
          <p:cNvSpPr>
            <a:spLocks noGrp="1"/>
          </p:cNvSpPr>
          <p:nvPr>
            <p:ph type="sldNum" sz="quarter" idx="12"/>
          </p:nvPr>
        </p:nvSpPr>
        <p:spPr/>
        <p:txBody>
          <a:bodyPr/>
          <a:lstStyle/>
          <a:p>
            <a:fld id="{08F9BE58-7793-45FF-A067-2A41621469A2}" type="slidenum">
              <a:rPr lang="fr-FR" smtClean="0"/>
              <a:pPr/>
              <a:t>6</a:t>
            </a:fld>
            <a:endParaRPr lang="fr-FR"/>
          </a:p>
        </p:txBody>
      </p:sp>
      <p:sp>
        <p:nvSpPr>
          <p:cNvPr id="6" name="Espace réservé du pied de page 5"/>
          <p:cNvSpPr>
            <a:spLocks noGrp="1"/>
          </p:cNvSpPr>
          <p:nvPr>
            <p:ph type="ftr" sz="quarter" idx="11"/>
          </p:nvPr>
        </p:nvSpPr>
        <p:spPr/>
        <p:txBody>
          <a:bodyPr/>
          <a:lstStyle/>
          <a:p>
            <a:r>
              <a:rPr lang="fr-FR" smtClean="0"/>
              <a:t>Manuele Kirsch Pinheiro - CRI/UP1 - mkirschpin@univ-paris1.fr</a:t>
            </a:r>
            <a:endParaRPr lang="fr-FR"/>
          </a:p>
        </p:txBody>
      </p:sp>
      <p:sp>
        <p:nvSpPr>
          <p:cNvPr id="7" name="Multiplication 6"/>
          <p:cNvSpPr/>
          <p:nvPr/>
        </p:nvSpPr>
        <p:spPr>
          <a:xfrm>
            <a:off x="-4734" y="6283243"/>
            <a:ext cx="504056" cy="581744"/>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0736469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Workflow</a:t>
            </a:r>
            <a:r>
              <a:rPr lang="fr-FR" dirty="0" smtClean="0"/>
              <a:t> &amp; BPR</a:t>
            </a:r>
            <a:endParaRPr lang="fr-FR" dirty="0"/>
          </a:p>
        </p:txBody>
      </p:sp>
      <p:sp>
        <p:nvSpPr>
          <p:cNvPr id="3" name="Content Placeholder 2"/>
          <p:cNvSpPr>
            <a:spLocks noGrp="1"/>
          </p:cNvSpPr>
          <p:nvPr>
            <p:ph idx="1"/>
          </p:nvPr>
        </p:nvSpPr>
        <p:spPr>
          <a:xfrm>
            <a:off x="457200" y="1214422"/>
            <a:ext cx="8543956" cy="5454938"/>
          </a:xfrm>
        </p:spPr>
        <p:txBody>
          <a:bodyPr>
            <a:normAutofit fontScale="92500" lnSpcReduction="10000"/>
          </a:bodyPr>
          <a:lstStyle/>
          <a:p>
            <a:r>
              <a:rPr lang="fr-FR" sz="2700" dirty="0"/>
              <a:t>Les </a:t>
            </a:r>
            <a:r>
              <a:rPr lang="fr-FR" sz="2800" b="1" dirty="0">
                <a:solidFill>
                  <a:schemeClr val="tx2"/>
                </a:solidFill>
              </a:rPr>
              <a:t>systèmes de </a:t>
            </a:r>
            <a:r>
              <a:rPr lang="fr-FR" sz="2800" b="1" dirty="0" err="1">
                <a:solidFill>
                  <a:schemeClr val="tx2"/>
                </a:solidFill>
              </a:rPr>
              <a:t>workflow</a:t>
            </a:r>
            <a:r>
              <a:rPr lang="fr-FR" sz="2800" b="1" dirty="0">
                <a:solidFill>
                  <a:schemeClr val="tx2"/>
                </a:solidFill>
              </a:rPr>
              <a:t> </a:t>
            </a:r>
            <a:r>
              <a:rPr lang="fr-FR" sz="2700" dirty="0" smtClean="0"/>
              <a:t>sont aussi un levier pour le BPR</a:t>
            </a:r>
          </a:p>
          <a:p>
            <a:pPr lvl="1">
              <a:buFont typeface="Wingdings" charset="2"/>
              <a:buChar char="Ø"/>
            </a:pPr>
            <a:r>
              <a:rPr lang="fr-FR" sz="2300" i="1" dirty="0" smtClean="0">
                <a:solidFill>
                  <a:schemeClr val="tx2">
                    <a:lumMod val="50000"/>
                  </a:schemeClr>
                </a:solidFill>
              </a:rPr>
              <a:t>Automatisation de processus</a:t>
            </a:r>
            <a:endParaRPr lang="fr-FR" sz="2300" i="1" dirty="0">
              <a:solidFill>
                <a:schemeClr val="tx2">
                  <a:lumMod val="50000"/>
                </a:schemeClr>
              </a:solidFill>
            </a:endParaRPr>
          </a:p>
          <a:p>
            <a:r>
              <a:rPr lang="fr-FR" sz="2800" b="1" dirty="0" err="1" smtClean="0">
                <a:solidFill>
                  <a:schemeClr val="tx2"/>
                </a:solidFill>
              </a:rPr>
              <a:t>Workflow</a:t>
            </a:r>
            <a:r>
              <a:rPr lang="fr-FR" sz="2800" b="1" dirty="0" smtClean="0">
                <a:solidFill>
                  <a:schemeClr val="tx2"/>
                </a:solidFill>
              </a:rPr>
              <a:t>  </a:t>
            </a:r>
            <a:r>
              <a:rPr lang="fr-FR" sz="2800" dirty="0" smtClean="0"/>
              <a:t>(flots de travail)</a:t>
            </a:r>
            <a:endParaRPr lang="fr-FR" sz="2800" b="1" dirty="0" smtClean="0">
              <a:solidFill>
                <a:schemeClr val="tx2"/>
              </a:solidFill>
            </a:endParaRPr>
          </a:p>
          <a:p>
            <a:pPr lvl="1"/>
            <a:r>
              <a:rPr lang="fr-FR" sz="2400" dirty="0" smtClean="0"/>
              <a:t>Gestion informatique de l’ensemble des tâches à accomplir par différents acteurs impliqués dans un processus métier </a:t>
            </a:r>
            <a:r>
              <a:rPr lang="fr-FR" sz="2200" dirty="0" smtClean="0"/>
              <a:t>[</a:t>
            </a:r>
            <a:r>
              <a:rPr lang="fr-FR" sz="2200" dirty="0" err="1" smtClean="0"/>
              <a:t>Bessai</a:t>
            </a:r>
            <a:r>
              <a:rPr lang="fr-FR" sz="2200" dirty="0" smtClean="0"/>
              <a:t> 2007]</a:t>
            </a:r>
            <a:endParaRPr lang="fr-FR" sz="2400" dirty="0" smtClean="0"/>
          </a:p>
          <a:p>
            <a:pPr lvl="1"/>
            <a:r>
              <a:rPr lang="fr-FR" sz="2400" dirty="0" smtClean="0"/>
              <a:t>Administration, contrôle et coordination du processus</a:t>
            </a:r>
          </a:p>
          <a:p>
            <a:pPr lvl="1"/>
            <a:r>
              <a:rPr lang="fr-FR" b="1" i="1" dirty="0" err="1" smtClean="0">
                <a:solidFill>
                  <a:schemeClr val="tx2"/>
                </a:solidFill>
              </a:rPr>
              <a:t>Workflow</a:t>
            </a:r>
            <a:r>
              <a:rPr lang="fr-FR" b="1" i="1" dirty="0" smtClean="0">
                <a:solidFill>
                  <a:schemeClr val="tx2"/>
                </a:solidFill>
              </a:rPr>
              <a:t> Management Systems </a:t>
            </a:r>
          </a:p>
          <a:p>
            <a:pPr lvl="2">
              <a:lnSpc>
                <a:spcPct val="80000"/>
              </a:lnSpc>
            </a:pPr>
            <a:r>
              <a:rPr lang="fr-FR" sz="2200" dirty="0" smtClean="0"/>
              <a:t>Systèmes utilisés pour structurer le travail entre les individus, surtout lorsque le processus est répété et implique de multiples individus </a:t>
            </a:r>
            <a:r>
              <a:rPr lang="fr-FR" sz="2000" dirty="0" smtClean="0"/>
              <a:t>[</a:t>
            </a:r>
            <a:r>
              <a:rPr lang="fr-FR" sz="2000" dirty="0" err="1" smtClean="0"/>
              <a:t>Manheim</a:t>
            </a:r>
            <a:r>
              <a:rPr lang="fr-FR" sz="2000" dirty="0" smtClean="0"/>
              <a:t> 1998]</a:t>
            </a:r>
          </a:p>
          <a:p>
            <a:pPr lvl="2">
              <a:lnSpc>
                <a:spcPct val="80000"/>
              </a:lnSpc>
            </a:pPr>
            <a:r>
              <a:rPr lang="fr-FR" sz="2000" dirty="0" smtClean="0"/>
              <a:t>Systèmes qui contrôlent l’exécution d’un </a:t>
            </a:r>
            <a:r>
              <a:rPr lang="fr-FR" sz="2000" dirty="0" err="1" smtClean="0"/>
              <a:t>workflow</a:t>
            </a:r>
            <a:endParaRPr lang="fr-FR" sz="2000" dirty="0" smtClean="0"/>
          </a:p>
          <a:p>
            <a:pPr lvl="2">
              <a:lnSpc>
                <a:spcPct val="80000"/>
              </a:lnSpc>
            </a:pPr>
            <a:endParaRPr lang="fr-FR" sz="2000" dirty="0" smtClean="0"/>
          </a:p>
          <a:p>
            <a:pPr lvl="1">
              <a:lnSpc>
                <a:spcPct val="80000"/>
              </a:lnSpc>
              <a:buBlip>
                <a:blip r:embed="rId2"/>
              </a:buBlip>
            </a:pPr>
            <a:r>
              <a:rPr lang="fr-FR" sz="2600" dirty="0" smtClean="0"/>
              <a:t>Attention ! </a:t>
            </a:r>
            <a:r>
              <a:rPr lang="fr-FR" sz="2600" b="1" i="1" dirty="0" err="1" smtClean="0">
                <a:solidFill>
                  <a:schemeClr val="tx2"/>
                </a:solidFill>
              </a:rPr>
              <a:t>Workflow</a:t>
            </a:r>
            <a:r>
              <a:rPr lang="fr-FR" sz="2600" b="1" i="1" dirty="0" smtClean="0">
                <a:solidFill>
                  <a:schemeClr val="tx2"/>
                </a:solidFill>
              </a:rPr>
              <a:t> n’est pas synonyme de </a:t>
            </a:r>
            <a:r>
              <a:rPr lang="fr-FR" sz="2600" b="1" i="1" dirty="0" err="1" smtClean="0">
                <a:solidFill>
                  <a:schemeClr val="tx2"/>
                </a:solidFill>
              </a:rPr>
              <a:t>groupware</a:t>
            </a:r>
            <a:r>
              <a:rPr lang="fr-FR" sz="2600" b="1" i="1" dirty="0" smtClean="0">
                <a:solidFill>
                  <a:schemeClr val="tx2"/>
                </a:solidFill>
              </a:rPr>
              <a:t> </a:t>
            </a:r>
          </a:p>
        </p:txBody>
      </p:sp>
      <p:sp>
        <p:nvSpPr>
          <p:cNvPr id="4" name="Date Placeholder 3"/>
          <p:cNvSpPr>
            <a:spLocks noGrp="1"/>
          </p:cNvSpPr>
          <p:nvPr>
            <p:ph type="dt" sz="half" idx="10"/>
          </p:nvPr>
        </p:nvSpPr>
        <p:spPr/>
        <p:txBody>
          <a:bodyPr/>
          <a:lstStyle/>
          <a:p>
            <a:fld id="{51D7696B-FBAE-904A-8DB1-68434A28F6F4}" type="datetime1">
              <a:rPr lang="fr-FR" smtClean="0"/>
              <a:t>07/02/2014</a:t>
            </a:fld>
            <a:endParaRPr lang="fr-FR"/>
          </a:p>
        </p:txBody>
      </p:sp>
      <p:sp>
        <p:nvSpPr>
          <p:cNvPr id="5" name="Slide Number Placeholder 4"/>
          <p:cNvSpPr>
            <a:spLocks noGrp="1"/>
          </p:cNvSpPr>
          <p:nvPr>
            <p:ph type="sldNum" sz="quarter" idx="12"/>
          </p:nvPr>
        </p:nvSpPr>
        <p:spPr/>
        <p:txBody>
          <a:bodyPr/>
          <a:lstStyle/>
          <a:p>
            <a:fld id="{08F9BE58-7793-45FF-A067-2A41621469A2}" type="slidenum">
              <a:rPr lang="fr-FR" smtClean="0"/>
              <a:pPr/>
              <a:t>7</a:t>
            </a:fld>
            <a:endParaRPr lang="fr-FR"/>
          </a:p>
        </p:txBody>
      </p:sp>
      <p:sp>
        <p:nvSpPr>
          <p:cNvPr id="6" name="Espace réservé du pied de page 5"/>
          <p:cNvSpPr>
            <a:spLocks noGrp="1"/>
          </p:cNvSpPr>
          <p:nvPr>
            <p:ph type="ftr" sz="quarter" idx="11"/>
          </p:nvPr>
        </p:nvSpPr>
        <p:spPr/>
        <p:txBody>
          <a:bodyPr/>
          <a:lstStyle/>
          <a:p>
            <a:r>
              <a:rPr lang="fr-FR" smtClean="0"/>
              <a:t>Manuele Kirsch Pinheiro - CRI/UP1 - mkirschpin@univ-paris1.fr</a:t>
            </a:r>
            <a:endParaRPr lang="fr-FR"/>
          </a:p>
        </p:txBody>
      </p:sp>
    </p:spTree>
    <p:extLst>
      <p:ext uri="{BB962C8B-B14F-4D97-AF65-F5344CB8AC3E}">
        <p14:creationId xmlns:p14="http://schemas.microsoft.com/office/powerpoint/2010/main" val="5559330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smtClean="0"/>
              <a:t>Groupware / Workflow </a:t>
            </a:r>
          </a:p>
        </p:txBody>
      </p:sp>
      <p:sp>
        <p:nvSpPr>
          <p:cNvPr id="8" name="Content Placeholder 7"/>
          <p:cNvSpPr>
            <a:spLocks noGrp="1"/>
          </p:cNvSpPr>
          <p:nvPr>
            <p:ph idx="1"/>
          </p:nvPr>
        </p:nvSpPr>
        <p:spPr>
          <a:xfrm>
            <a:off x="457200" y="1428736"/>
            <a:ext cx="8229600" cy="3571899"/>
          </a:xfrm>
        </p:spPr>
        <p:txBody>
          <a:bodyPr>
            <a:normAutofit fontScale="70000" lnSpcReduction="20000"/>
          </a:bodyPr>
          <a:lstStyle/>
          <a:p>
            <a:pPr>
              <a:lnSpc>
                <a:spcPct val="120000"/>
              </a:lnSpc>
            </a:pPr>
            <a:r>
              <a:rPr lang="fr-FR" i="1" dirty="0" smtClean="0"/>
              <a:t>"Le </a:t>
            </a:r>
            <a:r>
              <a:rPr lang="fr-FR" b="1" i="1" dirty="0" err="1" smtClean="0">
                <a:solidFill>
                  <a:schemeClr val="tx2"/>
                </a:solidFill>
              </a:rPr>
              <a:t>workflow</a:t>
            </a:r>
            <a:r>
              <a:rPr lang="fr-FR" i="1" dirty="0" smtClean="0"/>
              <a:t> cherche à automatiser les </a:t>
            </a:r>
            <a:r>
              <a:rPr lang="fr-FR" b="1" i="1" dirty="0" smtClean="0">
                <a:solidFill>
                  <a:schemeClr val="tx2"/>
                </a:solidFill>
              </a:rPr>
              <a:t>règles formelles </a:t>
            </a:r>
            <a:r>
              <a:rPr lang="fr-FR" i="1" dirty="0" smtClean="0"/>
              <a:t>en vue de restructurer les procédures métiers de l ’entreprise; le </a:t>
            </a:r>
            <a:r>
              <a:rPr lang="fr-FR" b="1" i="1" dirty="0" err="1" smtClean="0">
                <a:solidFill>
                  <a:schemeClr val="tx2"/>
                </a:solidFill>
              </a:rPr>
              <a:t>groupware</a:t>
            </a:r>
            <a:r>
              <a:rPr lang="fr-FR" i="1" dirty="0" smtClean="0"/>
              <a:t> essaie de faciliter les </a:t>
            </a:r>
            <a:r>
              <a:rPr lang="fr-FR" b="1" i="1" dirty="0" smtClean="0">
                <a:solidFill>
                  <a:schemeClr val="tx2"/>
                </a:solidFill>
              </a:rPr>
              <a:t>interactions informelles </a:t>
            </a:r>
            <a:r>
              <a:rPr lang="fr-FR" i="1" dirty="0" smtClean="0"/>
              <a:t>entre les groupes en renforçant les aspects communication, coordination et coopération du travail en équipe"</a:t>
            </a:r>
            <a:r>
              <a:rPr lang="fr-FR" dirty="0" smtClean="0"/>
              <a:t> (Bock, 1992)</a:t>
            </a:r>
          </a:p>
          <a:p>
            <a:pPr>
              <a:lnSpc>
                <a:spcPct val="120000"/>
              </a:lnSpc>
              <a:spcBef>
                <a:spcPts val="1200"/>
              </a:spcBef>
            </a:pPr>
            <a:r>
              <a:rPr lang="fr-FR" i="1" dirty="0" smtClean="0"/>
              <a:t>"Le </a:t>
            </a:r>
            <a:r>
              <a:rPr lang="fr-FR" i="1" dirty="0" err="1" smtClean="0"/>
              <a:t>workflow</a:t>
            </a:r>
            <a:r>
              <a:rPr lang="fr-FR" i="1" dirty="0" smtClean="0"/>
              <a:t> est une technologie connexe au </a:t>
            </a:r>
            <a:r>
              <a:rPr lang="fr-FR" i="1" dirty="0" err="1" smtClean="0"/>
              <a:t>groupware</a:t>
            </a:r>
            <a:r>
              <a:rPr lang="fr-FR" i="1" dirty="0" smtClean="0"/>
              <a:t>… Les confondre serait de réduire le concept à sa dimension d'automate et ignorer la dimension humaine et organisationnelle du groupe"</a:t>
            </a:r>
            <a:r>
              <a:rPr lang="fr-FR" dirty="0" smtClean="0"/>
              <a:t> (</a:t>
            </a:r>
            <a:r>
              <a:rPr lang="fr-FR" dirty="0" err="1" smtClean="0"/>
              <a:t>Levan</a:t>
            </a:r>
            <a:r>
              <a:rPr lang="fr-FR" dirty="0" smtClean="0"/>
              <a:t>, 1994)</a:t>
            </a:r>
          </a:p>
        </p:txBody>
      </p:sp>
      <p:sp>
        <p:nvSpPr>
          <p:cNvPr id="10" name="Footer Placeholder 1"/>
          <p:cNvSpPr>
            <a:spLocks noGrp="1"/>
          </p:cNvSpPr>
          <p:nvPr>
            <p:ph type="ftr" sz="quarter" idx="11"/>
          </p:nvPr>
        </p:nvSpPr>
        <p:spPr>
          <a:xfrm>
            <a:off x="214282" y="6350023"/>
            <a:ext cx="2895600" cy="365125"/>
          </a:xfrm>
        </p:spPr>
        <p:txBody>
          <a:bodyPr/>
          <a:lstStyle/>
          <a:p>
            <a:pPr algn="l">
              <a:defRPr/>
            </a:pPr>
            <a:r>
              <a:rPr lang="en-GB" smtClean="0">
                <a:sym typeface="Symbol"/>
              </a:rPr>
              <a:t>Manuele Kirsch Pinheiro - CRI/UP1 - mkirschpin@univ-paris1.fr</a:t>
            </a:r>
            <a:endParaRPr lang="fr-FR" dirty="0"/>
          </a:p>
        </p:txBody>
      </p:sp>
      <p:sp>
        <p:nvSpPr>
          <p:cNvPr id="6" name="Slide Number Placeholder 2"/>
          <p:cNvSpPr>
            <a:spLocks noGrp="1"/>
          </p:cNvSpPr>
          <p:nvPr>
            <p:ph type="sldNum" sz="quarter" idx="12"/>
          </p:nvPr>
        </p:nvSpPr>
        <p:spPr/>
        <p:txBody>
          <a:bodyPr/>
          <a:lstStyle/>
          <a:p>
            <a:pPr>
              <a:defRPr/>
            </a:pPr>
            <a:fld id="{927BF5A9-0E7F-4DFA-870A-56A8EB8787A2}" type="slidenum">
              <a:rPr lang="fr-FR"/>
              <a:pPr>
                <a:defRPr/>
              </a:pPr>
              <a:t>8</a:t>
            </a:fld>
            <a:endParaRPr lang="fr-FR" sz="1400"/>
          </a:p>
        </p:txBody>
      </p:sp>
      <p:sp>
        <p:nvSpPr>
          <p:cNvPr id="9" name="Rectangle 8"/>
          <p:cNvSpPr/>
          <p:nvPr/>
        </p:nvSpPr>
        <p:spPr>
          <a:xfrm>
            <a:off x="714348" y="5143512"/>
            <a:ext cx="8072494"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sz="2000" dirty="0" smtClean="0">
                <a:solidFill>
                  <a:schemeClr val="tx1"/>
                </a:solidFill>
                <a:latin typeface="Comic Sans MS" pitchFamily="66" charset="0"/>
              </a:rPr>
              <a:t>Dans sa définition la plus générale, le </a:t>
            </a:r>
            <a:r>
              <a:rPr lang="fr-FR" sz="2000" dirty="0" err="1" smtClean="0">
                <a:solidFill>
                  <a:schemeClr val="tx1"/>
                </a:solidFill>
                <a:latin typeface="Comic Sans MS" pitchFamily="66" charset="0"/>
              </a:rPr>
              <a:t>groupware</a:t>
            </a:r>
            <a:r>
              <a:rPr lang="fr-FR" sz="2000" dirty="0" smtClean="0">
                <a:solidFill>
                  <a:schemeClr val="tx1"/>
                </a:solidFill>
                <a:latin typeface="Comic Sans MS" pitchFamily="66" charset="0"/>
              </a:rPr>
              <a:t> désigne tout système qui aide le travail coopératif : </a:t>
            </a:r>
          </a:p>
          <a:p>
            <a:pPr algn="ctr"/>
            <a:r>
              <a:rPr lang="fr-FR" sz="2000" dirty="0" smtClean="0">
                <a:solidFill>
                  <a:schemeClr val="tx1"/>
                </a:solidFill>
                <a:latin typeface="Comic Sans MS" pitchFamily="66" charset="0"/>
              </a:rPr>
              <a:t>si l'on accepte cette définition, le </a:t>
            </a:r>
            <a:r>
              <a:rPr lang="fr-FR" sz="2000" dirty="0" err="1" smtClean="0">
                <a:solidFill>
                  <a:schemeClr val="tx1"/>
                </a:solidFill>
                <a:latin typeface="Comic Sans MS" pitchFamily="66" charset="0"/>
              </a:rPr>
              <a:t>workflow</a:t>
            </a:r>
            <a:r>
              <a:rPr lang="fr-FR" sz="2000" dirty="0" smtClean="0">
                <a:solidFill>
                  <a:schemeClr val="tx1"/>
                </a:solidFill>
                <a:latin typeface="Comic Sans MS" pitchFamily="66" charset="0"/>
              </a:rPr>
              <a:t> est un </a:t>
            </a:r>
            <a:r>
              <a:rPr lang="fr-FR" sz="2000" dirty="0" err="1" smtClean="0">
                <a:solidFill>
                  <a:schemeClr val="tx1"/>
                </a:solidFill>
                <a:latin typeface="Comic Sans MS" pitchFamily="66" charset="0"/>
              </a:rPr>
              <a:t>groupware</a:t>
            </a:r>
            <a:endParaRPr lang="fr-FR" sz="2000" dirty="0">
              <a:solidFill>
                <a:schemeClr val="tx1"/>
              </a:solidFill>
              <a:latin typeface="Comic Sans MS" pitchFamily="66" charset="0"/>
            </a:endParaRPr>
          </a:p>
        </p:txBody>
      </p:sp>
      <p:sp>
        <p:nvSpPr>
          <p:cNvPr id="2" name="Espace réservé de la date 1"/>
          <p:cNvSpPr>
            <a:spLocks noGrp="1"/>
          </p:cNvSpPr>
          <p:nvPr>
            <p:ph type="dt" sz="half" idx="10"/>
          </p:nvPr>
        </p:nvSpPr>
        <p:spPr/>
        <p:txBody>
          <a:bodyPr/>
          <a:lstStyle/>
          <a:p>
            <a:fld id="{7E43175C-BCA1-A746-9F3C-0819D4337B99}" type="datetime1">
              <a:rPr lang="fr-FR" smtClean="0"/>
              <a:t>07/02/2014</a:t>
            </a:fld>
            <a:endParaRPr lang="fr-FR"/>
          </a:p>
        </p:txBody>
      </p:sp>
      <p:sp>
        <p:nvSpPr>
          <p:cNvPr id="11" name="Multiplication 10"/>
          <p:cNvSpPr/>
          <p:nvPr/>
        </p:nvSpPr>
        <p:spPr>
          <a:xfrm>
            <a:off x="-4734" y="6283243"/>
            <a:ext cx="504056" cy="581744"/>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280581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4"/>
          <p:cNvSpPr>
            <a:spLocks noChangeArrowheads="1"/>
          </p:cNvSpPr>
          <p:nvPr/>
        </p:nvSpPr>
        <p:spPr bwMode="auto">
          <a:xfrm>
            <a:off x="1068388" y="6426200"/>
            <a:ext cx="7212012" cy="457200"/>
          </a:xfrm>
          <a:prstGeom prst="rect">
            <a:avLst/>
          </a:prstGeom>
          <a:noFill/>
          <a:ln w="9525">
            <a:noFill/>
            <a:miter lim="800000"/>
            <a:headEnd/>
            <a:tailEnd/>
          </a:ln>
        </p:spPr>
        <p:txBody>
          <a:bodyPr anchor="ctr">
            <a:spAutoFit/>
          </a:bodyPr>
          <a:lstStyle/>
          <a:p>
            <a:r>
              <a:rPr lang="en-US" sz="1200" dirty="0">
                <a:solidFill>
                  <a:srgbClr val="0099FF"/>
                </a:solidFill>
              </a:rPr>
              <a:t>S. </a:t>
            </a:r>
            <a:r>
              <a:rPr lang="en-US" sz="1200" dirty="0" err="1">
                <a:solidFill>
                  <a:srgbClr val="0099FF"/>
                </a:solidFill>
              </a:rPr>
              <a:t>Nurcan</a:t>
            </a:r>
            <a:r>
              <a:rPr lang="en-US" sz="1200" dirty="0">
                <a:solidFill>
                  <a:srgbClr val="0099FF"/>
                </a:solidFill>
              </a:rPr>
              <a:t>. </a:t>
            </a:r>
            <a:r>
              <a:rPr lang="en-US" sz="1200" i="1" dirty="0">
                <a:solidFill>
                  <a:srgbClr val="0099FF"/>
                </a:solidFill>
              </a:rPr>
              <a:t>Main concepts for cooperative work place analysis. </a:t>
            </a:r>
            <a:r>
              <a:rPr lang="en-US" sz="1200" dirty="0">
                <a:solidFill>
                  <a:srgbClr val="0099FF"/>
                </a:solidFill>
              </a:rPr>
              <a:t>Proceedings of the XV. IFIP World Computer Congress </a:t>
            </a:r>
            <a:r>
              <a:rPr lang="en-US" sz="1200" dirty="0" err="1">
                <a:solidFill>
                  <a:srgbClr val="0099FF"/>
                </a:solidFill>
              </a:rPr>
              <a:t>Telecooperation</a:t>
            </a:r>
            <a:r>
              <a:rPr lang="en-US" sz="1200" dirty="0">
                <a:solidFill>
                  <a:srgbClr val="0099FF"/>
                </a:solidFill>
              </a:rPr>
              <a:t>, 31 </a:t>
            </a:r>
            <a:r>
              <a:rPr lang="en-US" sz="1200" dirty="0" err="1">
                <a:solidFill>
                  <a:srgbClr val="0099FF"/>
                </a:solidFill>
              </a:rPr>
              <a:t>août</a:t>
            </a:r>
            <a:r>
              <a:rPr lang="en-US" sz="1200" dirty="0">
                <a:solidFill>
                  <a:srgbClr val="0099FF"/>
                </a:solidFill>
              </a:rPr>
              <a:t> - 4 </a:t>
            </a:r>
            <a:r>
              <a:rPr lang="en-US" sz="1200" dirty="0" err="1">
                <a:solidFill>
                  <a:srgbClr val="0099FF"/>
                </a:solidFill>
              </a:rPr>
              <a:t>sept</a:t>
            </a:r>
            <a:r>
              <a:rPr lang="en-US" sz="1200" dirty="0">
                <a:solidFill>
                  <a:srgbClr val="0099FF"/>
                </a:solidFill>
              </a:rPr>
              <a:t>. 1998, Vienna, Austria, p. 21-36. </a:t>
            </a:r>
          </a:p>
        </p:txBody>
      </p:sp>
      <p:sp>
        <p:nvSpPr>
          <p:cNvPr id="7" name="Title 6"/>
          <p:cNvSpPr>
            <a:spLocks noGrp="1"/>
          </p:cNvSpPr>
          <p:nvPr>
            <p:ph type="title"/>
          </p:nvPr>
        </p:nvSpPr>
        <p:spPr/>
        <p:txBody>
          <a:bodyPr>
            <a:normAutofit/>
          </a:bodyPr>
          <a:lstStyle/>
          <a:p>
            <a:r>
              <a:rPr smtClean="0"/>
              <a:t>Les processus de travail</a:t>
            </a:r>
          </a:p>
        </p:txBody>
      </p:sp>
      <p:sp>
        <p:nvSpPr>
          <p:cNvPr id="6" name="Slide Number Placeholder 2"/>
          <p:cNvSpPr>
            <a:spLocks noGrp="1"/>
          </p:cNvSpPr>
          <p:nvPr>
            <p:ph type="sldNum" sz="quarter" idx="12"/>
          </p:nvPr>
        </p:nvSpPr>
        <p:spPr/>
        <p:txBody>
          <a:bodyPr/>
          <a:lstStyle/>
          <a:p>
            <a:pPr>
              <a:defRPr/>
            </a:pPr>
            <a:fld id="{6FC28F5A-1198-4BF0-A1FA-C683C5DDD7C5}" type="slidenum">
              <a:rPr lang="fr-FR"/>
              <a:pPr>
                <a:defRPr/>
              </a:pPr>
              <a:t>9</a:t>
            </a:fld>
            <a:endParaRPr lang="fr-FR" sz="1400"/>
          </a:p>
        </p:txBody>
      </p:sp>
      <p:graphicFrame>
        <p:nvGraphicFramePr>
          <p:cNvPr id="3074" name="Object 2"/>
          <p:cNvGraphicFramePr>
            <a:graphicFrameLocks/>
          </p:cNvGraphicFramePr>
          <p:nvPr>
            <p:extLst>
              <p:ext uri="{D42A27DB-BD31-4B8C-83A1-F6EECF244321}">
                <p14:modId xmlns:p14="http://schemas.microsoft.com/office/powerpoint/2010/main" val="822589535"/>
              </p:ext>
            </p:extLst>
          </p:nvPr>
        </p:nvGraphicFramePr>
        <p:xfrm>
          <a:off x="899592" y="1556792"/>
          <a:ext cx="7992888" cy="4392488"/>
        </p:xfrm>
        <a:graphic>
          <a:graphicData uri="http://schemas.openxmlformats.org/presentationml/2006/ole">
            <mc:AlternateContent xmlns:mc="http://schemas.openxmlformats.org/markup-compatibility/2006">
              <mc:Choice xmlns:v="urn:schemas-microsoft-com:vml" Requires="v">
                <p:oleObj spid="_x0000_s2049" name="Document" r:id="rId3" imgW="5372100" imgH="3403600" progId="Word.Document.8">
                  <p:embed/>
                </p:oleObj>
              </mc:Choice>
              <mc:Fallback>
                <p:oleObj name="Document" r:id="rId3" imgW="5372100" imgH="3403600" progId="Word.Document.8">
                  <p:embed/>
                  <p:pic>
                    <p:nvPicPr>
                      <p:cNvPr id="0" name=""/>
                      <p:cNvPicPr>
                        <a:picLocks noChangeArrowheads="1"/>
                      </p:cNvPicPr>
                      <p:nvPr/>
                    </p:nvPicPr>
                    <p:blipFill>
                      <a:blip r:embed="rId4"/>
                      <a:srcRect/>
                      <a:stretch>
                        <a:fillRect/>
                      </a:stretch>
                    </p:blipFill>
                    <p:spPr bwMode="auto">
                      <a:xfrm>
                        <a:off x="899592" y="1556792"/>
                        <a:ext cx="7992888" cy="4392488"/>
                      </a:xfrm>
                      <a:prstGeom prst="rect">
                        <a:avLst/>
                      </a:prstGeom>
                      <a:noFill/>
                      <a:ln>
                        <a:noFill/>
                      </a:ln>
                      <a:effectLst/>
                      <a:extLst/>
                    </p:spPr>
                  </p:pic>
                </p:oleObj>
              </mc:Fallback>
            </mc:AlternateContent>
          </a:graphicData>
        </a:graphic>
      </p:graphicFrame>
      <p:sp>
        <p:nvSpPr>
          <p:cNvPr id="8" name="Rectangle 7"/>
          <p:cNvSpPr/>
          <p:nvPr/>
        </p:nvSpPr>
        <p:spPr>
          <a:xfrm>
            <a:off x="71438" y="4357694"/>
            <a:ext cx="2714612"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lIns="36000" rIns="36000">
            <a:spAutoFit/>
          </a:bodyPr>
          <a:lstStyle/>
          <a:p>
            <a:r>
              <a:rPr lang="fr-FR" sz="2000" dirty="0" smtClean="0"/>
              <a:t>Les processus de travail </a:t>
            </a:r>
            <a:r>
              <a:rPr lang="fr-FR" sz="2000" b="1" dirty="0" smtClean="0"/>
              <a:t>bien structurés </a:t>
            </a:r>
            <a:r>
              <a:rPr lang="fr-FR" sz="2000" dirty="0" smtClean="0"/>
              <a:t>et </a:t>
            </a:r>
            <a:r>
              <a:rPr lang="fr-FR" sz="2000" b="1" dirty="0" smtClean="0"/>
              <a:t>faiblement structurés coexistent</a:t>
            </a:r>
            <a:r>
              <a:rPr lang="fr-FR" sz="2000" dirty="0" smtClean="0"/>
              <a:t> dans une organisation</a:t>
            </a:r>
            <a:endParaRPr lang="fr-FR" sz="2000" dirty="0"/>
          </a:p>
        </p:txBody>
      </p:sp>
      <p:sp>
        <p:nvSpPr>
          <p:cNvPr id="2" name="Espace réservé de la date 1"/>
          <p:cNvSpPr>
            <a:spLocks noGrp="1"/>
          </p:cNvSpPr>
          <p:nvPr>
            <p:ph type="dt" sz="half" idx="10"/>
          </p:nvPr>
        </p:nvSpPr>
        <p:spPr/>
        <p:txBody>
          <a:bodyPr/>
          <a:lstStyle/>
          <a:p>
            <a:fld id="{8AB71EEB-8CB9-1F4D-BADF-B1E7AAA3D85D}" type="datetime1">
              <a:rPr lang="fr-FR" smtClean="0"/>
              <a:t>07/02/2014</a:t>
            </a:fld>
            <a:endParaRPr lang="fr-FR"/>
          </a:p>
        </p:txBody>
      </p:sp>
      <p:sp>
        <p:nvSpPr>
          <p:cNvPr id="3" name="Espace réservé du pied de page 2"/>
          <p:cNvSpPr>
            <a:spLocks noGrp="1"/>
          </p:cNvSpPr>
          <p:nvPr>
            <p:ph type="ftr" sz="quarter" idx="11"/>
          </p:nvPr>
        </p:nvSpPr>
        <p:spPr/>
        <p:txBody>
          <a:bodyPr/>
          <a:lstStyle/>
          <a:p>
            <a:r>
              <a:rPr lang="fr-FR" smtClean="0"/>
              <a:t>Manuele Kirsch Pinheiro - CRI/UP1 - mkirschpin@univ-paris1.fr</a:t>
            </a:r>
            <a:endParaRPr lang="fr-FR"/>
          </a:p>
        </p:txBody>
      </p:sp>
    </p:spTree>
    <p:extLst>
      <p:ext uri="{BB962C8B-B14F-4D97-AF65-F5344CB8AC3E}">
        <p14:creationId xmlns:p14="http://schemas.microsoft.com/office/powerpoint/2010/main" val="232771598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P1">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Été">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UP1.thmx</Template>
  <TotalTime>0</TotalTime>
  <Words>4285</Words>
  <Application>Microsoft Macintosh PowerPoint</Application>
  <PresentationFormat>Présentation à l'écran (4:3)</PresentationFormat>
  <Paragraphs>617</Paragraphs>
  <Slides>53</Slides>
  <Notes>19</Notes>
  <HiddenSlides>0</HiddenSlides>
  <MMClips>0</MMClips>
  <ScaleCrop>false</ScaleCrop>
  <HeadingPairs>
    <vt:vector size="6" baseType="variant">
      <vt:variant>
        <vt:lpstr>Thème</vt:lpstr>
      </vt:variant>
      <vt:variant>
        <vt:i4>1</vt:i4>
      </vt:variant>
      <vt:variant>
        <vt:lpstr>Serveurs OLE incorporés</vt:lpstr>
      </vt:variant>
      <vt:variant>
        <vt:i4>4</vt:i4>
      </vt:variant>
      <vt:variant>
        <vt:lpstr>Titres des diapositives</vt:lpstr>
      </vt:variant>
      <vt:variant>
        <vt:i4>53</vt:i4>
      </vt:variant>
    </vt:vector>
  </HeadingPairs>
  <TitlesOfParts>
    <vt:vector size="58" baseType="lpstr">
      <vt:lpstr>UP1</vt:lpstr>
      <vt:lpstr>Clip</vt:lpstr>
      <vt:lpstr>Document Microsoft Word 97 - 2004</vt:lpstr>
      <vt:lpstr>Image Microsoft Word</vt:lpstr>
      <vt:lpstr>VISIO</vt:lpstr>
      <vt:lpstr>Coopération par les processus</vt:lpstr>
      <vt:lpstr>Présentation</vt:lpstr>
      <vt:lpstr>Organisation et son système d'information</vt:lpstr>
      <vt:lpstr>Business Process Reengineering</vt:lpstr>
      <vt:lpstr>BPM &amp; BPR</vt:lpstr>
      <vt:lpstr>Groupware &amp; BPR</vt:lpstr>
      <vt:lpstr>Workflow &amp; BPR</vt:lpstr>
      <vt:lpstr>Groupware / Workflow </vt:lpstr>
      <vt:lpstr>Les processus de travail</vt:lpstr>
      <vt:lpstr>Système de Gestion de WorkFlow (WFMS)</vt:lpstr>
      <vt:lpstr>Groupware / Workflow</vt:lpstr>
      <vt:lpstr>Définitions</vt:lpstr>
      <vt:lpstr>workflow : définitions</vt:lpstr>
      <vt:lpstr>workflow : définitions</vt:lpstr>
      <vt:lpstr>Définition du processus </vt:lpstr>
      <vt:lpstr>Workflow : définitions</vt:lpstr>
      <vt:lpstr>Workflow : définitions</vt:lpstr>
      <vt:lpstr>Workflow : définitions</vt:lpstr>
      <vt:lpstr>Workflow : définitions</vt:lpstr>
      <vt:lpstr>Les 3 dimensions d’un workflow </vt:lpstr>
      <vt:lpstr>Types de Processus</vt:lpstr>
      <vt:lpstr>Routing</vt:lpstr>
      <vt:lpstr>Routing</vt:lpstr>
      <vt:lpstr>Routing</vt:lpstr>
      <vt:lpstr>Modélisation</vt:lpstr>
      <vt:lpstr>Modélisation</vt:lpstr>
      <vt:lpstr>Modélisation</vt:lpstr>
      <vt:lpstr>WfMC</vt:lpstr>
      <vt:lpstr>Caractéristiques d’un WFMS </vt:lpstr>
      <vt:lpstr>Build time x Run time</vt:lpstr>
      <vt:lpstr>WfMC reference model</vt:lpstr>
      <vt:lpstr>Acteurs autour d’un workflow</vt:lpstr>
      <vt:lpstr>Langages de description </vt:lpstr>
      <vt:lpstr>Langages de description </vt:lpstr>
      <vt:lpstr>Outil de définition du processus</vt:lpstr>
      <vt:lpstr>XPDL</vt:lpstr>
      <vt:lpstr>BPMN</vt:lpstr>
      <vt:lpstr>Activity Diagram UML</vt:lpstr>
      <vt:lpstr>Exemples : Outil de définition de processus </vt:lpstr>
      <vt:lpstr>Exemples : Outil de définition de processus </vt:lpstr>
      <vt:lpstr>Exemples : Outil de définition de processus</vt:lpstr>
      <vt:lpstr>Run time</vt:lpstr>
      <vt:lpstr>Moteur d'exécution</vt:lpstr>
      <vt:lpstr>Moteur d’exécution</vt:lpstr>
      <vt:lpstr>Moteur d’exécution : Approches </vt:lpstr>
      <vt:lpstr>Gestionnaire de corbeille (Worklist)</vt:lpstr>
      <vt:lpstr>Autres éléments du modèle de référence</vt:lpstr>
      <vt:lpstr>Présentation PowerPoint</vt:lpstr>
      <vt:lpstr>Présentation PowerPoint</vt:lpstr>
      <vt:lpstr>Présentation PowerPoint</vt:lpstr>
      <vt:lpstr>Workflow : pourquoi ?</vt:lpstr>
      <vt:lpstr>Workflow : limitations</vt:lpstr>
      <vt:lpstr>Fonctionnalités de contrôle</vt:lpstr>
    </vt:vector>
  </TitlesOfParts>
  <Company>UP1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Coopération par les processus</dc:title>
  <dc:creator>Manuele Kirsch Pinheiro</dc:creator>
  <cp:lastModifiedBy>Manuele Kirsch Pinheiro</cp:lastModifiedBy>
  <cp:revision>1</cp:revision>
  <dcterms:created xsi:type="dcterms:W3CDTF">2014-02-07T15:28:12Z</dcterms:created>
  <dcterms:modified xsi:type="dcterms:W3CDTF">2014-02-07T15:28:23Z</dcterms:modified>
</cp:coreProperties>
</file>