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embeddings/oleObject1.bin" ContentType="application/vnd.openxmlformats-officedocument.oleObject"/>
  <Override PartName="/ppt/notesSlides/notesSlide5.xml" ContentType="application/vnd.openxmlformats-officedocument.presentationml.notesSlide+xml"/>
  <Override PartName="/ppt/embeddings/oleObject2.bin" ContentType="application/vnd.openxmlformats-officedocument.oleObject"/>
  <Override PartName="/ppt/notesSlides/notesSlide6.xml" ContentType="application/vnd.openxmlformats-officedocument.presentationml.notesSlide+xml"/>
  <Override PartName="/ppt/embeddings/oleObject3.bin" ContentType="application/vnd.openxmlformats-officedocument.oleObject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notesSlides/notesSlide9.xml" ContentType="application/vnd.openxmlformats-officedocument.presentationml.notesSlide+xml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embeddings/oleObject9.bin" ContentType="application/vnd.openxmlformats-officedocument.oleObject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4" r:id="rId1"/>
  </p:sldMasterIdLst>
  <p:notesMasterIdLst>
    <p:notesMasterId r:id="rId149"/>
  </p:notesMasterIdLst>
  <p:handoutMasterIdLst>
    <p:handoutMasterId r:id="rId150"/>
  </p:handoutMasterIdLst>
  <p:sldIdLst>
    <p:sldId id="256" r:id="rId2"/>
    <p:sldId id="262" r:id="rId3"/>
    <p:sldId id="258" r:id="rId4"/>
    <p:sldId id="259" r:id="rId5"/>
    <p:sldId id="261" r:id="rId6"/>
    <p:sldId id="264" r:id="rId7"/>
    <p:sldId id="266" r:id="rId8"/>
    <p:sldId id="267" r:id="rId9"/>
    <p:sldId id="268" r:id="rId10"/>
    <p:sldId id="269" r:id="rId11"/>
    <p:sldId id="276" r:id="rId12"/>
    <p:sldId id="260" r:id="rId13"/>
    <p:sldId id="270" r:id="rId14"/>
    <p:sldId id="272" r:id="rId15"/>
    <p:sldId id="273" r:id="rId16"/>
    <p:sldId id="271" r:id="rId17"/>
    <p:sldId id="274" r:id="rId18"/>
    <p:sldId id="277" r:id="rId19"/>
    <p:sldId id="278" r:id="rId20"/>
    <p:sldId id="279" r:id="rId21"/>
    <p:sldId id="280" r:id="rId22"/>
    <p:sldId id="275" r:id="rId23"/>
    <p:sldId id="281" r:id="rId24"/>
    <p:sldId id="282" r:id="rId25"/>
    <p:sldId id="289" r:id="rId26"/>
    <p:sldId id="286" r:id="rId27"/>
    <p:sldId id="283" r:id="rId28"/>
    <p:sldId id="287" r:id="rId29"/>
    <p:sldId id="285" r:id="rId30"/>
    <p:sldId id="290" r:id="rId31"/>
    <p:sldId id="291" r:id="rId32"/>
    <p:sldId id="292" r:id="rId33"/>
    <p:sldId id="284" r:id="rId34"/>
    <p:sldId id="288" r:id="rId35"/>
    <p:sldId id="293" r:id="rId36"/>
    <p:sldId id="294" r:id="rId37"/>
    <p:sldId id="295" r:id="rId38"/>
    <p:sldId id="263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25" r:id="rId63"/>
    <p:sldId id="319" r:id="rId64"/>
    <p:sldId id="320" r:id="rId65"/>
    <p:sldId id="321" r:id="rId66"/>
    <p:sldId id="322" r:id="rId67"/>
    <p:sldId id="323" r:id="rId68"/>
    <p:sldId id="324" r:id="rId69"/>
    <p:sldId id="326" r:id="rId70"/>
    <p:sldId id="327" r:id="rId71"/>
    <p:sldId id="328" r:id="rId72"/>
    <p:sldId id="329" r:id="rId73"/>
    <p:sldId id="330" r:id="rId74"/>
    <p:sldId id="331" r:id="rId75"/>
    <p:sldId id="348" r:id="rId76"/>
    <p:sldId id="332" r:id="rId77"/>
    <p:sldId id="333" r:id="rId78"/>
    <p:sldId id="334" r:id="rId79"/>
    <p:sldId id="335" r:id="rId80"/>
    <p:sldId id="349" r:id="rId81"/>
    <p:sldId id="350" r:id="rId82"/>
    <p:sldId id="337" r:id="rId83"/>
    <p:sldId id="351" r:id="rId84"/>
    <p:sldId id="338" r:id="rId85"/>
    <p:sldId id="339" r:id="rId86"/>
    <p:sldId id="340" r:id="rId87"/>
    <p:sldId id="341" r:id="rId88"/>
    <p:sldId id="342" r:id="rId89"/>
    <p:sldId id="343" r:id="rId90"/>
    <p:sldId id="344" r:id="rId91"/>
    <p:sldId id="352" r:id="rId92"/>
    <p:sldId id="345" r:id="rId93"/>
    <p:sldId id="346" r:id="rId94"/>
    <p:sldId id="353" r:id="rId95"/>
    <p:sldId id="347" r:id="rId96"/>
    <p:sldId id="354" r:id="rId97"/>
    <p:sldId id="355" r:id="rId98"/>
    <p:sldId id="356" r:id="rId99"/>
    <p:sldId id="357" r:id="rId100"/>
    <p:sldId id="358" r:id="rId101"/>
    <p:sldId id="359" r:id="rId102"/>
    <p:sldId id="360" r:id="rId103"/>
    <p:sldId id="391" r:id="rId104"/>
    <p:sldId id="392" r:id="rId105"/>
    <p:sldId id="361" r:id="rId106"/>
    <p:sldId id="393" r:id="rId107"/>
    <p:sldId id="396" r:id="rId108"/>
    <p:sldId id="362" r:id="rId109"/>
    <p:sldId id="395" r:id="rId110"/>
    <p:sldId id="394" r:id="rId111"/>
    <p:sldId id="363" r:id="rId112"/>
    <p:sldId id="364" r:id="rId113"/>
    <p:sldId id="365" r:id="rId114"/>
    <p:sldId id="397" r:id="rId115"/>
    <p:sldId id="398" r:id="rId116"/>
    <p:sldId id="366" r:id="rId117"/>
    <p:sldId id="367" r:id="rId118"/>
    <p:sldId id="399" r:id="rId119"/>
    <p:sldId id="368" r:id="rId120"/>
    <p:sldId id="400" r:id="rId121"/>
    <p:sldId id="369" r:id="rId122"/>
    <p:sldId id="370" r:id="rId123"/>
    <p:sldId id="371" r:id="rId124"/>
    <p:sldId id="372" r:id="rId125"/>
    <p:sldId id="373" r:id="rId126"/>
    <p:sldId id="374" r:id="rId127"/>
    <p:sldId id="401" r:id="rId128"/>
    <p:sldId id="375" r:id="rId129"/>
    <p:sldId id="376" r:id="rId130"/>
    <p:sldId id="377" r:id="rId131"/>
    <p:sldId id="402" r:id="rId132"/>
    <p:sldId id="378" r:id="rId133"/>
    <p:sldId id="379" r:id="rId134"/>
    <p:sldId id="380" r:id="rId135"/>
    <p:sldId id="381" r:id="rId136"/>
    <p:sldId id="382" r:id="rId137"/>
    <p:sldId id="383" r:id="rId138"/>
    <p:sldId id="384" r:id="rId139"/>
    <p:sldId id="385" r:id="rId140"/>
    <p:sldId id="386" r:id="rId141"/>
    <p:sldId id="403" r:id="rId142"/>
    <p:sldId id="404" r:id="rId143"/>
    <p:sldId id="387" r:id="rId144"/>
    <p:sldId id="388" r:id="rId145"/>
    <p:sldId id="389" r:id="rId146"/>
    <p:sldId id="405" r:id="rId147"/>
    <p:sldId id="390" r:id="rId1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736" autoAdjust="0"/>
  </p:normalViewPr>
  <p:slideViewPr>
    <p:cSldViewPr>
      <p:cViewPr varScale="1">
        <p:scale>
          <a:sx n="62" d="100"/>
          <a:sy n="62" d="100"/>
        </p:scale>
        <p:origin x="-17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150" Type="http://schemas.openxmlformats.org/officeDocument/2006/relationships/handoutMaster" Target="handoutMasters/handoutMaster1.xml"/><Relationship Id="rId151" Type="http://schemas.openxmlformats.org/officeDocument/2006/relationships/printerSettings" Target="printerSettings/printerSettings1.bin"/><Relationship Id="rId152" Type="http://schemas.openxmlformats.org/officeDocument/2006/relationships/presProps" Target="presProps.xml"/><Relationship Id="rId153" Type="http://schemas.openxmlformats.org/officeDocument/2006/relationships/viewProps" Target="viewProps.xml"/><Relationship Id="rId154" Type="http://schemas.openxmlformats.org/officeDocument/2006/relationships/theme" Target="theme/theme1.xml"/><Relationship Id="rId155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BFF02B-F98B-419E-992F-55B9166A8D7C}" type="doc">
      <dgm:prSet loTypeId="urn:microsoft.com/office/officeart/2005/8/layout/chart3" loCatId="cycle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fr-FR"/>
        </a:p>
      </dgm:t>
    </dgm:pt>
    <dgm:pt modelId="{68904FDB-DC59-45EA-A2F7-6F64A88C60BB}">
      <dgm:prSet phldrT="[Text]" custT="1"/>
      <dgm:spPr/>
      <dgm:t>
        <a:bodyPr/>
        <a:lstStyle/>
        <a:p>
          <a:r>
            <a:rPr lang="en-US" sz="1800" noProof="0" dirty="0" smtClean="0"/>
            <a:t>32% Success</a:t>
          </a:r>
          <a:endParaRPr lang="en-US" sz="1800" noProof="0" dirty="0"/>
        </a:p>
      </dgm:t>
    </dgm:pt>
    <dgm:pt modelId="{ABED82CA-4D6B-4964-B335-7E66EE15A3F6}" type="parTrans" cxnId="{DA7D0769-C4DA-4F98-B5AD-00A61941F465}">
      <dgm:prSet/>
      <dgm:spPr/>
      <dgm:t>
        <a:bodyPr/>
        <a:lstStyle/>
        <a:p>
          <a:endParaRPr lang="en-US" noProof="0"/>
        </a:p>
      </dgm:t>
    </dgm:pt>
    <dgm:pt modelId="{780F3DCC-0437-45C4-9731-F5CB66DF23D9}" type="sibTrans" cxnId="{DA7D0769-C4DA-4F98-B5AD-00A61941F465}">
      <dgm:prSet/>
      <dgm:spPr/>
      <dgm:t>
        <a:bodyPr/>
        <a:lstStyle/>
        <a:p>
          <a:endParaRPr lang="en-US" noProof="0"/>
        </a:p>
      </dgm:t>
    </dgm:pt>
    <dgm:pt modelId="{CF26CEB3-87FB-4F87-A418-F3BF95EA332A}">
      <dgm:prSet phldrT="[Text]" custT="1"/>
      <dgm:spPr/>
      <dgm:t>
        <a:bodyPr/>
        <a:lstStyle/>
        <a:p>
          <a:r>
            <a:rPr lang="en-US" sz="1800" noProof="0" dirty="0" smtClean="0"/>
            <a:t>24% Failed </a:t>
          </a:r>
          <a:endParaRPr lang="en-US" sz="1800" noProof="0" dirty="0"/>
        </a:p>
      </dgm:t>
    </dgm:pt>
    <dgm:pt modelId="{79B26E92-2E38-4242-BD9E-9D124A14F0CF}" type="parTrans" cxnId="{92F3E354-E9F3-4464-8272-4223C5EF5B62}">
      <dgm:prSet/>
      <dgm:spPr/>
      <dgm:t>
        <a:bodyPr/>
        <a:lstStyle/>
        <a:p>
          <a:endParaRPr lang="en-US" noProof="0"/>
        </a:p>
      </dgm:t>
    </dgm:pt>
    <dgm:pt modelId="{8E290C05-4BFA-4821-8B88-2ED1E5D6B44F}" type="sibTrans" cxnId="{92F3E354-E9F3-4464-8272-4223C5EF5B62}">
      <dgm:prSet/>
      <dgm:spPr/>
      <dgm:t>
        <a:bodyPr/>
        <a:lstStyle/>
        <a:p>
          <a:endParaRPr lang="en-US" noProof="0"/>
        </a:p>
      </dgm:t>
    </dgm:pt>
    <dgm:pt modelId="{BCBCCDD3-A6A8-4C05-92BA-EB170E950936}">
      <dgm:prSet phldrT="[Text]" custT="1"/>
      <dgm:spPr/>
      <dgm:t>
        <a:bodyPr lIns="0" tIns="0" rIns="0" bIns="0"/>
        <a:lstStyle/>
        <a:p>
          <a:r>
            <a:rPr lang="en-US" sz="1800" noProof="0" dirty="0" smtClean="0"/>
            <a:t>44% Challenged</a:t>
          </a:r>
          <a:endParaRPr lang="en-US" sz="1800" noProof="0" dirty="0"/>
        </a:p>
      </dgm:t>
    </dgm:pt>
    <dgm:pt modelId="{FE4A3324-1861-4DE6-8F95-0F78847B47D2}" type="parTrans" cxnId="{44F32B45-532D-451B-B43D-4E9404F4537F}">
      <dgm:prSet/>
      <dgm:spPr/>
      <dgm:t>
        <a:bodyPr/>
        <a:lstStyle/>
        <a:p>
          <a:endParaRPr lang="en-US" noProof="0"/>
        </a:p>
      </dgm:t>
    </dgm:pt>
    <dgm:pt modelId="{CB618FC0-4137-4E0E-9A09-8E5081416460}" type="sibTrans" cxnId="{44F32B45-532D-451B-B43D-4E9404F4537F}">
      <dgm:prSet/>
      <dgm:spPr/>
      <dgm:t>
        <a:bodyPr/>
        <a:lstStyle/>
        <a:p>
          <a:endParaRPr lang="en-US" noProof="0"/>
        </a:p>
      </dgm:t>
    </dgm:pt>
    <dgm:pt modelId="{02E4052C-4307-4340-AC14-DD06C588986B}" type="pres">
      <dgm:prSet presAssocID="{EDBFF02B-F98B-419E-992F-55B9166A8D7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E45419C-643C-41F0-8B5E-8BC41D620E47}" type="pres">
      <dgm:prSet presAssocID="{EDBFF02B-F98B-419E-992F-55B9166A8D7C}" presName="wedge1" presStyleLbl="node1" presStyleIdx="0" presStyleCnt="3" custScaleX="109626" custScaleY="104519"/>
      <dgm:spPr/>
      <dgm:t>
        <a:bodyPr/>
        <a:lstStyle/>
        <a:p>
          <a:endParaRPr lang="fr-FR"/>
        </a:p>
      </dgm:t>
    </dgm:pt>
    <dgm:pt modelId="{651DB690-CF00-4CD5-B96F-5A3766ABC7C4}" type="pres">
      <dgm:prSet presAssocID="{EDBFF02B-F98B-419E-992F-55B9166A8D7C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2D5E441-C075-4680-B93E-D91B11FCE1A7}" type="pres">
      <dgm:prSet presAssocID="{EDBFF02B-F98B-419E-992F-55B9166A8D7C}" presName="wedge2" presStyleLbl="node1" presStyleIdx="1" presStyleCnt="3"/>
      <dgm:spPr/>
      <dgm:t>
        <a:bodyPr/>
        <a:lstStyle/>
        <a:p>
          <a:endParaRPr lang="fr-FR"/>
        </a:p>
      </dgm:t>
    </dgm:pt>
    <dgm:pt modelId="{F50D5044-E2DE-425F-A97D-99483B7B5EE4}" type="pres">
      <dgm:prSet presAssocID="{EDBFF02B-F98B-419E-992F-55B9166A8D7C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8416B1-7DC4-4B6B-B608-8545AB14FFF8}" type="pres">
      <dgm:prSet presAssocID="{EDBFF02B-F98B-419E-992F-55B9166A8D7C}" presName="wedge3" presStyleLbl="node1" presStyleIdx="2" presStyleCnt="3" custScaleY="98807"/>
      <dgm:spPr/>
      <dgm:t>
        <a:bodyPr/>
        <a:lstStyle/>
        <a:p>
          <a:endParaRPr lang="fr-FR"/>
        </a:p>
      </dgm:t>
    </dgm:pt>
    <dgm:pt modelId="{C7DBA4B5-84BB-4AF4-8232-9474996960B4}" type="pres">
      <dgm:prSet presAssocID="{EDBFF02B-F98B-419E-992F-55B9166A8D7C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A904E135-E513-4377-A541-5EF25B6583B0}" type="presOf" srcId="{CF26CEB3-87FB-4F87-A418-F3BF95EA332A}" destId="{F50D5044-E2DE-425F-A97D-99483B7B5EE4}" srcOrd="1" destOrd="0" presId="urn:microsoft.com/office/officeart/2005/8/layout/chart3"/>
    <dgm:cxn modelId="{20C5DF12-F19C-4E89-8CC8-EDA29C2C21E2}" type="presOf" srcId="{68904FDB-DC59-45EA-A2F7-6F64A88C60BB}" destId="{4E45419C-643C-41F0-8B5E-8BC41D620E47}" srcOrd="0" destOrd="0" presId="urn:microsoft.com/office/officeart/2005/8/layout/chart3"/>
    <dgm:cxn modelId="{94B1DB7A-9DDE-4EAC-80B6-1106F56A2A10}" type="presOf" srcId="{68904FDB-DC59-45EA-A2F7-6F64A88C60BB}" destId="{651DB690-CF00-4CD5-B96F-5A3766ABC7C4}" srcOrd="1" destOrd="0" presId="urn:microsoft.com/office/officeart/2005/8/layout/chart3"/>
    <dgm:cxn modelId="{AE51CCA3-21E2-4F8E-95CC-76197E2DAEB2}" type="presOf" srcId="{BCBCCDD3-A6A8-4C05-92BA-EB170E950936}" destId="{D48416B1-7DC4-4B6B-B608-8545AB14FFF8}" srcOrd="0" destOrd="0" presId="urn:microsoft.com/office/officeart/2005/8/layout/chart3"/>
    <dgm:cxn modelId="{44F32B45-532D-451B-B43D-4E9404F4537F}" srcId="{EDBFF02B-F98B-419E-992F-55B9166A8D7C}" destId="{BCBCCDD3-A6A8-4C05-92BA-EB170E950936}" srcOrd="2" destOrd="0" parTransId="{FE4A3324-1861-4DE6-8F95-0F78847B47D2}" sibTransId="{CB618FC0-4137-4E0E-9A09-8E5081416460}"/>
    <dgm:cxn modelId="{3F12CE76-7B4E-4782-B0EB-FFA5D0147489}" type="presOf" srcId="{BCBCCDD3-A6A8-4C05-92BA-EB170E950936}" destId="{C7DBA4B5-84BB-4AF4-8232-9474996960B4}" srcOrd="1" destOrd="0" presId="urn:microsoft.com/office/officeart/2005/8/layout/chart3"/>
    <dgm:cxn modelId="{DA7D0769-C4DA-4F98-B5AD-00A61941F465}" srcId="{EDBFF02B-F98B-419E-992F-55B9166A8D7C}" destId="{68904FDB-DC59-45EA-A2F7-6F64A88C60BB}" srcOrd="0" destOrd="0" parTransId="{ABED82CA-4D6B-4964-B335-7E66EE15A3F6}" sibTransId="{780F3DCC-0437-45C4-9731-F5CB66DF23D9}"/>
    <dgm:cxn modelId="{A24759CA-B425-42F6-B94B-94D42103DBE2}" type="presOf" srcId="{CF26CEB3-87FB-4F87-A418-F3BF95EA332A}" destId="{22D5E441-C075-4680-B93E-D91B11FCE1A7}" srcOrd="0" destOrd="0" presId="urn:microsoft.com/office/officeart/2005/8/layout/chart3"/>
    <dgm:cxn modelId="{92F3E354-E9F3-4464-8272-4223C5EF5B62}" srcId="{EDBFF02B-F98B-419E-992F-55B9166A8D7C}" destId="{CF26CEB3-87FB-4F87-A418-F3BF95EA332A}" srcOrd="1" destOrd="0" parTransId="{79B26E92-2E38-4242-BD9E-9D124A14F0CF}" sibTransId="{8E290C05-4BFA-4821-8B88-2ED1E5D6B44F}"/>
    <dgm:cxn modelId="{D9C63D3E-8869-4A15-9ECE-0B89228137E9}" type="presOf" srcId="{EDBFF02B-F98B-419E-992F-55B9166A8D7C}" destId="{02E4052C-4307-4340-AC14-DD06C588986B}" srcOrd="0" destOrd="0" presId="urn:microsoft.com/office/officeart/2005/8/layout/chart3"/>
    <dgm:cxn modelId="{F06961F6-5926-45A2-ABC1-F5013AA393B8}" type="presParOf" srcId="{02E4052C-4307-4340-AC14-DD06C588986B}" destId="{4E45419C-643C-41F0-8B5E-8BC41D620E47}" srcOrd="0" destOrd="0" presId="urn:microsoft.com/office/officeart/2005/8/layout/chart3"/>
    <dgm:cxn modelId="{E72DE5D2-7090-401D-A5A9-5B797693529B}" type="presParOf" srcId="{02E4052C-4307-4340-AC14-DD06C588986B}" destId="{651DB690-CF00-4CD5-B96F-5A3766ABC7C4}" srcOrd="1" destOrd="0" presId="urn:microsoft.com/office/officeart/2005/8/layout/chart3"/>
    <dgm:cxn modelId="{31FC525A-07B3-4E82-B4B5-C3B73567A518}" type="presParOf" srcId="{02E4052C-4307-4340-AC14-DD06C588986B}" destId="{22D5E441-C075-4680-B93E-D91B11FCE1A7}" srcOrd="2" destOrd="0" presId="urn:microsoft.com/office/officeart/2005/8/layout/chart3"/>
    <dgm:cxn modelId="{F41D225A-6080-4ED6-AE2F-D88FE56C3F99}" type="presParOf" srcId="{02E4052C-4307-4340-AC14-DD06C588986B}" destId="{F50D5044-E2DE-425F-A97D-99483B7B5EE4}" srcOrd="3" destOrd="0" presId="urn:microsoft.com/office/officeart/2005/8/layout/chart3"/>
    <dgm:cxn modelId="{A11EC0B5-CEEC-4C9D-8C3D-172A1D3B5107}" type="presParOf" srcId="{02E4052C-4307-4340-AC14-DD06C588986B}" destId="{D48416B1-7DC4-4B6B-B608-8545AB14FFF8}" srcOrd="4" destOrd="0" presId="urn:microsoft.com/office/officeart/2005/8/layout/chart3"/>
    <dgm:cxn modelId="{F5F19194-E1E3-4A0C-9EBE-000F35282FFF}" type="presParOf" srcId="{02E4052C-4307-4340-AC14-DD06C588986B}" destId="{C7DBA4B5-84BB-4AF4-8232-9474996960B4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3742AB-7697-49D4-9FA1-8524CF7C972A}" type="doc">
      <dgm:prSet loTypeId="urn:microsoft.com/office/officeart/2005/8/layout/arrow2" loCatId="process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4073FE4-D39D-4B36-9A73-32C6E1384D51}">
      <dgm:prSet phldrT="[Text]"/>
      <dgm:spPr/>
      <dgm:t>
        <a:bodyPr/>
        <a:lstStyle/>
        <a:p>
          <a:r>
            <a:rPr lang="fr-FR" dirty="0" smtClean="0"/>
            <a:t>1960</a:t>
          </a:r>
          <a:endParaRPr lang="fr-FR" dirty="0"/>
        </a:p>
      </dgm:t>
    </dgm:pt>
    <dgm:pt modelId="{CF1D2F8B-DA2D-4F0F-A1EE-627530548F7B}" type="parTrans" cxnId="{7CA60E68-3D00-49E2-91F0-A36DBB96B93D}">
      <dgm:prSet/>
      <dgm:spPr/>
      <dgm:t>
        <a:bodyPr/>
        <a:lstStyle/>
        <a:p>
          <a:endParaRPr lang="fr-FR"/>
        </a:p>
      </dgm:t>
    </dgm:pt>
    <dgm:pt modelId="{814192CD-0D95-4B3A-B463-46FE37128018}" type="sibTrans" cxnId="{7CA60E68-3D00-49E2-91F0-A36DBB96B93D}">
      <dgm:prSet/>
      <dgm:spPr/>
      <dgm:t>
        <a:bodyPr/>
        <a:lstStyle/>
        <a:p>
          <a:endParaRPr lang="fr-FR"/>
        </a:p>
      </dgm:t>
    </dgm:pt>
    <dgm:pt modelId="{3F59506C-9669-4F2F-AE6F-2A1D1591D55B}">
      <dgm:prSet phldrT="[Text]"/>
      <dgm:spPr/>
      <dgm:t>
        <a:bodyPr/>
        <a:lstStyle/>
        <a:p>
          <a:r>
            <a:rPr lang="fr-FR" dirty="0" smtClean="0"/>
            <a:t>1980</a:t>
          </a:r>
          <a:endParaRPr lang="fr-FR" dirty="0"/>
        </a:p>
      </dgm:t>
    </dgm:pt>
    <dgm:pt modelId="{579EF4DA-F16F-4574-9539-1EF4BEA6205A}" type="parTrans" cxnId="{6E1C95BE-E735-4DD9-8B53-80FBA5C257E9}">
      <dgm:prSet/>
      <dgm:spPr/>
      <dgm:t>
        <a:bodyPr/>
        <a:lstStyle/>
        <a:p>
          <a:endParaRPr lang="fr-FR"/>
        </a:p>
      </dgm:t>
    </dgm:pt>
    <dgm:pt modelId="{D498FFA7-6B46-4774-A0E8-CE24BFC55E09}" type="sibTrans" cxnId="{6E1C95BE-E735-4DD9-8B53-80FBA5C257E9}">
      <dgm:prSet/>
      <dgm:spPr/>
      <dgm:t>
        <a:bodyPr/>
        <a:lstStyle/>
        <a:p>
          <a:endParaRPr lang="fr-FR"/>
        </a:p>
      </dgm:t>
    </dgm:pt>
    <dgm:pt modelId="{AB1D2FCF-2D2C-4047-9796-749B0F8EC38A}">
      <dgm:prSet phldrT="[Text]"/>
      <dgm:spPr/>
      <dgm:t>
        <a:bodyPr/>
        <a:lstStyle/>
        <a:p>
          <a:r>
            <a:rPr lang="fr-FR" dirty="0" smtClean="0"/>
            <a:t>1990</a:t>
          </a:r>
          <a:endParaRPr lang="fr-FR" dirty="0"/>
        </a:p>
      </dgm:t>
    </dgm:pt>
    <dgm:pt modelId="{EB1375E8-7C64-40A9-A52E-DC76E31B7413}" type="parTrans" cxnId="{02FE8608-8392-44E3-8488-5E27193A4546}">
      <dgm:prSet/>
      <dgm:spPr/>
      <dgm:t>
        <a:bodyPr/>
        <a:lstStyle/>
        <a:p>
          <a:endParaRPr lang="fr-FR"/>
        </a:p>
      </dgm:t>
    </dgm:pt>
    <dgm:pt modelId="{BB17F57E-ECFC-4975-A5E1-425728ADEC01}" type="sibTrans" cxnId="{02FE8608-8392-44E3-8488-5E27193A4546}">
      <dgm:prSet/>
      <dgm:spPr/>
      <dgm:t>
        <a:bodyPr/>
        <a:lstStyle/>
        <a:p>
          <a:endParaRPr lang="fr-FR"/>
        </a:p>
      </dgm:t>
    </dgm:pt>
    <dgm:pt modelId="{D6866C1E-2E30-41FF-984C-E470A16D208A}">
      <dgm:prSet/>
      <dgm:spPr/>
      <dgm:t>
        <a:bodyPr/>
        <a:lstStyle/>
        <a:p>
          <a:r>
            <a:rPr lang="fr-FR" dirty="0" smtClean="0"/>
            <a:t>2000</a:t>
          </a:r>
        </a:p>
      </dgm:t>
    </dgm:pt>
    <dgm:pt modelId="{E91C3E64-6755-48C3-A273-3B40FC484226}" type="parTrans" cxnId="{1F5F6E04-F9FD-4D81-9321-18F537BFFE8D}">
      <dgm:prSet/>
      <dgm:spPr/>
      <dgm:t>
        <a:bodyPr/>
        <a:lstStyle/>
        <a:p>
          <a:endParaRPr lang="fr-FR"/>
        </a:p>
      </dgm:t>
    </dgm:pt>
    <dgm:pt modelId="{AE5B7BB9-5C12-4591-B9DD-0C9732722821}" type="sibTrans" cxnId="{1F5F6E04-F9FD-4D81-9321-18F537BFFE8D}">
      <dgm:prSet/>
      <dgm:spPr/>
      <dgm:t>
        <a:bodyPr/>
        <a:lstStyle/>
        <a:p>
          <a:endParaRPr lang="fr-FR"/>
        </a:p>
      </dgm:t>
    </dgm:pt>
    <dgm:pt modelId="{92FAA480-BDA9-4BA5-A963-5497DA25FD73}" type="pres">
      <dgm:prSet presAssocID="{593742AB-7697-49D4-9FA1-8524CF7C972A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9FC7453-CEE8-4126-A0B6-85E8E34BCF03}" type="pres">
      <dgm:prSet presAssocID="{593742AB-7697-49D4-9FA1-8524CF7C972A}" presName="arrow" presStyleLbl="bgShp" presStyleIdx="0" presStyleCnt="1" custAng="0" custScaleX="115420" custLinFactNeighborX="12642" custLinFactNeighborY="-7892"/>
      <dgm:spPr/>
    </dgm:pt>
    <dgm:pt modelId="{B3A45607-075F-478B-90B3-A8B6EE2928C8}" type="pres">
      <dgm:prSet presAssocID="{593742AB-7697-49D4-9FA1-8524CF7C972A}" presName="arrowDiagram4" presStyleCnt="0"/>
      <dgm:spPr/>
    </dgm:pt>
    <dgm:pt modelId="{99275A2D-92C1-494F-9914-D35CF68BE4F3}" type="pres">
      <dgm:prSet presAssocID="{14073FE4-D39D-4B36-9A73-32C6E1384D51}" presName="bullet4a" presStyleLbl="node1" presStyleIdx="0" presStyleCnt="4" custLinFactX="-198915" custLinFactY="13972" custLinFactNeighborX="-200000" custLinFactNeighborY="100000"/>
      <dgm:spPr/>
    </dgm:pt>
    <dgm:pt modelId="{FE6427FE-6244-4A9F-B7CB-8895A3AC6336}" type="pres">
      <dgm:prSet presAssocID="{14073FE4-D39D-4B36-9A73-32C6E1384D51}" presName="textBox4a" presStyleLbl="revTx" presStyleIdx="0" presStyleCnt="4" custLinFactNeighborX="-5365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576797F-2BF7-425C-93AB-BA4FB3A1CE2B}" type="pres">
      <dgm:prSet presAssocID="{3F59506C-9669-4F2F-AE6F-2A1D1591D55B}" presName="bullet4b" presStyleLbl="node1" presStyleIdx="1" presStyleCnt="4" custLinFactX="-100000" custLinFactNeighborX="-104713" custLinFactNeighborY="64073"/>
      <dgm:spPr/>
    </dgm:pt>
    <dgm:pt modelId="{3EC39CF5-4BFC-44A4-A0A9-4152DB2619D3}" type="pres">
      <dgm:prSet presAssocID="{3F59506C-9669-4F2F-AE6F-2A1D1591D55B}" presName="textBox4b" presStyleLbl="revTx" presStyleIdx="1" presStyleCnt="4" custLinFactNeighborX="-38993" custLinFactNeighborY="345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C654597-488B-49BB-A17F-A64E6DE0A87B}" type="pres">
      <dgm:prSet presAssocID="{AB1D2FCF-2D2C-4047-9796-749B0F8EC38A}" presName="bullet4c" presStyleLbl="node1" presStyleIdx="2" presStyleCnt="4" custLinFactX="-35504" custLinFactNeighborX="-100000" custLinFactNeighborY="36000"/>
      <dgm:spPr/>
    </dgm:pt>
    <dgm:pt modelId="{88D0C1D3-BE99-464D-AA33-441A476AB2CE}" type="pres">
      <dgm:prSet presAssocID="{AB1D2FCF-2D2C-4047-9796-749B0F8EC38A}" presName="textBox4c" presStyleLbl="revTx" presStyleIdx="2" presStyleCnt="4" custLinFactNeighborX="-3420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FEB79DA-3D28-4104-8ACE-2EBD74E8B038}" type="pres">
      <dgm:prSet presAssocID="{D6866C1E-2E30-41FF-984C-E470A16D208A}" presName="bullet4d" presStyleLbl="node1" presStyleIdx="3" presStyleCnt="4"/>
      <dgm:spPr/>
    </dgm:pt>
    <dgm:pt modelId="{2212D2B7-B75F-4395-A161-04D4DBA1C153}" type="pres">
      <dgm:prSet presAssocID="{D6866C1E-2E30-41FF-984C-E470A16D208A}" presName="textBox4d" presStyleLbl="revTx" presStyleIdx="3" presStyleCnt="4" custLinFactNeighborY="141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5C09121-59CC-42C8-BC04-2B7A61199569}" type="presOf" srcId="{3F59506C-9669-4F2F-AE6F-2A1D1591D55B}" destId="{3EC39CF5-4BFC-44A4-A0A9-4152DB2619D3}" srcOrd="0" destOrd="0" presId="urn:microsoft.com/office/officeart/2005/8/layout/arrow2"/>
    <dgm:cxn modelId="{1F5F6E04-F9FD-4D81-9321-18F537BFFE8D}" srcId="{593742AB-7697-49D4-9FA1-8524CF7C972A}" destId="{D6866C1E-2E30-41FF-984C-E470A16D208A}" srcOrd="3" destOrd="0" parTransId="{E91C3E64-6755-48C3-A273-3B40FC484226}" sibTransId="{AE5B7BB9-5C12-4591-B9DD-0C9732722821}"/>
    <dgm:cxn modelId="{F3338B00-AF8E-4BC9-9AEF-25CDBC982AB4}" type="presOf" srcId="{AB1D2FCF-2D2C-4047-9796-749B0F8EC38A}" destId="{88D0C1D3-BE99-464D-AA33-441A476AB2CE}" srcOrd="0" destOrd="0" presId="urn:microsoft.com/office/officeart/2005/8/layout/arrow2"/>
    <dgm:cxn modelId="{3A0A9781-0305-4B28-AA5F-59FA435EF1A6}" type="presOf" srcId="{D6866C1E-2E30-41FF-984C-E470A16D208A}" destId="{2212D2B7-B75F-4395-A161-04D4DBA1C153}" srcOrd="0" destOrd="0" presId="urn:microsoft.com/office/officeart/2005/8/layout/arrow2"/>
    <dgm:cxn modelId="{1E48D757-489F-4902-A58E-5CDBAE5B5B93}" type="presOf" srcId="{593742AB-7697-49D4-9FA1-8524CF7C972A}" destId="{92FAA480-BDA9-4BA5-A963-5497DA25FD73}" srcOrd="0" destOrd="0" presId="urn:microsoft.com/office/officeart/2005/8/layout/arrow2"/>
    <dgm:cxn modelId="{7CA60E68-3D00-49E2-91F0-A36DBB96B93D}" srcId="{593742AB-7697-49D4-9FA1-8524CF7C972A}" destId="{14073FE4-D39D-4B36-9A73-32C6E1384D51}" srcOrd="0" destOrd="0" parTransId="{CF1D2F8B-DA2D-4F0F-A1EE-627530548F7B}" sibTransId="{814192CD-0D95-4B3A-B463-46FE37128018}"/>
    <dgm:cxn modelId="{02FE8608-8392-44E3-8488-5E27193A4546}" srcId="{593742AB-7697-49D4-9FA1-8524CF7C972A}" destId="{AB1D2FCF-2D2C-4047-9796-749B0F8EC38A}" srcOrd="2" destOrd="0" parTransId="{EB1375E8-7C64-40A9-A52E-DC76E31B7413}" sibTransId="{BB17F57E-ECFC-4975-A5E1-425728ADEC01}"/>
    <dgm:cxn modelId="{C68F0632-EF20-413B-B341-58022450A2A9}" type="presOf" srcId="{14073FE4-D39D-4B36-9A73-32C6E1384D51}" destId="{FE6427FE-6244-4A9F-B7CB-8895A3AC6336}" srcOrd="0" destOrd="0" presId="urn:microsoft.com/office/officeart/2005/8/layout/arrow2"/>
    <dgm:cxn modelId="{6E1C95BE-E735-4DD9-8B53-80FBA5C257E9}" srcId="{593742AB-7697-49D4-9FA1-8524CF7C972A}" destId="{3F59506C-9669-4F2F-AE6F-2A1D1591D55B}" srcOrd="1" destOrd="0" parTransId="{579EF4DA-F16F-4574-9539-1EF4BEA6205A}" sibTransId="{D498FFA7-6B46-4774-A0E8-CE24BFC55E09}"/>
    <dgm:cxn modelId="{A7C1E1D6-BD88-44E2-A5A3-F7F97C9EBA27}" type="presParOf" srcId="{92FAA480-BDA9-4BA5-A963-5497DA25FD73}" destId="{B9FC7453-CEE8-4126-A0B6-85E8E34BCF03}" srcOrd="0" destOrd="0" presId="urn:microsoft.com/office/officeart/2005/8/layout/arrow2"/>
    <dgm:cxn modelId="{E14C565C-2EEA-423F-B769-2121CA00DFAA}" type="presParOf" srcId="{92FAA480-BDA9-4BA5-A963-5497DA25FD73}" destId="{B3A45607-075F-478B-90B3-A8B6EE2928C8}" srcOrd="1" destOrd="0" presId="urn:microsoft.com/office/officeart/2005/8/layout/arrow2"/>
    <dgm:cxn modelId="{65F289DE-D31F-4050-BA4A-C45CCFFF9847}" type="presParOf" srcId="{B3A45607-075F-478B-90B3-A8B6EE2928C8}" destId="{99275A2D-92C1-494F-9914-D35CF68BE4F3}" srcOrd="0" destOrd="0" presId="urn:microsoft.com/office/officeart/2005/8/layout/arrow2"/>
    <dgm:cxn modelId="{DE3A1BA1-8BD7-4531-814F-CC55617BE2C6}" type="presParOf" srcId="{B3A45607-075F-478B-90B3-A8B6EE2928C8}" destId="{FE6427FE-6244-4A9F-B7CB-8895A3AC6336}" srcOrd="1" destOrd="0" presId="urn:microsoft.com/office/officeart/2005/8/layout/arrow2"/>
    <dgm:cxn modelId="{D7D56EB0-BC19-410C-A0EA-EFDACE6EB898}" type="presParOf" srcId="{B3A45607-075F-478B-90B3-A8B6EE2928C8}" destId="{A576797F-2BF7-425C-93AB-BA4FB3A1CE2B}" srcOrd="2" destOrd="0" presId="urn:microsoft.com/office/officeart/2005/8/layout/arrow2"/>
    <dgm:cxn modelId="{64772704-7E16-480A-8988-832ED477C34A}" type="presParOf" srcId="{B3A45607-075F-478B-90B3-A8B6EE2928C8}" destId="{3EC39CF5-4BFC-44A4-A0A9-4152DB2619D3}" srcOrd="3" destOrd="0" presId="urn:microsoft.com/office/officeart/2005/8/layout/arrow2"/>
    <dgm:cxn modelId="{986E5E07-509A-4C1F-82A9-A7AB2F408261}" type="presParOf" srcId="{B3A45607-075F-478B-90B3-A8B6EE2928C8}" destId="{8C654597-488B-49BB-A17F-A64E6DE0A87B}" srcOrd="4" destOrd="0" presId="urn:microsoft.com/office/officeart/2005/8/layout/arrow2"/>
    <dgm:cxn modelId="{50E90155-A34F-4FB5-A89C-F269AB927CFE}" type="presParOf" srcId="{B3A45607-075F-478B-90B3-A8B6EE2928C8}" destId="{88D0C1D3-BE99-464D-AA33-441A476AB2CE}" srcOrd="5" destOrd="0" presId="urn:microsoft.com/office/officeart/2005/8/layout/arrow2"/>
    <dgm:cxn modelId="{E7D53AE5-53BA-4B0A-8615-424F55D22527}" type="presParOf" srcId="{B3A45607-075F-478B-90B3-A8B6EE2928C8}" destId="{1FEB79DA-3D28-4104-8ACE-2EBD74E8B038}" srcOrd="6" destOrd="0" presId="urn:microsoft.com/office/officeart/2005/8/layout/arrow2"/>
    <dgm:cxn modelId="{C304D9E4-C284-43C2-903C-8A8DD24D3EBB}" type="presParOf" srcId="{B3A45607-075F-478B-90B3-A8B6EE2928C8}" destId="{2212D2B7-B75F-4395-A161-04D4DBA1C153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3B942A3-FF68-4790-B313-B2BC30F12A31}" type="doc">
      <dgm:prSet loTypeId="urn:microsoft.com/office/officeart/2005/8/layout/process2" loCatId="process" qsTypeId="urn:microsoft.com/office/officeart/2005/8/quickstyle/simple1" qsCatId="simple" csTypeId="urn:microsoft.com/office/officeart/2005/8/colors/colorful1#1" csCatId="colorful" phldr="1"/>
      <dgm:spPr/>
    </dgm:pt>
    <dgm:pt modelId="{C89DB897-EEDE-439F-9778-6434DC8B0DB3}">
      <dgm:prSet phldrT="[Text]"/>
      <dgm:spPr/>
      <dgm:t>
        <a:bodyPr/>
        <a:lstStyle/>
        <a:p>
          <a:r>
            <a:rPr lang="fr-FR" dirty="0" smtClean="0"/>
            <a:t>PIM</a:t>
          </a:r>
          <a:endParaRPr lang="fr-FR" dirty="0"/>
        </a:p>
      </dgm:t>
    </dgm:pt>
    <dgm:pt modelId="{CDA4887D-579C-4F06-90A1-5703B633315C}" type="parTrans" cxnId="{1A1C476D-8235-4F58-BF4B-67D385F50510}">
      <dgm:prSet/>
      <dgm:spPr/>
      <dgm:t>
        <a:bodyPr/>
        <a:lstStyle/>
        <a:p>
          <a:endParaRPr lang="fr-FR"/>
        </a:p>
      </dgm:t>
    </dgm:pt>
    <dgm:pt modelId="{ADB0CF24-B82C-43A1-B5D3-6F898B2477F8}" type="sibTrans" cxnId="{1A1C476D-8235-4F58-BF4B-67D385F50510}">
      <dgm:prSet/>
      <dgm:spPr/>
      <dgm:t>
        <a:bodyPr/>
        <a:lstStyle/>
        <a:p>
          <a:endParaRPr lang="fr-FR"/>
        </a:p>
      </dgm:t>
    </dgm:pt>
    <dgm:pt modelId="{83EA664D-8AD7-4C55-8A7B-E7D6469C9E9A}">
      <dgm:prSet phldrT="[Text]"/>
      <dgm:spPr/>
      <dgm:t>
        <a:bodyPr/>
        <a:lstStyle/>
        <a:p>
          <a:r>
            <a:rPr lang="fr-FR" dirty="0" smtClean="0"/>
            <a:t>transformation</a:t>
          </a:r>
          <a:endParaRPr lang="fr-FR" dirty="0"/>
        </a:p>
      </dgm:t>
    </dgm:pt>
    <dgm:pt modelId="{8B86697A-C8F3-4BC8-8B3F-5B4C2D4E8668}" type="parTrans" cxnId="{62203678-C842-4DAB-8EA8-95F9874D8125}">
      <dgm:prSet/>
      <dgm:spPr/>
      <dgm:t>
        <a:bodyPr/>
        <a:lstStyle/>
        <a:p>
          <a:endParaRPr lang="fr-FR"/>
        </a:p>
      </dgm:t>
    </dgm:pt>
    <dgm:pt modelId="{A7BBE76C-B3E0-409F-B63E-916340C96657}" type="sibTrans" cxnId="{62203678-C842-4DAB-8EA8-95F9874D8125}">
      <dgm:prSet/>
      <dgm:spPr/>
      <dgm:t>
        <a:bodyPr/>
        <a:lstStyle/>
        <a:p>
          <a:endParaRPr lang="fr-FR"/>
        </a:p>
      </dgm:t>
    </dgm:pt>
    <dgm:pt modelId="{0B8C5E3F-7F78-43B3-A741-EFEF4D274E49}">
      <dgm:prSet phldrT="[Text]"/>
      <dgm:spPr/>
      <dgm:t>
        <a:bodyPr/>
        <a:lstStyle/>
        <a:p>
          <a:r>
            <a:rPr lang="fr-FR" dirty="0" smtClean="0"/>
            <a:t>PSM</a:t>
          </a:r>
          <a:endParaRPr lang="fr-FR" dirty="0"/>
        </a:p>
      </dgm:t>
    </dgm:pt>
    <dgm:pt modelId="{EA7055C2-FCDB-4CE3-BD11-4C79EA27746E}" type="parTrans" cxnId="{E17B71EF-A2E1-4E42-926C-E431513EA18F}">
      <dgm:prSet/>
      <dgm:spPr/>
      <dgm:t>
        <a:bodyPr/>
        <a:lstStyle/>
        <a:p>
          <a:endParaRPr lang="fr-FR"/>
        </a:p>
      </dgm:t>
    </dgm:pt>
    <dgm:pt modelId="{5D7448D8-7E85-4290-9DDB-8F1332374D62}" type="sibTrans" cxnId="{E17B71EF-A2E1-4E42-926C-E431513EA18F}">
      <dgm:prSet/>
      <dgm:spPr/>
      <dgm:t>
        <a:bodyPr/>
        <a:lstStyle/>
        <a:p>
          <a:endParaRPr lang="fr-FR"/>
        </a:p>
      </dgm:t>
    </dgm:pt>
    <dgm:pt modelId="{156ADF90-0C98-4491-B606-2AE7997A1984}">
      <dgm:prSet phldrT="[Text]"/>
      <dgm:spPr/>
      <dgm:t>
        <a:bodyPr/>
        <a:lstStyle/>
        <a:p>
          <a:r>
            <a:rPr lang="fr-FR" dirty="0" smtClean="0"/>
            <a:t>Implémentation </a:t>
          </a:r>
          <a:endParaRPr lang="fr-FR" dirty="0"/>
        </a:p>
      </dgm:t>
    </dgm:pt>
    <dgm:pt modelId="{5EAB1F38-C8FC-4737-8816-C7F0E2003ACB}" type="parTrans" cxnId="{6FCA14F4-E28B-427B-A048-41D77318E5AF}">
      <dgm:prSet/>
      <dgm:spPr/>
      <dgm:t>
        <a:bodyPr/>
        <a:lstStyle/>
        <a:p>
          <a:endParaRPr lang="fr-FR"/>
        </a:p>
      </dgm:t>
    </dgm:pt>
    <dgm:pt modelId="{F9A2E024-C021-4643-B436-89F15C66DDA3}" type="sibTrans" cxnId="{6FCA14F4-E28B-427B-A048-41D77318E5AF}">
      <dgm:prSet/>
      <dgm:spPr/>
      <dgm:t>
        <a:bodyPr/>
        <a:lstStyle/>
        <a:p>
          <a:endParaRPr lang="fr-FR"/>
        </a:p>
      </dgm:t>
    </dgm:pt>
    <dgm:pt modelId="{1A7F1D55-2DBA-47C8-A979-230D1D12229B}" type="pres">
      <dgm:prSet presAssocID="{93B942A3-FF68-4790-B313-B2BC30F12A31}" presName="linearFlow" presStyleCnt="0">
        <dgm:presLayoutVars>
          <dgm:resizeHandles val="exact"/>
        </dgm:presLayoutVars>
      </dgm:prSet>
      <dgm:spPr/>
    </dgm:pt>
    <dgm:pt modelId="{243D5A91-29C3-49A5-A4F6-EF7695ABBB66}" type="pres">
      <dgm:prSet presAssocID="{C89DB897-EEDE-439F-9778-6434DC8B0DB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1DA8119-9712-40DD-8945-4DCDD91E9B10}" type="pres">
      <dgm:prSet presAssocID="{ADB0CF24-B82C-43A1-B5D3-6F898B2477F8}" presName="sibTrans" presStyleLbl="sibTrans2D1" presStyleIdx="0" presStyleCnt="3"/>
      <dgm:spPr/>
      <dgm:t>
        <a:bodyPr/>
        <a:lstStyle/>
        <a:p>
          <a:endParaRPr lang="fr-FR"/>
        </a:p>
      </dgm:t>
    </dgm:pt>
    <dgm:pt modelId="{F99C5371-050D-4544-B63A-022474D80530}" type="pres">
      <dgm:prSet presAssocID="{ADB0CF24-B82C-43A1-B5D3-6F898B2477F8}" presName="connectorText" presStyleLbl="sibTrans2D1" presStyleIdx="0" presStyleCnt="3"/>
      <dgm:spPr/>
      <dgm:t>
        <a:bodyPr/>
        <a:lstStyle/>
        <a:p>
          <a:endParaRPr lang="fr-FR"/>
        </a:p>
      </dgm:t>
    </dgm:pt>
    <dgm:pt modelId="{3D96EC18-D684-44B1-8CB5-6F3E9880FAF8}" type="pres">
      <dgm:prSet presAssocID="{83EA664D-8AD7-4C55-8A7B-E7D6469C9E9A}" presName="node" presStyleLbl="node1" presStyleIdx="1" presStyleCnt="4">
        <dgm:presLayoutVars>
          <dgm:bulletEnabled val="1"/>
        </dgm:presLayoutVars>
      </dgm:prSet>
      <dgm:spPr>
        <a:prstGeom prst="flowChartMultidocument">
          <a:avLst/>
        </a:prstGeom>
      </dgm:spPr>
      <dgm:t>
        <a:bodyPr/>
        <a:lstStyle/>
        <a:p>
          <a:endParaRPr lang="fr-FR"/>
        </a:p>
      </dgm:t>
    </dgm:pt>
    <dgm:pt modelId="{F9C3CE9A-A900-43C6-9703-9EB02548ADC8}" type="pres">
      <dgm:prSet presAssocID="{A7BBE76C-B3E0-409F-B63E-916340C96657}" presName="sibTrans" presStyleLbl="sibTrans2D1" presStyleIdx="1" presStyleCnt="3"/>
      <dgm:spPr/>
      <dgm:t>
        <a:bodyPr/>
        <a:lstStyle/>
        <a:p>
          <a:endParaRPr lang="fr-FR"/>
        </a:p>
      </dgm:t>
    </dgm:pt>
    <dgm:pt modelId="{46F46589-F8B8-4426-8134-CC510619FD32}" type="pres">
      <dgm:prSet presAssocID="{A7BBE76C-B3E0-409F-B63E-916340C96657}" presName="connectorText" presStyleLbl="sibTrans2D1" presStyleIdx="1" presStyleCnt="3"/>
      <dgm:spPr/>
      <dgm:t>
        <a:bodyPr/>
        <a:lstStyle/>
        <a:p>
          <a:endParaRPr lang="fr-FR"/>
        </a:p>
      </dgm:t>
    </dgm:pt>
    <dgm:pt modelId="{66052685-1C82-4BAC-B1BD-F29DA57123E2}" type="pres">
      <dgm:prSet presAssocID="{0B8C5E3F-7F78-43B3-A741-EFEF4D274E4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D04DD8E-7C01-46B4-BA4D-7A5A2100ED18}" type="pres">
      <dgm:prSet presAssocID="{5D7448D8-7E85-4290-9DDB-8F1332374D62}" presName="sibTrans" presStyleLbl="sibTrans2D1" presStyleIdx="2" presStyleCnt="3"/>
      <dgm:spPr/>
      <dgm:t>
        <a:bodyPr/>
        <a:lstStyle/>
        <a:p>
          <a:endParaRPr lang="fr-FR"/>
        </a:p>
      </dgm:t>
    </dgm:pt>
    <dgm:pt modelId="{2BA4AB2D-D63A-4CB9-B4C9-2AF314DCEFD1}" type="pres">
      <dgm:prSet presAssocID="{5D7448D8-7E85-4290-9DDB-8F1332374D62}" presName="connectorText" presStyleLbl="sibTrans2D1" presStyleIdx="2" presStyleCnt="3"/>
      <dgm:spPr/>
      <dgm:t>
        <a:bodyPr/>
        <a:lstStyle/>
        <a:p>
          <a:endParaRPr lang="fr-FR"/>
        </a:p>
      </dgm:t>
    </dgm:pt>
    <dgm:pt modelId="{69C01DBA-7F0F-4736-98CE-F505F2DBBC2E}" type="pres">
      <dgm:prSet presAssocID="{156ADF90-0C98-4491-B606-2AE7997A1984}" presName="node" presStyleLbl="node1" presStyleIdx="3" presStyleCnt="4">
        <dgm:presLayoutVars>
          <dgm:bulletEnabled val="1"/>
        </dgm:presLayoutVars>
      </dgm:prSet>
      <dgm:spPr>
        <a:prstGeom prst="flowChartDocument">
          <a:avLst/>
        </a:prstGeom>
      </dgm:spPr>
      <dgm:t>
        <a:bodyPr/>
        <a:lstStyle/>
        <a:p>
          <a:endParaRPr lang="fr-FR"/>
        </a:p>
      </dgm:t>
    </dgm:pt>
  </dgm:ptLst>
  <dgm:cxnLst>
    <dgm:cxn modelId="{A28976A7-F02F-49B4-ADC0-9C498843E959}" type="presOf" srcId="{A7BBE76C-B3E0-409F-B63E-916340C96657}" destId="{46F46589-F8B8-4426-8134-CC510619FD32}" srcOrd="1" destOrd="0" presId="urn:microsoft.com/office/officeart/2005/8/layout/process2"/>
    <dgm:cxn modelId="{1A1C476D-8235-4F58-BF4B-67D385F50510}" srcId="{93B942A3-FF68-4790-B313-B2BC30F12A31}" destId="{C89DB897-EEDE-439F-9778-6434DC8B0DB3}" srcOrd="0" destOrd="0" parTransId="{CDA4887D-579C-4F06-90A1-5703B633315C}" sibTransId="{ADB0CF24-B82C-43A1-B5D3-6F898B2477F8}"/>
    <dgm:cxn modelId="{62203678-C842-4DAB-8EA8-95F9874D8125}" srcId="{93B942A3-FF68-4790-B313-B2BC30F12A31}" destId="{83EA664D-8AD7-4C55-8A7B-E7D6469C9E9A}" srcOrd="1" destOrd="0" parTransId="{8B86697A-C8F3-4BC8-8B3F-5B4C2D4E8668}" sibTransId="{A7BBE76C-B3E0-409F-B63E-916340C96657}"/>
    <dgm:cxn modelId="{1F58BAB9-C190-4872-9002-A7F4B17644D0}" type="presOf" srcId="{5D7448D8-7E85-4290-9DDB-8F1332374D62}" destId="{2BA4AB2D-D63A-4CB9-B4C9-2AF314DCEFD1}" srcOrd="1" destOrd="0" presId="urn:microsoft.com/office/officeart/2005/8/layout/process2"/>
    <dgm:cxn modelId="{18D9CF3D-4321-40B9-B073-E4966BA377AC}" type="presOf" srcId="{ADB0CF24-B82C-43A1-B5D3-6F898B2477F8}" destId="{91DA8119-9712-40DD-8945-4DCDD91E9B10}" srcOrd="0" destOrd="0" presId="urn:microsoft.com/office/officeart/2005/8/layout/process2"/>
    <dgm:cxn modelId="{0E53EF17-86DD-45E1-9C9B-FBB1B054E85A}" type="presOf" srcId="{156ADF90-0C98-4491-B606-2AE7997A1984}" destId="{69C01DBA-7F0F-4736-98CE-F505F2DBBC2E}" srcOrd="0" destOrd="0" presId="urn:microsoft.com/office/officeart/2005/8/layout/process2"/>
    <dgm:cxn modelId="{714E28DF-B8AD-4193-A1C3-8451A69D5DDC}" type="presOf" srcId="{C89DB897-EEDE-439F-9778-6434DC8B0DB3}" destId="{243D5A91-29C3-49A5-A4F6-EF7695ABBB66}" srcOrd="0" destOrd="0" presId="urn:microsoft.com/office/officeart/2005/8/layout/process2"/>
    <dgm:cxn modelId="{95E6A61F-9ADC-443E-82B3-5A08EC3D19B5}" type="presOf" srcId="{93B942A3-FF68-4790-B313-B2BC30F12A31}" destId="{1A7F1D55-2DBA-47C8-A979-230D1D12229B}" srcOrd="0" destOrd="0" presId="urn:microsoft.com/office/officeart/2005/8/layout/process2"/>
    <dgm:cxn modelId="{CD73CCC7-BC46-4467-A490-8110C4B0B9A9}" type="presOf" srcId="{0B8C5E3F-7F78-43B3-A741-EFEF4D274E49}" destId="{66052685-1C82-4BAC-B1BD-F29DA57123E2}" srcOrd="0" destOrd="0" presId="urn:microsoft.com/office/officeart/2005/8/layout/process2"/>
    <dgm:cxn modelId="{AFB0524A-1110-4A3E-914B-8FC5164CF921}" type="presOf" srcId="{83EA664D-8AD7-4C55-8A7B-E7D6469C9E9A}" destId="{3D96EC18-D684-44B1-8CB5-6F3E9880FAF8}" srcOrd="0" destOrd="0" presId="urn:microsoft.com/office/officeart/2005/8/layout/process2"/>
    <dgm:cxn modelId="{6FCA14F4-E28B-427B-A048-41D77318E5AF}" srcId="{93B942A3-FF68-4790-B313-B2BC30F12A31}" destId="{156ADF90-0C98-4491-B606-2AE7997A1984}" srcOrd="3" destOrd="0" parTransId="{5EAB1F38-C8FC-4737-8816-C7F0E2003ACB}" sibTransId="{F9A2E024-C021-4643-B436-89F15C66DDA3}"/>
    <dgm:cxn modelId="{E17B71EF-A2E1-4E42-926C-E431513EA18F}" srcId="{93B942A3-FF68-4790-B313-B2BC30F12A31}" destId="{0B8C5E3F-7F78-43B3-A741-EFEF4D274E49}" srcOrd="2" destOrd="0" parTransId="{EA7055C2-FCDB-4CE3-BD11-4C79EA27746E}" sibTransId="{5D7448D8-7E85-4290-9DDB-8F1332374D62}"/>
    <dgm:cxn modelId="{9E96C46A-663B-4064-B4CC-BE9E3D8B82AE}" type="presOf" srcId="{A7BBE76C-B3E0-409F-B63E-916340C96657}" destId="{F9C3CE9A-A900-43C6-9703-9EB02548ADC8}" srcOrd="0" destOrd="0" presId="urn:microsoft.com/office/officeart/2005/8/layout/process2"/>
    <dgm:cxn modelId="{47CCA92B-B3A8-46C4-8D51-3836BEA2A48C}" type="presOf" srcId="{ADB0CF24-B82C-43A1-B5D3-6F898B2477F8}" destId="{F99C5371-050D-4544-B63A-022474D80530}" srcOrd="1" destOrd="0" presId="urn:microsoft.com/office/officeart/2005/8/layout/process2"/>
    <dgm:cxn modelId="{EE34D2DF-0ADF-49A7-8D12-801DAC29F8E6}" type="presOf" srcId="{5D7448D8-7E85-4290-9DDB-8F1332374D62}" destId="{DD04DD8E-7C01-46B4-BA4D-7A5A2100ED18}" srcOrd="0" destOrd="0" presId="urn:microsoft.com/office/officeart/2005/8/layout/process2"/>
    <dgm:cxn modelId="{CB4F51FA-C89C-480B-8DBB-56963AFB3CCF}" type="presParOf" srcId="{1A7F1D55-2DBA-47C8-A979-230D1D12229B}" destId="{243D5A91-29C3-49A5-A4F6-EF7695ABBB66}" srcOrd="0" destOrd="0" presId="urn:microsoft.com/office/officeart/2005/8/layout/process2"/>
    <dgm:cxn modelId="{88723673-F6B1-4CA2-81C5-C8EAE800D6A6}" type="presParOf" srcId="{1A7F1D55-2DBA-47C8-A979-230D1D12229B}" destId="{91DA8119-9712-40DD-8945-4DCDD91E9B10}" srcOrd="1" destOrd="0" presId="urn:microsoft.com/office/officeart/2005/8/layout/process2"/>
    <dgm:cxn modelId="{5B046B79-1E76-4351-BBED-32FCFBE17639}" type="presParOf" srcId="{91DA8119-9712-40DD-8945-4DCDD91E9B10}" destId="{F99C5371-050D-4544-B63A-022474D80530}" srcOrd="0" destOrd="0" presId="urn:microsoft.com/office/officeart/2005/8/layout/process2"/>
    <dgm:cxn modelId="{F6C2D063-872A-429F-B4B5-F3AF7D534321}" type="presParOf" srcId="{1A7F1D55-2DBA-47C8-A979-230D1D12229B}" destId="{3D96EC18-D684-44B1-8CB5-6F3E9880FAF8}" srcOrd="2" destOrd="0" presId="urn:microsoft.com/office/officeart/2005/8/layout/process2"/>
    <dgm:cxn modelId="{DCBA7129-B00B-4C97-97F2-B70140ED2808}" type="presParOf" srcId="{1A7F1D55-2DBA-47C8-A979-230D1D12229B}" destId="{F9C3CE9A-A900-43C6-9703-9EB02548ADC8}" srcOrd="3" destOrd="0" presId="urn:microsoft.com/office/officeart/2005/8/layout/process2"/>
    <dgm:cxn modelId="{E2EE8C70-8658-4FE2-A58A-03FFA32DBB32}" type="presParOf" srcId="{F9C3CE9A-A900-43C6-9703-9EB02548ADC8}" destId="{46F46589-F8B8-4426-8134-CC510619FD32}" srcOrd="0" destOrd="0" presId="urn:microsoft.com/office/officeart/2005/8/layout/process2"/>
    <dgm:cxn modelId="{E14A7730-2672-47ED-9A35-C5C7BE55C86B}" type="presParOf" srcId="{1A7F1D55-2DBA-47C8-A979-230D1D12229B}" destId="{66052685-1C82-4BAC-B1BD-F29DA57123E2}" srcOrd="4" destOrd="0" presId="urn:microsoft.com/office/officeart/2005/8/layout/process2"/>
    <dgm:cxn modelId="{E5FC374F-4CD1-4388-88A2-FA7D2DAB0B9C}" type="presParOf" srcId="{1A7F1D55-2DBA-47C8-A979-230D1D12229B}" destId="{DD04DD8E-7C01-46B4-BA4D-7A5A2100ED18}" srcOrd="5" destOrd="0" presId="urn:microsoft.com/office/officeart/2005/8/layout/process2"/>
    <dgm:cxn modelId="{391EDF85-9BF0-4F03-BD70-203626E8E3CB}" type="presParOf" srcId="{DD04DD8E-7C01-46B4-BA4D-7A5A2100ED18}" destId="{2BA4AB2D-D63A-4CB9-B4C9-2AF314DCEFD1}" srcOrd="0" destOrd="0" presId="urn:microsoft.com/office/officeart/2005/8/layout/process2"/>
    <dgm:cxn modelId="{101DF304-92BA-49D5-8B77-47089C27C7D2}" type="presParOf" srcId="{1A7F1D55-2DBA-47C8-A979-230D1D12229B}" destId="{69C01DBA-7F0F-4736-98CE-F505F2DBBC2E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B942A3-FF68-4790-B313-B2BC30F12A31}" type="doc">
      <dgm:prSet loTypeId="urn:microsoft.com/office/officeart/2005/8/layout/process2" loCatId="process" qsTypeId="urn:microsoft.com/office/officeart/2005/8/quickstyle/simple1" qsCatId="simple" csTypeId="urn:microsoft.com/office/officeart/2005/8/colors/colorful1#1" csCatId="colorful" phldr="1"/>
      <dgm:spPr/>
    </dgm:pt>
    <dgm:pt modelId="{C89DB897-EEDE-439F-9778-6434DC8B0DB3}">
      <dgm:prSet phldrT="[Text]"/>
      <dgm:spPr/>
      <dgm:t>
        <a:bodyPr/>
        <a:lstStyle/>
        <a:p>
          <a:r>
            <a:rPr lang="fr-FR" dirty="0" smtClean="0"/>
            <a:t>PIM</a:t>
          </a:r>
          <a:endParaRPr lang="fr-FR" dirty="0"/>
        </a:p>
      </dgm:t>
    </dgm:pt>
    <dgm:pt modelId="{CDA4887D-579C-4F06-90A1-5703B633315C}" type="parTrans" cxnId="{1A1C476D-8235-4F58-BF4B-67D385F50510}">
      <dgm:prSet/>
      <dgm:spPr/>
      <dgm:t>
        <a:bodyPr/>
        <a:lstStyle/>
        <a:p>
          <a:endParaRPr lang="fr-FR"/>
        </a:p>
      </dgm:t>
    </dgm:pt>
    <dgm:pt modelId="{ADB0CF24-B82C-43A1-B5D3-6F898B2477F8}" type="sibTrans" cxnId="{1A1C476D-8235-4F58-BF4B-67D385F50510}">
      <dgm:prSet/>
      <dgm:spPr/>
      <dgm:t>
        <a:bodyPr/>
        <a:lstStyle/>
        <a:p>
          <a:endParaRPr lang="fr-FR"/>
        </a:p>
      </dgm:t>
    </dgm:pt>
    <dgm:pt modelId="{83EA664D-8AD7-4C55-8A7B-E7D6469C9E9A}">
      <dgm:prSet phldrT="[Text]"/>
      <dgm:spPr/>
      <dgm:t>
        <a:bodyPr/>
        <a:lstStyle/>
        <a:p>
          <a:r>
            <a:rPr lang="fr-FR" dirty="0" smtClean="0"/>
            <a:t>transformation</a:t>
          </a:r>
          <a:endParaRPr lang="fr-FR" dirty="0"/>
        </a:p>
      </dgm:t>
    </dgm:pt>
    <dgm:pt modelId="{8B86697A-C8F3-4BC8-8B3F-5B4C2D4E8668}" type="parTrans" cxnId="{62203678-C842-4DAB-8EA8-95F9874D8125}">
      <dgm:prSet/>
      <dgm:spPr/>
      <dgm:t>
        <a:bodyPr/>
        <a:lstStyle/>
        <a:p>
          <a:endParaRPr lang="fr-FR"/>
        </a:p>
      </dgm:t>
    </dgm:pt>
    <dgm:pt modelId="{A7BBE76C-B3E0-409F-B63E-916340C96657}" type="sibTrans" cxnId="{62203678-C842-4DAB-8EA8-95F9874D8125}">
      <dgm:prSet/>
      <dgm:spPr/>
      <dgm:t>
        <a:bodyPr/>
        <a:lstStyle/>
        <a:p>
          <a:endParaRPr lang="fr-FR"/>
        </a:p>
      </dgm:t>
    </dgm:pt>
    <dgm:pt modelId="{0B8C5E3F-7F78-43B3-A741-EFEF4D274E49}">
      <dgm:prSet phldrT="[Text]"/>
      <dgm:spPr/>
      <dgm:t>
        <a:bodyPr/>
        <a:lstStyle/>
        <a:p>
          <a:r>
            <a:rPr lang="fr-FR" dirty="0" smtClean="0"/>
            <a:t>PSM</a:t>
          </a:r>
          <a:endParaRPr lang="fr-FR" dirty="0"/>
        </a:p>
      </dgm:t>
    </dgm:pt>
    <dgm:pt modelId="{EA7055C2-FCDB-4CE3-BD11-4C79EA27746E}" type="parTrans" cxnId="{E17B71EF-A2E1-4E42-926C-E431513EA18F}">
      <dgm:prSet/>
      <dgm:spPr/>
      <dgm:t>
        <a:bodyPr/>
        <a:lstStyle/>
        <a:p>
          <a:endParaRPr lang="fr-FR"/>
        </a:p>
      </dgm:t>
    </dgm:pt>
    <dgm:pt modelId="{5D7448D8-7E85-4290-9DDB-8F1332374D62}" type="sibTrans" cxnId="{E17B71EF-A2E1-4E42-926C-E431513EA18F}">
      <dgm:prSet/>
      <dgm:spPr/>
      <dgm:t>
        <a:bodyPr/>
        <a:lstStyle/>
        <a:p>
          <a:endParaRPr lang="fr-FR"/>
        </a:p>
      </dgm:t>
    </dgm:pt>
    <dgm:pt modelId="{156ADF90-0C98-4491-B606-2AE7997A1984}">
      <dgm:prSet phldrT="[Text]"/>
      <dgm:spPr/>
      <dgm:t>
        <a:bodyPr/>
        <a:lstStyle/>
        <a:p>
          <a:r>
            <a:rPr lang="fr-FR" dirty="0" smtClean="0"/>
            <a:t>Implémentation </a:t>
          </a:r>
          <a:endParaRPr lang="fr-FR" dirty="0"/>
        </a:p>
      </dgm:t>
    </dgm:pt>
    <dgm:pt modelId="{5EAB1F38-C8FC-4737-8816-C7F0E2003ACB}" type="parTrans" cxnId="{6FCA14F4-E28B-427B-A048-41D77318E5AF}">
      <dgm:prSet/>
      <dgm:spPr/>
      <dgm:t>
        <a:bodyPr/>
        <a:lstStyle/>
        <a:p>
          <a:endParaRPr lang="fr-FR"/>
        </a:p>
      </dgm:t>
    </dgm:pt>
    <dgm:pt modelId="{F9A2E024-C021-4643-B436-89F15C66DDA3}" type="sibTrans" cxnId="{6FCA14F4-E28B-427B-A048-41D77318E5AF}">
      <dgm:prSet/>
      <dgm:spPr/>
      <dgm:t>
        <a:bodyPr/>
        <a:lstStyle/>
        <a:p>
          <a:endParaRPr lang="fr-FR"/>
        </a:p>
      </dgm:t>
    </dgm:pt>
    <dgm:pt modelId="{1A7F1D55-2DBA-47C8-A979-230D1D12229B}" type="pres">
      <dgm:prSet presAssocID="{93B942A3-FF68-4790-B313-B2BC30F12A31}" presName="linearFlow" presStyleCnt="0">
        <dgm:presLayoutVars>
          <dgm:resizeHandles val="exact"/>
        </dgm:presLayoutVars>
      </dgm:prSet>
      <dgm:spPr/>
    </dgm:pt>
    <dgm:pt modelId="{243D5A91-29C3-49A5-A4F6-EF7695ABBB66}" type="pres">
      <dgm:prSet presAssocID="{C89DB897-EEDE-439F-9778-6434DC8B0DB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1DA8119-9712-40DD-8945-4DCDD91E9B10}" type="pres">
      <dgm:prSet presAssocID="{ADB0CF24-B82C-43A1-B5D3-6F898B2477F8}" presName="sibTrans" presStyleLbl="sibTrans2D1" presStyleIdx="0" presStyleCnt="3"/>
      <dgm:spPr/>
      <dgm:t>
        <a:bodyPr/>
        <a:lstStyle/>
        <a:p>
          <a:endParaRPr lang="fr-FR"/>
        </a:p>
      </dgm:t>
    </dgm:pt>
    <dgm:pt modelId="{F99C5371-050D-4544-B63A-022474D80530}" type="pres">
      <dgm:prSet presAssocID="{ADB0CF24-B82C-43A1-B5D3-6F898B2477F8}" presName="connectorText" presStyleLbl="sibTrans2D1" presStyleIdx="0" presStyleCnt="3"/>
      <dgm:spPr/>
      <dgm:t>
        <a:bodyPr/>
        <a:lstStyle/>
        <a:p>
          <a:endParaRPr lang="fr-FR"/>
        </a:p>
      </dgm:t>
    </dgm:pt>
    <dgm:pt modelId="{3D96EC18-D684-44B1-8CB5-6F3E9880FAF8}" type="pres">
      <dgm:prSet presAssocID="{83EA664D-8AD7-4C55-8A7B-E7D6469C9E9A}" presName="node" presStyleLbl="node1" presStyleIdx="1" presStyleCnt="4">
        <dgm:presLayoutVars>
          <dgm:bulletEnabled val="1"/>
        </dgm:presLayoutVars>
      </dgm:prSet>
      <dgm:spPr>
        <a:prstGeom prst="flowChartMultidocument">
          <a:avLst/>
        </a:prstGeom>
      </dgm:spPr>
      <dgm:t>
        <a:bodyPr/>
        <a:lstStyle/>
        <a:p>
          <a:endParaRPr lang="fr-FR"/>
        </a:p>
      </dgm:t>
    </dgm:pt>
    <dgm:pt modelId="{F9C3CE9A-A900-43C6-9703-9EB02548ADC8}" type="pres">
      <dgm:prSet presAssocID="{A7BBE76C-B3E0-409F-B63E-916340C96657}" presName="sibTrans" presStyleLbl="sibTrans2D1" presStyleIdx="1" presStyleCnt="3"/>
      <dgm:spPr/>
      <dgm:t>
        <a:bodyPr/>
        <a:lstStyle/>
        <a:p>
          <a:endParaRPr lang="fr-FR"/>
        </a:p>
      </dgm:t>
    </dgm:pt>
    <dgm:pt modelId="{46F46589-F8B8-4426-8134-CC510619FD32}" type="pres">
      <dgm:prSet presAssocID="{A7BBE76C-B3E0-409F-B63E-916340C96657}" presName="connectorText" presStyleLbl="sibTrans2D1" presStyleIdx="1" presStyleCnt="3"/>
      <dgm:spPr/>
      <dgm:t>
        <a:bodyPr/>
        <a:lstStyle/>
        <a:p>
          <a:endParaRPr lang="fr-FR"/>
        </a:p>
      </dgm:t>
    </dgm:pt>
    <dgm:pt modelId="{66052685-1C82-4BAC-B1BD-F29DA57123E2}" type="pres">
      <dgm:prSet presAssocID="{0B8C5E3F-7F78-43B3-A741-EFEF4D274E4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D04DD8E-7C01-46B4-BA4D-7A5A2100ED18}" type="pres">
      <dgm:prSet presAssocID="{5D7448D8-7E85-4290-9DDB-8F1332374D62}" presName="sibTrans" presStyleLbl="sibTrans2D1" presStyleIdx="2" presStyleCnt="3"/>
      <dgm:spPr/>
      <dgm:t>
        <a:bodyPr/>
        <a:lstStyle/>
        <a:p>
          <a:endParaRPr lang="fr-FR"/>
        </a:p>
      </dgm:t>
    </dgm:pt>
    <dgm:pt modelId="{2BA4AB2D-D63A-4CB9-B4C9-2AF314DCEFD1}" type="pres">
      <dgm:prSet presAssocID="{5D7448D8-7E85-4290-9DDB-8F1332374D62}" presName="connectorText" presStyleLbl="sibTrans2D1" presStyleIdx="2" presStyleCnt="3"/>
      <dgm:spPr/>
      <dgm:t>
        <a:bodyPr/>
        <a:lstStyle/>
        <a:p>
          <a:endParaRPr lang="fr-FR"/>
        </a:p>
      </dgm:t>
    </dgm:pt>
    <dgm:pt modelId="{69C01DBA-7F0F-4736-98CE-F505F2DBBC2E}" type="pres">
      <dgm:prSet presAssocID="{156ADF90-0C98-4491-B606-2AE7997A1984}" presName="node" presStyleLbl="node1" presStyleIdx="3" presStyleCnt="4">
        <dgm:presLayoutVars>
          <dgm:bulletEnabled val="1"/>
        </dgm:presLayoutVars>
      </dgm:prSet>
      <dgm:spPr>
        <a:prstGeom prst="flowChartDocument">
          <a:avLst/>
        </a:prstGeom>
      </dgm:spPr>
      <dgm:t>
        <a:bodyPr/>
        <a:lstStyle/>
        <a:p>
          <a:endParaRPr lang="fr-FR"/>
        </a:p>
      </dgm:t>
    </dgm:pt>
  </dgm:ptLst>
  <dgm:cxnLst>
    <dgm:cxn modelId="{1A1C476D-8235-4F58-BF4B-67D385F50510}" srcId="{93B942A3-FF68-4790-B313-B2BC30F12A31}" destId="{C89DB897-EEDE-439F-9778-6434DC8B0DB3}" srcOrd="0" destOrd="0" parTransId="{CDA4887D-579C-4F06-90A1-5703B633315C}" sibTransId="{ADB0CF24-B82C-43A1-B5D3-6F898B2477F8}"/>
    <dgm:cxn modelId="{62203678-C842-4DAB-8EA8-95F9874D8125}" srcId="{93B942A3-FF68-4790-B313-B2BC30F12A31}" destId="{83EA664D-8AD7-4C55-8A7B-E7D6469C9E9A}" srcOrd="1" destOrd="0" parTransId="{8B86697A-C8F3-4BC8-8B3F-5B4C2D4E8668}" sibTransId="{A7BBE76C-B3E0-409F-B63E-916340C96657}"/>
    <dgm:cxn modelId="{FEEF3ED4-57C7-064E-BC69-ECD8E2A03164}" type="presOf" srcId="{5D7448D8-7E85-4290-9DDB-8F1332374D62}" destId="{DD04DD8E-7C01-46B4-BA4D-7A5A2100ED18}" srcOrd="0" destOrd="0" presId="urn:microsoft.com/office/officeart/2005/8/layout/process2"/>
    <dgm:cxn modelId="{886C2709-2D9B-934F-9D13-73D259352D56}" type="presOf" srcId="{ADB0CF24-B82C-43A1-B5D3-6F898B2477F8}" destId="{F99C5371-050D-4544-B63A-022474D80530}" srcOrd="1" destOrd="0" presId="urn:microsoft.com/office/officeart/2005/8/layout/process2"/>
    <dgm:cxn modelId="{BE651D95-91AB-C04A-9B61-62ED8326949E}" type="presOf" srcId="{ADB0CF24-B82C-43A1-B5D3-6F898B2477F8}" destId="{91DA8119-9712-40DD-8945-4DCDD91E9B10}" srcOrd="0" destOrd="0" presId="urn:microsoft.com/office/officeart/2005/8/layout/process2"/>
    <dgm:cxn modelId="{C226EEFC-8483-8244-9854-38BEB1A2CFC4}" type="presOf" srcId="{0B8C5E3F-7F78-43B3-A741-EFEF4D274E49}" destId="{66052685-1C82-4BAC-B1BD-F29DA57123E2}" srcOrd="0" destOrd="0" presId="urn:microsoft.com/office/officeart/2005/8/layout/process2"/>
    <dgm:cxn modelId="{200ED9D6-81D9-384B-A346-8469463E1A86}" type="presOf" srcId="{5D7448D8-7E85-4290-9DDB-8F1332374D62}" destId="{2BA4AB2D-D63A-4CB9-B4C9-2AF314DCEFD1}" srcOrd="1" destOrd="0" presId="urn:microsoft.com/office/officeart/2005/8/layout/process2"/>
    <dgm:cxn modelId="{74E8252A-939D-0641-86A0-A0D313A9C1F3}" type="presOf" srcId="{A7BBE76C-B3E0-409F-B63E-916340C96657}" destId="{F9C3CE9A-A900-43C6-9703-9EB02548ADC8}" srcOrd="0" destOrd="0" presId="urn:microsoft.com/office/officeart/2005/8/layout/process2"/>
    <dgm:cxn modelId="{B185417F-FE4E-9941-96D4-4068DF9B6E2C}" type="presOf" srcId="{C89DB897-EEDE-439F-9778-6434DC8B0DB3}" destId="{243D5A91-29C3-49A5-A4F6-EF7695ABBB66}" srcOrd="0" destOrd="0" presId="urn:microsoft.com/office/officeart/2005/8/layout/process2"/>
    <dgm:cxn modelId="{AC9C5781-29D5-CB48-A364-251B8682C581}" type="presOf" srcId="{83EA664D-8AD7-4C55-8A7B-E7D6469C9E9A}" destId="{3D96EC18-D684-44B1-8CB5-6F3E9880FAF8}" srcOrd="0" destOrd="0" presId="urn:microsoft.com/office/officeart/2005/8/layout/process2"/>
    <dgm:cxn modelId="{E47CD83D-6AB4-414B-B252-369143129A30}" type="presOf" srcId="{93B942A3-FF68-4790-B313-B2BC30F12A31}" destId="{1A7F1D55-2DBA-47C8-A979-230D1D12229B}" srcOrd="0" destOrd="0" presId="urn:microsoft.com/office/officeart/2005/8/layout/process2"/>
    <dgm:cxn modelId="{AAD0EE52-5789-6D4F-96D6-861E76B5057A}" type="presOf" srcId="{156ADF90-0C98-4491-B606-2AE7997A1984}" destId="{69C01DBA-7F0F-4736-98CE-F505F2DBBC2E}" srcOrd="0" destOrd="0" presId="urn:microsoft.com/office/officeart/2005/8/layout/process2"/>
    <dgm:cxn modelId="{A492500A-D4A3-7D4F-8254-D1062213901E}" type="presOf" srcId="{A7BBE76C-B3E0-409F-B63E-916340C96657}" destId="{46F46589-F8B8-4426-8134-CC510619FD32}" srcOrd="1" destOrd="0" presId="urn:microsoft.com/office/officeart/2005/8/layout/process2"/>
    <dgm:cxn modelId="{6FCA14F4-E28B-427B-A048-41D77318E5AF}" srcId="{93B942A3-FF68-4790-B313-B2BC30F12A31}" destId="{156ADF90-0C98-4491-B606-2AE7997A1984}" srcOrd="3" destOrd="0" parTransId="{5EAB1F38-C8FC-4737-8816-C7F0E2003ACB}" sibTransId="{F9A2E024-C021-4643-B436-89F15C66DDA3}"/>
    <dgm:cxn modelId="{E17B71EF-A2E1-4E42-926C-E431513EA18F}" srcId="{93B942A3-FF68-4790-B313-B2BC30F12A31}" destId="{0B8C5E3F-7F78-43B3-A741-EFEF4D274E49}" srcOrd="2" destOrd="0" parTransId="{EA7055C2-FCDB-4CE3-BD11-4C79EA27746E}" sibTransId="{5D7448D8-7E85-4290-9DDB-8F1332374D62}"/>
    <dgm:cxn modelId="{84ADA89F-0DCF-8848-BEFD-E9692C749AE3}" type="presParOf" srcId="{1A7F1D55-2DBA-47C8-A979-230D1D12229B}" destId="{243D5A91-29C3-49A5-A4F6-EF7695ABBB66}" srcOrd="0" destOrd="0" presId="urn:microsoft.com/office/officeart/2005/8/layout/process2"/>
    <dgm:cxn modelId="{EE0B811A-829C-8F4E-ACB0-3096C1C55652}" type="presParOf" srcId="{1A7F1D55-2DBA-47C8-A979-230D1D12229B}" destId="{91DA8119-9712-40DD-8945-4DCDD91E9B10}" srcOrd="1" destOrd="0" presId="urn:microsoft.com/office/officeart/2005/8/layout/process2"/>
    <dgm:cxn modelId="{776AE049-700D-DE4E-8CCA-C9A0002CB178}" type="presParOf" srcId="{91DA8119-9712-40DD-8945-4DCDD91E9B10}" destId="{F99C5371-050D-4544-B63A-022474D80530}" srcOrd="0" destOrd="0" presId="urn:microsoft.com/office/officeart/2005/8/layout/process2"/>
    <dgm:cxn modelId="{1A09BE01-230D-1749-963B-948E2045AADA}" type="presParOf" srcId="{1A7F1D55-2DBA-47C8-A979-230D1D12229B}" destId="{3D96EC18-D684-44B1-8CB5-6F3E9880FAF8}" srcOrd="2" destOrd="0" presId="urn:microsoft.com/office/officeart/2005/8/layout/process2"/>
    <dgm:cxn modelId="{CEE5D3A3-0315-144D-87DC-2545235B380E}" type="presParOf" srcId="{1A7F1D55-2DBA-47C8-A979-230D1D12229B}" destId="{F9C3CE9A-A900-43C6-9703-9EB02548ADC8}" srcOrd="3" destOrd="0" presId="urn:microsoft.com/office/officeart/2005/8/layout/process2"/>
    <dgm:cxn modelId="{9842D465-971D-6D43-9263-96E4C6FC62DC}" type="presParOf" srcId="{F9C3CE9A-A900-43C6-9703-9EB02548ADC8}" destId="{46F46589-F8B8-4426-8134-CC510619FD32}" srcOrd="0" destOrd="0" presId="urn:microsoft.com/office/officeart/2005/8/layout/process2"/>
    <dgm:cxn modelId="{B73F37A5-7DF0-CB4E-B4EF-840C1EC33F6B}" type="presParOf" srcId="{1A7F1D55-2DBA-47C8-A979-230D1D12229B}" destId="{66052685-1C82-4BAC-B1BD-F29DA57123E2}" srcOrd="4" destOrd="0" presId="urn:microsoft.com/office/officeart/2005/8/layout/process2"/>
    <dgm:cxn modelId="{2A80B16A-0C2C-2A4C-A3B0-7F256724FB3A}" type="presParOf" srcId="{1A7F1D55-2DBA-47C8-A979-230D1D12229B}" destId="{DD04DD8E-7C01-46B4-BA4D-7A5A2100ED18}" srcOrd="5" destOrd="0" presId="urn:microsoft.com/office/officeart/2005/8/layout/process2"/>
    <dgm:cxn modelId="{DB83D169-D4C2-FE40-B4AB-7FABB77D2F26}" type="presParOf" srcId="{DD04DD8E-7C01-46B4-BA4D-7A5A2100ED18}" destId="{2BA4AB2D-D63A-4CB9-B4C9-2AF314DCEFD1}" srcOrd="0" destOrd="0" presId="urn:microsoft.com/office/officeart/2005/8/layout/process2"/>
    <dgm:cxn modelId="{632DF94F-0E5D-D145-830F-1C75910E5E1F}" type="presParOf" srcId="{1A7F1D55-2DBA-47C8-A979-230D1D12229B}" destId="{69C01DBA-7F0F-4736-98CE-F505F2DBBC2E}" srcOrd="6" destOrd="0" presId="urn:microsoft.com/office/officeart/2005/8/layout/process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45419C-643C-41F0-8B5E-8BC41D620E47}">
      <dsp:nvSpPr>
        <dsp:cNvPr id="0" name=""/>
        <dsp:cNvSpPr/>
      </dsp:nvSpPr>
      <dsp:spPr>
        <a:xfrm>
          <a:off x="128111" y="182054"/>
          <a:ext cx="2876944" cy="2742920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dirty="0" smtClean="0"/>
            <a:t>32% Success</a:t>
          </a:r>
          <a:endParaRPr lang="en-US" sz="1800" kern="1200" noProof="0" dirty="0"/>
        </a:p>
      </dsp:txBody>
      <dsp:txXfrm>
        <a:off x="1692279" y="688188"/>
        <a:ext cx="976106" cy="914306"/>
      </dsp:txXfrm>
    </dsp:sp>
    <dsp:sp modelId="{22D5E441-C075-4680-B93E-D91B11FCE1A7}">
      <dsp:nvSpPr>
        <dsp:cNvPr id="0" name=""/>
        <dsp:cNvSpPr/>
      </dsp:nvSpPr>
      <dsp:spPr>
        <a:xfrm>
          <a:off x="119142" y="319456"/>
          <a:ext cx="2624327" cy="2624327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5">
                <a:hueOff val="-6198687"/>
                <a:satOff val="9275"/>
                <a:lumOff val="-10392"/>
                <a:alphaOff val="0"/>
                <a:shade val="70000"/>
                <a:satMod val="150000"/>
              </a:schemeClr>
            </a:gs>
            <a:gs pos="34000">
              <a:schemeClr val="accent5">
                <a:hueOff val="-6198687"/>
                <a:satOff val="9275"/>
                <a:lumOff val="-10392"/>
                <a:alphaOff val="0"/>
                <a:shade val="70000"/>
                <a:satMod val="140000"/>
              </a:schemeClr>
            </a:gs>
            <a:gs pos="70000">
              <a:schemeClr val="accent5">
                <a:hueOff val="-6198687"/>
                <a:satOff val="9275"/>
                <a:lumOff val="-10392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5">
                <a:hueOff val="-6198687"/>
                <a:satOff val="9275"/>
                <a:lumOff val="-10392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dirty="0" smtClean="0"/>
            <a:t>24% Failed </a:t>
          </a:r>
          <a:endParaRPr lang="en-US" sz="1800" kern="1200" noProof="0" dirty="0"/>
        </a:p>
      </dsp:txBody>
      <dsp:txXfrm>
        <a:off x="837708" y="1975281"/>
        <a:ext cx="1187195" cy="812291"/>
      </dsp:txXfrm>
    </dsp:sp>
    <dsp:sp modelId="{D48416B1-7DC4-4B6B-B608-8545AB14FFF8}">
      <dsp:nvSpPr>
        <dsp:cNvPr id="0" name=""/>
        <dsp:cNvSpPr/>
      </dsp:nvSpPr>
      <dsp:spPr>
        <a:xfrm>
          <a:off x="119142" y="335110"/>
          <a:ext cx="2624327" cy="2593018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5">
                <a:hueOff val="-12397374"/>
                <a:satOff val="18550"/>
                <a:lumOff val="-20783"/>
                <a:alphaOff val="0"/>
                <a:shade val="70000"/>
                <a:satMod val="150000"/>
              </a:schemeClr>
            </a:gs>
            <a:gs pos="34000">
              <a:schemeClr val="accent5">
                <a:hueOff val="-12397374"/>
                <a:satOff val="18550"/>
                <a:lumOff val="-20783"/>
                <a:alphaOff val="0"/>
                <a:shade val="70000"/>
                <a:satMod val="140000"/>
              </a:schemeClr>
            </a:gs>
            <a:gs pos="70000">
              <a:schemeClr val="accent5">
                <a:hueOff val="-12397374"/>
                <a:satOff val="18550"/>
                <a:lumOff val="-20783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5">
                <a:hueOff val="-12397374"/>
                <a:satOff val="18550"/>
                <a:lumOff val="-20783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dirty="0" smtClean="0"/>
            <a:t>44% Challenged</a:t>
          </a:r>
          <a:endParaRPr lang="en-US" sz="1800" kern="1200" noProof="0" dirty="0"/>
        </a:p>
      </dsp:txBody>
      <dsp:txXfrm>
        <a:off x="400320" y="844453"/>
        <a:ext cx="890396" cy="8643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FC7453-CEE8-4126-A0B6-85E8E34BCF03}">
      <dsp:nvSpPr>
        <dsp:cNvPr id="0" name=""/>
        <dsp:cNvSpPr/>
      </dsp:nvSpPr>
      <dsp:spPr>
        <a:xfrm>
          <a:off x="-388242" y="0"/>
          <a:ext cx="9006084" cy="48768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275A2D-92C1-494F-9914-D35CF68BE4F3}">
      <dsp:nvSpPr>
        <dsp:cNvPr id="0" name=""/>
        <dsp:cNvSpPr/>
      </dsp:nvSpPr>
      <dsp:spPr>
        <a:xfrm>
          <a:off x="266025" y="3830929"/>
          <a:ext cx="179466" cy="1794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6427FE-6244-4A9F-B7CB-8895A3AC6336}">
      <dsp:nvSpPr>
        <dsp:cNvPr id="0" name=""/>
        <dsp:cNvSpPr/>
      </dsp:nvSpPr>
      <dsp:spPr>
        <a:xfrm>
          <a:off x="355762" y="3716121"/>
          <a:ext cx="1334292" cy="1160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095" tIns="0" rIns="0" bIns="0" numCol="1" spcCol="1270" anchor="t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1960</a:t>
          </a:r>
          <a:endParaRPr lang="fr-FR" sz="4800" kern="1200" dirty="0"/>
        </a:p>
      </dsp:txBody>
      <dsp:txXfrm>
        <a:off x="355762" y="3716121"/>
        <a:ext cx="1334292" cy="1160678"/>
      </dsp:txXfrm>
    </dsp:sp>
    <dsp:sp modelId="{A576797F-2BF7-425C-93AB-BA4FB3A1CE2B}">
      <dsp:nvSpPr>
        <dsp:cNvPr id="0" name=""/>
        <dsp:cNvSpPr/>
      </dsp:nvSpPr>
      <dsp:spPr>
        <a:xfrm>
          <a:off x="1610971" y="2692026"/>
          <a:ext cx="312115" cy="3121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C39CF5-4BFC-44A4-A0A9-4152DB2619D3}">
      <dsp:nvSpPr>
        <dsp:cNvPr id="0" name=""/>
        <dsp:cNvSpPr/>
      </dsp:nvSpPr>
      <dsp:spPr>
        <a:xfrm>
          <a:off x="1767028" y="2648102"/>
          <a:ext cx="1638604" cy="22286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383" tIns="0" rIns="0" bIns="0" numCol="1" spcCol="1270" anchor="t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1980</a:t>
          </a:r>
          <a:endParaRPr lang="fr-FR" sz="4800" kern="1200" dirty="0"/>
        </a:p>
      </dsp:txBody>
      <dsp:txXfrm>
        <a:off x="1767028" y="2648102"/>
        <a:ext cx="1638604" cy="2228697"/>
      </dsp:txXfrm>
    </dsp:sp>
    <dsp:sp modelId="{8C654597-488B-49BB-A17F-A64E6DE0A87B}">
      <dsp:nvSpPr>
        <dsp:cNvPr id="0" name=""/>
        <dsp:cNvSpPr/>
      </dsp:nvSpPr>
      <dsp:spPr>
        <a:xfrm>
          <a:off x="3308628" y="1805040"/>
          <a:ext cx="413552" cy="4135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D0C1D3-BE99-464D-AA33-441A476AB2CE}">
      <dsp:nvSpPr>
        <dsp:cNvPr id="0" name=""/>
        <dsp:cNvSpPr/>
      </dsp:nvSpPr>
      <dsp:spPr>
        <a:xfrm>
          <a:off x="3515349" y="1862937"/>
          <a:ext cx="1638604" cy="3013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9133" tIns="0" rIns="0" bIns="0" numCol="1" spcCol="1270" anchor="t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1990</a:t>
          </a:r>
          <a:endParaRPr lang="fr-FR" sz="4800" kern="1200" dirty="0"/>
        </a:p>
      </dsp:txBody>
      <dsp:txXfrm>
        <a:off x="3515349" y="1862937"/>
        <a:ext cx="1638604" cy="3013862"/>
      </dsp:txXfrm>
    </dsp:sp>
    <dsp:sp modelId="{1FEB79DA-3D28-4104-8ACE-2EBD74E8B038}">
      <dsp:nvSpPr>
        <dsp:cNvPr id="0" name=""/>
        <dsp:cNvSpPr/>
      </dsp:nvSpPr>
      <dsp:spPr>
        <a:xfrm>
          <a:off x="5632460" y="1103132"/>
          <a:ext cx="554004" cy="5540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12D2B7-B75F-4395-A161-04D4DBA1C153}">
      <dsp:nvSpPr>
        <dsp:cNvPr id="0" name=""/>
        <dsp:cNvSpPr/>
      </dsp:nvSpPr>
      <dsp:spPr>
        <a:xfrm>
          <a:off x="5909462" y="1380134"/>
          <a:ext cx="1638604" cy="34966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3555" tIns="0" rIns="0" bIns="0" numCol="1" spcCol="1270" anchor="t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2000</a:t>
          </a:r>
        </a:p>
      </dsp:txBody>
      <dsp:txXfrm>
        <a:off x="5909462" y="1380134"/>
        <a:ext cx="1638604" cy="34966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3D5A91-29C3-49A5-A4F6-EF7695ABBB66}">
      <dsp:nvSpPr>
        <dsp:cNvPr id="0" name=""/>
        <dsp:cNvSpPr/>
      </dsp:nvSpPr>
      <dsp:spPr>
        <a:xfrm>
          <a:off x="26746" y="2104"/>
          <a:ext cx="1624494" cy="78288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PIM</a:t>
          </a:r>
          <a:endParaRPr lang="fr-FR" sz="1600" kern="1200" dirty="0"/>
        </a:p>
      </dsp:txBody>
      <dsp:txXfrm>
        <a:off x="49676" y="25034"/>
        <a:ext cx="1578634" cy="737028"/>
      </dsp:txXfrm>
    </dsp:sp>
    <dsp:sp modelId="{91DA8119-9712-40DD-8945-4DCDD91E9B10}">
      <dsp:nvSpPr>
        <dsp:cNvPr id="0" name=""/>
        <dsp:cNvSpPr/>
      </dsp:nvSpPr>
      <dsp:spPr>
        <a:xfrm rot="5400000">
          <a:off x="692202" y="804565"/>
          <a:ext cx="293583" cy="3523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300" kern="1200"/>
        </a:p>
      </dsp:txBody>
      <dsp:txXfrm rot="-5400000">
        <a:off x="733304" y="833924"/>
        <a:ext cx="211380" cy="205508"/>
      </dsp:txXfrm>
    </dsp:sp>
    <dsp:sp modelId="{3D96EC18-D684-44B1-8CB5-6F3E9880FAF8}">
      <dsp:nvSpPr>
        <dsp:cNvPr id="0" name=""/>
        <dsp:cNvSpPr/>
      </dsp:nvSpPr>
      <dsp:spPr>
        <a:xfrm>
          <a:off x="26746" y="1176437"/>
          <a:ext cx="1624494" cy="782888"/>
        </a:xfrm>
        <a:prstGeom prst="flowChartMultidocumen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transformation</a:t>
          </a:r>
          <a:endParaRPr lang="fr-FR" sz="1600" kern="1200" dirty="0"/>
        </a:p>
      </dsp:txBody>
      <dsp:txXfrm>
        <a:off x="26746" y="1309637"/>
        <a:ext cx="1398494" cy="620040"/>
      </dsp:txXfrm>
    </dsp:sp>
    <dsp:sp modelId="{F9C3CE9A-A900-43C6-9703-9EB02548ADC8}">
      <dsp:nvSpPr>
        <dsp:cNvPr id="0" name=""/>
        <dsp:cNvSpPr/>
      </dsp:nvSpPr>
      <dsp:spPr>
        <a:xfrm rot="5400000">
          <a:off x="692202" y="1978898"/>
          <a:ext cx="293583" cy="3523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300" kern="1200"/>
        </a:p>
      </dsp:txBody>
      <dsp:txXfrm rot="-5400000">
        <a:off x="733304" y="2008257"/>
        <a:ext cx="211380" cy="205508"/>
      </dsp:txXfrm>
    </dsp:sp>
    <dsp:sp modelId="{66052685-1C82-4BAC-B1BD-F29DA57123E2}">
      <dsp:nvSpPr>
        <dsp:cNvPr id="0" name=""/>
        <dsp:cNvSpPr/>
      </dsp:nvSpPr>
      <dsp:spPr>
        <a:xfrm>
          <a:off x="26746" y="2350771"/>
          <a:ext cx="1624494" cy="7828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PSM</a:t>
          </a:r>
          <a:endParaRPr lang="fr-FR" sz="1600" kern="1200" dirty="0"/>
        </a:p>
      </dsp:txBody>
      <dsp:txXfrm>
        <a:off x="49676" y="2373701"/>
        <a:ext cx="1578634" cy="737028"/>
      </dsp:txXfrm>
    </dsp:sp>
    <dsp:sp modelId="{DD04DD8E-7C01-46B4-BA4D-7A5A2100ED18}">
      <dsp:nvSpPr>
        <dsp:cNvPr id="0" name=""/>
        <dsp:cNvSpPr/>
      </dsp:nvSpPr>
      <dsp:spPr>
        <a:xfrm rot="5400000">
          <a:off x="692202" y="3153232"/>
          <a:ext cx="293583" cy="3523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300" kern="1200"/>
        </a:p>
      </dsp:txBody>
      <dsp:txXfrm rot="-5400000">
        <a:off x="733304" y="3182591"/>
        <a:ext cx="211380" cy="205508"/>
      </dsp:txXfrm>
    </dsp:sp>
    <dsp:sp modelId="{69C01DBA-7F0F-4736-98CE-F505F2DBBC2E}">
      <dsp:nvSpPr>
        <dsp:cNvPr id="0" name=""/>
        <dsp:cNvSpPr/>
      </dsp:nvSpPr>
      <dsp:spPr>
        <a:xfrm>
          <a:off x="26746" y="3525104"/>
          <a:ext cx="1624494" cy="782888"/>
        </a:xfrm>
        <a:prstGeom prst="flowChartDocumen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Implémentation </a:t>
          </a:r>
          <a:endParaRPr lang="fr-FR" sz="1600" kern="1200" dirty="0"/>
        </a:p>
      </dsp:txBody>
      <dsp:txXfrm>
        <a:off x="26746" y="3525104"/>
        <a:ext cx="1624494" cy="62783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3D5A91-29C3-49A5-A4F6-EF7695ABBB66}">
      <dsp:nvSpPr>
        <dsp:cNvPr id="0" name=""/>
        <dsp:cNvSpPr/>
      </dsp:nvSpPr>
      <dsp:spPr>
        <a:xfrm>
          <a:off x="26746" y="2104"/>
          <a:ext cx="1624494" cy="78288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PIM</a:t>
          </a:r>
          <a:endParaRPr lang="fr-FR" sz="1600" kern="1200" dirty="0"/>
        </a:p>
      </dsp:txBody>
      <dsp:txXfrm>
        <a:off x="49676" y="25034"/>
        <a:ext cx="1578634" cy="737028"/>
      </dsp:txXfrm>
    </dsp:sp>
    <dsp:sp modelId="{91DA8119-9712-40DD-8945-4DCDD91E9B10}">
      <dsp:nvSpPr>
        <dsp:cNvPr id="0" name=""/>
        <dsp:cNvSpPr/>
      </dsp:nvSpPr>
      <dsp:spPr>
        <a:xfrm rot="5400000">
          <a:off x="692202" y="804565"/>
          <a:ext cx="293583" cy="3523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300" kern="1200"/>
        </a:p>
      </dsp:txBody>
      <dsp:txXfrm rot="-5400000">
        <a:off x="733304" y="833924"/>
        <a:ext cx="211380" cy="205508"/>
      </dsp:txXfrm>
    </dsp:sp>
    <dsp:sp modelId="{3D96EC18-D684-44B1-8CB5-6F3E9880FAF8}">
      <dsp:nvSpPr>
        <dsp:cNvPr id="0" name=""/>
        <dsp:cNvSpPr/>
      </dsp:nvSpPr>
      <dsp:spPr>
        <a:xfrm>
          <a:off x="26746" y="1176437"/>
          <a:ext cx="1624494" cy="782888"/>
        </a:xfrm>
        <a:prstGeom prst="flowChartMultidocumen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transformation</a:t>
          </a:r>
          <a:endParaRPr lang="fr-FR" sz="1600" kern="1200" dirty="0"/>
        </a:p>
      </dsp:txBody>
      <dsp:txXfrm>
        <a:off x="26746" y="1309637"/>
        <a:ext cx="1398494" cy="620040"/>
      </dsp:txXfrm>
    </dsp:sp>
    <dsp:sp modelId="{F9C3CE9A-A900-43C6-9703-9EB02548ADC8}">
      <dsp:nvSpPr>
        <dsp:cNvPr id="0" name=""/>
        <dsp:cNvSpPr/>
      </dsp:nvSpPr>
      <dsp:spPr>
        <a:xfrm rot="5400000">
          <a:off x="692202" y="1978898"/>
          <a:ext cx="293583" cy="3523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300" kern="1200"/>
        </a:p>
      </dsp:txBody>
      <dsp:txXfrm rot="-5400000">
        <a:off x="733304" y="2008257"/>
        <a:ext cx="211380" cy="205508"/>
      </dsp:txXfrm>
    </dsp:sp>
    <dsp:sp modelId="{66052685-1C82-4BAC-B1BD-F29DA57123E2}">
      <dsp:nvSpPr>
        <dsp:cNvPr id="0" name=""/>
        <dsp:cNvSpPr/>
      </dsp:nvSpPr>
      <dsp:spPr>
        <a:xfrm>
          <a:off x="26746" y="2350771"/>
          <a:ext cx="1624494" cy="7828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PSM</a:t>
          </a:r>
          <a:endParaRPr lang="fr-FR" sz="1600" kern="1200" dirty="0"/>
        </a:p>
      </dsp:txBody>
      <dsp:txXfrm>
        <a:off x="49676" y="2373701"/>
        <a:ext cx="1578634" cy="737028"/>
      </dsp:txXfrm>
    </dsp:sp>
    <dsp:sp modelId="{DD04DD8E-7C01-46B4-BA4D-7A5A2100ED18}">
      <dsp:nvSpPr>
        <dsp:cNvPr id="0" name=""/>
        <dsp:cNvSpPr/>
      </dsp:nvSpPr>
      <dsp:spPr>
        <a:xfrm rot="5400000">
          <a:off x="692202" y="3153232"/>
          <a:ext cx="293583" cy="3523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300" kern="1200"/>
        </a:p>
      </dsp:txBody>
      <dsp:txXfrm rot="-5400000">
        <a:off x="733304" y="3182591"/>
        <a:ext cx="211380" cy="205508"/>
      </dsp:txXfrm>
    </dsp:sp>
    <dsp:sp modelId="{69C01DBA-7F0F-4736-98CE-F505F2DBBC2E}">
      <dsp:nvSpPr>
        <dsp:cNvPr id="0" name=""/>
        <dsp:cNvSpPr/>
      </dsp:nvSpPr>
      <dsp:spPr>
        <a:xfrm>
          <a:off x="26746" y="3525104"/>
          <a:ext cx="1624494" cy="782888"/>
        </a:xfrm>
        <a:prstGeom prst="flowChartDocumen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Implémentation </a:t>
          </a:r>
          <a:endParaRPr lang="fr-FR" sz="1600" kern="1200" dirty="0"/>
        </a:p>
      </dsp:txBody>
      <dsp:txXfrm>
        <a:off x="26746" y="3525104"/>
        <a:ext cx="1624494" cy="6278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image" Target="../media/image3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AECE50-9FE9-844C-9E5F-139EB275129E}" type="datetimeFigureOut">
              <a:rPr lang="fr-FR" smtClean="0"/>
              <a:t>16/10/11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4BCB2C-C8CE-9848-AFE4-D97E9D44553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90919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B334F2-EBCE-4074-8787-6BA04942A14F}" type="datetimeFigureOut">
              <a:rPr lang="fr-FR" smtClean="0"/>
              <a:t>16/10/11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6E9D91-C699-4216-A755-E64174294D1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3515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6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8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Relationship Id="rId3" Type="http://schemas.openxmlformats.org/officeDocument/2006/relationships/image" Target="../media/image30.wmf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7.xml"/><Relationship Id="rId4" Type="http://schemas.openxmlformats.org/officeDocument/2006/relationships/oleObject" Target="../embeddings/oleObject4.bin"/><Relationship Id="rId5" Type="http://schemas.openxmlformats.org/officeDocument/2006/relationships/image" Target="../media/image32.png"/><Relationship Id="rId6" Type="http://schemas.openxmlformats.org/officeDocument/2006/relationships/oleObject" Target="../embeddings/oleObject5.bin"/><Relationship Id="rId7" Type="http://schemas.openxmlformats.org/officeDocument/2006/relationships/image" Target="../media/image33.png"/><Relationship Id="rId1" Type="http://schemas.openxmlformats.org/officeDocument/2006/relationships/vmlDrawing" Target="../drawings/vmlDrawing4.v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0.xml"/><Relationship Id="rId4" Type="http://schemas.openxmlformats.org/officeDocument/2006/relationships/oleObject" Target="../embeddings/oleObject6.bin"/><Relationship Id="rId5" Type="http://schemas.openxmlformats.org/officeDocument/2006/relationships/image" Target="../media/image33.png"/><Relationship Id="rId1" Type="http://schemas.openxmlformats.org/officeDocument/2006/relationships/vmlDrawing" Target="../drawings/vmlDrawing5.v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fr-FR"/>
              <a:t>14/11/01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FR"/>
              <a:t>UML R01 V1-1a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6610A9-48CE-4F03-B8D0-8F27A8B7A33B}" type="slidenum">
              <a:rPr lang="fr-FR"/>
              <a:pPr/>
              <a:t>16</a:t>
            </a:fld>
            <a:endParaRPr lang="fr-FR"/>
          </a:p>
        </p:txBody>
      </p:sp>
      <p:sp>
        <p:nvSpPr>
          <p:cNvPr id="84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3587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88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507" y="4343144"/>
            <a:ext cx="5028987" cy="4115019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/>
          <a:lstStyle/>
          <a:p>
            <a:endParaRPr lang="fr-FR" i="1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fr-FR"/>
              <a:t>14/11/01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FR"/>
              <a:t>UML 03 V1-1a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48DBF3-2F60-4B51-BE2E-77142C1F2CB2}" type="slidenum">
              <a:rPr lang="fr-FR"/>
              <a:pPr/>
              <a:t>64</a:t>
            </a:fld>
            <a:endParaRPr lang="fr-FR"/>
          </a:p>
        </p:txBody>
      </p:sp>
      <p:sp>
        <p:nvSpPr>
          <p:cNvPr id="103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5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fr-FR"/>
              <a:t>14/11/01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FR"/>
              <a:t>UML 03 V1-1a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2947AD-3D24-4D4D-B877-A929E1E07C86}" type="slidenum">
              <a:rPr lang="fr-FR"/>
              <a:pPr/>
              <a:t>66</a:t>
            </a:fld>
            <a:endParaRPr lang="fr-FR"/>
          </a:p>
        </p:txBody>
      </p:sp>
      <p:sp>
        <p:nvSpPr>
          <p:cNvPr id="101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fr-FR"/>
              <a:t>14/11/01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FR"/>
              <a:t>UML 01 V1-1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C5FDBF-8631-4C3E-9FC8-4188D8CA4767}" type="slidenum">
              <a:rPr lang="fr-FR"/>
              <a:pPr/>
              <a:t>71</a:t>
            </a:fld>
            <a:endParaRPr lang="fr-FR"/>
          </a:p>
        </p:txBody>
      </p:sp>
      <p:sp>
        <p:nvSpPr>
          <p:cNvPr id="79872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2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C01EF7-EAAD-4789-9EEB-A8FF3D8044DF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77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fr-FR"/>
              <a:t>14/11/01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FR"/>
              <a:t>UML 01 V1-1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C5FDBF-8631-4C3E-9FC8-4188D8CA4767}" type="slidenum">
              <a:rPr lang="fr-FR"/>
              <a:pPr/>
              <a:t>17</a:t>
            </a:fld>
            <a:endParaRPr lang="fr-FR"/>
          </a:p>
        </p:txBody>
      </p:sp>
      <p:sp>
        <p:nvSpPr>
          <p:cNvPr id="79872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2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fr-FR"/>
              <a:t>14/11/01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FR"/>
              <a:t>UML 01 V1-1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C5FDBF-8631-4C3E-9FC8-4188D8CA4767}" type="slidenum">
              <a:rPr lang="fr-FR"/>
              <a:pPr/>
              <a:t>41</a:t>
            </a:fld>
            <a:endParaRPr lang="fr-FR"/>
          </a:p>
        </p:txBody>
      </p:sp>
      <p:sp>
        <p:nvSpPr>
          <p:cNvPr id="79872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2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fr-FR"/>
              <a:t>14/11/01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FR"/>
              <a:t>UML 03 V1-1a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2D0D5D-728C-484E-96E3-907126302864}" type="slidenum">
              <a:rPr lang="fr-FR"/>
              <a:pPr/>
              <a:t>50</a:t>
            </a:fld>
            <a:endParaRPr lang="fr-FR"/>
          </a:p>
        </p:txBody>
      </p:sp>
      <p:sp>
        <p:nvSpPr>
          <p:cNvPr id="970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075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66851">
              <a:defRPr/>
            </a:pPr>
            <a:r>
              <a:rPr lang="fr-FR" dirty="0" smtClean="0"/>
              <a:t>Attention aux</a:t>
            </a:r>
            <a:r>
              <a:rPr lang="fr-FR" baseline="0" dirty="0" smtClean="0"/>
              <a:t> stéréotypes : un stéréotype se place </a:t>
            </a:r>
            <a:r>
              <a:rPr lang="fr-FR" baseline="0" dirty="0" err="1" smtClean="0"/>
              <a:t>tjs</a:t>
            </a:r>
            <a:r>
              <a:rPr lang="fr-FR" baseline="0" dirty="0" smtClean="0"/>
              <a:t> avant ou juste en haut du nom de l’élément et est entouré par des double guillemets «  » (et non par des &lt;&lt; et des &gt;&gt;). </a:t>
            </a:r>
            <a:endParaRPr 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1C951-35ED-48E5-98CD-8FD4C212E5C3}" type="slidenum">
              <a:rPr lang="fr-FR" smtClean="0"/>
              <a:pPr/>
              <a:t>51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fr-FR"/>
              <a:t>14/11/01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FR"/>
              <a:t>UML 03 V1-1a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2FB6CA-32E5-40E1-A976-A9007B3760EC}" type="slidenum">
              <a:rPr lang="fr-FR"/>
              <a:pPr/>
              <a:t>55</a:t>
            </a:fld>
            <a:endParaRPr lang="fr-FR"/>
          </a:p>
        </p:txBody>
      </p:sp>
      <p:sp>
        <p:nvSpPr>
          <p:cNvPr id="93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6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507" y="4343144"/>
            <a:ext cx="5028987" cy="3019728"/>
          </a:xfrm>
        </p:spPr>
        <p:txBody>
          <a:bodyPr/>
          <a:lstStyle/>
          <a:p>
            <a:endParaRPr lang="fr-FR" i="1" dirty="0"/>
          </a:p>
        </p:txBody>
      </p:sp>
      <p:sp>
        <p:nvSpPr>
          <p:cNvPr id="936964" name="Rectangle 4"/>
          <p:cNvSpPr>
            <a:spLocks noChangeArrowheads="1"/>
          </p:cNvSpPr>
          <p:nvPr/>
        </p:nvSpPr>
        <p:spPr bwMode="auto">
          <a:xfrm>
            <a:off x="914507" y="7577836"/>
            <a:ext cx="5028987" cy="732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7482" tIns="43742" rIns="87482" bIns="43742"/>
          <a:lstStyle/>
          <a:p>
            <a:pPr marL="218706" indent="-218706">
              <a:spcBef>
                <a:spcPct val="30000"/>
              </a:spcBef>
              <a:buFontTx/>
              <a:buAutoNum type="arabicPeriod"/>
            </a:pPr>
            <a:r>
              <a:rPr lang="fr-CH" sz="1100" dirty="0"/>
              <a:t>Créez un nouveau modèle ou projet.</a:t>
            </a:r>
          </a:p>
          <a:p>
            <a:pPr marL="218706" indent="-218706">
              <a:spcBef>
                <a:spcPct val="30000"/>
              </a:spcBef>
              <a:buFontTx/>
              <a:buAutoNum type="arabicPeriod"/>
            </a:pPr>
            <a:r>
              <a:rPr lang="fr-CH" sz="1100" dirty="0"/>
              <a:t>Créez le modèle ci-dessus. Les diapositives suivantes montrent comment définir la visibilité et la navigabilité des associations avec Rational Rose.</a:t>
            </a:r>
          </a:p>
          <a:p>
            <a:pPr marL="218706" indent="-218706">
              <a:spcBef>
                <a:spcPct val="30000"/>
              </a:spcBef>
              <a:buFontTx/>
              <a:buAutoNum type="arabicPeriod"/>
            </a:pPr>
            <a:endParaRPr lang="fr-CH" sz="1100" dirty="0"/>
          </a:p>
        </p:txBody>
      </p:sp>
      <p:pic>
        <p:nvPicPr>
          <p:cNvPr id="93696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055" y="7649491"/>
            <a:ext cx="280278" cy="291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fr-FR"/>
              <a:t>14/11/01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FR"/>
              <a:t>UML 03 V1-1a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3DDCEF-0D99-4B6E-9532-E28DCCCB8DED}" type="slidenum">
              <a:rPr lang="fr-FR"/>
              <a:pPr/>
              <a:t>56</a:t>
            </a:fld>
            <a:endParaRPr lang="fr-FR"/>
          </a:p>
        </p:txBody>
      </p:sp>
      <p:sp>
        <p:nvSpPr>
          <p:cNvPr id="85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504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fr-FR"/>
              <a:t>14/11/01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FR"/>
              <a:t>UML 03 V1-1a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B8A128-9418-431A-A218-F81D889DF5C2}" type="slidenum">
              <a:rPr lang="fr-FR"/>
              <a:pPr/>
              <a:t>57</a:t>
            </a:fld>
            <a:endParaRPr lang="fr-FR"/>
          </a:p>
        </p:txBody>
      </p:sp>
      <p:sp>
        <p:nvSpPr>
          <p:cNvPr id="887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7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1" y="4343144"/>
            <a:ext cx="2514493" cy="4115019"/>
          </a:xfrm>
        </p:spPr>
        <p:txBody>
          <a:bodyPr/>
          <a:lstStyle/>
          <a:p>
            <a:endParaRPr lang="fr-FR" dirty="0"/>
          </a:p>
        </p:txBody>
      </p:sp>
      <p:graphicFrame>
        <p:nvGraphicFramePr>
          <p:cNvPr id="887812" name="Object 4"/>
          <p:cNvGraphicFramePr>
            <a:graphicFrameLocks noChangeAspect="1"/>
          </p:cNvGraphicFramePr>
          <p:nvPr/>
        </p:nvGraphicFramePr>
        <p:xfrm>
          <a:off x="1045838" y="4360692"/>
          <a:ext cx="1712097" cy="293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Photo Editor Photo" r:id="rId4" imgW="1666667" imgH="3134162" progId="">
                  <p:embed/>
                </p:oleObj>
              </mc:Choice>
              <mc:Fallback>
                <p:oleObj name="Photo Editor Photo" r:id="rId4" imgW="1666667" imgH="31341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5838" y="4360692"/>
                        <a:ext cx="1712097" cy="293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7813" name="Oval 5"/>
          <p:cNvSpPr>
            <a:spLocks noChangeArrowheads="1"/>
          </p:cNvSpPr>
          <p:nvPr/>
        </p:nvSpPr>
        <p:spPr bwMode="auto">
          <a:xfrm>
            <a:off x="991384" y="5504241"/>
            <a:ext cx="1143534" cy="428465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lIns="87482" tIns="43742" rIns="87482" bIns="43742" anchor="ctr"/>
          <a:lstStyle/>
          <a:p>
            <a:endParaRPr lang="fr-FR"/>
          </a:p>
        </p:txBody>
      </p:sp>
      <p:graphicFrame>
        <p:nvGraphicFramePr>
          <p:cNvPr id="887814" name="Object 6"/>
          <p:cNvGraphicFramePr>
            <a:graphicFrameLocks noChangeAspect="1"/>
          </p:cNvGraphicFramePr>
          <p:nvPr/>
        </p:nvGraphicFramePr>
        <p:xfrm>
          <a:off x="454851" y="4359230"/>
          <a:ext cx="342740" cy="286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Photo Editor Photo" r:id="rId6" imgW="333333" imgH="304923" progId="">
                  <p:embed/>
                </p:oleObj>
              </mc:Choice>
              <mc:Fallback>
                <p:oleObj name="Photo Editor Photo" r:id="rId6" imgW="333333" imgH="30492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851" y="4359230"/>
                        <a:ext cx="342740" cy="2866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fr-FR"/>
              <a:t>14/11/01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FR"/>
              <a:t>UML 03 V1-1a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2CA694-88A8-4757-BE58-6134D1A671FD}" type="slidenum">
              <a:rPr lang="fr-FR"/>
              <a:pPr/>
              <a:t>60</a:t>
            </a:fld>
            <a:endParaRPr lang="fr-FR"/>
          </a:p>
        </p:txBody>
      </p:sp>
      <p:sp>
        <p:nvSpPr>
          <p:cNvPr id="1024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3587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507" y="4343144"/>
            <a:ext cx="5028987" cy="4115019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/>
          <a:lstStyle/>
          <a:p>
            <a:endParaRPr lang="fr-FR" dirty="0"/>
          </a:p>
        </p:txBody>
      </p:sp>
      <p:graphicFrame>
        <p:nvGraphicFramePr>
          <p:cNvPr id="1024004" name="Object 4"/>
          <p:cNvGraphicFramePr>
            <a:graphicFrameLocks noChangeAspect="1"/>
          </p:cNvGraphicFramePr>
          <p:nvPr/>
        </p:nvGraphicFramePr>
        <p:xfrm>
          <a:off x="377975" y="4359230"/>
          <a:ext cx="342740" cy="286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Photo Editor Photo" r:id="rId4" imgW="333333" imgH="304923" progId="">
                  <p:embed/>
                </p:oleObj>
              </mc:Choice>
              <mc:Fallback>
                <p:oleObj name="Photo Editor Photo" r:id="rId4" imgW="333333" imgH="30492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75" y="4359230"/>
                        <a:ext cx="342740" cy="2866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EA68C-9925-40F7-BE5B-E93F8353906A}" type="datetime1">
              <a:rPr lang="fr-FR" smtClean="0"/>
              <a:t>16/10/11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01E8-E762-4B04-80EA-EC118B89A479}" type="datetime1">
              <a:rPr lang="fr-FR" smtClean="0"/>
              <a:t>16/10/11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E72DE-583F-424C-852E-E3F43CA5652D}" type="datetime1">
              <a:rPr lang="fr-FR" smtClean="0"/>
              <a:t>16/10/11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45EE9-A40B-4B1F-AF9A-C1CC39CEA266}" type="datetime1">
              <a:rPr lang="fr-FR" smtClean="0"/>
              <a:t>16/10/11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0E102-F160-43CF-87EA-DF81D1E85F2D}" type="datetime1">
              <a:rPr lang="fr-FR" smtClean="0"/>
              <a:t>16/10/11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6772-3C49-4F9D-A0F5-5CA8A87FEE1D}" type="datetime1">
              <a:rPr lang="fr-FR" smtClean="0"/>
              <a:t>16/10/11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6099-6FA3-487B-9D38-4AE499E655D3}" type="datetime1">
              <a:rPr lang="fr-FR" smtClean="0"/>
              <a:t>16/10/11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2D2AC-DFBE-4283-8596-EEF10E46430C}" type="datetime1">
              <a:rPr lang="fr-FR" smtClean="0"/>
              <a:t>16/10/11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F84D5-57A3-40E3-AC07-6E838404CF34}" type="datetime1">
              <a:rPr lang="fr-FR" smtClean="0"/>
              <a:t>16/10/11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CC7EC-B952-4DBA-9946-05BA4A6306C7}" type="datetime1">
              <a:rPr lang="fr-FR" smtClean="0"/>
              <a:t>16/10/11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1E29B-0EE0-4B48-B9A9-148535D79A7C}" type="datetime1">
              <a:rPr lang="fr-FR" smtClean="0"/>
              <a:t>16/10/11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9FD5E56-E202-413C-B86F-262C2EBD3420}" type="datetime1">
              <a:rPr lang="fr-FR" smtClean="0"/>
              <a:t>16/10/11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irschpm@gmail.com" TargetMode="External"/><Relationship Id="rId4" Type="http://schemas.openxmlformats.org/officeDocument/2006/relationships/hyperlink" Target="http://mkirschp.free.fr/" TargetMode="External"/><Relationship Id="rId1" Type="http://schemas.openxmlformats.org/officeDocument/2006/relationships/slideLayout" Target="../slideLayouts/slideLayout1.xml"/><Relationship Id="rId2" Type="http://schemas.openxmlformats.org/officeDocument/2006/relationships/hyperlink" Target="mailto:mkirschpin@univ-paris1.fr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4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tiff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tiff"/><Relationship Id="rId3" Type="http://schemas.openxmlformats.org/officeDocument/2006/relationships/image" Target="../media/image78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9.png"/><Relationship Id="rId3" Type="http://schemas.openxmlformats.org/officeDocument/2006/relationships/image" Target="../media/image80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9.png"/><Relationship Id="rId3" Type="http://schemas.openxmlformats.org/officeDocument/2006/relationships/image" Target="../media/image80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1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1.png"/><Relationship Id="rId3" Type="http://schemas.openxmlformats.org/officeDocument/2006/relationships/image" Target="../media/image82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3.tif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3.tiff"/><Relationship Id="rId5" Type="http://schemas.openxmlformats.org/officeDocument/2006/relationships/image" Target="../media/image8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1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image" Target="../media/image89.png"/><Relationship Id="rId6" Type="http://schemas.openxmlformats.org/officeDocument/2006/relationships/image" Target="../media/image8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Relationship Id="rId3" Type="http://schemas.openxmlformats.org/officeDocument/2006/relationships/image" Target="../media/image91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ng"/><Relationship Id="rId3" Type="http://schemas.openxmlformats.org/officeDocument/2006/relationships/image" Target="../media/image94.png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Relationship Id="rId3" Type="http://schemas.openxmlformats.org/officeDocument/2006/relationships/image" Target="../media/image96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/Relationships>
</file>

<file path=ppt/slides/_rels/slide1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9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9.jpeg"/></Relationships>
</file>

<file path=ppt/slides/_rels/slide12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4" Type="http://schemas.openxmlformats.org/officeDocument/2006/relationships/image" Target="../media/image95.png"/><Relationship Id="rId5" Type="http://schemas.openxmlformats.org/officeDocument/2006/relationships/image" Target="../media/image101.jpeg"/><Relationship Id="rId6" Type="http://schemas.microsoft.com/office/2007/relationships/hdphoto" Target="../media/hdphoto5.wdp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0.jpeg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ng"/></Relationships>
</file>

<file path=ppt/slides/_rels/slide12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4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jpeg"/></Relationships>
</file>

<file path=ppt/slides/_rels/slide12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4" Type="http://schemas.openxmlformats.org/officeDocument/2006/relationships/image" Target="../media/image105.jpeg"/><Relationship Id="rId5" Type="http://schemas.microsoft.com/office/2007/relationships/hdphoto" Target="../media/hdphoto7.wdp"/><Relationship Id="rId6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jpe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4" Type="http://schemas.microsoft.com/office/2007/relationships/hdphoto" Target="../media/hdphoto8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png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3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4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jpeg"/></Relationships>
</file>

<file path=ppt/slides/_rels/slide13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4" Type="http://schemas.openxmlformats.org/officeDocument/2006/relationships/image" Target="../media/image110.png"/><Relationship Id="rId5" Type="http://schemas.openxmlformats.org/officeDocument/2006/relationships/image" Target="../media/image111.jpeg"/><Relationship Id="rId6" Type="http://schemas.microsoft.com/office/2007/relationships/hdphoto" Target="../media/hdphoto10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jpeg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3.png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png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png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png"/><Relationship Id="rId3" Type="http://schemas.openxmlformats.org/officeDocument/2006/relationships/image" Target="../media/image117.png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9.png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9.png"/><Relationship Id="rId3" Type="http://schemas.openxmlformats.org/officeDocument/2006/relationships/image" Target="../media/image120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4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png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2.png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microsoft.com/office/2007/relationships/hdphoto" Target="../media/hdphoto11.wdp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3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microsoft.com/office/2007/relationships/hdphoto" Target="../media/hdphoto11.wdp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3.png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mg.org/mda/index.htm" TargetMode="External"/><Relationship Id="rId4" Type="http://schemas.openxmlformats.org/officeDocument/2006/relationships/hyperlink" Target="http://epi.univ-paris1.fr/ufr06m1info" TargetMode="External"/><Relationship Id="rId5" Type="http://schemas.openxmlformats.org/officeDocument/2006/relationships/hyperlink" Target="http://www1.standishgroup.com/newsroom/chaos_2009.php" TargetMode="External"/><Relationship Id="rId6" Type="http://schemas.openxmlformats.org/officeDocument/2006/relationships/hyperlink" Target="http://www.projectsmart.co.uk/docs/chaos-report.pdf" TargetMode="External"/><Relationship Id="rId7" Type="http://schemas.openxmlformats.org/officeDocument/2006/relationships/hyperlink" Target="http://www.geek-directeur-technique.com/2009/07/10/le-triangle-qualite-cout-delai" TargetMode="External"/><Relationship Id="rId8" Type="http://schemas.openxmlformats.org/officeDocument/2006/relationships/hyperlink" Target="http://www.scrumalliance.org/pages/what_is_scrum" TargetMode="External"/><Relationship Id="rId9" Type="http://schemas.openxmlformats.org/officeDocument/2006/relationships/hyperlink" Target="http://agilemanifesto.org/iso/fr/manifesto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uml.org/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mailto:kirschpm@gmail.com" TargetMode="External"/><Relationship Id="rId4" Type="http://schemas.openxmlformats.org/officeDocument/2006/relationships/hyperlink" Target="http://mkirschp.free.fr/" TargetMode="External"/><Relationship Id="rId1" Type="http://schemas.openxmlformats.org/officeDocument/2006/relationships/slideLayout" Target="../slideLayouts/slideLayout1.xml"/><Relationship Id="rId2" Type="http://schemas.openxmlformats.org/officeDocument/2006/relationships/hyperlink" Target="mailto:mkirschpin@univ-paris1.fr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hyperlink" Target="http://edn.embarcadero.com/article/31863%23classdiagrams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gi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oleObject" Target="../embeddings/oleObject3.bin"/><Relationship Id="rId5" Type="http://schemas.openxmlformats.org/officeDocument/2006/relationships/image" Target="../media/image29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1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oleObject" Target="../embeddings/oleObject7.bin"/><Relationship Id="rId5" Type="http://schemas.openxmlformats.org/officeDocument/2006/relationships/image" Target="../media/image37.png"/><Relationship Id="rId6" Type="http://schemas.openxmlformats.org/officeDocument/2006/relationships/image" Target="../media/image39.png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oleObject" Target="../embeddings/oleObject8.bin"/><Relationship Id="rId5" Type="http://schemas.openxmlformats.org/officeDocument/2006/relationships/image" Target="../media/image37.png"/><Relationship Id="rId6" Type="http://schemas.openxmlformats.org/officeDocument/2006/relationships/image" Target="../media/image39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4" Type="http://schemas.openxmlformats.org/officeDocument/2006/relationships/image" Target="../media/image47.png"/><Relationship Id="rId5" Type="http://schemas.openxmlformats.org/officeDocument/2006/relationships/oleObject" Target="../embeddings/oleObject9.bin"/><Relationship Id="rId6" Type="http://schemas.openxmlformats.org/officeDocument/2006/relationships/image" Target="../media/image46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gif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mailto:kirschpm@gmail.com" TargetMode="External"/><Relationship Id="rId4" Type="http://schemas.openxmlformats.org/officeDocument/2006/relationships/hyperlink" Target="http://mkirschp.free.fr/" TargetMode="External"/><Relationship Id="rId1" Type="http://schemas.openxmlformats.org/officeDocument/2006/relationships/slideLayout" Target="../slideLayouts/slideLayout1.xml"/><Relationship Id="rId2" Type="http://schemas.openxmlformats.org/officeDocument/2006/relationships/hyperlink" Target="mailto:mkirschpin@univ-paris1.fr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0.emf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1.emf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8.emf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1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1.png"/><Relationship Id="rId3" Type="http://schemas.openxmlformats.org/officeDocument/2006/relationships/image" Target="../media/image62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5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6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7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8.emf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1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3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hyperlink" Target="mailto:kirschpm@gmail.com" TargetMode="External"/><Relationship Id="rId4" Type="http://schemas.openxmlformats.org/officeDocument/2006/relationships/hyperlink" Target="http://mkirschp.free.fr/" TargetMode="External"/><Relationship Id="rId1" Type="http://schemas.openxmlformats.org/officeDocument/2006/relationships/slideLayout" Target="../slideLayouts/slideLayout1.xml"/><Relationship Id="rId2" Type="http://schemas.openxmlformats.org/officeDocument/2006/relationships/hyperlink" Target="mailto:mkirschpin@univ-paris1.fr" TargetMode="Externa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4" Type="http://schemas.openxmlformats.org/officeDocument/2006/relationships/image" Target="../media/image31.png"/><Relationship Id="rId5" Type="http://schemas.openxmlformats.org/officeDocument/2006/relationships/image" Target="../media/image36.png"/><Relationship Id="rId6" Type="http://schemas.openxmlformats.org/officeDocument/2006/relationships/image" Target="../media/image76.jpeg"/><Relationship Id="rId7" Type="http://schemas.microsoft.com/office/2007/relationships/hdphoto" Target="../media/hdphoto2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mtClean="0"/>
              <a:t>Modélisation des Applications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8001000" cy="2057400"/>
          </a:xfrm>
        </p:spPr>
        <p:txBody>
          <a:bodyPr>
            <a:normAutofit/>
          </a:bodyPr>
          <a:lstStyle/>
          <a:p>
            <a:r>
              <a:rPr lang="fr-FR" sz="2000" dirty="0" smtClean="0"/>
              <a:t>Manuele Kirsch Pinheiro</a:t>
            </a:r>
          </a:p>
          <a:p>
            <a:r>
              <a:rPr lang="fr-FR" sz="2000" dirty="0" smtClean="0"/>
              <a:t>Maître de Conférences – Université Paris 1</a:t>
            </a:r>
          </a:p>
          <a:p>
            <a:r>
              <a:rPr lang="fr-FR" sz="2000" dirty="0" smtClean="0">
                <a:hlinkClick r:id="rId2"/>
              </a:rPr>
              <a:t>mkirschpin@univ-paris1.fr</a:t>
            </a:r>
            <a:r>
              <a:rPr lang="fr-FR" sz="2000" dirty="0" smtClean="0"/>
              <a:t> / </a:t>
            </a:r>
            <a:r>
              <a:rPr lang="fr-FR" sz="2000" dirty="0" smtClean="0">
                <a:hlinkClick r:id="rId3"/>
              </a:rPr>
              <a:t>kirschpm@gmail.com</a:t>
            </a:r>
            <a:r>
              <a:rPr lang="fr-FR" sz="2000" dirty="0" smtClean="0"/>
              <a:t> </a:t>
            </a:r>
          </a:p>
          <a:p>
            <a:r>
              <a:rPr lang="fr-FR" sz="2000" dirty="0" smtClean="0">
                <a:hlinkClick r:id="rId4"/>
              </a:rPr>
              <a:t>http://mkirschp.free.fr</a:t>
            </a:r>
            <a:r>
              <a:rPr lang="fr-FR" sz="2000" dirty="0" smtClean="0"/>
              <a:t> 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5161663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Méthodes agiles </a:t>
            </a:r>
            <a:endParaRPr lang="fr-FR" dirty="0"/>
          </a:p>
        </p:txBody>
      </p:sp>
      <p:pic>
        <p:nvPicPr>
          <p:cNvPr id="1026" name="Picture 2" descr="http://violasong.com/temp/scrumproces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302209"/>
            <a:ext cx="5562600" cy="255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763000" cy="4876800"/>
          </a:xfrm>
        </p:spPr>
        <p:txBody>
          <a:bodyPr/>
          <a:lstStyle/>
          <a:p>
            <a:r>
              <a:rPr lang="fr-FR" b="1" dirty="0" smtClean="0"/>
              <a:t>Principes sous-jacents de l’agilité</a:t>
            </a:r>
          </a:p>
          <a:p>
            <a:pPr lvl="1"/>
            <a:r>
              <a:rPr lang="fr-FR" sz="2200" b="1" dirty="0" smtClean="0">
                <a:solidFill>
                  <a:srgbClr val="C00000"/>
                </a:solidFill>
              </a:rPr>
              <a:t>Intégration du client </a:t>
            </a:r>
            <a:r>
              <a:rPr lang="fr-FR" sz="2200" dirty="0" smtClean="0"/>
              <a:t>au processus de développement</a:t>
            </a:r>
          </a:p>
          <a:p>
            <a:pPr lvl="1"/>
            <a:r>
              <a:rPr lang="fr-FR" sz="2200" b="1" dirty="0" smtClean="0">
                <a:solidFill>
                  <a:srgbClr val="C00000"/>
                </a:solidFill>
              </a:rPr>
              <a:t>Livraison rapide et régulière </a:t>
            </a:r>
            <a:r>
              <a:rPr lang="fr-FR" sz="2200" dirty="0" smtClean="0"/>
              <a:t>de fonctionnalités à forte valeur ajoutée </a:t>
            </a:r>
          </a:p>
          <a:p>
            <a:pPr lvl="1"/>
            <a:r>
              <a:rPr lang="fr-FR" sz="2200" b="1" dirty="0" smtClean="0">
                <a:solidFill>
                  <a:srgbClr val="C00000"/>
                </a:solidFill>
              </a:rPr>
              <a:t>Acceptation du changement </a:t>
            </a:r>
            <a:r>
              <a:rPr lang="fr-FR" sz="2200" dirty="0" smtClean="0"/>
              <a:t>dans les besoins </a:t>
            </a:r>
          </a:p>
          <a:p>
            <a:pPr lvl="1"/>
            <a:r>
              <a:rPr lang="fr-FR" sz="2200" b="1" dirty="0" smtClean="0">
                <a:solidFill>
                  <a:srgbClr val="C00000"/>
                </a:solidFill>
              </a:rPr>
              <a:t>Travail d’équipe </a:t>
            </a:r>
          </a:p>
          <a:p>
            <a:pPr lvl="1"/>
            <a:r>
              <a:rPr lang="fr-FR" sz="2200" b="1" dirty="0" smtClean="0"/>
              <a:t>Simplicité et qualité </a:t>
            </a:r>
          </a:p>
          <a:p>
            <a:pPr lvl="1"/>
            <a:r>
              <a:rPr lang="fr-FR" sz="2200" dirty="0" smtClean="0"/>
              <a:t>Attention continue </a:t>
            </a:r>
            <a:r>
              <a:rPr lang="fr-FR" sz="2200" dirty="0"/>
              <a:t>à </a:t>
            </a:r>
            <a:r>
              <a:rPr lang="fr-FR" sz="2200" b="1" dirty="0">
                <a:solidFill>
                  <a:srgbClr val="C00000"/>
                </a:solidFill>
              </a:rPr>
              <a:t>l'excellence technique </a:t>
            </a:r>
            <a:r>
              <a:rPr lang="fr-FR" sz="2200" dirty="0" smtClean="0"/>
              <a:t>et à </a:t>
            </a:r>
            <a:r>
              <a:rPr lang="fr-FR" sz="2200" dirty="0"/>
              <a:t>une </a:t>
            </a:r>
            <a:r>
              <a:rPr lang="fr-FR" sz="2200" b="1" dirty="0">
                <a:solidFill>
                  <a:srgbClr val="C00000"/>
                </a:solidFill>
              </a:rPr>
              <a:t>bonne conception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r"/>
            <a:fld id="{B6F15528-21DE-4FAA-801E-634DDDAF4B2B}" type="slidenum">
              <a:rPr lang="en-US" smtClean="0"/>
              <a:pPr algn="r"/>
              <a:t>10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6019800"/>
            <a:ext cx="8515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 smtClean="0"/>
              <a:t>Scrum</a:t>
            </a:r>
            <a:endParaRPr 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3250181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UML &amp; MDA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fr-FR" sz="2800" b="1" dirty="0" err="1" smtClean="0">
                <a:solidFill>
                  <a:srgbClr val="990000"/>
                </a:solidFill>
              </a:rPr>
              <a:t>MDA</a:t>
            </a:r>
            <a:r>
              <a:rPr lang="fr-FR" sz="2800" b="1" dirty="0" smtClean="0">
                <a:solidFill>
                  <a:srgbClr val="990000"/>
                </a:solidFill>
              </a:rPr>
              <a:t> (Model </a:t>
            </a:r>
            <a:r>
              <a:rPr lang="fr-FR" sz="2800" b="1" dirty="0" err="1" smtClean="0">
                <a:solidFill>
                  <a:srgbClr val="990000"/>
                </a:solidFill>
              </a:rPr>
              <a:t>Driven</a:t>
            </a:r>
            <a:r>
              <a:rPr lang="fr-FR" sz="2800" b="1" dirty="0" smtClean="0">
                <a:solidFill>
                  <a:srgbClr val="990000"/>
                </a:solidFill>
              </a:rPr>
              <a:t> Architecture)</a:t>
            </a:r>
          </a:p>
          <a:p>
            <a:pPr lvl="1"/>
            <a:r>
              <a:rPr lang="fr-FR" sz="2400" dirty="0"/>
              <a:t>Démarche d'</a:t>
            </a:r>
            <a:r>
              <a:rPr lang="fr-FR" sz="2400" b="1" dirty="0">
                <a:solidFill>
                  <a:schemeClr val="tx2"/>
                </a:solidFill>
              </a:rPr>
              <a:t>ingénierie dirigée par les </a:t>
            </a:r>
            <a:r>
              <a:rPr lang="fr-FR" sz="2400" b="1" dirty="0" smtClean="0">
                <a:solidFill>
                  <a:schemeClr val="tx2"/>
                </a:solidFill>
              </a:rPr>
              <a:t/>
            </a:r>
            <a:br>
              <a:rPr lang="fr-FR" sz="2400" b="1" dirty="0" smtClean="0">
                <a:solidFill>
                  <a:schemeClr val="tx2"/>
                </a:solidFill>
              </a:rPr>
            </a:br>
            <a:r>
              <a:rPr lang="fr-FR" sz="2400" b="1" dirty="0" smtClean="0">
                <a:solidFill>
                  <a:schemeClr val="tx2"/>
                </a:solidFill>
              </a:rPr>
              <a:t>modèles </a:t>
            </a:r>
            <a:r>
              <a:rPr lang="fr-FR" sz="2400" b="1" dirty="0">
                <a:solidFill>
                  <a:schemeClr val="tx2"/>
                </a:solidFill>
              </a:rPr>
              <a:t>(IDM</a:t>
            </a:r>
            <a:r>
              <a:rPr lang="fr-FR" sz="2400" b="1" dirty="0" smtClean="0">
                <a:solidFill>
                  <a:schemeClr val="tx2"/>
                </a:solidFill>
              </a:rPr>
              <a:t>)</a:t>
            </a:r>
            <a:endParaRPr lang="fr-FR" sz="2400" b="1" dirty="0">
              <a:solidFill>
                <a:schemeClr val="tx2"/>
              </a:solidFill>
            </a:endParaRPr>
          </a:p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Élaboration </a:t>
            </a:r>
            <a:r>
              <a:rPr lang="fr-FR" sz="2400" dirty="0"/>
              <a:t>de </a:t>
            </a:r>
            <a:r>
              <a:rPr lang="fr-FR" sz="2400" b="1" dirty="0" smtClean="0">
                <a:solidFill>
                  <a:srgbClr val="990000"/>
                </a:solidFill>
              </a:rPr>
              <a:t>modèles</a:t>
            </a:r>
            <a:r>
              <a:rPr lang="fr-FR" sz="2400" dirty="0" smtClean="0">
                <a:solidFill>
                  <a:srgbClr val="990000"/>
                </a:solidFill>
              </a:rPr>
              <a:t> </a:t>
            </a:r>
            <a:r>
              <a:rPr lang="fr-FR" sz="2400" dirty="0" smtClean="0"/>
              <a:t>successifs</a:t>
            </a:r>
          </a:p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Transformation </a:t>
            </a:r>
            <a:r>
              <a:rPr lang="fr-FR" sz="2400" dirty="0" smtClean="0"/>
              <a:t>d’un modèle d’un niveau </a:t>
            </a:r>
            <a:br>
              <a:rPr lang="fr-FR" sz="2400" dirty="0" smtClean="0"/>
            </a:br>
            <a:r>
              <a:rPr lang="fr-FR" sz="2400" dirty="0" smtClean="0"/>
              <a:t>d’abstraction supérieur vers un modèle</a:t>
            </a:r>
            <a:br>
              <a:rPr lang="fr-FR" sz="2400" dirty="0" smtClean="0"/>
            </a:br>
            <a:r>
              <a:rPr lang="fr-FR" sz="2400" dirty="0" smtClean="0"/>
              <a:t>moins abstrait</a:t>
            </a:r>
          </a:p>
          <a:p>
            <a:pPr lvl="1"/>
            <a:r>
              <a:rPr lang="fr-FR" sz="2400" dirty="0" smtClean="0"/>
              <a:t>À chaque modèle, on rajoute des détails </a:t>
            </a:r>
          </a:p>
          <a:p>
            <a:pPr lvl="1"/>
            <a:r>
              <a:rPr lang="fr-FR" sz="2400" dirty="0"/>
              <a:t>J</a:t>
            </a:r>
            <a:r>
              <a:rPr lang="fr-FR" sz="2400" dirty="0" smtClean="0"/>
              <a:t>usqu’à un modèle spécifique à une plateforme </a:t>
            </a:r>
            <a:r>
              <a:rPr lang="fr-FR" sz="2400" dirty="0"/>
              <a:t/>
            </a:r>
            <a:br>
              <a:rPr lang="fr-FR" sz="2400" dirty="0"/>
            </a:br>
            <a:r>
              <a:rPr lang="fr-FR" sz="2400" dirty="0" smtClean="0"/>
              <a:t>et à la génération du code (</a:t>
            </a:r>
            <a:r>
              <a:rPr lang="fr-FR" sz="2400" b="1" dirty="0" smtClean="0">
                <a:solidFill>
                  <a:schemeClr val="tx2"/>
                </a:solidFill>
              </a:rPr>
              <a:t>implémentation</a:t>
            </a:r>
            <a:r>
              <a:rPr lang="fr-FR" sz="2400" dirty="0" smtClean="0"/>
              <a:t>)</a:t>
            </a:r>
            <a:endParaRPr lang="fr-FR" sz="2400" dirty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100</a:t>
            </a:fld>
            <a:endParaRPr lang="en-US" dirty="0"/>
          </a:p>
        </p:txBody>
      </p:sp>
      <p:graphicFrame>
        <p:nvGraphicFramePr>
          <p:cNvPr id="8" name="Content Placeholder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1059425"/>
              </p:ext>
            </p:extLst>
          </p:nvPr>
        </p:nvGraphicFramePr>
        <p:xfrm>
          <a:off x="7010400" y="1600200"/>
          <a:ext cx="1677988" cy="4310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6193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Passage UML </a:t>
            </a:r>
            <a:r>
              <a:rPr lang="fr-FR" dirty="0" smtClean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dirty="0" smtClean="0"/>
              <a:t>Plusieurs applications proposent la génération automatique de code</a:t>
            </a:r>
          </a:p>
          <a:p>
            <a:pPr lvl="1"/>
            <a:r>
              <a:rPr lang="fr-FR" sz="2400" dirty="0" smtClean="0"/>
              <a:t>Passage modèles UML </a:t>
            </a:r>
            <a:r>
              <a:rPr lang="fr-FR" sz="2400" dirty="0" smtClean="0">
                <a:sym typeface="Wingdings"/>
              </a:rPr>
              <a:t> code Java, C++…</a:t>
            </a:r>
          </a:p>
          <a:p>
            <a:pPr lvl="1"/>
            <a:r>
              <a:rPr lang="fr-FR" sz="2400" dirty="0" smtClean="0">
                <a:sym typeface="Wingdings"/>
              </a:rPr>
              <a:t>Souvent à partir du </a:t>
            </a:r>
            <a:r>
              <a:rPr lang="fr-FR" sz="2400" b="1" dirty="0" smtClean="0">
                <a:solidFill>
                  <a:schemeClr val="tx2"/>
                </a:solidFill>
                <a:sym typeface="Wingdings"/>
              </a:rPr>
              <a:t>diagramme de classes </a:t>
            </a:r>
          </a:p>
          <a:p>
            <a:pPr lvl="1"/>
            <a:r>
              <a:rPr lang="fr-FR" sz="2400" dirty="0" smtClean="0">
                <a:sym typeface="Wingdings"/>
              </a:rPr>
              <a:t>Intégré dans une </a:t>
            </a:r>
            <a:r>
              <a:rPr lang="fr-FR" sz="2400" b="1" dirty="0" smtClean="0">
                <a:solidFill>
                  <a:srgbClr val="990000"/>
                </a:solidFill>
                <a:sym typeface="Wingdings"/>
              </a:rPr>
              <a:t>démarche de modélisation </a:t>
            </a:r>
          </a:p>
          <a:p>
            <a:pPr lvl="1"/>
            <a:endParaRPr lang="fr-FR" sz="2400" dirty="0">
              <a:sym typeface="Wingdings"/>
            </a:endParaRPr>
          </a:p>
          <a:p>
            <a:r>
              <a:rPr lang="fr-FR" sz="2800" dirty="0" smtClean="0">
                <a:sym typeface="Wingdings"/>
              </a:rPr>
              <a:t>Au-delà des applications, comment se traduit-il un diagramme de classes en code Java ??</a:t>
            </a:r>
          </a:p>
          <a:p>
            <a:pPr lvl="1"/>
            <a:r>
              <a:rPr lang="fr-FR" sz="2400" dirty="0" smtClean="0">
                <a:sym typeface="Wingdings"/>
              </a:rPr>
              <a:t>Quelques « patterns » peuvent être observés </a:t>
            </a:r>
          </a:p>
          <a:p>
            <a:pPr lvl="1"/>
            <a:endParaRPr lang="fr-FR" sz="2400" dirty="0" smtClean="0">
              <a:sym typeface="Wingding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158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Applications génération de code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Exemple </a:t>
            </a:r>
            <a:r>
              <a:rPr lang="fr-FR" dirty="0"/>
              <a:t>d’application de génération de </a:t>
            </a:r>
            <a:r>
              <a:rPr lang="fr-FR" dirty="0" smtClean="0"/>
              <a:t>code</a:t>
            </a:r>
            <a:endParaRPr lang="fr-FR" dirty="0"/>
          </a:p>
          <a:p>
            <a:r>
              <a:rPr lang="fr-FR" b="1" dirty="0" smtClean="0">
                <a:solidFill>
                  <a:srgbClr val="990000"/>
                </a:solidFill>
              </a:rPr>
              <a:t>Visual </a:t>
            </a:r>
            <a:r>
              <a:rPr lang="fr-FR" b="1" dirty="0" err="1" smtClean="0">
                <a:solidFill>
                  <a:srgbClr val="990000"/>
                </a:solidFill>
              </a:rPr>
              <a:t>Paradigm</a:t>
            </a:r>
            <a:endParaRPr lang="fr-FR" b="1" dirty="0" smtClean="0">
              <a:solidFill>
                <a:srgbClr val="990000"/>
              </a:solidFill>
            </a:endParaRPr>
          </a:p>
          <a:p>
            <a:pPr lvl="1"/>
            <a:r>
              <a:rPr lang="fr-FR" dirty="0" smtClean="0"/>
              <a:t>Outil de modélisation complet</a:t>
            </a:r>
          </a:p>
          <a:p>
            <a:pPr lvl="1"/>
            <a:r>
              <a:rPr lang="fr-FR" dirty="0" smtClean="0"/>
              <a:t>Modélisation &amp; gestion de projet</a:t>
            </a:r>
          </a:p>
          <a:p>
            <a:pPr lvl="1"/>
            <a:r>
              <a:rPr lang="fr-FR" dirty="0" smtClean="0"/>
              <a:t>Plugins </a:t>
            </a:r>
            <a:r>
              <a:rPr lang="fr-FR" dirty="0" err="1" smtClean="0"/>
              <a:t>NetBeans</a:t>
            </a:r>
            <a:r>
              <a:rPr lang="fr-FR" dirty="0" smtClean="0"/>
              <a:t> et Eclipse disponibles</a:t>
            </a:r>
          </a:p>
          <a:p>
            <a:pPr lv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279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Applications génération de code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Exemple </a:t>
            </a:r>
            <a:r>
              <a:rPr lang="fr-FR" dirty="0"/>
              <a:t>d’application de génération de </a:t>
            </a:r>
            <a:r>
              <a:rPr lang="fr-FR" dirty="0" smtClean="0"/>
              <a:t>code</a:t>
            </a:r>
            <a:endParaRPr lang="fr-FR" dirty="0"/>
          </a:p>
          <a:p>
            <a:r>
              <a:rPr lang="fr-FR" b="1" dirty="0" smtClean="0">
                <a:solidFill>
                  <a:srgbClr val="990000"/>
                </a:solidFill>
              </a:rPr>
              <a:t>Visual </a:t>
            </a:r>
            <a:r>
              <a:rPr lang="fr-FR" b="1" dirty="0" err="1" smtClean="0">
                <a:solidFill>
                  <a:srgbClr val="990000"/>
                </a:solidFill>
              </a:rPr>
              <a:t>Paradigm</a:t>
            </a:r>
            <a:endParaRPr lang="fr-FR" b="1" dirty="0" smtClean="0">
              <a:solidFill>
                <a:srgbClr val="990000"/>
              </a:solidFill>
            </a:endParaRPr>
          </a:p>
          <a:p>
            <a:pPr lvl="1"/>
            <a:r>
              <a:rPr lang="fr-FR" dirty="0" smtClean="0"/>
              <a:t>Outil de modélisation complet</a:t>
            </a:r>
          </a:p>
          <a:p>
            <a:pPr lvl="1"/>
            <a:r>
              <a:rPr lang="fr-FR" dirty="0" smtClean="0"/>
              <a:t>Modélisation &amp; gestion de projet</a:t>
            </a:r>
          </a:p>
          <a:p>
            <a:pPr lvl="1"/>
            <a:r>
              <a:rPr lang="fr-FR" dirty="0" smtClean="0"/>
              <a:t>Plugins </a:t>
            </a:r>
            <a:r>
              <a:rPr lang="fr-FR" dirty="0" err="1" smtClean="0"/>
              <a:t>NetBeans</a:t>
            </a:r>
            <a:r>
              <a:rPr lang="fr-FR" dirty="0" smtClean="0"/>
              <a:t> et Eclipse disponibles</a:t>
            </a:r>
          </a:p>
          <a:p>
            <a:pPr lv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103</a:t>
            </a:fld>
            <a:endParaRPr lang="en-US" dirty="0"/>
          </a:p>
        </p:txBody>
      </p:sp>
      <p:pic>
        <p:nvPicPr>
          <p:cNvPr id="5" name="Image 4" descr="VisualParadigm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33600"/>
            <a:ext cx="9144000" cy="461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38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Applications génération de code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Exemple </a:t>
            </a:r>
            <a:r>
              <a:rPr lang="fr-FR" dirty="0"/>
              <a:t>d’application de génération de </a:t>
            </a:r>
            <a:r>
              <a:rPr lang="fr-FR" dirty="0" smtClean="0"/>
              <a:t>code</a:t>
            </a:r>
            <a:endParaRPr lang="fr-FR" dirty="0"/>
          </a:p>
          <a:p>
            <a:r>
              <a:rPr lang="fr-FR" b="1" dirty="0" smtClean="0">
                <a:solidFill>
                  <a:srgbClr val="990000"/>
                </a:solidFill>
              </a:rPr>
              <a:t>Visual </a:t>
            </a:r>
            <a:r>
              <a:rPr lang="fr-FR" b="1" dirty="0" err="1" smtClean="0">
                <a:solidFill>
                  <a:srgbClr val="990000"/>
                </a:solidFill>
              </a:rPr>
              <a:t>Paradigm</a:t>
            </a:r>
            <a:endParaRPr lang="fr-FR" b="1" dirty="0" smtClean="0">
              <a:solidFill>
                <a:srgbClr val="990000"/>
              </a:solidFill>
            </a:endParaRPr>
          </a:p>
          <a:p>
            <a:pPr lvl="1"/>
            <a:r>
              <a:rPr lang="fr-FR" dirty="0" smtClean="0"/>
              <a:t>Outil de modélisation complet</a:t>
            </a:r>
          </a:p>
          <a:p>
            <a:pPr lvl="1"/>
            <a:r>
              <a:rPr lang="fr-FR" dirty="0" smtClean="0"/>
              <a:t>Modélisation &amp; gestion de projet</a:t>
            </a:r>
          </a:p>
          <a:p>
            <a:pPr lvl="1"/>
            <a:r>
              <a:rPr lang="fr-FR" dirty="0" smtClean="0"/>
              <a:t>Plugins </a:t>
            </a:r>
            <a:r>
              <a:rPr lang="fr-FR" dirty="0" err="1" smtClean="0"/>
              <a:t>NetBeans</a:t>
            </a:r>
            <a:r>
              <a:rPr lang="fr-FR" dirty="0" smtClean="0"/>
              <a:t> et Eclipse disponibles</a:t>
            </a:r>
          </a:p>
          <a:p>
            <a:pPr lv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104</a:t>
            </a:fld>
            <a:endParaRPr lang="en-US" dirty="0"/>
          </a:p>
        </p:txBody>
      </p:sp>
      <p:pic>
        <p:nvPicPr>
          <p:cNvPr id="5" name="Image 4" descr="VisualParadigm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33600"/>
            <a:ext cx="9144000" cy="4612164"/>
          </a:xfrm>
          <a:prstGeom prst="rect">
            <a:avLst/>
          </a:prstGeom>
        </p:spPr>
      </p:pic>
      <p:pic>
        <p:nvPicPr>
          <p:cNvPr id="6" name="Image 5" descr="VP-N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70314"/>
            <a:ext cx="9144000" cy="321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318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Applications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990000"/>
                </a:solidFill>
              </a:rPr>
              <a:t>Visual </a:t>
            </a:r>
            <a:r>
              <a:rPr lang="fr-FR" b="1" dirty="0" err="1" smtClean="0">
                <a:solidFill>
                  <a:srgbClr val="990000"/>
                </a:solidFill>
              </a:rPr>
              <a:t>Paradigm</a:t>
            </a:r>
            <a:endParaRPr lang="fr-FR" b="1" dirty="0" smtClean="0">
              <a:solidFill>
                <a:srgbClr val="990000"/>
              </a:solidFill>
            </a:endParaRPr>
          </a:p>
          <a:p>
            <a:pPr lvl="1"/>
            <a:r>
              <a:rPr lang="fr-FR" dirty="0" smtClean="0"/>
              <a:t>Support complet à UML 2</a:t>
            </a:r>
          </a:p>
          <a:p>
            <a:pPr lvl="1"/>
            <a:r>
              <a:rPr lang="fr-FR" dirty="0" smtClean="0"/>
              <a:t>Vue par modèle ou par diagramme </a:t>
            </a:r>
          </a:p>
          <a:p>
            <a:pPr lvl="1"/>
            <a:r>
              <a:rPr lang="fr-FR" dirty="0" smtClean="0"/>
              <a:t>Plusieurs diagrammes disponibles</a:t>
            </a:r>
          </a:p>
          <a:p>
            <a:pPr lvl="1"/>
            <a:endParaRPr lang="fr-FR" dirty="0" smtClean="0"/>
          </a:p>
          <a:p>
            <a:endParaRPr lang="fr-FR" dirty="0"/>
          </a:p>
        </p:txBody>
      </p:sp>
      <p:pic>
        <p:nvPicPr>
          <p:cNvPr id="12" name="Espace réservé du contenu 11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8439" r="8439"/>
          <a:stretch>
            <a:fillRect/>
          </a:stretch>
        </p:blipFill>
        <p:spPr/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105</a:t>
            </a:fld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0" y="729847"/>
            <a:ext cx="4699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56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Applications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990000"/>
                </a:solidFill>
              </a:rPr>
              <a:t>Visual </a:t>
            </a:r>
            <a:r>
              <a:rPr lang="fr-FR" b="1" dirty="0" err="1" smtClean="0">
                <a:solidFill>
                  <a:srgbClr val="990000"/>
                </a:solidFill>
              </a:rPr>
              <a:t>Paradigm</a:t>
            </a:r>
            <a:endParaRPr lang="fr-FR" b="1" dirty="0" smtClean="0">
              <a:solidFill>
                <a:srgbClr val="990000"/>
              </a:solidFill>
            </a:endParaRPr>
          </a:p>
          <a:p>
            <a:pPr lvl="1"/>
            <a:r>
              <a:rPr lang="fr-FR" dirty="0" smtClean="0"/>
              <a:t>Support complet à UML 2</a:t>
            </a:r>
          </a:p>
          <a:p>
            <a:pPr lvl="1"/>
            <a:r>
              <a:rPr lang="fr-FR" dirty="0" smtClean="0"/>
              <a:t>Vue par modèle ou par diagramme </a:t>
            </a:r>
          </a:p>
          <a:p>
            <a:pPr lvl="1"/>
            <a:r>
              <a:rPr lang="fr-FR" dirty="0" smtClean="0"/>
              <a:t>Plusieurs diagrammes disponibles</a:t>
            </a:r>
          </a:p>
          <a:p>
            <a:pPr lvl="1"/>
            <a:endParaRPr lang="fr-FR" dirty="0" smtClean="0"/>
          </a:p>
          <a:p>
            <a:endParaRPr lang="fr-FR" dirty="0"/>
          </a:p>
        </p:txBody>
      </p:sp>
      <p:pic>
        <p:nvPicPr>
          <p:cNvPr id="12" name="Espace réservé du contenu 11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8439" r="8439"/>
          <a:stretch>
            <a:fillRect/>
          </a:stretch>
        </p:blipFill>
        <p:spPr/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106</a:t>
            </a:fld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0" y="729847"/>
            <a:ext cx="4699000" cy="60960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1" y="1676400"/>
            <a:ext cx="3886199" cy="37737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8195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Applications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04800" y="1673352"/>
            <a:ext cx="4038600" cy="4718304"/>
          </a:xfrm>
        </p:spPr>
        <p:txBody>
          <a:bodyPr/>
          <a:lstStyle/>
          <a:p>
            <a:r>
              <a:rPr lang="fr-FR" b="1" dirty="0" smtClean="0">
                <a:solidFill>
                  <a:srgbClr val="790A14"/>
                </a:solidFill>
              </a:rPr>
              <a:t>Génération de code</a:t>
            </a:r>
          </a:p>
          <a:p>
            <a:pPr lvl="1"/>
            <a:r>
              <a:rPr lang="fr-FR" dirty="0" smtClean="0"/>
              <a:t>Génération à un instant </a:t>
            </a:r>
            <a:r>
              <a:rPr lang="fr-FR" i="1" dirty="0" err="1" smtClean="0"/>
              <a:t>t</a:t>
            </a:r>
            <a:endParaRPr lang="fr-FR" i="1" dirty="0" smtClean="0"/>
          </a:p>
          <a:p>
            <a:pPr lvl="2"/>
            <a:r>
              <a:rPr lang="fr-FR" b="1" i="1" dirty="0" smtClean="0">
                <a:solidFill>
                  <a:srgbClr val="790A14"/>
                </a:solidFill>
              </a:rPr>
              <a:t>Instant </a:t>
            </a:r>
            <a:r>
              <a:rPr lang="fr-FR" b="1" i="1" dirty="0" err="1" smtClean="0">
                <a:solidFill>
                  <a:srgbClr val="790A14"/>
                </a:solidFill>
              </a:rPr>
              <a:t>generator</a:t>
            </a:r>
            <a:endParaRPr lang="fr-FR" b="1" i="1" dirty="0" smtClean="0">
              <a:solidFill>
                <a:srgbClr val="790A14"/>
              </a:solidFill>
            </a:endParaRPr>
          </a:p>
          <a:p>
            <a:pPr lvl="1"/>
            <a:r>
              <a:rPr lang="fr-FR" dirty="0" err="1" smtClean="0"/>
              <a:t>Rétroconception</a:t>
            </a:r>
            <a:r>
              <a:rPr lang="fr-FR" dirty="0" smtClean="0"/>
              <a:t> </a:t>
            </a:r>
          </a:p>
          <a:p>
            <a:pPr lvl="2"/>
            <a:r>
              <a:rPr lang="fr-FR" i="1" dirty="0" smtClean="0"/>
              <a:t>Reverse engineering </a:t>
            </a:r>
          </a:p>
          <a:p>
            <a:pPr lvl="2"/>
            <a:r>
              <a:rPr lang="fr-FR" b="1" i="1" dirty="0" smtClean="0">
                <a:solidFill>
                  <a:srgbClr val="790A14"/>
                </a:solidFill>
              </a:rPr>
              <a:t>Instant </a:t>
            </a:r>
            <a:r>
              <a:rPr lang="fr-FR" b="1" i="1" dirty="0" smtClean="0">
                <a:solidFill>
                  <a:srgbClr val="790A14"/>
                </a:solidFill>
              </a:rPr>
              <a:t>reverse</a:t>
            </a:r>
            <a:endParaRPr lang="fr-FR" b="1" i="1" dirty="0" smtClean="0">
              <a:solidFill>
                <a:srgbClr val="790A14"/>
              </a:solidFill>
            </a:endParaRPr>
          </a:p>
          <a:p>
            <a:pPr lvl="1"/>
            <a:r>
              <a:rPr lang="fr-FR" b="1" dirty="0" smtClean="0"/>
              <a:t>Round-trip</a:t>
            </a:r>
          </a:p>
          <a:p>
            <a:pPr lvl="2"/>
            <a:r>
              <a:rPr lang="fr-FR" dirty="0" smtClean="0"/>
              <a:t>Java &amp; C++</a:t>
            </a:r>
          </a:p>
          <a:p>
            <a:pPr lvl="2"/>
            <a:r>
              <a:rPr lang="fr-FR" dirty="0" smtClean="0"/>
              <a:t>Version Entreprise </a:t>
            </a:r>
          </a:p>
          <a:p>
            <a:pPr lvl="2"/>
            <a:r>
              <a:rPr lang="fr-FR" dirty="0" smtClean="0"/>
              <a:t>Java -&gt; SD</a:t>
            </a:r>
          </a:p>
          <a:p>
            <a:pPr lvl="1"/>
            <a:endParaRPr lang="fr-FR" dirty="0"/>
          </a:p>
        </p:txBody>
      </p:sp>
      <p:pic>
        <p:nvPicPr>
          <p:cNvPr id="6" name="Espace réservé du contenu 5" descr="VPGenerationCode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" r="2296"/>
          <a:stretch>
            <a:fillRect/>
          </a:stretch>
        </p:blipFill>
        <p:spPr>
          <a:xfrm>
            <a:off x="4165108" y="1066800"/>
            <a:ext cx="4826492" cy="5638800"/>
          </a:xfr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107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543800" y="4038600"/>
            <a:ext cx="1371600" cy="30480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6309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Applications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04800" y="1673352"/>
            <a:ext cx="4038600" cy="4718304"/>
          </a:xfrm>
        </p:spPr>
        <p:txBody>
          <a:bodyPr/>
          <a:lstStyle/>
          <a:p>
            <a:r>
              <a:rPr lang="fr-FR" b="1" dirty="0" smtClean="0">
                <a:solidFill>
                  <a:srgbClr val="790A14"/>
                </a:solidFill>
              </a:rPr>
              <a:t>Génération de code</a:t>
            </a:r>
          </a:p>
          <a:p>
            <a:pPr lvl="1"/>
            <a:r>
              <a:rPr lang="fr-FR" dirty="0" smtClean="0"/>
              <a:t>Génération à un instant </a:t>
            </a:r>
            <a:r>
              <a:rPr lang="fr-FR" i="1" dirty="0" err="1" smtClean="0"/>
              <a:t>t</a:t>
            </a:r>
            <a:endParaRPr lang="fr-FR" i="1" dirty="0" smtClean="0"/>
          </a:p>
          <a:p>
            <a:pPr lvl="2"/>
            <a:r>
              <a:rPr lang="fr-FR" b="1" i="1" dirty="0" smtClean="0">
                <a:solidFill>
                  <a:srgbClr val="790A14"/>
                </a:solidFill>
              </a:rPr>
              <a:t>Instant </a:t>
            </a:r>
            <a:r>
              <a:rPr lang="fr-FR" b="1" i="1" dirty="0" err="1" smtClean="0">
                <a:solidFill>
                  <a:srgbClr val="790A14"/>
                </a:solidFill>
              </a:rPr>
              <a:t>generator</a:t>
            </a:r>
            <a:endParaRPr lang="fr-FR" b="1" i="1" dirty="0" smtClean="0">
              <a:solidFill>
                <a:srgbClr val="790A14"/>
              </a:solidFill>
            </a:endParaRPr>
          </a:p>
          <a:p>
            <a:pPr lvl="1"/>
            <a:r>
              <a:rPr lang="fr-FR" dirty="0" err="1" smtClean="0"/>
              <a:t>Rétroconception</a:t>
            </a:r>
            <a:r>
              <a:rPr lang="fr-FR" dirty="0" smtClean="0"/>
              <a:t> </a:t>
            </a:r>
          </a:p>
          <a:p>
            <a:pPr lvl="2"/>
            <a:r>
              <a:rPr lang="fr-FR" i="1" dirty="0" smtClean="0"/>
              <a:t>Reverse engineering </a:t>
            </a:r>
          </a:p>
          <a:p>
            <a:pPr lvl="2"/>
            <a:r>
              <a:rPr lang="fr-FR" b="1" i="1" dirty="0" smtClean="0">
                <a:solidFill>
                  <a:srgbClr val="790A14"/>
                </a:solidFill>
              </a:rPr>
              <a:t>Instant </a:t>
            </a:r>
            <a:r>
              <a:rPr lang="fr-FR" b="1" i="1" dirty="0" smtClean="0">
                <a:solidFill>
                  <a:srgbClr val="790A14"/>
                </a:solidFill>
              </a:rPr>
              <a:t>reverse</a:t>
            </a:r>
            <a:endParaRPr lang="fr-FR" b="1" i="1" dirty="0" smtClean="0">
              <a:solidFill>
                <a:srgbClr val="790A14"/>
              </a:solidFill>
            </a:endParaRPr>
          </a:p>
          <a:p>
            <a:pPr lvl="1"/>
            <a:r>
              <a:rPr lang="fr-FR" b="1" dirty="0" smtClean="0"/>
              <a:t>Round-trip</a:t>
            </a:r>
          </a:p>
          <a:p>
            <a:pPr lvl="2"/>
            <a:r>
              <a:rPr lang="fr-FR" dirty="0" smtClean="0"/>
              <a:t>Java &amp; C++</a:t>
            </a:r>
          </a:p>
          <a:p>
            <a:pPr lvl="2"/>
            <a:r>
              <a:rPr lang="fr-FR" dirty="0" smtClean="0"/>
              <a:t>Version Entreprise </a:t>
            </a:r>
          </a:p>
          <a:p>
            <a:pPr lvl="2"/>
            <a:r>
              <a:rPr lang="fr-FR" dirty="0" smtClean="0"/>
              <a:t>Java -&gt; SD</a:t>
            </a:r>
          </a:p>
          <a:p>
            <a:pPr lvl="1"/>
            <a:endParaRPr lang="fr-FR" dirty="0"/>
          </a:p>
        </p:txBody>
      </p:sp>
      <p:pic>
        <p:nvPicPr>
          <p:cNvPr id="6" name="Espace réservé du contenu 5" descr="VPGenerationCode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" r="2296"/>
          <a:stretch>
            <a:fillRect/>
          </a:stretch>
        </p:blipFill>
        <p:spPr>
          <a:xfrm>
            <a:off x="4165108" y="1066800"/>
            <a:ext cx="4826492" cy="5638800"/>
          </a:xfr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108</a:t>
            </a:fld>
            <a:endParaRPr lang="en-US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814" y="1295400"/>
            <a:ext cx="5918548" cy="533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7543800" y="4038600"/>
            <a:ext cx="1371600" cy="30480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7841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Applications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04800" y="1673352"/>
            <a:ext cx="4038600" cy="4718304"/>
          </a:xfrm>
        </p:spPr>
        <p:txBody>
          <a:bodyPr/>
          <a:lstStyle/>
          <a:p>
            <a:r>
              <a:rPr lang="fr-FR" b="1" dirty="0" smtClean="0">
                <a:solidFill>
                  <a:srgbClr val="790A14"/>
                </a:solidFill>
              </a:rPr>
              <a:t>Génération de code</a:t>
            </a:r>
          </a:p>
          <a:p>
            <a:pPr lvl="1"/>
            <a:r>
              <a:rPr lang="fr-FR" dirty="0" smtClean="0"/>
              <a:t>Génération à un instant </a:t>
            </a:r>
            <a:r>
              <a:rPr lang="fr-FR" i="1" dirty="0" err="1" smtClean="0"/>
              <a:t>t</a:t>
            </a:r>
            <a:endParaRPr lang="fr-FR" i="1" dirty="0" smtClean="0"/>
          </a:p>
          <a:p>
            <a:pPr lvl="2"/>
            <a:r>
              <a:rPr lang="fr-FR" b="1" i="1" dirty="0" smtClean="0">
                <a:solidFill>
                  <a:srgbClr val="790A14"/>
                </a:solidFill>
              </a:rPr>
              <a:t>Instant </a:t>
            </a:r>
            <a:r>
              <a:rPr lang="fr-FR" b="1" i="1" dirty="0" err="1" smtClean="0">
                <a:solidFill>
                  <a:srgbClr val="790A14"/>
                </a:solidFill>
              </a:rPr>
              <a:t>generator</a:t>
            </a:r>
            <a:endParaRPr lang="fr-FR" b="1" i="1" dirty="0" smtClean="0">
              <a:solidFill>
                <a:srgbClr val="790A14"/>
              </a:solidFill>
            </a:endParaRPr>
          </a:p>
          <a:p>
            <a:pPr lvl="1"/>
            <a:r>
              <a:rPr lang="fr-FR" dirty="0" err="1" smtClean="0"/>
              <a:t>Rétroconception</a:t>
            </a:r>
            <a:r>
              <a:rPr lang="fr-FR" dirty="0" smtClean="0"/>
              <a:t> </a:t>
            </a:r>
          </a:p>
          <a:p>
            <a:pPr lvl="2"/>
            <a:r>
              <a:rPr lang="fr-FR" i="1" dirty="0" smtClean="0"/>
              <a:t>Reverse engineering </a:t>
            </a:r>
          </a:p>
          <a:p>
            <a:pPr lvl="2"/>
            <a:r>
              <a:rPr lang="fr-FR" b="1" i="1" dirty="0" smtClean="0">
                <a:solidFill>
                  <a:srgbClr val="790A14"/>
                </a:solidFill>
              </a:rPr>
              <a:t>Instant </a:t>
            </a:r>
            <a:r>
              <a:rPr lang="fr-FR" b="1" i="1" dirty="0" smtClean="0">
                <a:solidFill>
                  <a:srgbClr val="790A14"/>
                </a:solidFill>
              </a:rPr>
              <a:t>reverse</a:t>
            </a:r>
            <a:endParaRPr lang="fr-FR" b="1" i="1" dirty="0" smtClean="0">
              <a:solidFill>
                <a:srgbClr val="790A14"/>
              </a:solidFill>
            </a:endParaRPr>
          </a:p>
          <a:p>
            <a:pPr lvl="1"/>
            <a:r>
              <a:rPr lang="fr-FR" b="1" dirty="0" smtClean="0"/>
              <a:t>Round-trip</a:t>
            </a:r>
          </a:p>
          <a:p>
            <a:pPr lvl="2"/>
            <a:r>
              <a:rPr lang="fr-FR" dirty="0" smtClean="0"/>
              <a:t>Java &amp; C++</a:t>
            </a:r>
          </a:p>
          <a:p>
            <a:pPr lvl="2"/>
            <a:r>
              <a:rPr lang="fr-FR" dirty="0" smtClean="0"/>
              <a:t>Version Entreprise </a:t>
            </a:r>
          </a:p>
          <a:p>
            <a:pPr lvl="2"/>
            <a:r>
              <a:rPr lang="fr-FR" dirty="0" smtClean="0"/>
              <a:t>Java -&gt; SD</a:t>
            </a:r>
          </a:p>
          <a:p>
            <a:pPr lvl="1"/>
            <a:endParaRPr lang="fr-FR" dirty="0"/>
          </a:p>
        </p:txBody>
      </p:sp>
      <p:pic>
        <p:nvPicPr>
          <p:cNvPr id="6" name="Espace réservé du contenu 5" descr="VPGenerationCode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" r="2296"/>
          <a:stretch>
            <a:fillRect/>
          </a:stretch>
        </p:blipFill>
        <p:spPr>
          <a:xfrm>
            <a:off x="4165108" y="1066800"/>
            <a:ext cx="4826492" cy="5638800"/>
          </a:xfr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109</a:t>
            </a:fld>
            <a:endParaRPr lang="en-US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814" y="1295400"/>
            <a:ext cx="5918548" cy="533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7543800" y="4038600"/>
            <a:ext cx="1371600" cy="30480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optionsAvJavaGenerate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381000"/>
            <a:ext cx="4724400" cy="64143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5859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11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07" y="609600"/>
            <a:ext cx="8694793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304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Applications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04800" y="1673352"/>
            <a:ext cx="4038600" cy="4718304"/>
          </a:xfrm>
        </p:spPr>
        <p:txBody>
          <a:bodyPr/>
          <a:lstStyle/>
          <a:p>
            <a:r>
              <a:rPr lang="fr-FR" b="1" dirty="0" smtClean="0">
                <a:solidFill>
                  <a:srgbClr val="790A14"/>
                </a:solidFill>
              </a:rPr>
              <a:t>Génération de code</a:t>
            </a:r>
          </a:p>
          <a:p>
            <a:pPr lvl="1"/>
            <a:r>
              <a:rPr lang="fr-FR" dirty="0" smtClean="0"/>
              <a:t>Génération à un instant </a:t>
            </a:r>
            <a:r>
              <a:rPr lang="fr-FR" i="1" dirty="0" err="1" smtClean="0"/>
              <a:t>t</a:t>
            </a:r>
            <a:endParaRPr lang="fr-FR" i="1" dirty="0" smtClean="0"/>
          </a:p>
          <a:p>
            <a:pPr lvl="2"/>
            <a:r>
              <a:rPr lang="fr-FR" b="1" i="1" dirty="0" smtClean="0">
                <a:solidFill>
                  <a:srgbClr val="790A14"/>
                </a:solidFill>
              </a:rPr>
              <a:t>Instant </a:t>
            </a:r>
            <a:r>
              <a:rPr lang="fr-FR" b="1" i="1" dirty="0" err="1" smtClean="0">
                <a:solidFill>
                  <a:srgbClr val="790A14"/>
                </a:solidFill>
              </a:rPr>
              <a:t>generator</a:t>
            </a:r>
            <a:endParaRPr lang="fr-FR" b="1" i="1" dirty="0" smtClean="0">
              <a:solidFill>
                <a:srgbClr val="790A14"/>
              </a:solidFill>
            </a:endParaRPr>
          </a:p>
          <a:p>
            <a:pPr lvl="1"/>
            <a:r>
              <a:rPr lang="fr-FR" dirty="0" err="1" smtClean="0"/>
              <a:t>Rétroconception</a:t>
            </a:r>
            <a:r>
              <a:rPr lang="fr-FR" dirty="0" smtClean="0"/>
              <a:t> </a:t>
            </a:r>
          </a:p>
          <a:p>
            <a:pPr lvl="2"/>
            <a:r>
              <a:rPr lang="fr-FR" i="1" dirty="0" smtClean="0"/>
              <a:t>Reverse engineering </a:t>
            </a:r>
          </a:p>
          <a:p>
            <a:pPr lvl="2"/>
            <a:r>
              <a:rPr lang="fr-FR" b="1" i="1" dirty="0" smtClean="0">
                <a:solidFill>
                  <a:srgbClr val="790A14"/>
                </a:solidFill>
              </a:rPr>
              <a:t>Instant </a:t>
            </a:r>
            <a:r>
              <a:rPr lang="fr-FR" b="1" i="1" dirty="0" smtClean="0">
                <a:solidFill>
                  <a:srgbClr val="790A14"/>
                </a:solidFill>
              </a:rPr>
              <a:t>reverse</a:t>
            </a:r>
            <a:endParaRPr lang="fr-FR" b="1" i="1" dirty="0" smtClean="0">
              <a:solidFill>
                <a:srgbClr val="790A14"/>
              </a:solidFill>
            </a:endParaRPr>
          </a:p>
          <a:p>
            <a:pPr lvl="1"/>
            <a:r>
              <a:rPr lang="fr-FR" b="1" dirty="0" smtClean="0"/>
              <a:t>Round-trip</a:t>
            </a:r>
          </a:p>
          <a:p>
            <a:pPr lvl="2"/>
            <a:r>
              <a:rPr lang="fr-FR" dirty="0" smtClean="0"/>
              <a:t>Java &amp; C++</a:t>
            </a:r>
          </a:p>
          <a:p>
            <a:pPr lvl="2"/>
            <a:r>
              <a:rPr lang="fr-FR" dirty="0" smtClean="0"/>
              <a:t>Version Entreprise </a:t>
            </a:r>
          </a:p>
          <a:p>
            <a:pPr lvl="2"/>
            <a:r>
              <a:rPr lang="fr-FR" dirty="0" smtClean="0"/>
              <a:t>Java -&gt; SD</a:t>
            </a:r>
          </a:p>
          <a:p>
            <a:pPr lvl="1"/>
            <a:endParaRPr lang="fr-FR" dirty="0"/>
          </a:p>
        </p:txBody>
      </p:sp>
      <p:pic>
        <p:nvPicPr>
          <p:cNvPr id="6" name="Espace réservé du contenu 5" descr="VPGenerationCode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" r="2296"/>
          <a:stretch>
            <a:fillRect/>
          </a:stretch>
        </p:blipFill>
        <p:spPr>
          <a:xfrm>
            <a:off x="4165108" y="1066800"/>
            <a:ext cx="4826492" cy="5638800"/>
          </a:xfr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110</a:t>
            </a:fld>
            <a:endParaRPr lang="en-US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814" y="1295400"/>
            <a:ext cx="5918548" cy="533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7543800" y="4038600"/>
            <a:ext cx="1371600" cy="30480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optionsAvJavaGenerate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381000"/>
            <a:ext cx="4724400" cy="64143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7400" y="3530600"/>
            <a:ext cx="7010400" cy="325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8883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Applications génération de code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Beaucoup d’autres applications de ce type sont disponibles</a:t>
            </a:r>
          </a:p>
          <a:p>
            <a:pPr lvl="1"/>
            <a:r>
              <a:rPr lang="fr-FR" dirty="0" err="1"/>
              <a:t>Yatta</a:t>
            </a:r>
            <a:r>
              <a:rPr lang="fr-FR" dirty="0"/>
              <a:t> </a:t>
            </a:r>
            <a:r>
              <a:rPr lang="fr-FR" b="1" dirty="0">
                <a:solidFill>
                  <a:srgbClr val="790A14"/>
                </a:solidFill>
              </a:rPr>
              <a:t>UML-</a:t>
            </a:r>
            <a:r>
              <a:rPr lang="fr-FR" b="1" dirty="0" err="1">
                <a:solidFill>
                  <a:srgbClr val="790A14"/>
                </a:solidFill>
              </a:rPr>
              <a:t>Lab</a:t>
            </a:r>
            <a:r>
              <a:rPr lang="fr-FR" dirty="0">
                <a:solidFill>
                  <a:srgbClr val="790A14"/>
                </a:solidFill>
              </a:rPr>
              <a:t> </a:t>
            </a:r>
            <a:endParaRPr lang="fr-FR" dirty="0" smtClean="0">
              <a:solidFill>
                <a:srgbClr val="790A14"/>
              </a:solidFill>
            </a:endParaRPr>
          </a:p>
          <a:p>
            <a:pPr lvl="2"/>
            <a:r>
              <a:rPr lang="fr-FR" dirty="0" smtClean="0"/>
              <a:t>Outil « round-trip » basé </a:t>
            </a:r>
            <a:r>
              <a:rPr lang="fr-FR" dirty="0"/>
              <a:t>sur Eclipse </a:t>
            </a:r>
          </a:p>
          <a:p>
            <a:pPr lvl="2"/>
            <a:r>
              <a:rPr lang="fr-FR" dirty="0" smtClean="0"/>
              <a:t>Uniquement </a:t>
            </a:r>
            <a:r>
              <a:rPr lang="fr-FR" dirty="0"/>
              <a:t>diagramme de </a:t>
            </a:r>
            <a:r>
              <a:rPr lang="fr-FR" dirty="0" smtClean="0"/>
              <a:t>classes </a:t>
            </a:r>
          </a:p>
          <a:p>
            <a:pPr lvl="1"/>
            <a:r>
              <a:rPr lang="fr-FR" dirty="0" smtClean="0"/>
              <a:t>Sparks </a:t>
            </a:r>
            <a:r>
              <a:rPr lang="fr-FR" dirty="0" err="1" smtClean="0"/>
              <a:t>Systems</a:t>
            </a:r>
            <a:r>
              <a:rPr lang="fr-FR" dirty="0" smtClean="0"/>
              <a:t> </a:t>
            </a:r>
            <a:r>
              <a:rPr lang="fr-FR" b="1" dirty="0" smtClean="0">
                <a:solidFill>
                  <a:srgbClr val="790A14"/>
                </a:solidFill>
              </a:rPr>
              <a:t>Entreprise Architect</a:t>
            </a:r>
          </a:p>
          <a:p>
            <a:pPr lvl="2"/>
            <a:r>
              <a:rPr lang="fr-FR" dirty="0" smtClean="0"/>
              <a:t>Outil de modélisation complet</a:t>
            </a:r>
          </a:p>
          <a:p>
            <a:pPr lvl="1"/>
            <a:r>
              <a:rPr lang="fr-FR" dirty="0" smtClean="0"/>
              <a:t>IBM </a:t>
            </a:r>
            <a:r>
              <a:rPr lang="fr-FR" b="1" dirty="0" smtClean="0">
                <a:solidFill>
                  <a:srgbClr val="790A14"/>
                </a:solidFill>
              </a:rPr>
              <a:t>Rational Rose</a:t>
            </a:r>
          </a:p>
          <a:p>
            <a:pPr lvl="1"/>
            <a:r>
              <a:rPr lang="en-US" dirty="0" smtClean="0"/>
              <a:t>Borland </a:t>
            </a:r>
            <a:r>
              <a:rPr lang="en-US" b="1" dirty="0" smtClean="0"/>
              <a:t>Together </a:t>
            </a:r>
          </a:p>
          <a:p>
            <a:pPr lvl="1"/>
            <a:r>
              <a:rPr lang="en-US" b="1" dirty="0" smtClean="0"/>
              <a:t>Poseidon</a:t>
            </a:r>
          </a:p>
          <a:p>
            <a:pPr lvl="1"/>
            <a:r>
              <a:rPr lang="en-US" dirty="0" smtClean="0"/>
              <a:t>…</a:t>
            </a:r>
          </a:p>
          <a:p>
            <a:r>
              <a:rPr lang="en-US" dirty="0" smtClean="0"/>
              <a:t>Applications </a:t>
            </a:r>
            <a:r>
              <a:rPr lang="fr-FR" dirty="0" smtClean="0"/>
              <a:t>souvent payantes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7519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6896" y="1524000"/>
            <a:ext cx="3237104" cy="4129577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8600" y="1371600"/>
            <a:ext cx="8382000" cy="5105400"/>
          </a:xfrm>
        </p:spPr>
        <p:txBody>
          <a:bodyPr>
            <a:noAutofit/>
          </a:bodyPr>
          <a:lstStyle/>
          <a:p>
            <a:r>
              <a:rPr lang="fr-FR" b="1" dirty="0" smtClean="0">
                <a:solidFill>
                  <a:srgbClr val="790A14"/>
                </a:solidFill>
              </a:rPr>
              <a:t>Classe</a:t>
            </a:r>
          </a:p>
          <a:p>
            <a:pPr lvl="1"/>
            <a:r>
              <a:rPr lang="fr-FR" dirty="0" smtClean="0"/>
              <a:t>Correspondance directe avec les </a:t>
            </a:r>
            <a:r>
              <a:rPr lang="fr-FR" i="1" dirty="0" smtClean="0"/>
              <a:t>class</a:t>
            </a:r>
            <a:r>
              <a:rPr lang="fr-FR" dirty="0" smtClean="0"/>
              <a:t> Java</a:t>
            </a:r>
          </a:p>
          <a:p>
            <a:pPr lvl="1"/>
            <a:r>
              <a:rPr lang="fr-FR" b="1" dirty="0" smtClean="0"/>
              <a:t>Attributs et méthodes</a:t>
            </a:r>
          </a:p>
          <a:p>
            <a:pPr lvl="2"/>
            <a:r>
              <a:rPr lang="fr-FR" dirty="0" smtClean="0"/>
              <a:t>Attributs dérivés  </a:t>
            </a:r>
          </a:p>
          <a:p>
            <a:pPr lvl="2"/>
            <a:r>
              <a:rPr lang="fr-FR" b="1" dirty="0" smtClean="0"/>
              <a:t>Multiplicité des attributs </a:t>
            </a:r>
            <a:r>
              <a:rPr lang="fr-FR" dirty="0" smtClean="0"/>
              <a:t>:  </a:t>
            </a:r>
            <a:r>
              <a:rPr lang="fr-FR" b="1" dirty="0" smtClean="0">
                <a:solidFill>
                  <a:srgbClr val="790A14"/>
                </a:solidFill>
              </a:rPr>
              <a:t>collections</a:t>
            </a:r>
            <a:r>
              <a:rPr lang="fr-FR" b="1" dirty="0" smtClean="0">
                <a:solidFill>
                  <a:srgbClr val="D2533C"/>
                </a:solidFill>
              </a:rPr>
              <a:t> </a:t>
            </a:r>
            <a:r>
              <a:rPr lang="fr-FR" dirty="0" smtClean="0"/>
              <a:t>ou </a:t>
            </a:r>
            <a:r>
              <a:rPr lang="fr-FR" i="1" dirty="0" err="1" smtClean="0"/>
              <a:t>arrays</a:t>
            </a:r>
            <a:endParaRPr lang="fr-FR" i="1" dirty="0" smtClean="0"/>
          </a:p>
          <a:p>
            <a:pPr lvl="1"/>
            <a:r>
              <a:rPr lang="fr-FR" b="1" dirty="0" smtClean="0">
                <a:solidFill>
                  <a:srgbClr val="790A14"/>
                </a:solidFill>
              </a:rPr>
              <a:t>Visibilité</a:t>
            </a:r>
            <a:r>
              <a:rPr lang="fr-FR" dirty="0" smtClean="0">
                <a:solidFill>
                  <a:srgbClr val="D2533C"/>
                </a:solidFill>
              </a:rPr>
              <a:t> </a:t>
            </a:r>
            <a:r>
              <a:rPr lang="fr-FR" dirty="0" smtClean="0"/>
              <a:t>:</a:t>
            </a:r>
          </a:p>
          <a:p>
            <a:pPr lvl="2"/>
            <a:r>
              <a:rPr lang="fr-FR" dirty="0" smtClean="0"/>
              <a:t>Package (~) valeur  par défaut en Java</a:t>
            </a:r>
          </a:p>
          <a:p>
            <a:pPr lvl="2"/>
            <a:r>
              <a:rPr lang="fr-FR" dirty="0" err="1" smtClean="0"/>
              <a:t>private</a:t>
            </a:r>
            <a:r>
              <a:rPr lang="fr-FR" dirty="0" smtClean="0"/>
              <a:t>  (-), public (+), </a:t>
            </a:r>
            <a:r>
              <a:rPr lang="fr-FR" dirty="0" err="1" smtClean="0"/>
              <a:t>protected</a:t>
            </a:r>
            <a:r>
              <a:rPr lang="fr-FR" dirty="0" smtClean="0"/>
              <a:t> (#) </a:t>
            </a:r>
          </a:p>
          <a:p>
            <a:r>
              <a:rPr lang="fr-FR" b="1" dirty="0" smtClean="0">
                <a:solidFill>
                  <a:srgbClr val="790A14"/>
                </a:solidFill>
              </a:rPr>
              <a:t>Bonnes pratiques</a:t>
            </a:r>
          </a:p>
          <a:p>
            <a:pPr lvl="1"/>
            <a:r>
              <a:rPr lang="fr-FR" dirty="0" smtClean="0"/>
              <a:t>Getter / Setter pour chaque attribut</a:t>
            </a:r>
          </a:p>
          <a:p>
            <a:pPr lvl="1"/>
            <a:r>
              <a:rPr lang="fr-FR" dirty="0" smtClean="0"/>
              <a:t>Documentation à l’aide de commentaires </a:t>
            </a:r>
            <a:r>
              <a:rPr lang="fr-FR" dirty="0" err="1" smtClean="0"/>
              <a:t>Javadoc</a:t>
            </a:r>
            <a:endParaRPr lang="fr-FR" dirty="0" smtClean="0"/>
          </a:p>
          <a:p>
            <a:pPr lvl="1"/>
            <a:endParaRPr lang="fr-FR" dirty="0" smtClean="0"/>
          </a:p>
          <a:p>
            <a:r>
              <a:rPr lang="fr-FR" dirty="0" smtClean="0"/>
              <a:t>Attention au respect des </a:t>
            </a:r>
            <a:r>
              <a:rPr lang="fr-FR" b="1" dirty="0" smtClean="0">
                <a:solidFill>
                  <a:srgbClr val="790A14"/>
                </a:solidFill>
              </a:rPr>
              <a:t>contraintes</a:t>
            </a:r>
            <a:r>
              <a:rPr lang="fr-FR" dirty="0" smtClean="0"/>
              <a:t> !! 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tx1"/>
                </a:solidFill>
              </a:rPr>
              <a:t>Passage UML </a:t>
            </a:r>
            <a:r>
              <a:rPr lang="fr-FR" dirty="0">
                <a:solidFill>
                  <a:schemeClr val="tx1"/>
                </a:solidFill>
                <a:sym typeface="Wingdings"/>
              </a:rPr>
              <a:t> code Java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346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113</a:t>
            </a:fld>
            <a:endParaRPr lang="en-US" dirty="0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457200"/>
            <a:ext cx="6451600" cy="629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990600"/>
            <a:ext cx="3657600" cy="325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145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114</a:t>
            </a:fld>
            <a:endParaRPr lang="en-US" dirty="0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457200"/>
            <a:ext cx="6451600" cy="629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990600"/>
            <a:ext cx="3657600" cy="3257006"/>
          </a:xfrm>
          <a:prstGeom prst="rect">
            <a:avLst/>
          </a:prstGeom>
        </p:spPr>
      </p:pic>
      <p:grpSp>
        <p:nvGrpSpPr>
          <p:cNvPr id="12" name="Grouper 11"/>
          <p:cNvGrpSpPr/>
          <p:nvPr/>
        </p:nvGrpSpPr>
        <p:grpSpPr>
          <a:xfrm>
            <a:off x="228600" y="533400"/>
            <a:ext cx="8737600" cy="6108700"/>
            <a:chOff x="228600" y="533400"/>
            <a:chExt cx="8737600" cy="6108700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8600" y="533400"/>
              <a:ext cx="8737600" cy="610870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cxnSp>
          <p:nvCxnSpPr>
            <p:cNvPr id="10" name="Connecteur droit avec flèche 9"/>
            <p:cNvCxnSpPr/>
            <p:nvPr/>
          </p:nvCxnSpPr>
          <p:spPr>
            <a:xfrm flipH="1">
              <a:off x="6248400" y="2057400"/>
              <a:ext cx="990600" cy="6858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Connecteur droit avec flèche 10"/>
            <p:cNvCxnSpPr/>
            <p:nvPr/>
          </p:nvCxnSpPr>
          <p:spPr>
            <a:xfrm flipH="1">
              <a:off x="6096000" y="3657600"/>
              <a:ext cx="990600" cy="6858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" name="ZoneTexte 2"/>
          <p:cNvSpPr txBox="1"/>
          <p:nvPr/>
        </p:nvSpPr>
        <p:spPr>
          <a:xfrm>
            <a:off x="7391400" y="1752600"/>
            <a:ext cx="10269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 smtClean="0"/>
              <a:t>Javadoc</a:t>
            </a:r>
            <a:r>
              <a:rPr lang="fr-FR" sz="2000" b="1" dirty="0" smtClean="0"/>
              <a:t> </a:t>
            </a:r>
            <a:endParaRPr 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4042806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115</a:t>
            </a:fld>
            <a:endParaRPr lang="en-US" dirty="0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457200"/>
            <a:ext cx="6451600" cy="629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990600"/>
            <a:ext cx="3657600" cy="3257006"/>
          </a:xfrm>
          <a:prstGeom prst="rect">
            <a:avLst/>
          </a:prstGeom>
        </p:spPr>
      </p:pic>
      <p:grpSp>
        <p:nvGrpSpPr>
          <p:cNvPr id="12" name="Grouper 11"/>
          <p:cNvGrpSpPr/>
          <p:nvPr/>
        </p:nvGrpSpPr>
        <p:grpSpPr>
          <a:xfrm>
            <a:off x="228600" y="533400"/>
            <a:ext cx="8737600" cy="6108700"/>
            <a:chOff x="228600" y="533400"/>
            <a:chExt cx="8737600" cy="6108700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8600" y="533400"/>
              <a:ext cx="8737600" cy="610870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cxnSp>
          <p:nvCxnSpPr>
            <p:cNvPr id="10" name="Connecteur droit avec flèche 9"/>
            <p:cNvCxnSpPr/>
            <p:nvPr/>
          </p:nvCxnSpPr>
          <p:spPr>
            <a:xfrm flipH="1">
              <a:off x="6248400" y="2057400"/>
              <a:ext cx="990600" cy="6858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Connecteur droit avec flèche 10"/>
            <p:cNvCxnSpPr/>
            <p:nvPr/>
          </p:nvCxnSpPr>
          <p:spPr>
            <a:xfrm flipH="1">
              <a:off x="6096000" y="3657600"/>
              <a:ext cx="990600" cy="6858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9" name="Grouper 18"/>
          <p:cNvGrpSpPr/>
          <p:nvPr/>
        </p:nvGrpSpPr>
        <p:grpSpPr>
          <a:xfrm>
            <a:off x="183913" y="4203700"/>
            <a:ext cx="8807687" cy="2501900"/>
            <a:chOff x="76200" y="927100"/>
            <a:chExt cx="8940800" cy="2578100"/>
          </a:xfrm>
        </p:grpSpPr>
        <p:pic>
          <p:nvPicPr>
            <p:cNvPr id="15" name="Imag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200" y="927100"/>
              <a:ext cx="8940800" cy="257810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cxnSp>
          <p:nvCxnSpPr>
            <p:cNvPr id="17" name="Connecteur droit avec flèche 16"/>
            <p:cNvCxnSpPr/>
            <p:nvPr/>
          </p:nvCxnSpPr>
          <p:spPr>
            <a:xfrm flipH="1">
              <a:off x="5378687" y="992534"/>
              <a:ext cx="1163061" cy="100136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pic>
        <p:nvPicPr>
          <p:cNvPr id="20" name="Imag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457200"/>
            <a:ext cx="2895600" cy="369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592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59480D"/>
                </a:solidFill>
              </a:rPr>
              <a:t>Passage UML </a:t>
            </a:r>
            <a:r>
              <a:rPr lang="fr-FR" dirty="0">
                <a:solidFill>
                  <a:srgbClr val="59480D"/>
                </a:solidFill>
                <a:sym typeface="Wingdings"/>
              </a:rPr>
              <a:t> code Java</a:t>
            </a:r>
            <a:endParaRPr lang="fr-FR" dirty="0">
              <a:solidFill>
                <a:srgbClr val="59480D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r-FR" sz="2800" b="1" dirty="0" smtClean="0">
                <a:solidFill>
                  <a:srgbClr val="790A14"/>
                </a:solidFill>
              </a:rPr>
              <a:t>Classe</a:t>
            </a:r>
            <a:r>
              <a:rPr lang="fr-FR" sz="2800" dirty="0" smtClean="0">
                <a:solidFill>
                  <a:srgbClr val="790A14"/>
                </a:solidFill>
              </a:rPr>
              <a:t> : </a:t>
            </a:r>
            <a:r>
              <a:rPr lang="fr-FR" sz="2800" b="1" dirty="0" smtClean="0">
                <a:solidFill>
                  <a:srgbClr val="790A14"/>
                </a:solidFill>
              </a:rPr>
              <a:t>héritage</a:t>
            </a:r>
          </a:p>
          <a:p>
            <a:pPr lvl="1"/>
            <a:r>
              <a:rPr lang="fr-FR" sz="2400" dirty="0" smtClean="0"/>
              <a:t>Mot-clé </a:t>
            </a:r>
            <a:r>
              <a:rPr lang="fr-FR" sz="2400" b="1" dirty="0" err="1" smtClean="0"/>
              <a:t>extends</a:t>
            </a:r>
            <a:endParaRPr lang="fr-FR" sz="2400" b="1" dirty="0" smtClean="0"/>
          </a:p>
          <a:p>
            <a:pPr lvl="1"/>
            <a:r>
              <a:rPr lang="fr-FR" sz="2400" dirty="0" smtClean="0"/>
              <a:t>Pas d'</a:t>
            </a:r>
            <a:r>
              <a:rPr lang="fr-FR" sz="2400" b="1" i="1" dirty="0" smtClean="0"/>
              <a:t>héritage multiple </a:t>
            </a:r>
            <a:r>
              <a:rPr lang="fr-FR" sz="2400" dirty="0" smtClean="0"/>
              <a:t>!! </a:t>
            </a:r>
          </a:p>
          <a:p>
            <a:r>
              <a:rPr lang="fr-FR" sz="2800" dirty="0" smtClean="0"/>
              <a:t>Attention à la </a:t>
            </a:r>
            <a:r>
              <a:rPr lang="fr-FR" sz="2800" b="1" dirty="0" smtClean="0">
                <a:solidFill>
                  <a:srgbClr val="790A14"/>
                </a:solidFill>
              </a:rPr>
              <a:t>visibilité</a:t>
            </a:r>
            <a:r>
              <a:rPr lang="fr-FR" sz="2800" b="1" dirty="0" smtClean="0">
                <a:solidFill>
                  <a:srgbClr val="D2533C"/>
                </a:solidFill>
              </a:rPr>
              <a:t> </a:t>
            </a:r>
          </a:p>
          <a:p>
            <a:pPr lvl="1"/>
            <a:r>
              <a:rPr lang="fr-FR" sz="2400" dirty="0" smtClean="0"/>
              <a:t>La sous-classe hérite tous les attributs et les méthodes</a:t>
            </a:r>
          </a:p>
          <a:p>
            <a:pPr lvl="1"/>
            <a:r>
              <a:rPr lang="fr-FR" sz="2400" dirty="0" smtClean="0"/>
              <a:t>L'</a:t>
            </a:r>
            <a:r>
              <a:rPr lang="fr-FR" sz="2400" b="1" dirty="0" smtClean="0"/>
              <a:t>accès</a:t>
            </a:r>
            <a:r>
              <a:rPr lang="fr-FR" sz="2400" dirty="0" smtClean="0"/>
              <a:t> se limite aux attributs/méthodes </a:t>
            </a:r>
            <a:r>
              <a:rPr lang="fr-FR" sz="2400" b="1" dirty="0" smtClean="0">
                <a:solidFill>
                  <a:srgbClr val="790A14"/>
                </a:solidFill>
              </a:rPr>
              <a:t>public</a:t>
            </a:r>
            <a:r>
              <a:rPr lang="fr-FR" sz="2400" dirty="0" smtClean="0">
                <a:solidFill>
                  <a:srgbClr val="D2533C"/>
                </a:solidFill>
              </a:rPr>
              <a:t> </a:t>
            </a:r>
            <a:r>
              <a:rPr lang="fr-FR" sz="2400" dirty="0" smtClean="0"/>
              <a:t>et </a:t>
            </a:r>
            <a:r>
              <a:rPr lang="fr-FR" sz="2400" b="1" dirty="0" err="1" smtClean="0">
                <a:solidFill>
                  <a:srgbClr val="790A14"/>
                </a:solidFill>
              </a:rPr>
              <a:t>protected</a:t>
            </a:r>
            <a:endParaRPr lang="fr-FR" sz="2400" b="1" dirty="0" smtClean="0">
              <a:solidFill>
                <a:srgbClr val="790A14"/>
              </a:solidFill>
            </a:endParaRPr>
          </a:p>
          <a:p>
            <a:pPr lvl="2"/>
            <a:r>
              <a:rPr lang="fr-FR" sz="2000" b="1" dirty="0" smtClean="0"/>
              <a:t>Pas d'accès </a:t>
            </a:r>
            <a:r>
              <a:rPr lang="fr-FR" sz="2000" dirty="0" smtClean="0"/>
              <a:t>aux attributs </a:t>
            </a:r>
            <a:r>
              <a:rPr lang="fr-FR" sz="2000" b="1" dirty="0" err="1" smtClean="0">
                <a:solidFill>
                  <a:srgbClr val="790A14"/>
                </a:solidFill>
              </a:rPr>
              <a:t>private</a:t>
            </a:r>
            <a:endParaRPr lang="fr-FR" sz="2000" b="1" dirty="0" smtClean="0">
              <a:solidFill>
                <a:srgbClr val="790A14"/>
              </a:solidFill>
            </a:endParaRPr>
          </a:p>
          <a:p>
            <a:r>
              <a:rPr lang="fr-FR" sz="2800" b="1" dirty="0" smtClean="0"/>
              <a:t>Polymorphisme</a:t>
            </a:r>
          </a:p>
          <a:p>
            <a:pPr lvl="1"/>
            <a:r>
              <a:rPr lang="fr-FR" sz="2400" dirty="0" smtClean="0"/>
              <a:t>Usage de </a:t>
            </a:r>
            <a:r>
              <a:rPr lang="fr-FR" sz="2400" b="1" dirty="0" smtClean="0">
                <a:solidFill>
                  <a:srgbClr val="790A14"/>
                </a:solidFill>
              </a:rPr>
              <a:t>super</a:t>
            </a:r>
            <a:r>
              <a:rPr lang="fr-FR" sz="2400" dirty="0" smtClean="0"/>
              <a:t> et </a:t>
            </a:r>
            <a:r>
              <a:rPr lang="fr-FR" sz="2400" b="1" dirty="0" err="1" smtClean="0">
                <a:solidFill>
                  <a:srgbClr val="790A14"/>
                </a:solidFill>
              </a:rPr>
              <a:t>this</a:t>
            </a:r>
            <a:endParaRPr lang="fr-FR" sz="2400" b="1" dirty="0" smtClean="0">
              <a:solidFill>
                <a:srgbClr val="790A14"/>
              </a:solidFill>
            </a:endParaRPr>
          </a:p>
          <a:p>
            <a:pPr lvl="1"/>
            <a:r>
              <a:rPr lang="fr-FR" sz="2400" dirty="0" smtClean="0"/>
              <a:t>Annotations </a:t>
            </a:r>
            <a:r>
              <a:rPr lang="fr-FR" sz="2400" b="1" dirty="0" smtClean="0">
                <a:solidFill>
                  <a:srgbClr val="790A14"/>
                </a:solidFill>
              </a:rPr>
              <a:t>@</a:t>
            </a:r>
            <a:r>
              <a:rPr lang="fr-FR" sz="2400" b="1" dirty="0" err="1" smtClean="0">
                <a:solidFill>
                  <a:srgbClr val="790A14"/>
                </a:solidFill>
              </a:rPr>
              <a:t>Override</a:t>
            </a:r>
            <a:r>
              <a:rPr lang="fr-FR" sz="2400" dirty="0" smtClean="0">
                <a:solidFill>
                  <a:srgbClr val="790A14"/>
                </a:solidFill>
              </a:rPr>
              <a:t> </a:t>
            </a:r>
          </a:p>
          <a:p>
            <a:pPr marL="274320" lvl="1" indent="0">
              <a:buNone/>
            </a:pPr>
            <a:r>
              <a:rPr lang="fr-FR" sz="2400" dirty="0" smtClean="0"/>
              <a:t> </a:t>
            </a:r>
            <a:endParaRPr lang="fr-FR" sz="2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369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>
                <a:solidFill>
                  <a:srgbClr val="790A14"/>
                </a:solidFill>
              </a:rPr>
              <a:t>Classe</a:t>
            </a:r>
            <a:r>
              <a:rPr lang="fr-FR" dirty="0">
                <a:solidFill>
                  <a:srgbClr val="790A14"/>
                </a:solidFill>
              </a:rPr>
              <a:t> : </a:t>
            </a:r>
            <a:r>
              <a:rPr lang="fr-FR" b="1" dirty="0">
                <a:solidFill>
                  <a:srgbClr val="790A14"/>
                </a:solidFill>
              </a:rPr>
              <a:t>héritage</a:t>
            </a:r>
          </a:p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B11CD1-8B10-4AF7-A6CF-2C35AEB9E85F}" type="slidenum">
              <a:rPr lang="fr-FR"/>
              <a:pPr>
                <a:defRPr/>
              </a:pPr>
              <a:t>117</a:t>
            </a:fld>
            <a:endParaRPr lang="fr-F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413" y="2195513"/>
            <a:ext cx="4375150" cy="321468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9" name="Picture 11" descr="Class Diagram 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63" y="1357313"/>
            <a:ext cx="2540000" cy="482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6346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>
                <a:solidFill>
                  <a:srgbClr val="790A14"/>
                </a:solidFill>
              </a:rPr>
              <a:t>Classe</a:t>
            </a:r>
            <a:r>
              <a:rPr lang="fr-FR" dirty="0">
                <a:solidFill>
                  <a:srgbClr val="790A14"/>
                </a:solidFill>
              </a:rPr>
              <a:t> : </a:t>
            </a:r>
            <a:r>
              <a:rPr lang="fr-FR" b="1" dirty="0">
                <a:solidFill>
                  <a:srgbClr val="790A14"/>
                </a:solidFill>
              </a:rPr>
              <a:t>héritage</a:t>
            </a:r>
          </a:p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B11CD1-8B10-4AF7-A6CF-2C35AEB9E85F}" type="slidenum">
              <a:rPr lang="fr-FR"/>
              <a:pPr>
                <a:defRPr/>
              </a:pPr>
              <a:t>118</a:t>
            </a:fld>
            <a:endParaRPr lang="fr-F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413" y="2195513"/>
            <a:ext cx="4375150" cy="321468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9" name="Picture 11" descr="Class Diagram 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63" y="1357313"/>
            <a:ext cx="2540000" cy="482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er 5"/>
          <p:cNvGrpSpPr/>
          <p:nvPr/>
        </p:nvGrpSpPr>
        <p:grpSpPr>
          <a:xfrm>
            <a:off x="71438" y="3352800"/>
            <a:ext cx="6357937" cy="3238500"/>
            <a:chOff x="71438" y="3429000"/>
            <a:chExt cx="6357937" cy="3238500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1438" y="3429000"/>
              <a:ext cx="6357937" cy="3238500"/>
            </a:xfrm>
            <a:prstGeom prst="rect">
              <a:avLst/>
            </a:prstGeom>
            <a:ln>
              <a:solidFill>
                <a:schemeClr val="tx2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14" name="Straight Connector 13"/>
            <p:cNvCxnSpPr/>
            <p:nvPr/>
          </p:nvCxnSpPr>
          <p:spPr>
            <a:xfrm>
              <a:off x="2071688" y="6215063"/>
              <a:ext cx="4071937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2643188" y="3429000"/>
              <a:ext cx="857250" cy="28575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314985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>
                <a:solidFill>
                  <a:srgbClr val="790A14"/>
                </a:solidFill>
              </a:rPr>
              <a:t>Classe</a:t>
            </a:r>
            <a:r>
              <a:rPr lang="fr-FR" sz="2800" dirty="0">
                <a:solidFill>
                  <a:srgbClr val="790A14"/>
                </a:solidFill>
              </a:rPr>
              <a:t> : </a:t>
            </a:r>
            <a:r>
              <a:rPr lang="fr-FR" sz="2800" b="1" dirty="0" smtClean="0">
                <a:solidFill>
                  <a:srgbClr val="790A14"/>
                </a:solidFill>
              </a:rPr>
              <a:t>héritage</a:t>
            </a:r>
          </a:p>
          <a:p>
            <a:pPr lvl="1"/>
            <a:r>
              <a:rPr lang="fr-FR" sz="2400" dirty="0" smtClean="0"/>
              <a:t>Exemple de </a:t>
            </a:r>
            <a:r>
              <a:rPr lang="fr-FR" sz="2400" b="1" dirty="0" smtClean="0">
                <a:solidFill>
                  <a:srgbClr val="59480D"/>
                </a:solidFill>
              </a:rPr>
              <a:t>redéfinition</a:t>
            </a:r>
            <a:r>
              <a:rPr lang="fr-FR" sz="2400" dirty="0" smtClean="0"/>
              <a:t> &amp; </a:t>
            </a:r>
            <a:r>
              <a:rPr lang="fr-FR" sz="2400" b="1" dirty="0" smtClean="0">
                <a:solidFill>
                  <a:srgbClr val="59480D"/>
                </a:solidFill>
              </a:rPr>
              <a:t>surcharge</a:t>
            </a:r>
            <a:r>
              <a:rPr lang="fr-FR" sz="2400" dirty="0" smtClean="0"/>
              <a:t> </a:t>
            </a:r>
            <a:r>
              <a:rPr lang="fr-FR" sz="2400" dirty="0"/>
              <a:t>: 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classe </a:t>
            </a:r>
            <a:r>
              <a:rPr lang="fr-FR" sz="2400" b="1" dirty="0" err="1" smtClean="0">
                <a:solidFill>
                  <a:srgbClr val="59480D"/>
                </a:solidFill>
              </a:rPr>
              <a:t>MultiplyClass</a:t>
            </a:r>
            <a:endParaRPr lang="fr-FR" sz="2400" dirty="0" smtClean="0">
              <a:solidFill>
                <a:srgbClr val="59480D"/>
              </a:solidFill>
            </a:endParaRPr>
          </a:p>
          <a:p>
            <a:pPr lvl="2"/>
            <a:r>
              <a:rPr lang="fr-FR" sz="2000" b="1" dirty="0" smtClean="0"/>
              <a:t>Redéfinition</a:t>
            </a:r>
            <a:r>
              <a:rPr lang="fr-FR" sz="2000" dirty="0" smtClean="0"/>
              <a:t>  :  méthode </a:t>
            </a:r>
            <a:r>
              <a:rPr lang="fr-FR" sz="2000" b="1" dirty="0" smtClean="0"/>
              <a:t>calcul ()</a:t>
            </a:r>
          </a:p>
          <a:p>
            <a:pPr lvl="2"/>
            <a:r>
              <a:rPr lang="fr-FR" sz="2000" b="1" dirty="0" smtClean="0"/>
              <a:t>Surcharge</a:t>
            </a:r>
            <a:r>
              <a:rPr lang="fr-FR" sz="2000" dirty="0" smtClean="0"/>
              <a:t> : méthode </a:t>
            </a:r>
            <a:r>
              <a:rPr lang="fr-FR" sz="2000" b="1" dirty="0" smtClean="0"/>
              <a:t>calcul(</a:t>
            </a:r>
            <a:r>
              <a:rPr lang="fr-FR" sz="2000" b="1" dirty="0" err="1" smtClean="0"/>
              <a:t>float</a:t>
            </a:r>
            <a:r>
              <a:rPr lang="fr-FR" sz="2000" b="1" dirty="0" smtClean="0"/>
              <a:t>)</a:t>
            </a:r>
          </a:p>
          <a:p>
            <a:pPr lvl="2"/>
            <a:endParaRPr lang="fr-FR" sz="2000" b="1" dirty="0" smtClean="0"/>
          </a:p>
          <a:p>
            <a:pPr lvl="1">
              <a:spcBef>
                <a:spcPts val="200"/>
              </a:spcBef>
              <a:buFont typeface="Wingdings" pitchFamily="2" charset="2"/>
              <a:buChar char="Ø"/>
            </a:pPr>
            <a:r>
              <a:rPr lang="fr-FR" sz="2400" b="1" dirty="0" err="1" smtClean="0">
                <a:solidFill>
                  <a:srgbClr val="59480D"/>
                </a:solidFill>
              </a:rPr>
              <a:t>Polimorphisme</a:t>
            </a:r>
            <a:endParaRPr lang="fr-FR" sz="2400" b="1" dirty="0" smtClean="0">
              <a:solidFill>
                <a:srgbClr val="59480D"/>
              </a:solidFill>
            </a:endParaRPr>
          </a:p>
          <a:p>
            <a:pPr lvl="2"/>
            <a:r>
              <a:rPr lang="fr-FR" sz="2800" dirty="0" err="1" smtClean="0"/>
              <a:t>float</a:t>
            </a:r>
            <a:r>
              <a:rPr lang="fr-FR" sz="2800" dirty="0" smtClean="0"/>
              <a:t> c = </a:t>
            </a:r>
            <a:r>
              <a:rPr lang="fr-FR" sz="2800" b="1" dirty="0" err="1" smtClean="0">
                <a:solidFill>
                  <a:srgbClr val="748A2F"/>
                </a:solidFill>
              </a:rPr>
              <a:t>super</a:t>
            </a:r>
            <a:r>
              <a:rPr lang="fr-FR" sz="2800" dirty="0" err="1" smtClean="0">
                <a:solidFill>
                  <a:srgbClr val="59480D"/>
                </a:solidFill>
              </a:rPr>
              <a:t>.calcul</a:t>
            </a:r>
            <a:r>
              <a:rPr lang="fr-FR" sz="2800" dirty="0" smtClean="0"/>
              <a:t>(); </a:t>
            </a:r>
          </a:p>
          <a:p>
            <a:pPr lvl="2"/>
            <a:r>
              <a:rPr lang="fr-FR" sz="2800" dirty="0" err="1" smtClean="0"/>
              <a:t>float</a:t>
            </a:r>
            <a:r>
              <a:rPr lang="fr-FR" sz="2800" dirty="0" smtClean="0"/>
              <a:t> c = </a:t>
            </a:r>
            <a:r>
              <a:rPr lang="fr-FR" sz="2800" b="1" dirty="0" err="1" smtClean="0">
                <a:solidFill>
                  <a:srgbClr val="748A2F"/>
                </a:solidFill>
              </a:rPr>
              <a:t>this</a:t>
            </a:r>
            <a:r>
              <a:rPr lang="fr-FR" sz="2800" dirty="0" err="1" smtClean="0"/>
              <a:t>.calcul</a:t>
            </a:r>
            <a:r>
              <a:rPr lang="fr-FR" sz="2800" dirty="0" smtClean="0"/>
              <a:t>();</a:t>
            </a:r>
          </a:p>
          <a:p>
            <a:pPr lvl="2">
              <a:buFont typeface="Wingdings" pitchFamily="2" charset="2"/>
              <a:buChar char=""/>
            </a:pPr>
            <a:endParaRPr lang="fr-FR" sz="28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661225-3362-4BB0-AB9B-C32CD0B1C836}" type="slidenum">
              <a:rPr lang="fr-FR"/>
              <a:pPr>
                <a:defRPr/>
              </a:pPr>
              <a:t>119</a:t>
            </a:fld>
            <a:endParaRPr lang="fr-FR"/>
          </a:p>
        </p:txBody>
      </p:sp>
      <p:pic>
        <p:nvPicPr>
          <p:cNvPr id="15366" name="Picture 5" descr="Class Diagram 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209550"/>
            <a:ext cx="264160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8269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/>
          <a:lstStyle/>
          <a:p>
            <a:r>
              <a:rPr lang="fr-FR" smtClean="0"/>
              <a:t>Réussite d’un Projet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229600" cy="5181600"/>
          </a:xfrm>
        </p:spPr>
        <p:txBody>
          <a:bodyPr>
            <a:normAutofit fontScale="92500" lnSpcReduction="10000"/>
          </a:bodyPr>
          <a:lstStyle/>
          <a:p>
            <a:r>
              <a:rPr lang="fr-FR" sz="2400" dirty="0" smtClean="0"/>
              <a:t>Difficile équilibre : </a:t>
            </a:r>
            <a:r>
              <a:rPr lang="fr-FR" sz="2400" b="1" dirty="0" smtClean="0">
                <a:solidFill>
                  <a:schemeClr val="tx2"/>
                </a:solidFill>
              </a:rPr>
              <a:t>Qualité</a:t>
            </a:r>
            <a:r>
              <a:rPr lang="fr-FR" sz="2400" b="1" dirty="0" smtClean="0">
                <a:solidFill>
                  <a:schemeClr val="accent2"/>
                </a:solidFill>
              </a:rPr>
              <a:t> – </a:t>
            </a:r>
            <a:r>
              <a:rPr lang="fr-FR" sz="2400" b="1" dirty="0" smtClean="0">
                <a:solidFill>
                  <a:schemeClr val="tx2"/>
                </a:solidFill>
              </a:rPr>
              <a:t>Coût</a:t>
            </a:r>
            <a:r>
              <a:rPr lang="fr-FR" sz="2400" b="1" dirty="0" smtClean="0">
                <a:solidFill>
                  <a:schemeClr val="accent2"/>
                </a:solidFill>
              </a:rPr>
              <a:t> – </a:t>
            </a:r>
            <a:r>
              <a:rPr lang="fr-FR" sz="2400" b="1" dirty="0" smtClean="0">
                <a:solidFill>
                  <a:schemeClr val="tx2"/>
                </a:solidFill>
              </a:rPr>
              <a:t>Délai </a:t>
            </a:r>
          </a:p>
          <a:p>
            <a:pPr lvl="1"/>
            <a:r>
              <a:rPr lang="fr-FR" sz="2000" i="1" dirty="0" smtClean="0"/>
              <a:t>Rapide et pas cher</a:t>
            </a:r>
            <a:r>
              <a:rPr lang="fr-FR" sz="2000" dirty="0" smtClean="0"/>
              <a:t> </a:t>
            </a:r>
            <a:r>
              <a:rPr lang="fr-FR" sz="2000" dirty="0" smtClean="0">
                <a:sym typeface="Wingdings" pitchFamily="2" charset="2"/>
              </a:rPr>
              <a:t></a:t>
            </a:r>
            <a:r>
              <a:rPr lang="fr-FR" sz="2000" dirty="0" smtClean="0"/>
              <a:t> </a:t>
            </a:r>
            <a:r>
              <a:rPr lang="fr-FR" sz="2000" b="1" dirty="0" smtClean="0"/>
              <a:t>Mauvaise qualité</a:t>
            </a:r>
          </a:p>
          <a:p>
            <a:pPr lvl="1"/>
            <a:r>
              <a:rPr lang="fr-FR" sz="2000" i="1" dirty="0" smtClean="0"/>
              <a:t>Rapide et de bonne qualité</a:t>
            </a:r>
            <a:r>
              <a:rPr lang="fr-FR" sz="2000" dirty="0" smtClean="0"/>
              <a:t> </a:t>
            </a:r>
            <a:r>
              <a:rPr lang="fr-FR" sz="2000" dirty="0" smtClean="0">
                <a:sym typeface="Wingdings" pitchFamily="2" charset="2"/>
              </a:rPr>
              <a:t></a:t>
            </a:r>
            <a:r>
              <a:rPr lang="fr-FR" sz="2000" dirty="0" smtClean="0"/>
              <a:t> </a:t>
            </a:r>
            <a:r>
              <a:rPr lang="fr-FR" sz="2000" b="1" dirty="0" smtClean="0"/>
              <a:t>Cher</a:t>
            </a:r>
          </a:p>
          <a:p>
            <a:pPr lvl="1"/>
            <a:r>
              <a:rPr lang="fr-FR" sz="2000" i="1" dirty="0" smtClean="0"/>
              <a:t>Bonne qualité et pas cher</a:t>
            </a:r>
            <a:r>
              <a:rPr lang="fr-FR" sz="2000" dirty="0" smtClean="0"/>
              <a:t> </a:t>
            </a:r>
            <a:r>
              <a:rPr lang="fr-FR" sz="2000" dirty="0" smtClean="0">
                <a:sym typeface="Wingdings" pitchFamily="2" charset="2"/>
              </a:rPr>
              <a:t></a:t>
            </a:r>
            <a:r>
              <a:rPr lang="fr-FR" sz="2000" dirty="0" smtClean="0"/>
              <a:t> </a:t>
            </a:r>
            <a:r>
              <a:rPr lang="fr-FR" sz="2000" b="1" dirty="0" smtClean="0"/>
              <a:t>Lent</a:t>
            </a:r>
          </a:p>
          <a:p>
            <a:pPr lvl="1"/>
            <a:r>
              <a:rPr lang="fr-FR" sz="2000" i="1" dirty="0" smtClean="0"/>
              <a:t>Lent, de mauvaise qualité, et cher </a:t>
            </a:r>
            <a:r>
              <a:rPr lang="fr-FR" sz="2000" i="1" dirty="0" smtClean="0">
                <a:sym typeface="Wingdings" pitchFamily="2" charset="2"/>
              </a:rPr>
              <a:t> </a:t>
            </a:r>
            <a:r>
              <a:rPr lang="fr-FR" sz="2000" b="1" i="1" dirty="0" smtClean="0">
                <a:sym typeface="Wingdings" pitchFamily="2" charset="2"/>
              </a:rPr>
              <a:t>Catastrophe</a:t>
            </a:r>
            <a:r>
              <a:rPr lang="fr-FR" sz="2000" i="1" dirty="0" smtClean="0">
                <a:sym typeface="Wingdings" pitchFamily="2" charset="2"/>
              </a:rPr>
              <a:t> !! </a:t>
            </a:r>
          </a:p>
          <a:p>
            <a:pPr lvl="1"/>
            <a:endParaRPr lang="fr-FR" sz="2000" i="1" dirty="0" smtClean="0">
              <a:sym typeface="Wingdings" pitchFamily="2" charset="2"/>
            </a:endParaRPr>
          </a:p>
          <a:p>
            <a:r>
              <a:rPr lang="fr-FR" sz="2400" b="1" dirty="0" smtClean="0"/>
              <a:t>Chaos </a:t>
            </a:r>
            <a:r>
              <a:rPr lang="fr-FR" sz="2400" b="1" dirty="0" err="1" smtClean="0"/>
              <a:t>Repport</a:t>
            </a:r>
            <a:r>
              <a:rPr lang="fr-FR" sz="2400" b="1" dirty="0" smtClean="0"/>
              <a:t> </a:t>
            </a:r>
            <a:r>
              <a:rPr lang="fr-FR" sz="2400" dirty="0" smtClean="0"/>
              <a:t>by </a:t>
            </a:r>
            <a:r>
              <a:rPr lang="fr-FR" sz="2400" dirty="0" err="1" smtClean="0"/>
              <a:t>Standish</a:t>
            </a:r>
            <a:r>
              <a:rPr lang="fr-FR" sz="2400" dirty="0" smtClean="0"/>
              <a:t> Group 2009</a:t>
            </a:r>
          </a:p>
          <a:p>
            <a:pPr lvl="1"/>
            <a:r>
              <a:rPr lang="fr-FR" sz="2000" dirty="0" smtClean="0"/>
              <a:t>Seulement </a:t>
            </a:r>
            <a:r>
              <a:rPr lang="fr-FR" sz="2000" b="1" dirty="0" smtClean="0">
                <a:solidFill>
                  <a:schemeClr val="tx2"/>
                </a:solidFill>
              </a:rPr>
              <a:t>32%</a:t>
            </a:r>
            <a:r>
              <a:rPr lang="fr-FR" sz="2000" dirty="0" smtClean="0"/>
              <a:t> des projets </a:t>
            </a:r>
            <a:r>
              <a:rPr lang="fr-FR" sz="2000" b="1" dirty="0" smtClean="0">
                <a:solidFill>
                  <a:schemeClr val="tx2"/>
                </a:solidFill>
              </a:rPr>
              <a:t>réussissent</a:t>
            </a:r>
            <a:r>
              <a:rPr lang="fr-FR" sz="2000" dirty="0" smtClean="0"/>
              <a:t> </a:t>
            </a:r>
            <a:br>
              <a:rPr lang="fr-FR" sz="2000" dirty="0" smtClean="0"/>
            </a:br>
            <a:r>
              <a:rPr lang="fr-FR" sz="2000" dirty="0" smtClean="0"/>
              <a:t>(temps, budget et </a:t>
            </a:r>
            <a:r>
              <a:rPr lang="fr-FR" sz="2000" i="1" dirty="0" err="1" smtClean="0"/>
              <a:t>features</a:t>
            </a:r>
            <a:r>
              <a:rPr lang="fr-FR" sz="2000" dirty="0" smtClean="0"/>
              <a:t>) </a:t>
            </a:r>
          </a:p>
          <a:p>
            <a:pPr lvl="1"/>
            <a:r>
              <a:rPr lang="fr-FR" sz="2000" b="1" dirty="0" smtClean="0">
                <a:solidFill>
                  <a:schemeClr val="tx2"/>
                </a:solidFill>
              </a:rPr>
              <a:t>44% ne respectent pas</a:t>
            </a:r>
            <a:r>
              <a:rPr lang="fr-FR" sz="2000" dirty="0" smtClean="0"/>
              <a:t> les délais, les coûts </a:t>
            </a:r>
            <a:br>
              <a:rPr lang="fr-FR" sz="2000" dirty="0" smtClean="0"/>
            </a:br>
            <a:r>
              <a:rPr lang="fr-FR" sz="2000" dirty="0" smtClean="0"/>
              <a:t>et/ou les besoins énoncés </a:t>
            </a:r>
          </a:p>
          <a:p>
            <a:pPr lvl="1"/>
            <a:r>
              <a:rPr lang="fr-FR" sz="2000" b="1" dirty="0" smtClean="0">
                <a:solidFill>
                  <a:schemeClr val="tx2"/>
                </a:solidFill>
              </a:rPr>
              <a:t>24%</a:t>
            </a:r>
            <a:r>
              <a:rPr lang="fr-FR" sz="2000" dirty="0" smtClean="0"/>
              <a:t> des projets </a:t>
            </a:r>
            <a:r>
              <a:rPr lang="fr-FR" sz="2000" b="1" dirty="0" smtClean="0">
                <a:solidFill>
                  <a:schemeClr val="tx2"/>
                </a:solidFill>
              </a:rPr>
              <a:t>n’aboutissent pas</a:t>
            </a:r>
          </a:p>
          <a:p>
            <a:pPr lvl="2"/>
            <a:endParaRPr lang="fr-FR" sz="1800" b="1" dirty="0" smtClean="0">
              <a:solidFill>
                <a:schemeClr val="tx2"/>
              </a:solidFill>
            </a:endParaRPr>
          </a:p>
          <a:p>
            <a:r>
              <a:rPr lang="fr-FR" sz="2400" b="1" dirty="0" smtClean="0"/>
              <a:t>Facteurs de réussite </a:t>
            </a:r>
          </a:p>
          <a:p>
            <a:pPr lvl="1"/>
            <a:r>
              <a:rPr lang="fr-FR" sz="2000" i="1" dirty="0" smtClean="0"/>
              <a:t>Implication de l’utilisateur</a:t>
            </a:r>
          </a:p>
          <a:p>
            <a:pPr lvl="1"/>
            <a:r>
              <a:rPr lang="fr-FR" sz="2000" i="1" dirty="0" smtClean="0"/>
              <a:t>Exigences et spécifications claires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r"/>
            <a:fld id="{B6F15528-21DE-4FAA-801E-634DDDAF4B2B}" type="slidenum">
              <a:rPr lang="en-US" smtClean="0"/>
              <a:pPr algn="r"/>
              <a:t>12</a:t>
            </a:fld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5706264" y="382506"/>
            <a:ext cx="3263271" cy="2055894"/>
            <a:chOff x="4564237" y="811161"/>
            <a:chExt cx="3263271" cy="2055894"/>
          </a:xfrm>
        </p:grpSpPr>
        <p:sp>
          <p:nvSpPr>
            <p:cNvPr id="5" name="Flowchart: Extract 4"/>
            <p:cNvSpPr/>
            <p:nvPr/>
          </p:nvSpPr>
          <p:spPr>
            <a:xfrm>
              <a:off x="5334000" y="1143000"/>
              <a:ext cx="1752600" cy="1524000"/>
            </a:xfrm>
            <a:prstGeom prst="flowChartExtra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715000" y="811161"/>
              <a:ext cx="97013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 b="1" dirty="0" smtClean="0">
                  <a:solidFill>
                    <a:schemeClr val="accent2">
                      <a:lumMod val="50000"/>
                    </a:schemeClr>
                  </a:solidFill>
                </a:rPr>
                <a:t>Qualité</a:t>
              </a:r>
              <a:endParaRPr lang="fr-FR" sz="20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086600" y="2466945"/>
              <a:ext cx="7409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 b="1" dirty="0" smtClean="0">
                  <a:solidFill>
                    <a:schemeClr val="accent2">
                      <a:lumMod val="50000"/>
                    </a:schemeClr>
                  </a:solidFill>
                </a:rPr>
                <a:t>Délai</a:t>
              </a:r>
              <a:endParaRPr lang="fr-FR" sz="20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564237" y="2466945"/>
              <a:ext cx="6735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 b="1" dirty="0" smtClean="0">
                  <a:solidFill>
                    <a:schemeClr val="accent2">
                      <a:lumMod val="50000"/>
                    </a:schemeClr>
                  </a:solidFill>
                </a:rPr>
                <a:t>Coût</a:t>
              </a:r>
              <a:endParaRPr lang="fr-FR" sz="20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548172983"/>
              </p:ext>
            </p:extLst>
          </p:nvPr>
        </p:nvGraphicFramePr>
        <p:xfrm>
          <a:off x="5899985" y="3505200"/>
          <a:ext cx="3124199" cy="3125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0031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>
                <a:solidFill>
                  <a:srgbClr val="790A14"/>
                </a:solidFill>
              </a:rPr>
              <a:t>Classe</a:t>
            </a:r>
            <a:r>
              <a:rPr lang="fr-FR" sz="2800" dirty="0">
                <a:solidFill>
                  <a:srgbClr val="790A14"/>
                </a:solidFill>
              </a:rPr>
              <a:t> : </a:t>
            </a:r>
            <a:r>
              <a:rPr lang="fr-FR" sz="2800" b="1" dirty="0" smtClean="0">
                <a:solidFill>
                  <a:srgbClr val="790A14"/>
                </a:solidFill>
              </a:rPr>
              <a:t>héritage</a:t>
            </a:r>
          </a:p>
          <a:p>
            <a:pPr lvl="1"/>
            <a:r>
              <a:rPr lang="fr-FR" sz="2400" dirty="0" smtClean="0"/>
              <a:t>Exemple de </a:t>
            </a:r>
            <a:r>
              <a:rPr lang="fr-FR" sz="2400" b="1" dirty="0" smtClean="0">
                <a:solidFill>
                  <a:srgbClr val="59480D"/>
                </a:solidFill>
              </a:rPr>
              <a:t>redéfinition</a:t>
            </a:r>
            <a:r>
              <a:rPr lang="fr-FR" sz="2400" dirty="0" smtClean="0"/>
              <a:t> &amp; </a:t>
            </a:r>
            <a:r>
              <a:rPr lang="fr-FR" sz="2400" b="1" dirty="0" smtClean="0">
                <a:solidFill>
                  <a:srgbClr val="59480D"/>
                </a:solidFill>
              </a:rPr>
              <a:t>surcharge</a:t>
            </a:r>
            <a:r>
              <a:rPr lang="fr-FR" sz="2400" dirty="0" smtClean="0"/>
              <a:t> </a:t>
            </a:r>
            <a:r>
              <a:rPr lang="fr-FR" sz="2400" dirty="0"/>
              <a:t>: 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classe </a:t>
            </a:r>
            <a:r>
              <a:rPr lang="fr-FR" sz="2400" b="1" dirty="0" err="1" smtClean="0">
                <a:solidFill>
                  <a:srgbClr val="59480D"/>
                </a:solidFill>
              </a:rPr>
              <a:t>MultiplyClass</a:t>
            </a:r>
            <a:endParaRPr lang="fr-FR" sz="2400" dirty="0" smtClean="0">
              <a:solidFill>
                <a:srgbClr val="59480D"/>
              </a:solidFill>
            </a:endParaRPr>
          </a:p>
          <a:p>
            <a:pPr lvl="2"/>
            <a:r>
              <a:rPr lang="fr-FR" sz="2000" b="1" dirty="0" smtClean="0"/>
              <a:t>Redéfinition</a:t>
            </a:r>
            <a:r>
              <a:rPr lang="fr-FR" sz="2000" dirty="0" smtClean="0"/>
              <a:t>  :  méthode </a:t>
            </a:r>
            <a:r>
              <a:rPr lang="fr-FR" sz="2000" b="1" dirty="0" smtClean="0"/>
              <a:t>calcul ()</a:t>
            </a:r>
          </a:p>
          <a:p>
            <a:pPr lvl="2"/>
            <a:r>
              <a:rPr lang="fr-FR" sz="2000" b="1" dirty="0" smtClean="0"/>
              <a:t>Surcharge</a:t>
            </a:r>
            <a:r>
              <a:rPr lang="fr-FR" sz="2000" dirty="0" smtClean="0"/>
              <a:t> : méthode </a:t>
            </a:r>
            <a:r>
              <a:rPr lang="fr-FR" sz="2000" b="1" dirty="0" smtClean="0"/>
              <a:t>calcul(</a:t>
            </a:r>
            <a:r>
              <a:rPr lang="fr-FR" sz="2000" b="1" dirty="0" err="1" smtClean="0"/>
              <a:t>float</a:t>
            </a:r>
            <a:r>
              <a:rPr lang="fr-FR" sz="2000" b="1" dirty="0" smtClean="0"/>
              <a:t>)</a:t>
            </a:r>
          </a:p>
          <a:p>
            <a:pPr lvl="2"/>
            <a:endParaRPr lang="fr-FR" sz="2000" b="1" dirty="0" smtClean="0"/>
          </a:p>
          <a:p>
            <a:pPr lvl="1">
              <a:spcBef>
                <a:spcPts val="200"/>
              </a:spcBef>
              <a:buFont typeface="Wingdings" pitchFamily="2" charset="2"/>
              <a:buChar char="Ø"/>
            </a:pPr>
            <a:r>
              <a:rPr lang="fr-FR" sz="2400" b="1" dirty="0" err="1" smtClean="0">
                <a:solidFill>
                  <a:srgbClr val="59480D"/>
                </a:solidFill>
              </a:rPr>
              <a:t>Polimorphisme</a:t>
            </a:r>
            <a:endParaRPr lang="fr-FR" sz="2400" b="1" dirty="0" smtClean="0">
              <a:solidFill>
                <a:srgbClr val="59480D"/>
              </a:solidFill>
            </a:endParaRPr>
          </a:p>
          <a:p>
            <a:pPr lvl="2"/>
            <a:r>
              <a:rPr lang="fr-FR" sz="2800" dirty="0" err="1" smtClean="0"/>
              <a:t>float</a:t>
            </a:r>
            <a:r>
              <a:rPr lang="fr-FR" sz="2800" dirty="0" smtClean="0"/>
              <a:t> c = </a:t>
            </a:r>
            <a:r>
              <a:rPr lang="fr-FR" sz="2800" b="1" dirty="0" err="1" smtClean="0">
                <a:solidFill>
                  <a:srgbClr val="748A2F"/>
                </a:solidFill>
              </a:rPr>
              <a:t>super</a:t>
            </a:r>
            <a:r>
              <a:rPr lang="fr-FR" sz="2800" dirty="0" err="1" smtClean="0">
                <a:solidFill>
                  <a:srgbClr val="59480D"/>
                </a:solidFill>
              </a:rPr>
              <a:t>.calcul</a:t>
            </a:r>
            <a:r>
              <a:rPr lang="fr-FR" sz="2800" dirty="0" smtClean="0"/>
              <a:t>(); </a:t>
            </a:r>
          </a:p>
          <a:p>
            <a:pPr lvl="2"/>
            <a:r>
              <a:rPr lang="fr-FR" sz="2800" dirty="0" err="1" smtClean="0"/>
              <a:t>float</a:t>
            </a:r>
            <a:r>
              <a:rPr lang="fr-FR" sz="2800" dirty="0" smtClean="0"/>
              <a:t> c = </a:t>
            </a:r>
            <a:r>
              <a:rPr lang="fr-FR" sz="2800" b="1" dirty="0" err="1" smtClean="0">
                <a:solidFill>
                  <a:srgbClr val="748A2F"/>
                </a:solidFill>
              </a:rPr>
              <a:t>this</a:t>
            </a:r>
            <a:r>
              <a:rPr lang="fr-FR" sz="2800" dirty="0" err="1" smtClean="0"/>
              <a:t>.calcul</a:t>
            </a:r>
            <a:r>
              <a:rPr lang="fr-FR" sz="2800" dirty="0" smtClean="0"/>
              <a:t>();</a:t>
            </a:r>
          </a:p>
          <a:p>
            <a:pPr lvl="2">
              <a:buFont typeface="Wingdings" pitchFamily="2" charset="2"/>
              <a:buChar char=""/>
            </a:pPr>
            <a:endParaRPr lang="fr-FR" sz="28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661225-3362-4BB0-AB9B-C32CD0B1C836}" type="slidenum">
              <a:rPr lang="fr-FR"/>
              <a:pPr>
                <a:defRPr/>
              </a:pPr>
              <a:t>120</a:t>
            </a:fld>
            <a:endParaRPr lang="fr-FR"/>
          </a:p>
        </p:txBody>
      </p:sp>
      <p:pic>
        <p:nvPicPr>
          <p:cNvPr id="15366" name="Picture 5" descr="Class Diagram 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209550"/>
            <a:ext cx="264160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200400"/>
            <a:ext cx="7286625" cy="3255962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3844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4692470"/>
            <a:ext cx="5105400" cy="216552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/>
          <a:lstStyle/>
          <a:p>
            <a:r>
              <a:rPr lang="fr-FR" sz="2800" b="1" dirty="0" smtClean="0">
                <a:solidFill>
                  <a:srgbClr val="790A14"/>
                </a:solidFill>
              </a:rPr>
              <a:t>Interface</a:t>
            </a:r>
            <a:r>
              <a:rPr lang="fr-FR" b="1" dirty="0" smtClean="0">
                <a:solidFill>
                  <a:srgbClr val="790A14"/>
                </a:solidFill>
              </a:rPr>
              <a:t> </a:t>
            </a:r>
          </a:p>
          <a:p>
            <a:pPr lvl="1"/>
            <a:r>
              <a:rPr lang="fr-FR" dirty="0" smtClean="0"/>
              <a:t>Mot-clé </a:t>
            </a:r>
            <a:r>
              <a:rPr lang="fr-FR" b="1" i="1" dirty="0" smtClean="0">
                <a:solidFill>
                  <a:srgbClr val="59480D"/>
                </a:solidFill>
              </a:rPr>
              <a:t>interface</a:t>
            </a:r>
          </a:p>
          <a:p>
            <a:pPr lvl="1"/>
            <a:r>
              <a:rPr lang="fr-FR" dirty="0" smtClean="0"/>
              <a:t>Définition des </a:t>
            </a:r>
            <a:r>
              <a:rPr lang="fr-FR" b="1" dirty="0" smtClean="0"/>
              <a:t>méthodes</a:t>
            </a:r>
            <a:r>
              <a:rPr lang="fr-FR" dirty="0" smtClean="0"/>
              <a:t>, </a:t>
            </a:r>
            <a:r>
              <a:rPr lang="fr-FR" b="1" dirty="0" smtClean="0">
                <a:solidFill>
                  <a:schemeClr val="tx2"/>
                </a:solidFill>
              </a:rPr>
              <a:t>sans implémentation</a:t>
            </a:r>
          </a:p>
          <a:p>
            <a:pPr lvl="1"/>
            <a:r>
              <a:rPr lang="fr-FR" dirty="0" smtClean="0"/>
              <a:t>Possibilité d'implémenter plusieurs interfaces</a:t>
            </a:r>
          </a:p>
          <a:p>
            <a:pPr lvl="1"/>
            <a:r>
              <a:rPr lang="fr-FR" dirty="0" smtClean="0"/>
              <a:t>Possibilité d'</a:t>
            </a:r>
            <a:r>
              <a:rPr lang="fr-FR" b="1" dirty="0" smtClean="0"/>
              <a:t>héritage</a:t>
            </a:r>
            <a:r>
              <a:rPr lang="fr-FR" dirty="0" smtClean="0"/>
              <a:t> entre interfaces </a:t>
            </a:r>
            <a:endParaRPr lang="fr-FR" dirty="0"/>
          </a:p>
          <a:p>
            <a:pPr>
              <a:spcBef>
                <a:spcPts val="1776"/>
              </a:spcBef>
            </a:pPr>
            <a:r>
              <a:rPr lang="fr-FR" b="1" dirty="0" smtClean="0">
                <a:solidFill>
                  <a:schemeClr val="tx2"/>
                </a:solidFill>
              </a:rPr>
              <a:t>Implémentation</a:t>
            </a:r>
            <a:r>
              <a:rPr lang="fr-FR" dirty="0" smtClean="0">
                <a:solidFill>
                  <a:schemeClr val="tx2"/>
                </a:solidFill>
              </a:rPr>
              <a:t> </a:t>
            </a:r>
            <a:r>
              <a:rPr lang="fr-FR" dirty="0" smtClean="0"/>
              <a:t>d'une interface</a:t>
            </a:r>
          </a:p>
          <a:p>
            <a:pPr lvl="1"/>
            <a:r>
              <a:rPr lang="fr-FR" dirty="0" smtClean="0"/>
              <a:t>Mot-clé </a:t>
            </a:r>
            <a:r>
              <a:rPr lang="fr-FR" b="1" i="1" dirty="0" err="1" smtClean="0">
                <a:solidFill>
                  <a:srgbClr val="59480D"/>
                </a:solidFill>
              </a:rPr>
              <a:t>implements</a:t>
            </a:r>
            <a:r>
              <a:rPr lang="fr-FR" b="1" i="1" dirty="0" smtClean="0">
                <a:solidFill>
                  <a:srgbClr val="D2533C"/>
                </a:solidFill>
              </a:rPr>
              <a:t> </a:t>
            </a:r>
          </a:p>
          <a:p>
            <a:pPr lvl="1"/>
            <a:r>
              <a:rPr lang="fr-FR" dirty="0" smtClean="0"/>
              <a:t>Obligation de fournir une implémentation à chaque méthode</a:t>
            </a:r>
          </a:p>
          <a:p>
            <a:pPr>
              <a:spcBef>
                <a:spcPts val="1224"/>
              </a:spcBef>
            </a:pPr>
            <a:r>
              <a:rPr lang="fr-FR" b="1" dirty="0" smtClean="0">
                <a:solidFill>
                  <a:srgbClr val="59480D"/>
                </a:solidFill>
              </a:rPr>
              <a:t>Usage</a:t>
            </a:r>
          </a:p>
          <a:p>
            <a:pPr lvl="1"/>
            <a:r>
              <a:rPr lang="fr-FR" b="1" dirty="0" smtClean="0"/>
              <a:t>Faible couplage </a:t>
            </a:r>
          </a:p>
          <a:p>
            <a:pPr lvl="1"/>
            <a:r>
              <a:rPr lang="fr-FR" dirty="0" smtClean="0"/>
              <a:t>Stéréotype </a:t>
            </a:r>
            <a:r>
              <a:rPr lang="fr-FR" b="1" dirty="0" smtClean="0">
                <a:solidFill>
                  <a:srgbClr val="59480D"/>
                </a:solidFill>
              </a:rPr>
              <a:t>« use »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121</a:t>
            </a:fld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1487" y="990600"/>
            <a:ext cx="2658644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327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800" b="1" dirty="0" smtClean="0">
                <a:solidFill>
                  <a:srgbClr val="790A14"/>
                </a:solidFill>
              </a:rPr>
              <a:t>Interface</a:t>
            </a:r>
            <a:endParaRPr lang="fr-FR" b="1" dirty="0" smtClean="0">
              <a:solidFill>
                <a:srgbClr val="790A14"/>
              </a:solidFill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122</a:t>
            </a:fld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09800"/>
            <a:ext cx="6575502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1524000"/>
            <a:ext cx="2658644" cy="3276600"/>
          </a:xfrm>
          <a:prstGeom prst="rect">
            <a:avLst/>
          </a:prstGeom>
        </p:spPr>
      </p:pic>
      <p:sp>
        <p:nvSpPr>
          <p:cNvPr id="7" name="Rectangle à coins arrondis 6"/>
          <p:cNvSpPr/>
          <p:nvPr/>
        </p:nvSpPr>
        <p:spPr>
          <a:xfrm>
            <a:off x="1676400" y="2438400"/>
            <a:ext cx="1066800" cy="3048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avec flèche 8"/>
          <p:cNvCxnSpPr>
            <a:stCxn id="12" idx="3"/>
          </p:cNvCxnSpPr>
          <p:nvPr/>
        </p:nvCxnSpPr>
        <p:spPr>
          <a:xfrm flipV="1">
            <a:off x="1371600" y="2895601"/>
            <a:ext cx="457200" cy="5678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76200" y="3048000"/>
            <a:ext cx="129540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b="1" dirty="0" smtClean="0"/>
              <a:t>public </a:t>
            </a:r>
            <a:r>
              <a:rPr lang="fr-FR" b="1" dirty="0" err="1" smtClean="0"/>
              <a:t>static</a:t>
            </a:r>
            <a:endParaRPr lang="fr-FR" b="1" dirty="0" smtClean="0"/>
          </a:p>
          <a:p>
            <a:pPr algn="ctr"/>
            <a:r>
              <a:rPr lang="fr-FR" dirty="0" smtClean="0"/>
              <a:t>Attributs </a:t>
            </a:r>
            <a:br>
              <a:rPr lang="fr-FR" dirty="0" smtClean="0"/>
            </a:br>
            <a:r>
              <a:rPr lang="fr-FR" dirty="0" smtClean="0"/>
              <a:t>statiques</a:t>
            </a:r>
          </a:p>
        </p:txBody>
      </p:sp>
      <p:cxnSp>
        <p:nvCxnSpPr>
          <p:cNvPr id="14" name="Connecteur droit avec flèche 13"/>
          <p:cNvCxnSpPr>
            <a:stCxn id="15" idx="1"/>
          </p:cNvCxnSpPr>
          <p:nvPr/>
        </p:nvCxnSpPr>
        <p:spPr>
          <a:xfrm flipH="1">
            <a:off x="4114800" y="3553599"/>
            <a:ext cx="808324" cy="1802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4923124" y="3276600"/>
            <a:ext cx="2392076" cy="55399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b="1" dirty="0" smtClean="0"/>
              <a:t>Signature des méthodes</a:t>
            </a:r>
            <a:endParaRPr lang="fr-FR" dirty="0" smtClean="0"/>
          </a:p>
          <a:p>
            <a:pPr algn="ctr"/>
            <a:r>
              <a:rPr lang="fr-FR" dirty="0" smtClean="0"/>
              <a:t>Comportement attendu</a:t>
            </a: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4953000"/>
            <a:ext cx="6652919" cy="121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Rectangle à coins arrondis 21"/>
          <p:cNvSpPr/>
          <p:nvPr/>
        </p:nvSpPr>
        <p:spPr>
          <a:xfrm>
            <a:off x="1752600" y="5257800"/>
            <a:ext cx="1143000" cy="3048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à coins arrondis 22"/>
          <p:cNvSpPr/>
          <p:nvPr/>
        </p:nvSpPr>
        <p:spPr>
          <a:xfrm>
            <a:off x="4572000" y="5257800"/>
            <a:ext cx="990600" cy="3048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droit avec flèche 23"/>
          <p:cNvCxnSpPr/>
          <p:nvPr/>
        </p:nvCxnSpPr>
        <p:spPr>
          <a:xfrm flipH="1" flipV="1">
            <a:off x="4953000" y="5895201"/>
            <a:ext cx="914400" cy="483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7363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400" y="1651000"/>
            <a:ext cx="6413500" cy="50546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123</a:t>
            </a:fld>
            <a:endParaRPr lang="en-US" dirty="0"/>
          </a:p>
        </p:txBody>
      </p:sp>
      <p:sp>
        <p:nvSpPr>
          <p:cNvPr id="7" name="Rectangle à coins arrondis 6"/>
          <p:cNvSpPr/>
          <p:nvPr/>
        </p:nvSpPr>
        <p:spPr>
          <a:xfrm>
            <a:off x="2743200" y="1676400"/>
            <a:ext cx="1066800" cy="3048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4648200" y="4724400"/>
            <a:ext cx="3544653" cy="55399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0" tIns="0" rIns="0" bIns="0" rtlCol="0">
            <a:spAutoFit/>
          </a:bodyPr>
          <a:lstStyle/>
          <a:p>
            <a:pPr algn="ctr"/>
            <a:r>
              <a:rPr lang="fr-FR" b="1" dirty="0" smtClean="0"/>
              <a:t>Annotation</a:t>
            </a:r>
          </a:p>
          <a:p>
            <a:pPr algn="ctr"/>
            <a:r>
              <a:rPr lang="fr-FR" dirty="0" smtClean="0"/>
              <a:t>Indication de surcharge / redéfinition</a:t>
            </a:r>
          </a:p>
        </p:txBody>
      </p:sp>
      <p:cxnSp>
        <p:nvCxnSpPr>
          <p:cNvPr id="9" name="Connecteur droit avec flèche 8"/>
          <p:cNvCxnSpPr>
            <a:stCxn id="12" idx="1"/>
          </p:cNvCxnSpPr>
          <p:nvPr/>
        </p:nvCxnSpPr>
        <p:spPr>
          <a:xfrm flipH="1">
            <a:off x="2514600" y="5001399"/>
            <a:ext cx="2133600" cy="278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4648200" y="3200400"/>
            <a:ext cx="3413123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b="1" dirty="0" smtClean="0"/>
              <a:t>Implémentation des méthodes</a:t>
            </a:r>
            <a:endParaRPr lang="fr-FR" dirty="0" smtClean="0"/>
          </a:p>
          <a:p>
            <a:pPr algn="ctr"/>
            <a:r>
              <a:rPr lang="fr-FR" dirty="0" smtClean="0"/>
              <a:t>Implémentations des opérations définies dans l’interface</a:t>
            </a:r>
          </a:p>
        </p:txBody>
      </p:sp>
      <p:cxnSp>
        <p:nvCxnSpPr>
          <p:cNvPr id="14" name="Connecteur droit avec flèche 13"/>
          <p:cNvCxnSpPr>
            <a:stCxn id="15" idx="1"/>
          </p:cNvCxnSpPr>
          <p:nvPr/>
        </p:nvCxnSpPr>
        <p:spPr>
          <a:xfrm flipH="1">
            <a:off x="3200400" y="3615899"/>
            <a:ext cx="1447800" cy="4227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Rectangle à coins arrondis 21"/>
          <p:cNvSpPr/>
          <p:nvPr/>
        </p:nvSpPr>
        <p:spPr>
          <a:xfrm>
            <a:off x="5105400" y="5943600"/>
            <a:ext cx="1447800" cy="3048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à coins arrondis 22"/>
          <p:cNvSpPr/>
          <p:nvPr/>
        </p:nvSpPr>
        <p:spPr>
          <a:xfrm>
            <a:off x="1066800" y="4876800"/>
            <a:ext cx="1143000" cy="3810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droit avec flèche 23"/>
          <p:cNvCxnSpPr/>
          <p:nvPr/>
        </p:nvCxnSpPr>
        <p:spPr>
          <a:xfrm flipH="1">
            <a:off x="6705600" y="5867400"/>
            <a:ext cx="914400" cy="1524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8" name="Imag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3918" y="1143000"/>
            <a:ext cx="4491182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509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400" y="3048000"/>
            <a:ext cx="6413500" cy="294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124</a:t>
            </a:fld>
            <a:endParaRPr lang="en-US" dirty="0"/>
          </a:p>
        </p:txBody>
      </p:sp>
      <p:sp>
        <p:nvSpPr>
          <p:cNvPr id="12" name="ZoneTexte 11"/>
          <p:cNvSpPr txBox="1"/>
          <p:nvPr/>
        </p:nvSpPr>
        <p:spPr>
          <a:xfrm>
            <a:off x="5257800" y="3512403"/>
            <a:ext cx="365760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b="1" dirty="0" smtClean="0"/>
              <a:t>Injection </a:t>
            </a:r>
            <a:r>
              <a:rPr lang="fr-FR" b="1" dirty="0"/>
              <a:t>de </a:t>
            </a:r>
            <a:r>
              <a:rPr lang="fr-FR" b="1" dirty="0" smtClean="0"/>
              <a:t>dépendance</a:t>
            </a:r>
          </a:p>
          <a:p>
            <a:pPr algn="ctr"/>
            <a:r>
              <a:rPr lang="fr-FR" dirty="0" smtClean="0"/>
              <a:t>Pas </a:t>
            </a:r>
            <a:r>
              <a:rPr lang="fr-FR" dirty="0" smtClean="0"/>
              <a:t>d’instanciation</a:t>
            </a:r>
            <a:r>
              <a:rPr lang="fr-FR" dirty="0" smtClean="0"/>
              <a:t>, l’implémentation concrète est injectée de l’extérieur</a:t>
            </a:r>
          </a:p>
        </p:txBody>
      </p:sp>
      <p:cxnSp>
        <p:nvCxnSpPr>
          <p:cNvPr id="9" name="Connecteur droit avec flèche 8"/>
          <p:cNvCxnSpPr>
            <a:stCxn id="12" idx="1"/>
          </p:cNvCxnSpPr>
          <p:nvPr/>
        </p:nvCxnSpPr>
        <p:spPr>
          <a:xfrm flipH="1" flipV="1">
            <a:off x="3810000" y="3886200"/>
            <a:ext cx="1447800" cy="417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381000" y="1524000"/>
            <a:ext cx="3413123" cy="11079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b="1" dirty="0" smtClean="0"/>
              <a:t>Usage d’une interface</a:t>
            </a:r>
            <a:endParaRPr lang="fr-FR" dirty="0" smtClean="0"/>
          </a:p>
          <a:p>
            <a:pPr algn="ctr"/>
            <a:r>
              <a:rPr lang="fr-FR" dirty="0" smtClean="0"/>
              <a:t>Dépendance uniquement vers l’interface, pas vers une implémentation précise</a:t>
            </a:r>
          </a:p>
        </p:txBody>
      </p:sp>
      <p:cxnSp>
        <p:nvCxnSpPr>
          <p:cNvPr id="14" name="Connecteur droit avec flèche 13"/>
          <p:cNvCxnSpPr>
            <a:stCxn id="15" idx="2"/>
          </p:cNvCxnSpPr>
          <p:nvPr/>
        </p:nvCxnSpPr>
        <p:spPr>
          <a:xfrm flipH="1">
            <a:off x="1905000" y="2631996"/>
            <a:ext cx="182562" cy="5684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 flipH="1" flipV="1">
            <a:off x="5006788" y="6019800"/>
            <a:ext cx="1143000" cy="228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600" y="1219200"/>
            <a:ext cx="4940300" cy="2095500"/>
          </a:xfrm>
          <a:prstGeom prst="rect">
            <a:avLst/>
          </a:prstGeom>
        </p:spPr>
      </p:pic>
      <p:cxnSp>
        <p:nvCxnSpPr>
          <p:cNvPr id="16" name="Connecteur droit 15"/>
          <p:cNvCxnSpPr/>
          <p:nvPr/>
        </p:nvCxnSpPr>
        <p:spPr>
          <a:xfrm>
            <a:off x="1447800" y="3505200"/>
            <a:ext cx="12192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Connecteur droit 24"/>
          <p:cNvCxnSpPr/>
          <p:nvPr/>
        </p:nvCxnSpPr>
        <p:spPr>
          <a:xfrm>
            <a:off x="2796988" y="6172200"/>
            <a:ext cx="1905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32" name="Grouper 31"/>
          <p:cNvGrpSpPr/>
          <p:nvPr/>
        </p:nvGrpSpPr>
        <p:grpSpPr>
          <a:xfrm>
            <a:off x="2667000" y="5029200"/>
            <a:ext cx="6302188" cy="1447800"/>
            <a:chOff x="2613212" y="4572000"/>
            <a:chExt cx="6302188" cy="1447800"/>
          </a:xfrm>
        </p:grpSpPr>
        <p:pic>
          <p:nvPicPr>
            <p:cNvPr id="29" name="Image 28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613212" y="4572000"/>
              <a:ext cx="6302188" cy="144780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cxnSp>
          <p:nvCxnSpPr>
            <p:cNvPr id="31" name="Connecteur droit 30"/>
            <p:cNvCxnSpPr/>
            <p:nvPr/>
          </p:nvCxnSpPr>
          <p:spPr>
            <a:xfrm>
              <a:off x="4114800" y="5562600"/>
              <a:ext cx="46482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4326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3224645"/>
            <a:ext cx="5715000" cy="360795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790A14"/>
                </a:solidFill>
              </a:rPr>
              <a:t>Classes abstraites</a:t>
            </a:r>
          </a:p>
          <a:p>
            <a:pPr lvl="1"/>
            <a:r>
              <a:rPr lang="fr-FR" sz="2400" dirty="0" smtClean="0"/>
              <a:t>Stéréotype « </a:t>
            </a:r>
            <a:r>
              <a:rPr lang="fr-FR" sz="2400" b="1" dirty="0" smtClean="0">
                <a:solidFill>
                  <a:schemeClr val="tx2"/>
                </a:solidFill>
              </a:rPr>
              <a:t>abstract</a:t>
            </a:r>
            <a:r>
              <a:rPr lang="fr-FR" sz="2400" dirty="0" smtClean="0"/>
              <a:t> » (optionnel) </a:t>
            </a:r>
          </a:p>
          <a:p>
            <a:pPr lvl="1"/>
            <a:r>
              <a:rPr lang="fr-FR" sz="2400" dirty="0" smtClean="0"/>
              <a:t>Caractéristiques (attributs/méthodes) </a:t>
            </a:r>
            <a:r>
              <a:rPr lang="fr-FR" sz="2400" dirty="0"/>
              <a:t>c</a:t>
            </a:r>
            <a:r>
              <a:rPr lang="fr-FR" sz="2400" dirty="0" smtClean="0"/>
              <a:t>ommunes aux sous-classes</a:t>
            </a:r>
          </a:p>
          <a:p>
            <a:pPr lvl="1"/>
            <a:r>
              <a:rPr lang="fr-FR" sz="2400" b="1" dirty="0" smtClean="0"/>
              <a:t>Pas d’implémentation pour tout</a:t>
            </a:r>
          </a:p>
          <a:p>
            <a:pPr lvl="1"/>
            <a:endParaRPr lang="fr-FR" sz="2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125</a:t>
            </a:fld>
            <a:endParaRPr lang="en-US" dirty="0"/>
          </a:p>
        </p:txBody>
      </p:sp>
      <p:sp>
        <p:nvSpPr>
          <p:cNvPr id="6" name="ZoneTexte 5"/>
          <p:cNvSpPr txBox="1"/>
          <p:nvPr/>
        </p:nvSpPr>
        <p:spPr>
          <a:xfrm>
            <a:off x="505003" y="4267200"/>
            <a:ext cx="5657731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fr-FR" sz="2000" dirty="0" smtClean="0"/>
              <a:t>Définition (implémentation) de la méthode </a:t>
            </a:r>
            <a:r>
              <a:rPr lang="fr-FR" sz="2000" b="1" i="1" dirty="0" err="1" smtClean="0"/>
              <a:t>getState</a:t>
            </a:r>
            <a:endParaRPr lang="fr-FR" sz="2000" b="1" i="1" dirty="0" smtClean="0"/>
          </a:p>
          <a:p>
            <a:pPr algn="ctr"/>
            <a:r>
              <a:rPr lang="fr-FR" sz="2000" b="1" dirty="0" smtClean="0"/>
              <a:t>Pas d’implémentation </a:t>
            </a:r>
            <a:r>
              <a:rPr lang="fr-FR" sz="2000" dirty="0" smtClean="0"/>
              <a:t>pour les autres méthodes</a:t>
            </a:r>
            <a:endParaRPr lang="fr-FR" sz="2000" dirty="0"/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4267200" y="5029200"/>
            <a:ext cx="533400" cy="762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2176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06" y="2286000"/>
            <a:ext cx="6142018" cy="32766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>
                <a:solidFill>
                  <a:srgbClr val="790A14"/>
                </a:solidFill>
              </a:rPr>
              <a:t>Classes abstraites</a:t>
            </a:r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126</a:t>
            </a:fld>
            <a:endParaRPr lang="en-US" dirty="0"/>
          </a:p>
        </p:txBody>
      </p:sp>
      <p:pic>
        <p:nvPicPr>
          <p:cNvPr id="13" name="Image 12" descr="abstractdoo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3204115"/>
            <a:ext cx="5334000" cy="3631660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76200" y="5798403"/>
            <a:ext cx="365760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b="1" dirty="0" smtClean="0"/>
              <a:t>Implémentation partielle</a:t>
            </a:r>
          </a:p>
          <a:p>
            <a:pPr algn="ctr"/>
            <a:r>
              <a:rPr lang="fr-FR" dirty="0" smtClean="0"/>
              <a:t>Implémentation de quelques méthodes, </a:t>
            </a:r>
            <a:r>
              <a:rPr lang="fr-FR" b="1" i="1" dirty="0" smtClean="0"/>
              <a:t>pas</a:t>
            </a:r>
            <a:r>
              <a:rPr lang="fr-FR" dirty="0" smtClean="0"/>
              <a:t> pour </a:t>
            </a:r>
            <a:r>
              <a:rPr lang="fr-FR" b="1" i="1" dirty="0" smtClean="0"/>
              <a:t>open</a:t>
            </a:r>
            <a:r>
              <a:rPr lang="fr-FR" dirty="0" smtClean="0"/>
              <a:t> et </a:t>
            </a:r>
            <a:r>
              <a:rPr lang="fr-FR" b="1" i="1" dirty="0" smtClean="0"/>
              <a:t>close</a:t>
            </a:r>
          </a:p>
        </p:txBody>
      </p:sp>
      <p:cxnSp>
        <p:nvCxnSpPr>
          <p:cNvPr id="16" name="Connecteur droit avec flèche 15"/>
          <p:cNvCxnSpPr>
            <a:stCxn id="15" idx="0"/>
          </p:cNvCxnSpPr>
          <p:nvPr/>
        </p:nvCxnSpPr>
        <p:spPr>
          <a:xfrm flipV="1">
            <a:off x="1905000" y="5181600"/>
            <a:ext cx="0" cy="61680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150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06" y="2286000"/>
            <a:ext cx="6142018" cy="32766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>
                <a:solidFill>
                  <a:srgbClr val="790A14"/>
                </a:solidFill>
              </a:rPr>
              <a:t>Classes abstraites</a:t>
            </a:r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127</a:t>
            </a:fld>
            <a:endParaRPr lang="en-US" dirty="0"/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295400"/>
            <a:ext cx="5930900" cy="3935838"/>
          </a:xfrm>
          <a:prstGeom prst="rect">
            <a:avLst/>
          </a:prstGeom>
        </p:spPr>
      </p:pic>
      <p:pic>
        <p:nvPicPr>
          <p:cNvPr id="13" name="Image 12" descr="abstractdoor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3204115"/>
            <a:ext cx="5334000" cy="3631660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76200" y="5798403"/>
            <a:ext cx="365760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b="1" dirty="0" smtClean="0"/>
              <a:t>Implémentation partielle</a:t>
            </a:r>
          </a:p>
          <a:p>
            <a:pPr algn="ctr"/>
            <a:r>
              <a:rPr lang="fr-FR" dirty="0" smtClean="0"/>
              <a:t>Implémentation de quelques méthodes, </a:t>
            </a:r>
            <a:r>
              <a:rPr lang="fr-FR" b="1" i="1" dirty="0" smtClean="0"/>
              <a:t>pas</a:t>
            </a:r>
            <a:r>
              <a:rPr lang="fr-FR" dirty="0" smtClean="0"/>
              <a:t> pour </a:t>
            </a:r>
            <a:r>
              <a:rPr lang="fr-FR" b="1" i="1" dirty="0" smtClean="0"/>
              <a:t>open</a:t>
            </a:r>
            <a:r>
              <a:rPr lang="fr-FR" dirty="0" smtClean="0"/>
              <a:t> et </a:t>
            </a:r>
            <a:r>
              <a:rPr lang="fr-FR" b="1" i="1" dirty="0" smtClean="0"/>
              <a:t>close</a:t>
            </a:r>
          </a:p>
        </p:txBody>
      </p:sp>
      <p:cxnSp>
        <p:nvCxnSpPr>
          <p:cNvPr id="16" name="Connecteur droit avec flèche 15"/>
          <p:cNvCxnSpPr>
            <a:stCxn id="15" idx="0"/>
          </p:cNvCxnSpPr>
          <p:nvPr/>
        </p:nvCxnSpPr>
        <p:spPr>
          <a:xfrm flipV="1">
            <a:off x="1905000" y="5181600"/>
            <a:ext cx="0" cy="61680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1828800" y="2743200"/>
            <a:ext cx="2819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>
            <a:off x="1905000" y="3962400"/>
            <a:ext cx="2819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76200" y="5798403"/>
            <a:ext cx="365760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b="1" dirty="0" smtClean="0"/>
              <a:t>Implémentation complète</a:t>
            </a:r>
          </a:p>
          <a:p>
            <a:pPr algn="ctr"/>
            <a:r>
              <a:rPr lang="fr-FR" dirty="0" smtClean="0"/>
              <a:t>Implémentation pour </a:t>
            </a:r>
            <a:r>
              <a:rPr lang="fr-FR" b="1" i="1" dirty="0" smtClean="0"/>
              <a:t>open</a:t>
            </a:r>
            <a:r>
              <a:rPr lang="fr-FR" dirty="0" smtClean="0"/>
              <a:t> et </a:t>
            </a:r>
            <a:r>
              <a:rPr lang="fr-FR" b="1" i="1" dirty="0" smtClean="0"/>
              <a:t>close</a:t>
            </a:r>
            <a:r>
              <a:rPr lang="fr-FR" dirty="0"/>
              <a:t/>
            </a:r>
            <a:br>
              <a:rPr lang="fr-FR" dirty="0"/>
            </a:br>
            <a:r>
              <a:rPr lang="fr-FR" dirty="0" smtClean="0"/>
              <a:t>à partir de la classe abstraite</a:t>
            </a:r>
            <a:endParaRPr lang="fr-FR" b="1" i="1" dirty="0" smtClean="0"/>
          </a:p>
        </p:txBody>
      </p:sp>
      <p:cxnSp>
        <p:nvCxnSpPr>
          <p:cNvPr id="24" name="Connecteur droit avec flèche 23"/>
          <p:cNvCxnSpPr>
            <a:stCxn id="23" idx="0"/>
          </p:cNvCxnSpPr>
          <p:nvPr/>
        </p:nvCxnSpPr>
        <p:spPr>
          <a:xfrm flipV="1">
            <a:off x="1905000" y="5181601"/>
            <a:ext cx="0" cy="6168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Rectangle à coins arrondis 4"/>
          <p:cNvSpPr/>
          <p:nvPr/>
        </p:nvSpPr>
        <p:spPr>
          <a:xfrm>
            <a:off x="2743200" y="1600200"/>
            <a:ext cx="914400" cy="304800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823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dirty="0" smtClean="0"/>
              <a:t>Certains </a:t>
            </a:r>
            <a:r>
              <a:rPr lang="fr-FR" sz="2800" b="1" dirty="0" smtClean="0">
                <a:solidFill>
                  <a:srgbClr val="990000"/>
                </a:solidFill>
              </a:rPr>
              <a:t>stéréotypes</a:t>
            </a:r>
            <a:r>
              <a:rPr lang="fr-FR" sz="2800" dirty="0" smtClean="0">
                <a:solidFill>
                  <a:schemeClr val="accent2"/>
                </a:solidFill>
              </a:rPr>
              <a:t> </a:t>
            </a:r>
            <a:r>
              <a:rPr lang="fr-FR" sz="2800" dirty="0" smtClean="0"/>
              <a:t>peuvent se traduire facilement</a:t>
            </a:r>
          </a:p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Profiles</a:t>
            </a:r>
            <a:r>
              <a:rPr lang="fr-FR" sz="2400" dirty="0" smtClean="0">
                <a:solidFill>
                  <a:schemeClr val="tx2"/>
                </a:solidFill>
              </a:rPr>
              <a:t> </a:t>
            </a:r>
            <a:r>
              <a:rPr lang="fr-FR" sz="2400" dirty="0" smtClean="0"/>
              <a:t>spécifiques pour/par un langage</a:t>
            </a:r>
          </a:p>
          <a:p>
            <a:pPr lvl="2"/>
            <a:r>
              <a:rPr lang="fr-FR" sz="2000" dirty="0" smtClean="0"/>
              <a:t>Profile pour Enterprise </a:t>
            </a:r>
            <a:r>
              <a:rPr lang="fr-FR" sz="2000" dirty="0"/>
              <a:t>Java </a:t>
            </a:r>
            <a:r>
              <a:rPr lang="fr-FR" sz="2000" dirty="0" err="1"/>
              <a:t>Beans</a:t>
            </a:r>
            <a:r>
              <a:rPr lang="fr-FR" sz="2000" dirty="0"/>
              <a:t> </a:t>
            </a:r>
            <a:r>
              <a:rPr lang="fr-FR" sz="2000" dirty="0" smtClean="0"/>
              <a:t>: « </a:t>
            </a:r>
            <a:r>
              <a:rPr lang="fr-FR" sz="2000" dirty="0" err="1" smtClean="0"/>
              <a:t>EJBEntityBean</a:t>
            </a:r>
            <a:r>
              <a:rPr lang="fr-FR" sz="2000" dirty="0" smtClean="0"/>
              <a:t> »…</a:t>
            </a:r>
          </a:p>
          <a:p>
            <a:pPr lvl="2"/>
            <a:r>
              <a:rPr lang="fr-FR" sz="2000" dirty="0" smtClean="0"/>
              <a:t>Profile pour .NET : « </a:t>
            </a:r>
            <a:r>
              <a:rPr lang="fr-FR" sz="2000" dirty="0" err="1" smtClean="0"/>
              <a:t>NetComponent</a:t>
            </a:r>
            <a:r>
              <a:rPr lang="fr-FR" sz="2000" dirty="0" smtClean="0"/>
              <a:t> »…</a:t>
            </a:r>
          </a:p>
          <a:p>
            <a:pPr lvl="2"/>
            <a:endParaRPr lang="fr-FR" sz="2000" dirty="0" smtClean="0"/>
          </a:p>
          <a:p>
            <a:r>
              <a:rPr lang="fr-FR" sz="2800" dirty="0" smtClean="0"/>
              <a:t>Exemple : stéréotype « </a:t>
            </a:r>
            <a:r>
              <a:rPr lang="fr-FR" sz="2800" b="1" dirty="0" err="1" smtClean="0">
                <a:solidFill>
                  <a:srgbClr val="990000"/>
                </a:solidFill>
              </a:rPr>
              <a:t>enumeration</a:t>
            </a:r>
            <a:r>
              <a:rPr lang="fr-FR" sz="2800" dirty="0" smtClean="0"/>
              <a:t> »</a:t>
            </a:r>
          </a:p>
          <a:p>
            <a:endParaRPr lang="fr-FR" sz="28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128</a:t>
            </a:fld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419600"/>
            <a:ext cx="2810933" cy="180702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400" y="5029200"/>
            <a:ext cx="4724400" cy="76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231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990000"/>
                </a:solidFill>
              </a:rPr>
              <a:t>Associations</a:t>
            </a:r>
          </a:p>
          <a:p>
            <a:pPr lvl="1"/>
            <a:r>
              <a:rPr lang="fr-FR" sz="2400" dirty="0" smtClean="0"/>
              <a:t>Liens de </a:t>
            </a:r>
            <a:r>
              <a:rPr lang="fr-FR" sz="2400" b="1" dirty="0" smtClean="0"/>
              <a:t>dépendance entre les classes </a:t>
            </a:r>
          </a:p>
          <a:p>
            <a:pPr lvl="1"/>
            <a:r>
              <a:rPr lang="fr-FR" sz="2400" dirty="0" smtClean="0"/>
              <a:t>Observation des </a:t>
            </a:r>
            <a:r>
              <a:rPr lang="fr-FR" sz="2400" b="1" dirty="0" smtClean="0">
                <a:solidFill>
                  <a:schemeClr val="tx2"/>
                </a:solidFill>
              </a:rPr>
              <a:t>rôles</a:t>
            </a:r>
          </a:p>
          <a:p>
            <a:pPr lvl="2"/>
            <a:r>
              <a:rPr lang="fr-FR" sz="2200" dirty="0" smtClean="0"/>
              <a:t>Les rôles deviennent des </a:t>
            </a:r>
            <a:r>
              <a:rPr lang="fr-FR" sz="2200" b="1" dirty="0" smtClean="0"/>
              <a:t>attributs</a:t>
            </a:r>
            <a:r>
              <a:rPr lang="fr-FR" sz="2200" dirty="0" smtClean="0"/>
              <a:t> représentant la classe opposée</a:t>
            </a:r>
          </a:p>
          <a:p>
            <a:pPr lvl="1"/>
            <a:r>
              <a:rPr lang="fr-FR" sz="2400" dirty="0" smtClean="0"/>
              <a:t>Attention à la </a:t>
            </a:r>
            <a:r>
              <a:rPr lang="fr-FR" sz="2400" b="1" dirty="0" smtClean="0">
                <a:solidFill>
                  <a:srgbClr val="990000"/>
                </a:solidFill>
              </a:rPr>
              <a:t>navigabilité</a:t>
            </a:r>
            <a:r>
              <a:rPr lang="fr-FR" sz="2400" b="1" dirty="0" smtClean="0">
                <a:solidFill>
                  <a:srgbClr val="59480D"/>
                </a:solidFill>
              </a:rPr>
              <a:t> </a:t>
            </a:r>
          </a:p>
          <a:p>
            <a:pPr lvl="2"/>
            <a:r>
              <a:rPr lang="fr-FR" sz="2200" dirty="0"/>
              <a:t>A</a:t>
            </a:r>
            <a:r>
              <a:rPr lang="fr-FR" sz="2200" dirty="0" smtClean="0"/>
              <a:t>ssociation non navigable </a:t>
            </a:r>
            <a:r>
              <a:rPr lang="fr-FR" sz="2200" dirty="0" smtClean="0">
                <a:sym typeface="Wingdings"/>
              </a:rPr>
              <a:t></a:t>
            </a:r>
            <a:r>
              <a:rPr lang="fr-FR" sz="2200" dirty="0" smtClean="0"/>
              <a:t> pas d’attribut</a:t>
            </a:r>
          </a:p>
          <a:p>
            <a:pPr lvl="1"/>
            <a:r>
              <a:rPr lang="fr-FR" sz="2400" b="1" dirty="0" smtClean="0">
                <a:solidFill>
                  <a:srgbClr val="990000"/>
                </a:solidFill>
              </a:rPr>
              <a:t>Multiplicités</a:t>
            </a:r>
            <a:r>
              <a:rPr lang="fr-FR" sz="2400" b="1" dirty="0" smtClean="0">
                <a:solidFill>
                  <a:srgbClr val="59480D"/>
                </a:solidFill>
              </a:rPr>
              <a:t> </a:t>
            </a:r>
          </a:p>
          <a:p>
            <a:pPr lvl="2"/>
            <a:r>
              <a:rPr lang="fr-FR" sz="2200" dirty="0" smtClean="0"/>
              <a:t>Usage des </a:t>
            </a:r>
            <a:r>
              <a:rPr lang="fr-FR" sz="2200" b="1" i="1" dirty="0" smtClean="0">
                <a:solidFill>
                  <a:srgbClr val="990000"/>
                </a:solidFill>
              </a:rPr>
              <a:t>collections</a:t>
            </a:r>
            <a:r>
              <a:rPr lang="fr-FR" sz="2200" dirty="0" smtClean="0"/>
              <a:t> pour traduire </a:t>
            </a:r>
            <a:r>
              <a:rPr lang="fr-FR" sz="2200" b="1" dirty="0" smtClean="0"/>
              <a:t>0..* </a:t>
            </a:r>
          </a:p>
          <a:p>
            <a:pPr lvl="1"/>
            <a:endParaRPr lang="fr-FR" sz="2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129</a:t>
            </a:fld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5496859"/>
            <a:ext cx="6858000" cy="1284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188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UML : quoi ?!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fr-FR" dirty="0" err="1" smtClean="0"/>
              <a:t>UML</a:t>
            </a:r>
            <a:r>
              <a:rPr lang="fr-FR" dirty="0" smtClean="0"/>
              <a:t>, c’est quoi ?</a:t>
            </a:r>
          </a:p>
          <a:p>
            <a:pPr lvl="1"/>
            <a:r>
              <a:rPr lang="fr-FR" dirty="0" err="1" smtClean="0"/>
              <a:t>UML</a:t>
            </a:r>
            <a:r>
              <a:rPr lang="fr-FR" dirty="0" smtClean="0"/>
              <a:t> est une </a:t>
            </a:r>
            <a:r>
              <a:rPr lang="fr-FR" b="1" dirty="0" smtClean="0">
                <a:solidFill>
                  <a:schemeClr val="tx2"/>
                </a:solidFill>
              </a:rPr>
              <a:t>notation</a:t>
            </a:r>
            <a:r>
              <a:rPr lang="fr-FR" dirty="0" smtClean="0"/>
              <a:t>, un </a:t>
            </a:r>
            <a:r>
              <a:rPr lang="fr-FR" b="1" dirty="0" smtClean="0">
                <a:solidFill>
                  <a:schemeClr val="tx2"/>
                </a:solidFill>
              </a:rPr>
              <a:t>formalisme</a:t>
            </a:r>
            <a:r>
              <a:rPr lang="fr-FR" dirty="0" smtClean="0"/>
              <a:t> permettant la modélisation</a:t>
            </a:r>
          </a:p>
          <a:p>
            <a:pPr lvl="1"/>
            <a:r>
              <a:rPr lang="fr-FR" b="1" i="1" dirty="0" err="1" smtClean="0"/>
              <a:t>UML</a:t>
            </a:r>
            <a:r>
              <a:rPr lang="fr-FR" b="1" i="1" dirty="0" smtClean="0"/>
              <a:t> n’est pas une méthode !  </a:t>
            </a:r>
          </a:p>
          <a:p>
            <a:pPr lvl="1"/>
            <a:endParaRPr lang="fr-FR" dirty="0" smtClean="0"/>
          </a:p>
          <a:p>
            <a:r>
              <a:rPr lang="fr-CH" dirty="0" err="1" smtClean="0"/>
              <a:t>UML</a:t>
            </a:r>
            <a:r>
              <a:rPr lang="fr-CH" dirty="0" smtClean="0"/>
              <a:t> est un langage de </a:t>
            </a:r>
            <a:r>
              <a:rPr lang="fr-CH" b="1" dirty="0" smtClean="0">
                <a:solidFill>
                  <a:schemeClr val="tx2"/>
                </a:solidFill>
              </a:rPr>
              <a:t>modélisation objets </a:t>
            </a:r>
            <a:r>
              <a:rPr lang="fr-CH" dirty="0" smtClean="0"/>
              <a:t>conçu pour</a:t>
            </a:r>
          </a:p>
          <a:p>
            <a:pPr lvl="1"/>
            <a:r>
              <a:rPr lang="fr-CH" sz="2200" i="1" dirty="0" smtClean="0"/>
              <a:t>visualiser</a:t>
            </a:r>
          </a:p>
          <a:p>
            <a:pPr lvl="1"/>
            <a:r>
              <a:rPr lang="fr-CH" sz="2200" i="1" dirty="0" smtClean="0"/>
              <a:t>spécifier</a:t>
            </a:r>
          </a:p>
          <a:p>
            <a:pPr lvl="1"/>
            <a:r>
              <a:rPr lang="fr-CH" sz="2200" i="1" dirty="0" smtClean="0"/>
              <a:t>construire</a:t>
            </a:r>
          </a:p>
          <a:p>
            <a:pPr lvl="1"/>
            <a:r>
              <a:rPr lang="fr-CH" sz="2200" i="1" dirty="0" smtClean="0"/>
              <a:t>documenter</a:t>
            </a:r>
          </a:p>
          <a:p>
            <a:pPr marL="0" indent="0">
              <a:buNone/>
            </a:pPr>
            <a:r>
              <a:rPr lang="fr-CH" dirty="0" smtClean="0"/>
              <a:t>les artefacts d’un système à forte composante logicielle</a:t>
            </a:r>
          </a:p>
          <a:p>
            <a:pPr lvl="1"/>
            <a:endParaRPr lang="fr-FR" dirty="0" smtClean="0"/>
          </a:p>
          <a:p>
            <a:r>
              <a:rPr lang="fr-FR" b="1" dirty="0" smtClean="0">
                <a:solidFill>
                  <a:schemeClr val="tx2"/>
                </a:solidFill>
              </a:rPr>
              <a:t>Standard</a:t>
            </a:r>
            <a:r>
              <a:rPr lang="fr-FR" dirty="0" smtClean="0"/>
              <a:t>  </a:t>
            </a:r>
            <a:r>
              <a:rPr lang="fr-FR" b="1" dirty="0" err="1" smtClean="0">
                <a:solidFill>
                  <a:schemeClr val="tx2"/>
                </a:solidFill>
              </a:rPr>
              <a:t>OMG</a:t>
            </a:r>
            <a:r>
              <a:rPr lang="fr-FR" dirty="0" smtClean="0"/>
              <a:t> depuis 1997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08F9BE58-7793-45FF-A067-2A41621469A2}" type="slidenum">
              <a:rPr lang="fr-FR" smtClean="0"/>
              <a:pPr algn="r"/>
              <a:t>13</a:t>
            </a:fld>
            <a:endParaRPr lang="fr-FR" dirty="0"/>
          </a:p>
        </p:txBody>
      </p:sp>
      <p:pic>
        <p:nvPicPr>
          <p:cNvPr id="5124" name="Picture 4" descr="http://www.uml.org/images/uml-t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2621" y="596135"/>
            <a:ext cx="5357818" cy="6955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16931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2"/>
                </a:solidFill>
              </a:rPr>
              <a:t>Associations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130</a:t>
            </a:fld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200" y="1371600"/>
            <a:ext cx="6870700" cy="539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0" y="3505200"/>
            <a:ext cx="2552700" cy="3048000"/>
          </a:xfrm>
          <a:prstGeom prst="rect">
            <a:avLst/>
          </a:prstGeom>
        </p:spPr>
      </p:pic>
      <p:sp>
        <p:nvSpPr>
          <p:cNvPr id="8" name="Rectangle à coins arrondis 7"/>
          <p:cNvSpPr/>
          <p:nvPr/>
        </p:nvSpPr>
        <p:spPr>
          <a:xfrm>
            <a:off x="1676400" y="2209800"/>
            <a:ext cx="2514600" cy="3048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à coins arrondis 8"/>
          <p:cNvSpPr/>
          <p:nvPr/>
        </p:nvSpPr>
        <p:spPr>
          <a:xfrm>
            <a:off x="7162800" y="5334000"/>
            <a:ext cx="1447800" cy="3048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à coins arrondis 10"/>
          <p:cNvSpPr/>
          <p:nvPr/>
        </p:nvSpPr>
        <p:spPr>
          <a:xfrm>
            <a:off x="7391400" y="4724400"/>
            <a:ext cx="609600" cy="3048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656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2"/>
                </a:solidFill>
              </a:rPr>
              <a:t>Associations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131</a:t>
            </a:fld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200" y="1371600"/>
            <a:ext cx="6870700" cy="539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0" y="3505200"/>
            <a:ext cx="2552700" cy="3048000"/>
          </a:xfrm>
          <a:prstGeom prst="rect">
            <a:avLst/>
          </a:prstGeom>
        </p:spPr>
      </p:pic>
      <p:sp>
        <p:nvSpPr>
          <p:cNvPr id="8" name="Rectangle à coins arrondis 7"/>
          <p:cNvSpPr/>
          <p:nvPr/>
        </p:nvSpPr>
        <p:spPr>
          <a:xfrm>
            <a:off x="1676400" y="2209800"/>
            <a:ext cx="2514600" cy="3048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à coins arrondis 8"/>
          <p:cNvSpPr/>
          <p:nvPr/>
        </p:nvSpPr>
        <p:spPr>
          <a:xfrm>
            <a:off x="7162800" y="5334000"/>
            <a:ext cx="1447800" cy="3048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8200" y="3962400"/>
            <a:ext cx="4826000" cy="266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Rectangle à coins arrondis 10"/>
          <p:cNvSpPr/>
          <p:nvPr/>
        </p:nvSpPr>
        <p:spPr>
          <a:xfrm>
            <a:off x="7391400" y="4724400"/>
            <a:ext cx="609600" cy="3048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1135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990000"/>
                </a:solidFill>
              </a:rPr>
              <a:t>Multiplicité</a:t>
            </a:r>
            <a:r>
              <a:rPr lang="fr-FR" sz="2800" dirty="0" smtClean="0"/>
              <a:t> : choix de la </a:t>
            </a:r>
            <a:r>
              <a:rPr lang="fr-FR" sz="2800" b="1" dirty="0" smtClean="0"/>
              <a:t>collection</a:t>
            </a:r>
          </a:p>
          <a:p>
            <a:pPr lvl="1"/>
            <a:r>
              <a:rPr lang="fr-FR" sz="2400" dirty="0" smtClean="0"/>
              <a:t>Le choix de la collection dépend aussi des contraintes </a:t>
            </a:r>
          </a:p>
          <a:p>
            <a:pPr lvl="2"/>
            <a:r>
              <a:rPr lang="fr-FR" sz="2000" i="1" dirty="0" err="1" smtClean="0"/>
              <a:t>Order</a:t>
            </a:r>
            <a:r>
              <a:rPr lang="fr-FR" sz="2000" i="1" dirty="0" smtClean="0"/>
              <a:t>, unique</a:t>
            </a:r>
            <a:r>
              <a:rPr lang="fr-FR" sz="2000" dirty="0" smtClean="0"/>
              <a:t>… </a:t>
            </a:r>
          </a:p>
          <a:p>
            <a:pPr lvl="1"/>
            <a:r>
              <a:rPr lang="fr-FR" sz="2400" dirty="0" smtClean="0"/>
              <a:t>Exemples : </a:t>
            </a:r>
          </a:p>
          <a:p>
            <a:pPr lvl="2"/>
            <a:r>
              <a:rPr lang="fr-FR" sz="2000" b="1" dirty="0" smtClean="0">
                <a:solidFill>
                  <a:srgbClr val="990000"/>
                </a:solidFill>
              </a:rPr>
              <a:t>Unique</a:t>
            </a:r>
            <a:r>
              <a:rPr lang="fr-FR" sz="2000" dirty="0" smtClean="0">
                <a:solidFill>
                  <a:srgbClr val="990000"/>
                </a:solidFill>
              </a:rPr>
              <a:t> </a:t>
            </a:r>
            <a:r>
              <a:rPr lang="fr-FR" sz="2000" dirty="0" smtClean="0"/>
              <a:t>: chaque élément est unique </a:t>
            </a:r>
            <a:r>
              <a:rPr lang="fr-FR" sz="2000" dirty="0" smtClean="0">
                <a:sym typeface="Wingdings"/>
              </a:rPr>
              <a:t> </a:t>
            </a:r>
            <a:r>
              <a:rPr lang="fr-FR" sz="2000" b="1" dirty="0" smtClean="0">
                <a:solidFill>
                  <a:srgbClr val="990000"/>
                </a:solidFill>
                <a:sym typeface="Wingdings"/>
              </a:rPr>
              <a:t>Set</a:t>
            </a:r>
            <a:endParaRPr lang="fr-FR" sz="2000" b="1" dirty="0" smtClean="0">
              <a:solidFill>
                <a:srgbClr val="990000"/>
              </a:solidFill>
            </a:endParaRPr>
          </a:p>
          <a:p>
            <a:pPr lvl="3"/>
            <a:r>
              <a:rPr lang="fr-FR" sz="1800" b="1" i="1" dirty="0" err="1" smtClean="0">
                <a:sym typeface="Wingdings"/>
              </a:rPr>
              <a:t>private</a:t>
            </a:r>
            <a:r>
              <a:rPr lang="fr-FR" sz="1800" b="1" i="1" dirty="0" smtClean="0">
                <a:sym typeface="Wingdings"/>
              </a:rPr>
              <a:t> </a:t>
            </a:r>
            <a:r>
              <a:rPr lang="fr-FR" sz="1800" b="1" i="1" dirty="0" err="1" smtClean="0">
                <a:sym typeface="Wingdings"/>
              </a:rPr>
              <a:t>HashSet</a:t>
            </a:r>
            <a:r>
              <a:rPr lang="fr-FR" sz="1800" b="1" i="1" dirty="0" smtClean="0">
                <a:sym typeface="Wingdings"/>
              </a:rPr>
              <a:t>&lt;Contact&gt; contacts ;</a:t>
            </a:r>
          </a:p>
          <a:p>
            <a:pPr lvl="2"/>
            <a:r>
              <a:rPr lang="fr-FR" sz="2000" b="1" dirty="0" err="1" smtClean="0">
                <a:solidFill>
                  <a:srgbClr val="990000"/>
                </a:solidFill>
                <a:sym typeface="Wingdings"/>
              </a:rPr>
              <a:t>Order</a:t>
            </a:r>
            <a:r>
              <a:rPr lang="fr-FR" sz="2000" b="1" dirty="0" smtClean="0">
                <a:solidFill>
                  <a:srgbClr val="990000"/>
                </a:solidFill>
                <a:sym typeface="Wingdings"/>
              </a:rPr>
              <a:t>, unique </a:t>
            </a:r>
            <a:r>
              <a:rPr lang="fr-FR" sz="2000" dirty="0" smtClean="0">
                <a:sym typeface="Wingdings"/>
              </a:rPr>
              <a:t>: en plus d’</a:t>
            </a:r>
            <a:r>
              <a:rPr lang="fr-FR" sz="2000" dirty="0" smtClean="0">
                <a:sym typeface="Wingdings"/>
              </a:rPr>
              <a:t>être uniques, les éléments sont ordonnés </a:t>
            </a:r>
          </a:p>
          <a:p>
            <a:pPr lvl="3"/>
            <a:r>
              <a:rPr lang="fr-FR" b="1" i="1" dirty="0" err="1" smtClean="0">
                <a:sym typeface="Wingdings"/>
              </a:rPr>
              <a:t>private</a:t>
            </a:r>
            <a:r>
              <a:rPr lang="fr-FR" b="1" i="1" dirty="0" smtClean="0">
                <a:sym typeface="Wingdings"/>
              </a:rPr>
              <a:t> </a:t>
            </a:r>
            <a:r>
              <a:rPr lang="fr-FR" b="1" i="1" dirty="0" err="1" smtClean="0">
                <a:sym typeface="Wingdings"/>
              </a:rPr>
              <a:t>TreeSet</a:t>
            </a:r>
            <a:r>
              <a:rPr lang="fr-FR" b="1" i="1" dirty="0" smtClean="0">
                <a:sym typeface="Wingdings"/>
              </a:rPr>
              <a:t>&lt;Contact&gt; contacts;</a:t>
            </a:r>
          </a:p>
          <a:p>
            <a:pPr lvl="3"/>
            <a:endParaRPr lang="fr-FR" b="1" i="1" dirty="0" smtClean="0">
              <a:sym typeface="Wingding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132</a:t>
            </a:fld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181600"/>
            <a:ext cx="4652211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314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>
                <a:solidFill>
                  <a:srgbClr val="990000"/>
                </a:solidFill>
              </a:rPr>
              <a:t>Multiplicité</a:t>
            </a:r>
            <a:r>
              <a:rPr lang="fr-FR" sz="2800" dirty="0"/>
              <a:t> : choix de la </a:t>
            </a:r>
            <a:r>
              <a:rPr lang="fr-FR" sz="2800" b="1" dirty="0" smtClean="0"/>
              <a:t>collection</a:t>
            </a:r>
            <a:endParaRPr lang="fr-FR" sz="2800" b="1" dirty="0"/>
          </a:p>
          <a:p>
            <a:pPr lvl="1"/>
            <a:r>
              <a:rPr lang="fr-FR" sz="2400" dirty="0" smtClean="0"/>
              <a:t>Sur </a:t>
            </a:r>
            <a:r>
              <a:rPr lang="fr-FR" sz="2400" b="1" dirty="0" err="1"/>
              <a:t>VisualParadigm</a:t>
            </a:r>
            <a:r>
              <a:rPr lang="fr-FR" sz="2400" dirty="0"/>
              <a:t> : choix à charge du développeur </a:t>
            </a:r>
          </a:p>
          <a:p>
            <a:pPr lvl="2"/>
            <a:endParaRPr lang="fr-FR" sz="2000" dirty="0" smtClean="0"/>
          </a:p>
          <a:p>
            <a:endParaRPr lang="fr-FR" sz="2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133</a:t>
            </a:fld>
            <a:endParaRPr lang="en-US" dirty="0"/>
          </a:p>
        </p:txBody>
      </p:sp>
      <p:pic>
        <p:nvPicPr>
          <p:cNvPr id="5" name="Image 4" descr="VPInstantGenerat-Asso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667000"/>
            <a:ext cx="6140865" cy="394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024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8600" y="1447800"/>
            <a:ext cx="8458200" cy="5257800"/>
          </a:xfrm>
        </p:spPr>
        <p:txBody>
          <a:bodyPr>
            <a:normAutofit lnSpcReduction="10000"/>
          </a:bodyPr>
          <a:lstStyle/>
          <a:p>
            <a:r>
              <a:rPr lang="fr-FR" b="1" dirty="0"/>
              <a:t>Multiplicité</a:t>
            </a:r>
            <a:r>
              <a:rPr lang="fr-FR" dirty="0"/>
              <a:t> : </a:t>
            </a:r>
            <a:r>
              <a:rPr lang="fr-FR" dirty="0" smtClean="0"/>
              <a:t>quelques conseils …</a:t>
            </a:r>
          </a:p>
          <a:p>
            <a:pPr lvl="1"/>
            <a:r>
              <a:rPr lang="fr-FR" b="1" dirty="0" smtClean="0">
                <a:solidFill>
                  <a:schemeClr val="accent1"/>
                </a:solidFill>
              </a:rPr>
              <a:t>0..* :</a:t>
            </a:r>
            <a:r>
              <a:rPr lang="fr-FR" b="1" dirty="0" smtClean="0"/>
              <a:t> </a:t>
            </a:r>
            <a:r>
              <a:rPr lang="fr-FR" dirty="0" smtClean="0"/>
              <a:t>usage des collections recommandée</a:t>
            </a:r>
          </a:p>
          <a:p>
            <a:pPr lvl="2"/>
            <a:r>
              <a:rPr lang="fr-FR" dirty="0" smtClean="0"/>
              <a:t>Instanciation de la collection au constructeur</a:t>
            </a:r>
            <a:endParaRPr lang="fr-FR" dirty="0" smtClean="0"/>
          </a:p>
          <a:p>
            <a:pPr lvl="2"/>
            <a:r>
              <a:rPr lang="fr-FR" b="1" dirty="0" smtClean="0">
                <a:solidFill>
                  <a:srgbClr val="990000"/>
                </a:solidFill>
              </a:rPr>
              <a:t>La collection peut </a:t>
            </a:r>
            <a:r>
              <a:rPr lang="fr-FR" b="1" dirty="0" smtClean="0">
                <a:solidFill>
                  <a:srgbClr val="990000"/>
                </a:solidFill>
              </a:rPr>
              <a:t>être vide</a:t>
            </a:r>
          </a:p>
          <a:p>
            <a:pPr lvl="1"/>
            <a:r>
              <a:rPr lang="fr-FR" b="1" dirty="0" smtClean="0">
                <a:solidFill>
                  <a:srgbClr val="990000"/>
                </a:solidFill>
              </a:rPr>
              <a:t>1..*</a:t>
            </a:r>
            <a:r>
              <a:rPr lang="fr-FR" b="1" dirty="0" smtClean="0"/>
              <a:t> : </a:t>
            </a:r>
            <a:r>
              <a:rPr lang="fr-FR" dirty="0"/>
              <a:t>usage des collections </a:t>
            </a:r>
            <a:r>
              <a:rPr lang="fr-FR" dirty="0" smtClean="0"/>
              <a:t>recommandée</a:t>
            </a:r>
          </a:p>
          <a:p>
            <a:pPr lvl="2"/>
            <a:r>
              <a:rPr lang="fr-FR" b="1" dirty="0" smtClean="0"/>
              <a:t>Un objet A est toujours associé à, </a:t>
            </a:r>
            <a:r>
              <a:rPr lang="fr-FR" b="1" dirty="0" smtClean="0">
                <a:solidFill>
                  <a:srgbClr val="990000"/>
                </a:solidFill>
              </a:rPr>
              <a:t>au moins, un objet B</a:t>
            </a:r>
          </a:p>
          <a:p>
            <a:pPr lvl="2"/>
            <a:r>
              <a:rPr lang="fr-FR" dirty="0" smtClean="0"/>
              <a:t>On peut garantir la présence d’un objet B par le constructeur : A(B) </a:t>
            </a:r>
          </a:p>
          <a:p>
            <a:pPr lvl="1"/>
            <a:r>
              <a:rPr lang="fr-FR" b="1" dirty="0" smtClean="0">
                <a:solidFill>
                  <a:srgbClr val="990000"/>
                </a:solidFill>
              </a:rPr>
              <a:t>0..1</a:t>
            </a:r>
            <a:r>
              <a:rPr lang="fr-FR" dirty="0" smtClean="0"/>
              <a:t> : usage d’un attribut (r</a:t>
            </a:r>
            <a:r>
              <a:rPr lang="fr-FR" dirty="0" smtClean="0"/>
              <a:t>ôle b)</a:t>
            </a:r>
            <a:endParaRPr lang="fr-FR" dirty="0" smtClean="0"/>
          </a:p>
          <a:p>
            <a:pPr lvl="2"/>
            <a:r>
              <a:rPr lang="fr-FR" b="1" dirty="0" smtClean="0">
                <a:solidFill>
                  <a:srgbClr val="990000"/>
                </a:solidFill>
              </a:rPr>
              <a:t>Le r</a:t>
            </a:r>
            <a:r>
              <a:rPr lang="fr-FR" b="1" dirty="0" smtClean="0">
                <a:solidFill>
                  <a:srgbClr val="990000"/>
                </a:solidFill>
              </a:rPr>
              <a:t>ôle b peut être </a:t>
            </a:r>
            <a:r>
              <a:rPr lang="fr-FR" b="1" dirty="0" err="1" smtClean="0">
                <a:solidFill>
                  <a:srgbClr val="990000"/>
                </a:solidFill>
              </a:rPr>
              <a:t>null</a:t>
            </a:r>
            <a:endParaRPr lang="fr-FR" b="1" dirty="0" smtClean="0">
              <a:solidFill>
                <a:srgbClr val="990000"/>
              </a:solidFill>
            </a:endParaRPr>
          </a:p>
          <a:p>
            <a:pPr lvl="2"/>
            <a:r>
              <a:rPr lang="fr-FR" dirty="0" smtClean="0"/>
              <a:t>Gestion du </a:t>
            </a:r>
            <a:r>
              <a:rPr lang="fr-FR" dirty="0" err="1" smtClean="0"/>
              <a:t>null</a:t>
            </a:r>
            <a:r>
              <a:rPr lang="fr-FR" dirty="0" smtClean="0"/>
              <a:t> afin d’</a:t>
            </a:r>
            <a:r>
              <a:rPr lang="fr-FR" b="1" dirty="0" smtClean="0"/>
              <a:t>éviter les </a:t>
            </a:r>
            <a:r>
              <a:rPr lang="fr-FR" b="1" dirty="0" err="1" smtClean="0"/>
              <a:t>NullPointerException</a:t>
            </a:r>
            <a:endParaRPr lang="fr-FR" b="1" dirty="0" smtClean="0"/>
          </a:p>
          <a:p>
            <a:pPr lvl="1"/>
            <a:r>
              <a:rPr lang="fr-FR" b="1" dirty="0" smtClean="0">
                <a:solidFill>
                  <a:srgbClr val="990000"/>
                </a:solidFill>
              </a:rPr>
              <a:t>1..1 </a:t>
            </a:r>
            <a:r>
              <a:rPr lang="fr-FR" dirty="0" smtClean="0"/>
              <a:t>: usage d’un attribut (rôle b)</a:t>
            </a:r>
          </a:p>
          <a:p>
            <a:pPr lvl="2"/>
            <a:r>
              <a:rPr lang="fr-FR" dirty="0" smtClean="0"/>
              <a:t>Un objet A est associé à </a:t>
            </a:r>
            <a:r>
              <a:rPr lang="fr-FR" b="1" dirty="0" smtClean="0"/>
              <a:t>un et un seul objet B</a:t>
            </a:r>
          </a:p>
          <a:p>
            <a:pPr lvl="2"/>
            <a:r>
              <a:rPr lang="fr-FR" dirty="0" smtClean="0"/>
              <a:t>La valeur de B doit être indiqué dans le </a:t>
            </a:r>
            <a:r>
              <a:rPr lang="fr-FR" b="1" dirty="0" smtClean="0">
                <a:solidFill>
                  <a:srgbClr val="990000"/>
                </a:solidFill>
              </a:rPr>
              <a:t>constructeur </a:t>
            </a:r>
          </a:p>
          <a:p>
            <a:pPr lvl="3"/>
            <a:r>
              <a:rPr lang="fr-FR" sz="1800" dirty="0" smtClean="0"/>
              <a:t>Soit par instanciation </a:t>
            </a:r>
            <a:r>
              <a:rPr lang="fr-FR" sz="1800" b="1" dirty="0" smtClean="0"/>
              <a:t>B = new (B)</a:t>
            </a:r>
            <a:r>
              <a:rPr lang="fr-FR" sz="1800" dirty="0" smtClean="0"/>
              <a:t>, soit par </a:t>
            </a:r>
            <a:r>
              <a:rPr lang="fr-FR" sz="1800" b="1" dirty="0" smtClean="0"/>
              <a:t>paramètre A(B)</a:t>
            </a:r>
          </a:p>
          <a:p>
            <a:pPr lvl="1"/>
            <a:r>
              <a:rPr lang="fr-FR" b="1" dirty="0" smtClean="0">
                <a:solidFill>
                  <a:srgbClr val="990000"/>
                </a:solidFill>
              </a:rPr>
              <a:t>M..N</a:t>
            </a:r>
            <a:r>
              <a:rPr lang="fr-FR" dirty="0" smtClean="0"/>
              <a:t> : </a:t>
            </a:r>
            <a:r>
              <a:rPr lang="fr-FR" dirty="0" err="1" smtClean="0"/>
              <a:t>array</a:t>
            </a:r>
            <a:r>
              <a:rPr lang="fr-FR" dirty="0" smtClean="0"/>
              <a:t> ou collection</a:t>
            </a:r>
          </a:p>
          <a:p>
            <a:pPr lvl="2"/>
            <a:r>
              <a:rPr lang="fr-FR" dirty="0" smtClean="0"/>
              <a:t>Les méthodes de A doivent </a:t>
            </a:r>
            <a:r>
              <a:rPr lang="fr-FR" b="1" dirty="0" smtClean="0"/>
              <a:t>assurer le respect </a:t>
            </a:r>
            <a:r>
              <a:rPr lang="fr-FR" dirty="0" smtClean="0"/>
              <a:t>de la multiplicité (</a:t>
            </a:r>
            <a:r>
              <a:rPr lang="fr-FR" b="1" dirty="0" smtClean="0"/>
              <a:t>min M, max N</a:t>
            </a:r>
            <a:r>
              <a:rPr lang="fr-FR" dirty="0" smtClean="0"/>
              <a:t>)</a:t>
            </a:r>
          </a:p>
          <a:p>
            <a:pPr lvl="2"/>
            <a:endParaRPr lang="fr-FR" b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134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15000" y="2133600"/>
            <a:ext cx="838200" cy="6096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b="1" dirty="0" smtClean="0"/>
              <a:t>A</a:t>
            </a:r>
            <a:endParaRPr lang="fr-FR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7924800" y="2133600"/>
            <a:ext cx="914400" cy="6096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b="1" dirty="0" smtClean="0"/>
              <a:t>B</a:t>
            </a:r>
            <a:endParaRPr lang="fr-FR" sz="2400" b="1" dirty="0"/>
          </a:p>
        </p:txBody>
      </p:sp>
      <p:cxnSp>
        <p:nvCxnSpPr>
          <p:cNvPr id="8" name="Connecteur droit 7"/>
          <p:cNvCxnSpPr>
            <a:stCxn id="6" idx="1"/>
            <a:endCxn id="5" idx="3"/>
          </p:cNvCxnSpPr>
          <p:nvPr/>
        </p:nvCxnSpPr>
        <p:spPr>
          <a:xfrm flipH="1">
            <a:off x="6553200" y="2438400"/>
            <a:ext cx="13716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7391400" y="2057400"/>
            <a:ext cx="533169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0..*</a:t>
            </a:r>
          </a:p>
          <a:p>
            <a:pPr algn="r">
              <a:spcBef>
                <a:spcPts val="600"/>
              </a:spcBef>
            </a:pPr>
            <a:r>
              <a:rPr lang="fr-FR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145782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04800" y="1371600"/>
            <a:ext cx="8382000" cy="4876800"/>
          </a:xfrm>
        </p:spPr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990000"/>
                </a:solidFill>
              </a:rPr>
              <a:t>Navigabilité</a:t>
            </a:r>
            <a:r>
              <a:rPr lang="fr-FR" sz="2800" dirty="0" smtClean="0"/>
              <a:t> : attention à la </a:t>
            </a:r>
            <a:r>
              <a:rPr lang="fr-FR" sz="2800" b="1" dirty="0" smtClean="0"/>
              <a:t>cohérence</a:t>
            </a:r>
          </a:p>
          <a:p>
            <a:pPr lvl="1"/>
            <a:r>
              <a:rPr lang="fr-FR" sz="2400" dirty="0" smtClean="0"/>
              <a:t>Dans les </a:t>
            </a:r>
            <a:r>
              <a:rPr lang="fr-FR" sz="2400" b="1" dirty="0" smtClean="0"/>
              <a:t>associations bidirectionnelles </a:t>
            </a:r>
            <a:r>
              <a:rPr lang="fr-FR" sz="2400" dirty="0" smtClean="0"/>
              <a:t>(navigables dans les 2 sens), la </a:t>
            </a:r>
            <a:r>
              <a:rPr lang="fr-FR" sz="2400" b="1" dirty="0" smtClean="0"/>
              <a:t>cohérence</a:t>
            </a:r>
            <a:r>
              <a:rPr lang="fr-FR" sz="2400" dirty="0" smtClean="0"/>
              <a:t> doit </a:t>
            </a:r>
            <a:r>
              <a:rPr lang="fr-FR" sz="2400" dirty="0" smtClean="0"/>
              <a:t>être </a:t>
            </a:r>
            <a:r>
              <a:rPr lang="fr-FR" sz="2400" b="1" dirty="0" smtClean="0"/>
              <a:t>assurée</a:t>
            </a:r>
          </a:p>
          <a:p>
            <a:pPr lvl="2"/>
            <a:r>
              <a:rPr lang="fr-FR" sz="2000" dirty="0" smtClean="0"/>
              <a:t>Toute modification sur une extrémité du lien doit être répercutée sur l’autre extrémité</a:t>
            </a:r>
            <a:r>
              <a:rPr lang="fr-FR" sz="2000" dirty="0" smtClean="0"/>
              <a:t> </a:t>
            </a:r>
          </a:p>
          <a:p>
            <a:pPr lvl="1"/>
            <a:r>
              <a:rPr lang="fr-FR" sz="2400" dirty="0" smtClean="0"/>
              <a:t>Exemple :</a:t>
            </a:r>
          </a:p>
          <a:p>
            <a:pPr lvl="2"/>
            <a:r>
              <a:rPr lang="fr-FR" sz="2000" i="1" dirty="0" smtClean="0"/>
              <a:t>Si la résidence change, la </a:t>
            </a:r>
            <a:br>
              <a:rPr lang="fr-FR" sz="2000" i="1" dirty="0" smtClean="0"/>
            </a:br>
            <a:r>
              <a:rPr lang="fr-FR" sz="2000" i="1" dirty="0" smtClean="0"/>
              <a:t>liste d’habitants change aussi</a:t>
            </a:r>
            <a:endParaRPr lang="fr-FR" sz="200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135</a:t>
            </a:fld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3429000"/>
            <a:ext cx="4646246" cy="736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0" y="4842808"/>
            <a:ext cx="4419600" cy="19389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r>
              <a:rPr lang="fr-FR" dirty="0"/>
              <a:t>public class </a:t>
            </a:r>
            <a:r>
              <a:rPr lang="fr-FR" b="1" dirty="0">
                <a:solidFill>
                  <a:srgbClr val="0000FF"/>
                </a:solidFill>
              </a:rPr>
              <a:t>Adresse</a:t>
            </a:r>
            <a:r>
              <a:rPr lang="fr-FR" dirty="0">
                <a:solidFill>
                  <a:srgbClr val="0000FF"/>
                </a:solidFill>
              </a:rPr>
              <a:t> </a:t>
            </a:r>
            <a:r>
              <a:rPr lang="fr-FR" dirty="0"/>
              <a:t>{</a:t>
            </a:r>
          </a:p>
          <a:p>
            <a:r>
              <a:rPr lang="fr-FR" dirty="0" smtClean="0"/>
              <a:t>    </a:t>
            </a:r>
            <a:r>
              <a:rPr lang="fr-FR" b="1" dirty="0" smtClean="0"/>
              <a:t>public </a:t>
            </a:r>
            <a:r>
              <a:rPr lang="fr-FR" b="1" dirty="0" err="1"/>
              <a:t>ArrayList</a:t>
            </a:r>
            <a:r>
              <a:rPr lang="fr-FR" b="1" dirty="0"/>
              <a:t>&lt;Personne&gt; habitant </a:t>
            </a:r>
            <a:r>
              <a:rPr lang="fr-FR" dirty="0"/>
              <a:t>= </a:t>
            </a:r>
            <a:br>
              <a:rPr lang="fr-FR" dirty="0"/>
            </a:br>
            <a:r>
              <a:rPr lang="fr-FR" dirty="0" smtClean="0"/>
              <a:t>	new </a:t>
            </a:r>
            <a:r>
              <a:rPr lang="fr-FR" dirty="0" err="1"/>
              <a:t>ArrayList</a:t>
            </a:r>
            <a:r>
              <a:rPr lang="fr-FR" dirty="0"/>
              <a:t>&lt;Personne&gt;();</a:t>
            </a:r>
          </a:p>
          <a:p>
            <a:r>
              <a:rPr lang="fr-FR" dirty="0"/>
              <a:t>     </a:t>
            </a:r>
            <a:r>
              <a:rPr lang="fr-FR" dirty="0" smtClean="0"/>
              <a:t>public </a:t>
            </a:r>
            <a:r>
              <a:rPr lang="fr-FR" dirty="0" err="1"/>
              <a:t>void</a:t>
            </a:r>
            <a:r>
              <a:rPr lang="fr-FR" dirty="0"/>
              <a:t> </a:t>
            </a:r>
            <a:r>
              <a:rPr lang="fr-FR" dirty="0" err="1"/>
              <a:t>addHabitant</a:t>
            </a:r>
            <a:r>
              <a:rPr lang="fr-FR" dirty="0"/>
              <a:t> (Personne p) </a:t>
            </a:r>
            <a:r>
              <a:rPr lang="fr-FR" dirty="0" smtClean="0"/>
              <a:t>{ … </a:t>
            </a:r>
            <a:r>
              <a:rPr lang="fr-FR" dirty="0"/>
              <a:t>}</a:t>
            </a:r>
          </a:p>
          <a:p>
            <a:r>
              <a:rPr lang="fr-FR" dirty="0" smtClean="0"/>
              <a:t>     </a:t>
            </a:r>
            <a:r>
              <a:rPr lang="fr-FR" b="1" dirty="0" smtClean="0">
                <a:solidFill>
                  <a:srgbClr val="000090"/>
                </a:solidFill>
              </a:rPr>
              <a:t>public </a:t>
            </a:r>
            <a:r>
              <a:rPr lang="fr-FR" b="1" dirty="0" err="1">
                <a:solidFill>
                  <a:srgbClr val="000090"/>
                </a:solidFill>
              </a:rPr>
              <a:t>void</a:t>
            </a:r>
            <a:r>
              <a:rPr lang="fr-FR" b="1" dirty="0">
                <a:solidFill>
                  <a:srgbClr val="000090"/>
                </a:solidFill>
              </a:rPr>
              <a:t> </a:t>
            </a:r>
            <a:r>
              <a:rPr lang="fr-FR" b="1" dirty="0" err="1">
                <a:solidFill>
                  <a:srgbClr val="000090"/>
                </a:solidFill>
              </a:rPr>
              <a:t>removeHabitant</a:t>
            </a:r>
            <a:r>
              <a:rPr lang="fr-FR" b="1" dirty="0">
                <a:solidFill>
                  <a:srgbClr val="000090"/>
                </a:solidFill>
              </a:rPr>
              <a:t> (Personne p) </a:t>
            </a:r>
            <a:r>
              <a:rPr lang="fr-FR" b="1" dirty="0" smtClean="0">
                <a:solidFill>
                  <a:srgbClr val="000090"/>
                </a:solidFill>
              </a:rPr>
              <a:t/>
            </a:r>
            <a:br>
              <a:rPr lang="fr-FR" b="1" dirty="0" smtClean="0">
                <a:solidFill>
                  <a:srgbClr val="000090"/>
                </a:solidFill>
              </a:rPr>
            </a:br>
            <a:r>
              <a:rPr lang="fr-FR" b="1" dirty="0" smtClean="0">
                <a:solidFill>
                  <a:srgbClr val="000090"/>
                </a:solidFill>
              </a:rPr>
              <a:t>	{ </a:t>
            </a:r>
            <a:r>
              <a:rPr lang="fr-FR" b="1" dirty="0" err="1">
                <a:solidFill>
                  <a:srgbClr val="000090"/>
                </a:solidFill>
              </a:rPr>
              <a:t>this.habitant.remove</a:t>
            </a:r>
            <a:r>
              <a:rPr lang="fr-FR" b="1" dirty="0">
                <a:solidFill>
                  <a:srgbClr val="000090"/>
                </a:solidFill>
              </a:rPr>
              <a:t>(p); }</a:t>
            </a:r>
          </a:p>
          <a:p>
            <a:r>
              <a:rPr lang="fr-FR" dirty="0" smtClean="0"/>
              <a:t>… }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152400" y="4608931"/>
            <a:ext cx="4267200" cy="2215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r>
              <a:rPr lang="fr-FR" dirty="0"/>
              <a:t>public class </a:t>
            </a:r>
            <a:r>
              <a:rPr lang="fr-FR" b="1" dirty="0">
                <a:solidFill>
                  <a:srgbClr val="000090"/>
                </a:solidFill>
              </a:rPr>
              <a:t>Personne</a:t>
            </a:r>
            <a:r>
              <a:rPr lang="fr-FR" dirty="0"/>
              <a:t> {</a:t>
            </a:r>
          </a:p>
          <a:p>
            <a:r>
              <a:rPr lang="fr-FR" b="1" dirty="0" smtClean="0"/>
              <a:t>   public </a:t>
            </a:r>
            <a:r>
              <a:rPr lang="fr-FR" b="1" dirty="0"/>
              <a:t>Adresse </a:t>
            </a:r>
            <a:r>
              <a:rPr lang="fr-FR" b="1" dirty="0" err="1"/>
              <a:t>residence</a:t>
            </a:r>
            <a:r>
              <a:rPr lang="fr-FR" b="1" dirty="0"/>
              <a:t>;</a:t>
            </a:r>
          </a:p>
          <a:p>
            <a:r>
              <a:rPr lang="fr-FR" dirty="0"/>
              <a:t>  </a:t>
            </a:r>
            <a:r>
              <a:rPr lang="fr-FR" b="1" dirty="0">
                <a:solidFill>
                  <a:srgbClr val="000090"/>
                </a:solidFill>
              </a:rPr>
              <a:t> </a:t>
            </a:r>
            <a:r>
              <a:rPr lang="fr-FR" b="1" dirty="0" smtClean="0">
                <a:solidFill>
                  <a:srgbClr val="000090"/>
                </a:solidFill>
              </a:rPr>
              <a:t>public </a:t>
            </a:r>
            <a:r>
              <a:rPr lang="fr-FR" b="1" dirty="0" err="1">
                <a:solidFill>
                  <a:srgbClr val="000090"/>
                </a:solidFill>
              </a:rPr>
              <a:t>void</a:t>
            </a:r>
            <a:r>
              <a:rPr lang="fr-FR" b="1" dirty="0">
                <a:solidFill>
                  <a:srgbClr val="000090"/>
                </a:solidFill>
              </a:rPr>
              <a:t> </a:t>
            </a:r>
            <a:r>
              <a:rPr lang="fr-FR" b="1" dirty="0" err="1">
                <a:solidFill>
                  <a:srgbClr val="000090"/>
                </a:solidFill>
              </a:rPr>
              <a:t>setAdresse</a:t>
            </a:r>
            <a:r>
              <a:rPr lang="fr-FR" b="1" dirty="0">
                <a:solidFill>
                  <a:srgbClr val="000090"/>
                </a:solidFill>
              </a:rPr>
              <a:t>(Adresse a) {</a:t>
            </a:r>
          </a:p>
          <a:p>
            <a:r>
              <a:rPr lang="fr-FR" b="1" dirty="0">
                <a:solidFill>
                  <a:srgbClr val="000090"/>
                </a:solidFill>
              </a:rPr>
              <a:t>        </a:t>
            </a:r>
            <a:r>
              <a:rPr lang="fr-FR" b="1" dirty="0" smtClean="0">
                <a:solidFill>
                  <a:srgbClr val="000090"/>
                </a:solidFill>
              </a:rPr>
              <a:t>if (</a:t>
            </a:r>
            <a:r>
              <a:rPr lang="fr-FR" b="1" dirty="0" err="1" smtClean="0">
                <a:solidFill>
                  <a:srgbClr val="000090"/>
                </a:solidFill>
              </a:rPr>
              <a:t>this.residence</a:t>
            </a:r>
            <a:r>
              <a:rPr lang="fr-FR" b="1" dirty="0" smtClean="0">
                <a:solidFill>
                  <a:srgbClr val="000090"/>
                </a:solidFill>
              </a:rPr>
              <a:t> != </a:t>
            </a:r>
            <a:r>
              <a:rPr lang="fr-FR" b="1" dirty="0" err="1" smtClean="0">
                <a:solidFill>
                  <a:srgbClr val="000090"/>
                </a:solidFill>
              </a:rPr>
              <a:t>null</a:t>
            </a:r>
            <a:r>
              <a:rPr lang="fr-FR" b="1" dirty="0" smtClean="0">
                <a:solidFill>
                  <a:srgbClr val="000090"/>
                </a:solidFill>
              </a:rPr>
              <a:t>)</a:t>
            </a:r>
            <a:br>
              <a:rPr lang="fr-FR" b="1" dirty="0" smtClean="0">
                <a:solidFill>
                  <a:srgbClr val="000090"/>
                </a:solidFill>
              </a:rPr>
            </a:br>
            <a:r>
              <a:rPr lang="fr-FR" b="1" dirty="0" smtClean="0">
                <a:solidFill>
                  <a:srgbClr val="000090"/>
                </a:solidFill>
              </a:rPr>
              <a:t>             </a:t>
            </a:r>
            <a:r>
              <a:rPr lang="fr-FR" b="1" dirty="0" err="1" smtClean="0">
                <a:solidFill>
                  <a:srgbClr val="000090"/>
                </a:solidFill>
              </a:rPr>
              <a:t>this.residence.removeHabitant</a:t>
            </a:r>
            <a:r>
              <a:rPr lang="fr-FR" b="1" dirty="0">
                <a:solidFill>
                  <a:srgbClr val="000090"/>
                </a:solidFill>
              </a:rPr>
              <a:t>(</a:t>
            </a:r>
            <a:r>
              <a:rPr lang="fr-FR" b="1" dirty="0" err="1">
                <a:solidFill>
                  <a:srgbClr val="000090"/>
                </a:solidFill>
              </a:rPr>
              <a:t>this</a:t>
            </a:r>
            <a:r>
              <a:rPr lang="fr-FR" b="1" dirty="0">
                <a:solidFill>
                  <a:srgbClr val="000090"/>
                </a:solidFill>
              </a:rPr>
              <a:t>);</a:t>
            </a:r>
          </a:p>
          <a:p>
            <a:r>
              <a:rPr lang="fr-FR" b="1" dirty="0">
                <a:solidFill>
                  <a:srgbClr val="000090"/>
                </a:solidFill>
              </a:rPr>
              <a:t>        </a:t>
            </a:r>
            <a:r>
              <a:rPr lang="fr-FR" b="1" dirty="0" smtClean="0">
                <a:solidFill>
                  <a:srgbClr val="000090"/>
                </a:solidFill>
              </a:rPr>
              <a:t> </a:t>
            </a:r>
            <a:r>
              <a:rPr lang="fr-FR" b="1" dirty="0" err="1" smtClean="0">
                <a:solidFill>
                  <a:srgbClr val="000090"/>
                </a:solidFill>
              </a:rPr>
              <a:t>this.residence</a:t>
            </a:r>
            <a:r>
              <a:rPr lang="fr-FR" b="1" dirty="0" smtClean="0">
                <a:solidFill>
                  <a:srgbClr val="000090"/>
                </a:solidFill>
              </a:rPr>
              <a:t> </a:t>
            </a:r>
            <a:r>
              <a:rPr lang="fr-FR" b="1" dirty="0">
                <a:solidFill>
                  <a:srgbClr val="000090"/>
                </a:solidFill>
              </a:rPr>
              <a:t>= a</a:t>
            </a:r>
            <a:r>
              <a:rPr lang="fr-FR" b="1" dirty="0" smtClean="0">
                <a:solidFill>
                  <a:srgbClr val="000090"/>
                </a:solidFill>
              </a:rPr>
              <a:t>;   </a:t>
            </a:r>
          </a:p>
          <a:p>
            <a:r>
              <a:rPr lang="fr-FR" b="1" dirty="0" smtClean="0">
                <a:solidFill>
                  <a:srgbClr val="000090"/>
                </a:solidFill>
              </a:rPr>
              <a:t>         </a:t>
            </a:r>
            <a:r>
              <a:rPr lang="fr-FR" b="1" dirty="0" err="1">
                <a:solidFill>
                  <a:srgbClr val="000090"/>
                </a:solidFill>
              </a:rPr>
              <a:t>this.residence.addHabitant</a:t>
            </a:r>
            <a:r>
              <a:rPr lang="fr-FR" b="1" dirty="0">
                <a:solidFill>
                  <a:srgbClr val="000090"/>
                </a:solidFill>
              </a:rPr>
              <a:t>(</a:t>
            </a:r>
            <a:r>
              <a:rPr lang="fr-FR" b="1" dirty="0" err="1">
                <a:solidFill>
                  <a:srgbClr val="000090"/>
                </a:solidFill>
              </a:rPr>
              <a:t>this</a:t>
            </a:r>
            <a:r>
              <a:rPr lang="fr-FR" b="1" dirty="0">
                <a:solidFill>
                  <a:srgbClr val="000090"/>
                </a:solidFill>
              </a:rPr>
              <a:t>);</a:t>
            </a:r>
            <a:endParaRPr lang="fr-FR" b="1" dirty="0" smtClean="0">
              <a:solidFill>
                <a:srgbClr val="000090"/>
              </a:solidFill>
            </a:endParaRPr>
          </a:p>
          <a:p>
            <a:r>
              <a:rPr lang="fr-FR" b="1" dirty="0" smtClean="0">
                <a:solidFill>
                  <a:srgbClr val="000090"/>
                </a:solidFill>
              </a:rPr>
              <a:t>} </a:t>
            </a:r>
            <a:r>
              <a:rPr lang="fr-FR" dirty="0" smtClean="0"/>
              <a:t>…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34652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4953000"/>
          </a:xfrm>
        </p:spPr>
        <p:txBody>
          <a:bodyPr>
            <a:normAutofit lnSpcReduction="10000"/>
          </a:bodyPr>
          <a:lstStyle/>
          <a:p>
            <a:r>
              <a:rPr lang="fr-FR" sz="2800" b="1" dirty="0" smtClean="0">
                <a:solidFill>
                  <a:srgbClr val="990000"/>
                </a:solidFill>
              </a:rPr>
              <a:t>Associations</a:t>
            </a:r>
            <a:r>
              <a:rPr lang="fr-FR" sz="2800" dirty="0" smtClean="0">
                <a:solidFill>
                  <a:srgbClr val="990000"/>
                </a:solidFill>
              </a:rPr>
              <a:t> </a:t>
            </a:r>
            <a:r>
              <a:rPr lang="fr-FR" sz="2800" dirty="0" smtClean="0"/>
              <a:t>: </a:t>
            </a:r>
            <a:r>
              <a:rPr lang="fr-FR" sz="2800" b="1" dirty="0" smtClean="0">
                <a:solidFill>
                  <a:srgbClr val="990000"/>
                </a:solidFill>
              </a:rPr>
              <a:t>r</a:t>
            </a:r>
            <a:r>
              <a:rPr lang="fr-FR" sz="2800" b="1" dirty="0" smtClean="0">
                <a:solidFill>
                  <a:srgbClr val="990000"/>
                </a:solidFill>
              </a:rPr>
              <a:t>ôle</a:t>
            </a:r>
            <a:r>
              <a:rPr lang="fr-FR" sz="2800" dirty="0" smtClean="0"/>
              <a:t> permanent ou variable ?</a:t>
            </a:r>
          </a:p>
          <a:p>
            <a:pPr lvl="1"/>
            <a:r>
              <a:rPr lang="fr-FR" sz="2400" b="1" dirty="0" smtClean="0"/>
              <a:t>L’extrémité d’une association peut-elle changer ?</a:t>
            </a:r>
          </a:p>
          <a:p>
            <a:pPr lvl="2"/>
            <a:r>
              <a:rPr lang="fr-FR" sz="2000" b="1" dirty="0" smtClean="0"/>
              <a:t>L’objet référencé par le rôle b peut-il changer ? </a:t>
            </a:r>
          </a:p>
          <a:p>
            <a:pPr lvl="1"/>
            <a:endParaRPr lang="fr-FR" sz="2200" dirty="0"/>
          </a:p>
          <a:p>
            <a:pPr lvl="1"/>
            <a:r>
              <a:rPr lang="fr-FR" sz="2400" b="1" dirty="0" smtClean="0">
                <a:solidFill>
                  <a:srgbClr val="990000"/>
                </a:solidFill>
              </a:rPr>
              <a:t>Rôle changeable </a:t>
            </a:r>
          </a:p>
          <a:p>
            <a:pPr lvl="2"/>
            <a:r>
              <a:rPr lang="fr-FR" sz="2000" dirty="0" smtClean="0"/>
              <a:t>Un objet A peut être lié à </a:t>
            </a:r>
            <a:r>
              <a:rPr lang="fr-FR" sz="2000" b="1" dirty="0" smtClean="0"/>
              <a:t>différents objets B </a:t>
            </a:r>
            <a:r>
              <a:rPr lang="fr-FR" sz="2000" dirty="0" smtClean="0"/>
              <a:t>au cours de son cycle de vie</a:t>
            </a:r>
          </a:p>
          <a:p>
            <a:pPr lvl="2"/>
            <a:r>
              <a:rPr lang="fr-FR" sz="2000" dirty="0" smtClean="0"/>
              <a:t>Il faut alors prévoir les méthodes nécessaires sur la classe A</a:t>
            </a:r>
          </a:p>
          <a:p>
            <a:pPr lvl="3"/>
            <a:r>
              <a:rPr lang="fr-FR" sz="1800" b="1" i="1" dirty="0" err="1" smtClean="0"/>
              <a:t>getB</a:t>
            </a:r>
            <a:r>
              <a:rPr lang="fr-FR" sz="1800" b="1" i="1" dirty="0"/>
              <a:t> </a:t>
            </a:r>
            <a:r>
              <a:rPr lang="fr-FR" sz="1800" b="1" i="1" dirty="0" smtClean="0"/>
              <a:t>/ </a:t>
            </a:r>
            <a:r>
              <a:rPr lang="fr-FR" sz="1800" b="1" i="1" dirty="0" err="1" smtClean="0"/>
              <a:t>setB</a:t>
            </a:r>
            <a:r>
              <a:rPr lang="fr-FR" sz="1800" b="1" i="1" dirty="0" smtClean="0"/>
              <a:t>, </a:t>
            </a:r>
            <a:r>
              <a:rPr lang="fr-FR" sz="1800" b="1" i="1" dirty="0" err="1" smtClean="0"/>
              <a:t>addB</a:t>
            </a:r>
            <a:r>
              <a:rPr lang="fr-FR" sz="1800" b="1" i="1" dirty="0" smtClean="0"/>
              <a:t> / </a:t>
            </a:r>
            <a:r>
              <a:rPr lang="fr-FR" sz="1800" b="1" i="1" dirty="0" err="1" smtClean="0"/>
              <a:t>removeB</a:t>
            </a:r>
            <a:r>
              <a:rPr lang="fr-FR" sz="1800" b="1" i="1" dirty="0" smtClean="0"/>
              <a:t> </a:t>
            </a:r>
            <a:r>
              <a:rPr lang="fr-FR" sz="1800" i="1" dirty="0" smtClean="0"/>
              <a:t>… </a:t>
            </a:r>
          </a:p>
          <a:p>
            <a:pPr lvl="3"/>
            <a:endParaRPr lang="fr-FR" sz="1800" dirty="0"/>
          </a:p>
          <a:p>
            <a:pPr lvl="1"/>
            <a:r>
              <a:rPr lang="fr-FR" sz="2400" b="1" dirty="0" smtClean="0">
                <a:solidFill>
                  <a:srgbClr val="990000"/>
                </a:solidFill>
              </a:rPr>
              <a:t>R</a:t>
            </a:r>
            <a:r>
              <a:rPr lang="fr-FR" sz="2400" b="1" dirty="0" smtClean="0">
                <a:solidFill>
                  <a:srgbClr val="990000"/>
                </a:solidFill>
              </a:rPr>
              <a:t>ôle permanent </a:t>
            </a:r>
          </a:p>
          <a:p>
            <a:pPr lvl="2"/>
            <a:r>
              <a:rPr lang="fr-FR" sz="2000" dirty="0" smtClean="0"/>
              <a:t>Une fois lié à un objet B,</a:t>
            </a:r>
            <a:r>
              <a:rPr lang="fr-FR" sz="2000" dirty="0"/>
              <a:t> </a:t>
            </a:r>
            <a:r>
              <a:rPr lang="fr-FR" sz="2000" dirty="0" smtClean="0"/>
              <a:t>la valeur du rôle b sur un objet A </a:t>
            </a:r>
            <a:r>
              <a:rPr lang="fr-FR" sz="2000" b="1" dirty="0" smtClean="0"/>
              <a:t>ne change plus</a:t>
            </a:r>
            <a:r>
              <a:rPr lang="fr-FR" sz="2000" dirty="0" smtClean="0"/>
              <a:t> </a:t>
            </a:r>
          </a:p>
          <a:p>
            <a:pPr lvl="2"/>
            <a:r>
              <a:rPr lang="fr-FR" sz="2000" dirty="0" smtClean="0"/>
              <a:t>Considérer l’usage du constructeur pour attribuer une valeur au rôle b</a:t>
            </a:r>
          </a:p>
          <a:p>
            <a:pPr lvl="2"/>
            <a:r>
              <a:rPr lang="fr-FR" sz="2000" dirty="0" smtClean="0"/>
              <a:t>Pas besoin de méthode pour modifier la valeur de b (pas de </a:t>
            </a:r>
            <a:r>
              <a:rPr lang="fr-FR" sz="2000" dirty="0" err="1" smtClean="0"/>
              <a:t>setB</a:t>
            </a:r>
            <a:r>
              <a:rPr lang="fr-FR" sz="2000" dirty="0" smtClean="0"/>
              <a:t>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136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867400" y="2858125"/>
            <a:ext cx="838200" cy="6096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b="1" dirty="0" smtClean="0"/>
              <a:t>A</a:t>
            </a:r>
            <a:endParaRPr lang="fr-FR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8077200" y="2858125"/>
            <a:ext cx="914400" cy="6096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b="1" dirty="0" smtClean="0"/>
              <a:t>B</a:t>
            </a:r>
            <a:endParaRPr lang="fr-FR" sz="2400" b="1" dirty="0"/>
          </a:p>
        </p:txBody>
      </p:sp>
      <p:cxnSp>
        <p:nvCxnSpPr>
          <p:cNvPr id="7" name="Connecteur droit 6"/>
          <p:cNvCxnSpPr>
            <a:stCxn id="6" idx="1"/>
            <a:endCxn id="5" idx="3"/>
          </p:cNvCxnSpPr>
          <p:nvPr/>
        </p:nvCxnSpPr>
        <p:spPr>
          <a:xfrm flipH="1">
            <a:off x="6705600" y="3162925"/>
            <a:ext cx="13716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7543800" y="2781925"/>
            <a:ext cx="533169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0..*</a:t>
            </a:r>
          </a:p>
          <a:p>
            <a:pPr algn="r">
              <a:spcBef>
                <a:spcPts val="600"/>
              </a:spcBef>
            </a:pPr>
            <a:r>
              <a:rPr lang="fr-FR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833896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8600" y="1600200"/>
            <a:ext cx="8458200" cy="4876800"/>
          </a:xfrm>
        </p:spPr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990000"/>
                </a:solidFill>
              </a:rPr>
              <a:t>Associations</a:t>
            </a:r>
            <a:r>
              <a:rPr lang="fr-FR" sz="2800" dirty="0" smtClean="0">
                <a:solidFill>
                  <a:srgbClr val="990000"/>
                </a:solidFill>
              </a:rPr>
              <a:t> </a:t>
            </a:r>
            <a:r>
              <a:rPr lang="fr-FR" sz="2800" dirty="0" smtClean="0"/>
              <a:t>: </a:t>
            </a:r>
            <a:r>
              <a:rPr lang="fr-FR" sz="2800" b="1" dirty="0" smtClean="0">
                <a:solidFill>
                  <a:srgbClr val="990000"/>
                </a:solidFill>
              </a:rPr>
              <a:t>agrégation</a:t>
            </a:r>
            <a:r>
              <a:rPr lang="fr-FR" sz="2800" dirty="0" smtClean="0"/>
              <a:t> &amp; </a:t>
            </a:r>
            <a:r>
              <a:rPr lang="fr-FR" sz="2800" b="1" dirty="0" smtClean="0">
                <a:solidFill>
                  <a:srgbClr val="990000"/>
                </a:solidFill>
              </a:rPr>
              <a:t>composition</a:t>
            </a:r>
          </a:p>
          <a:p>
            <a:pPr lvl="1"/>
            <a:r>
              <a:rPr lang="fr-FR" sz="2400" dirty="0"/>
              <a:t>S</a:t>
            </a:r>
            <a:r>
              <a:rPr lang="fr-FR" sz="2400" dirty="0" smtClean="0"/>
              <a:t>émantique </a:t>
            </a:r>
            <a:r>
              <a:rPr lang="fr-FR" sz="2400" b="1" i="1" dirty="0" smtClean="0"/>
              <a:t>conteneur-contenu </a:t>
            </a:r>
            <a:r>
              <a:rPr lang="fr-FR" sz="2400" dirty="0" smtClean="0"/>
              <a:t>d</a:t>
            </a:r>
            <a:r>
              <a:rPr lang="fr-FR" sz="2400" dirty="0" smtClean="0"/>
              <a:t>ifférente </a:t>
            </a:r>
          </a:p>
          <a:p>
            <a:pPr lvl="1"/>
            <a:r>
              <a:rPr lang="fr-FR" sz="2400" dirty="0" smtClean="0"/>
              <a:t>G</a:t>
            </a:r>
            <a:r>
              <a:rPr lang="fr-FR" sz="2400" dirty="0" smtClean="0"/>
              <a:t>estion </a:t>
            </a:r>
            <a:r>
              <a:rPr lang="fr-FR" sz="2400" dirty="0" smtClean="0"/>
              <a:t>des </a:t>
            </a:r>
            <a:r>
              <a:rPr lang="fr-FR" sz="2400" dirty="0" smtClean="0"/>
              <a:t>parties (</a:t>
            </a:r>
            <a:r>
              <a:rPr lang="fr-FR" sz="2400" b="1" i="1" dirty="0" smtClean="0"/>
              <a:t>contenu</a:t>
            </a:r>
            <a:r>
              <a:rPr lang="fr-FR" sz="2400" dirty="0" smtClean="0"/>
              <a:t>) différente</a:t>
            </a:r>
          </a:p>
          <a:p>
            <a:pPr lvl="1"/>
            <a:endParaRPr lang="fr-FR" sz="2400" dirty="0" smtClean="0"/>
          </a:p>
          <a:p>
            <a:pPr lvl="1"/>
            <a:endParaRPr lang="fr-FR" sz="2400" dirty="0" smtClean="0"/>
          </a:p>
          <a:p>
            <a:r>
              <a:rPr lang="fr-FR" sz="2800" b="1" dirty="0" smtClean="0">
                <a:solidFill>
                  <a:srgbClr val="990000"/>
                </a:solidFill>
              </a:rPr>
              <a:t>Agrégation</a:t>
            </a:r>
          </a:p>
          <a:p>
            <a:pPr lvl="1"/>
            <a:r>
              <a:rPr lang="fr-FR" dirty="0" smtClean="0"/>
              <a:t>Les objets contenu (Personne) peuvent </a:t>
            </a:r>
            <a:r>
              <a:rPr lang="fr-FR" dirty="0" smtClean="0"/>
              <a:t>être partagés entre plusieurs conteneurs (Groupe)</a:t>
            </a:r>
          </a:p>
          <a:p>
            <a:pPr lvl="1"/>
            <a:r>
              <a:rPr lang="fr-FR" dirty="0" smtClean="0"/>
              <a:t>Usage des collections similaire aux associations 0..* ou n..*</a:t>
            </a:r>
          </a:p>
          <a:p>
            <a:pPr lvl="1"/>
            <a:r>
              <a:rPr lang="fr-FR" dirty="0" smtClean="0"/>
              <a:t>Méthodes de </a:t>
            </a:r>
            <a:r>
              <a:rPr lang="fr-FR" b="1" dirty="0" smtClean="0"/>
              <a:t>gestion de la collection </a:t>
            </a:r>
            <a:r>
              <a:rPr lang="fr-FR" dirty="0" smtClean="0"/>
              <a:t>: </a:t>
            </a:r>
            <a:r>
              <a:rPr lang="fr-FR" b="1" dirty="0" err="1" smtClean="0"/>
              <a:t>addXXX</a:t>
            </a:r>
            <a:r>
              <a:rPr lang="fr-FR" b="1" dirty="0" smtClean="0"/>
              <a:t>, </a:t>
            </a:r>
            <a:r>
              <a:rPr lang="fr-FR" b="1" dirty="0" err="1" smtClean="0"/>
              <a:t>removeXXX</a:t>
            </a:r>
            <a:endParaRPr lang="fr-FR" b="1" dirty="0" smtClean="0"/>
          </a:p>
          <a:p>
            <a:pPr lvl="2"/>
            <a:r>
              <a:rPr lang="fr-FR" b="1" i="1" dirty="0" err="1" smtClean="0"/>
              <a:t>addPersonne</a:t>
            </a:r>
            <a:r>
              <a:rPr lang="fr-FR" b="1" i="1" dirty="0" smtClean="0"/>
              <a:t> (Personne p), </a:t>
            </a:r>
            <a:r>
              <a:rPr lang="fr-FR" b="1" i="1" dirty="0" err="1" smtClean="0"/>
              <a:t>removePersonne</a:t>
            </a:r>
            <a:r>
              <a:rPr lang="fr-FR" b="1" i="1" dirty="0" smtClean="0"/>
              <a:t>(Personne p), List </a:t>
            </a:r>
            <a:r>
              <a:rPr lang="fr-FR" b="1" i="1" dirty="0" err="1" smtClean="0"/>
              <a:t>members</a:t>
            </a:r>
            <a:r>
              <a:rPr lang="fr-FR" b="1" i="1" dirty="0" smtClean="0"/>
              <a:t>()…</a:t>
            </a:r>
            <a:endParaRPr lang="fr-FR" b="1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137</a:t>
            </a:fld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276600"/>
            <a:ext cx="4708652" cy="787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858000" y="2286000"/>
            <a:ext cx="213360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algn="ctr"/>
            <a:r>
              <a:rPr lang="fr-FR" i="1" dirty="0"/>
              <a:t>Une personne peut participer à plusieurs groupes</a:t>
            </a:r>
          </a:p>
        </p:txBody>
      </p:sp>
    </p:spTree>
    <p:extLst>
      <p:ext uri="{BB962C8B-B14F-4D97-AF65-F5344CB8AC3E}">
        <p14:creationId xmlns:p14="http://schemas.microsoft.com/office/powerpoint/2010/main" val="411948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76800"/>
          </a:xfrm>
        </p:spPr>
        <p:txBody>
          <a:bodyPr/>
          <a:lstStyle/>
          <a:p>
            <a:r>
              <a:rPr lang="fr-FR" b="1" dirty="0" smtClean="0">
                <a:solidFill>
                  <a:srgbClr val="990000"/>
                </a:solidFill>
              </a:rPr>
              <a:t>Composition</a:t>
            </a:r>
            <a:endParaRPr lang="fr-FR" dirty="0" smtClean="0"/>
          </a:p>
          <a:p>
            <a:pPr lvl="1"/>
            <a:r>
              <a:rPr lang="fr-FR" dirty="0" smtClean="0"/>
              <a:t>Les objets contenu (Salle) ne sont </a:t>
            </a:r>
            <a:r>
              <a:rPr lang="fr-FR" b="1" dirty="0" smtClean="0"/>
              <a:t>pas partagés</a:t>
            </a:r>
          </a:p>
          <a:p>
            <a:pPr lvl="1"/>
            <a:endParaRPr lang="fr-FR" dirty="0"/>
          </a:p>
          <a:p>
            <a:pPr lvl="1"/>
            <a:r>
              <a:rPr lang="fr-FR" dirty="0" smtClean="0"/>
              <a:t>Le </a:t>
            </a:r>
            <a:r>
              <a:rPr lang="fr-FR" b="1" dirty="0" smtClean="0"/>
              <a:t>cycle de vie </a:t>
            </a:r>
            <a:r>
              <a:rPr lang="fr-FR" dirty="0" smtClean="0"/>
              <a:t>des objets </a:t>
            </a:r>
            <a:r>
              <a:rPr lang="fr-FR" b="1" dirty="0" smtClean="0"/>
              <a:t>contenu</a:t>
            </a:r>
            <a:r>
              <a:rPr lang="fr-FR" dirty="0" smtClean="0"/>
              <a:t> (Salle) est souvent </a:t>
            </a:r>
            <a:r>
              <a:rPr lang="fr-FR" b="1" dirty="0" smtClean="0"/>
              <a:t>géré</a:t>
            </a:r>
            <a:r>
              <a:rPr lang="fr-FR" dirty="0" smtClean="0"/>
              <a:t> par le </a:t>
            </a:r>
            <a:r>
              <a:rPr lang="fr-FR" b="1" dirty="0" smtClean="0"/>
              <a:t>conteneur</a:t>
            </a:r>
            <a:r>
              <a:rPr lang="fr-FR" dirty="0" smtClean="0"/>
              <a:t> (Bâtiment)</a:t>
            </a:r>
          </a:p>
          <a:p>
            <a:pPr lvl="2"/>
            <a:r>
              <a:rPr lang="fr-FR" i="1" dirty="0"/>
              <a:t> </a:t>
            </a:r>
            <a:r>
              <a:rPr lang="fr-FR" i="1" dirty="0" smtClean="0"/>
              <a:t>new Salle (…)    dans la classe </a:t>
            </a:r>
            <a:r>
              <a:rPr lang="fr-FR" i="1" dirty="0" err="1" smtClean="0"/>
              <a:t>Batiment</a:t>
            </a:r>
            <a:endParaRPr lang="fr-FR" i="1" dirty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/>
          </a:p>
          <a:p>
            <a:pPr lvl="1"/>
            <a:endParaRPr lang="fr-FR" dirty="0" smtClean="0"/>
          </a:p>
          <a:p>
            <a:pPr lvl="1"/>
            <a:r>
              <a:rPr lang="fr-FR" dirty="0" smtClean="0"/>
              <a:t>L’objet </a:t>
            </a:r>
            <a:r>
              <a:rPr lang="fr-FR" b="1" dirty="0" smtClean="0"/>
              <a:t>contenu</a:t>
            </a:r>
            <a:r>
              <a:rPr lang="fr-FR" dirty="0" smtClean="0"/>
              <a:t> peut ne </a:t>
            </a:r>
            <a:r>
              <a:rPr lang="fr-FR" b="1" dirty="0" smtClean="0"/>
              <a:t>pas </a:t>
            </a:r>
            <a:r>
              <a:rPr lang="fr-FR" b="1" dirty="0" smtClean="0"/>
              <a:t>être externalisé </a:t>
            </a:r>
            <a:r>
              <a:rPr lang="fr-FR" dirty="0" smtClean="0"/>
              <a:t>par le conteneur</a:t>
            </a:r>
          </a:p>
          <a:p>
            <a:pPr lvl="1"/>
            <a:r>
              <a:rPr lang="fr-FR" dirty="0" smtClean="0"/>
              <a:t>Les instances de </a:t>
            </a:r>
            <a:r>
              <a:rPr lang="fr-FR" b="1" dirty="0" smtClean="0"/>
              <a:t>contenu ne sont accessibles qu’au conteneur </a:t>
            </a:r>
          </a:p>
          <a:p>
            <a:pPr lvl="2"/>
            <a:r>
              <a:rPr lang="fr-FR" b="1" i="1" dirty="0" smtClean="0"/>
              <a:t>Pas d’objets Salle en paramètre ou en retour </a:t>
            </a:r>
            <a:endParaRPr lang="fr-FR" b="1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138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781800" y="2209800"/>
            <a:ext cx="2133600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algn="ctr"/>
            <a:r>
              <a:rPr lang="fr-FR" i="1" dirty="0"/>
              <a:t>Une </a:t>
            </a:r>
            <a:r>
              <a:rPr lang="fr-FR" i="1" dirty="0" smtClean="0"/>
              <a:t>salle n’appartient qu’à un seul bâtiment</a:t>
            </a:r>
            <a:endParaRPr lang="fr-FR" i="1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476" y="1295400"/>
            <a:ext cx="5359124" cy="7493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98" y="4114800"/>
            <a:ext cx="9144000" cy="1049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18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1000" y="1371600"/>
            <a:ext cx="8534400" cy="4876800"/>
          </a:xfrm>
        </p:spPr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990000"/>
                </a:solidFill>
              </a:rPr>
              <a:t>Classe-Associations</a:t>
            </a:r>
          </a:p>
          <a:p>
            <a:pPr lvl="1"/>
            <a:r>
              <a:rPr lang="fr-FR" sz="2400" b="1" dirty="0" smtClean="0"/>
              <a:t>Sémantique</a:t>
            </a:r>
            <a:r>
              <a:rPr lang="fr-FR" sz="2400" dirty="0" smtClean="0"/>
              <a:t> : un objet Inscription n’existe que s’il y a un étudiant inscrit à un module</a:t>
            </a:r>
            <a:endParaRPr lang="fr-FR" sz="2400" dirty="0" smtClean="0"/>
          </a:p>
          <a:p>
            <a:pPr lvl="1"/>
            <a:r>
              <a:rPr lang="fr-FR" sz="2400" b="1" dirty="0"/>
              <a:t>C</a:t>
            </a:r>
            <a:r>
              <a:rPr lang="fr-FR" sz="2400" b="1" dirty="0" smtClean="0"/>
              <a:t>onstructeur</a:t>
            </a:r>
            <a:r>
              <a:rPr lang="fr-FR" sz="2400" dirty="0" smtClean="0"/>
              <a:t> peut assurer ce lien : </a:t>
            </a:r>
            <a:r>
              <a:rPr lang="fr-FR" sz="2400" i="1" dirty="0" smtClean="0"/>
              <a:t>Inscription (Etudiant, Module)</a:t>
            </a:r>
            <a:endParaRPr lang="fr-FR" sz="240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139</a:t>
            </a:fld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3200400"/>
            <a:ext cx="6629400" cy="231865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6200" y="4267200"/>
            <a:ext cx="4572000" cy="2492990"/>
          </a:xfrm>
          <a:prstGeom prst="rect">
            <a:avLst/>
          </a:prstGeom>
          <a:noFill/>
          <a:ln w="12700" cmpd="sng"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r>
              <a:rPr lang="fr-FR" b="1" dirty="0" smtClean="0"/>
              <a:t>public </a:t>
            </a:r>
            <a:r>
              <a:rPr lang="fr-FR" b="1" dirty="0"/>
              <a:t>class Inscription </a:t>
            </a:r>
            <a:r>
              <a:rPr lang="fr-FR" b="1" dirty="0" smtClean="0"/>
              <a:t>{</a:t>
            </a:r>
          </a:p>
          <a:p>
            <a:r>
              <a:rPr lang="fr-FR" b="1" dirty="0"/>
              <a:t> </a:t>
            </a:r>
            <a:r>
              <a:rPr lang="fr-FR" b="1" dirty="0" smtClean="0"/>
              <a:t>     …</a:t>
            </a:r>
            <a:endParaRPr lang="fr-FR" b="1" dirty="0"/>
          </a:p>
          <a:p>
            <a:r>
              <a:rPr lang="fr-FR" dirty="0" smtClean="0"/>
              <a:t>     </a:t>
            </a:r>
            <a:r>
              <a:rPr lang="fr-FR" b="1" dirty="0" smtClean="0"/>
              <a:t>Etudiant </a:t>
            </a:r>
            <a:r>
              <a:rPr lang="fr-FR" b="1" dirty="0" err="1"/>
              <a:t>etudiant</a:t>
            </a:r>
            <a:r>
              <a:rPr lang="fr-FR" b="1" dirty="0" smtClean="0"/>
              <a:t>;</a:t>
            </a:r>
          </a:p>
          <a:p>
            <a:r>
              <a:rPr lang="fr-FR" b="1" dirty="0" smtClean="0"/>
              <a:t>     </a:t>
            </a:r>
            <a:r>
              <a:rPr lang="fr-FR" b="1" dirty="0"/>
              <a:t>Module module</a:t>
            </a:r>
            <a:r>
              <a:rPr lang="fr-FR" b="1" dirty="0" smtClean="0"/>
              <a:t>;</a:t>
            </a:r>
          </a:p>
          <a:p>
            <a:r>
              <a:rPr lang="fr-FR" b="1" dirty="0"/>
              <a:t> </a:t>
            </a:r>
            <a:r>
              <a:rPr lang="fr-FR" b="1" dirty="0" smtClean="0"/>
              <a:t>    </a:t>
            </a:r>
            <a:r>
              <a:rPr lang="fr-FR" b="1" dirty="0" smtClean="0">
                <a:solidFill>
                  <a:srgbClr val="990000"/>
                </a:solidFill>
              </a:rPr>
              <a:t>public </a:t>
            </a:r>
            <a:r>
              <a:rPr lang="fr-FR" b="1" dirty="0">
                <a:solidFill>
                  <a:srgbClr val="990000"/>
                </a:solidFill>
              </a:rPr>
              <a:t>Inscription(Etudiant e, </a:t>
            </a:r>
            <a:r>
              <a:rPr lang="fr-FR" b="1" dirty="0" smtClean="0">
                <a:solidFill>
                  <a:srgbClr val="990000"/>
                </a:solidFill>
              </a:rPr>
              <a:t/>
            </a:r>
            <a:br>
              <a:rPr lang="fr-FR" b="1" dirty="0" smtClean="0">
                <a:solidFill>
                  <a:srgbClr val="990000"/>
                </a:solidFill>
              </a:rPr>
            </a:br>
            <a:r>
              <a:rPr lang="fr-FR" b="1" dirty="0" smtClean="0">
                <a:solidFill>
                  <a:srgbClr val="990000"/>
                </a:solidFill>
              </a:rPr>
              <a:t>		  Module </a:t>
            </a:r>
            <a:r>
              <a:rPr lang="fr-FR" b="1" dirty="0">
                <a:solidFill>
                  <a:srgbClr val="990000"/>
                </a:solidFill>
              </a:rPr>
              <a:t>m) {</a:t>
            </a:r>
          </a:p>
          <a:p>
            <a:r>
              <a:rPr lang="fr-FR" b="1" dirty="0"/>
              <a:t>            </a:t>
            </a:r>
            <a:r>
              <a:rPr lang="fr-FR" b="1" dirty="0" err="1"/>
              <a:t>this.etudiant</a:t>
            </a:r>
            <a:r>
              <a:rPr lang="fr-FR" b="1" dirty="0"/>
              <a:t> = e;</a:t>
            </a:r>
          </a:p>
          <a:p>
            <a:r>
              <a:rPr lang="fr-FR" b="1" dirty="0"/>
              <a:t>            </a:t>
            </a:r>
            <a:r>
              <a:rPr lang="fr-FR" b="1" dirty="0" err="1"/>
              <a:t>this.module</a:t>
            </a:r>
            <a:r>
              <a:rPr lang="fr-FR" b="1" dirty="0"/>
              <a:t> = m</a:t>
            </a:r>
            <a:r>
              <a:rPr lang="fr-FR" b="1" dirty="0" smtClean="0"/>
              <a:t>; … }</a:t>
            </a:r>
            <a:endParaRPr lang="fr-FR" b="1" dirty="0"/>
          </a:p>
          <a:p>
            <a:r>
              <a:rPr lang="fr-FR" dirty="0"/>
              <a:t>     </a:t>
            </a:r>
            <a:r>
              <a:rPr lang="fr-FR" dirty="0" smtClean="0"/>
              <a:t>…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1128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Historique</a:t>
            </a:r>
            <a:endParaRPr lang="fr-FR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r"/>
            <a:fld id="{08F9BE58-7793-45FF-A067-2A41621469A2}" type="slidenum">
              <a:rPr lang="fr-FR" smtClean="0"/>
              <a:pPr algn="r"/>
              <a:t>14</a:t>
            </a:fld>
            <a:endParaRPr lang="fr-FR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152400" y="2863972"/>
            <a:ext cx="1857388" cy="1327028"/>
          </a:xfrm>
          <a:prstGeom prst="wedgeRoundRectCallout">
            <a:avLst>
              <a:gd name="adj1" fmla="val 35350"/>
              <a:gd name="adj2" fmla="val 8914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cs-CZ" b="1" dirty="0" smtClean="0"/>
              <a:t>Programmation orientée objet</a:t>
            </a:r>
          </a:p>
          <a:p>
            <a:pPr algn="ctr"/>
            <a:r>
              <a:rPr lang="fr-FR" dirty="0" smtClean="0"/>
              <a:t>Simula (1966)</a:t>
            </a:r>
          </a:p>
          <a:p>
            <a:pPr algn="ctr"/>
            <a:r>
              <a:rPr lang="fr-FR" dirty="0" err="1" smtClean="0"/>
              <a:t>Smalltalk</a:t>
            </a:r>
            <a:endParaRPr lang="fr-FR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2143108" y="1416172"/>
            <a:ext cx="3000396" cy="1327028"/>
          </a:xfrm>
          <a:prstGeom prst="wedgeRoundRectCallout">
            <a:avLst>
              <a:gd name="adj1" fmla="val -3432"/>
              <a:gd name="adj2" fmla="val 114706"/>
              <a:gd name="adj3" fmla="val 16667"/>
            </a:avLst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cs-CZ" b="1" dirty="0" smtClean="0"/>
              <a:t>Conception orientée objet</a:t>
            </a:r>
          </a:p>
          <a:p>
            <a:pPr algn="ctr"/>
            <a:r>
              <a:rPr lang="cs-CZ" dirty="0" smtClean="0"/>
              <a:t>B</a:t>
            </a:r>
            <a:r>
              <a:rPr lang="fr-FR" dirty="0" err="1" smtClean="0"/>
              <a:t>ooch</a:t>
            </a:r>
            <a:endParaRPr lang="fr-FR" dirty="0" smtClean="0"/>
          </a:p>
          <a:p>
            <a:pPr algn="ctr"/>
            <a:r>
              <a:rPr lang="cs-CZ" dirty="0" smtClean="0"/>
              <a:t>Coad-Yourdon OOA</a:t>
            </a:r>
            <a:r>
              <a:rPr lang="fr-FR" dirty="0" smtClean="0"/>
              <a:t> (88/89)</a:t>
            </a:r>
          </a:p>
          <a:p>
            <a:pPr algn="ctr"/>
            <a:r>
              <a:rPr lang="fr-FR" b="1" dirty="0" smtClean="0"/>
              <a:t>C++ (83)</a:t>
            </a:r>
            <a:endParaRPr lang="cs-CZ" b="1" dirty="0" smtClean="0"/>
          </a:p>
          <a:p>
            <a:pPr algn="ctr"/>
            <a:r>
              <a:rPr lang="cs-CZ" b="1" dirty="0" smtClean="0"/>
              <a:t>Bases de données </a:t>
            </a:r>
            <a:r>
              <a:rPr lang="fr-FR" b="1" dirty="0" smtClean="0"/>
              <a:t>OO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4143372" y="4648200"/>
            <a:ext cx="3000396" cy="1643074"/>
          </a:xfrm>
          <a:prstGeom prst="wedgeRoundRectCallout">
            <a:avLst>
              <a:gd name="adj1" fmla="val 3450"/>
              <a:gd name="adj2" fmla="val -136467"/>
              <a:gd name="adj3" fmla="val 16667"/>
            </a:avLst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cs-CZ" b="1" dirty="0" smtClean="0"/>
              <a:t>Plusieurs</a:t>
            </a:r>
            <a:r>
              <a:rPr lang="fr-FR" b="1" dirty="0" smtClean="0"/>
              <a:t> </a:t>
            </a:r>
            <a:r>
              <a:rPr lang="cs-CZ" b="1" dirty="0" smtClean="0"/>
              <a:t>méthodes </a:t>
            </a:r>
            <a:r>
              <a:rPr lang="fr-FR" b="1" dirty="0" smtClean="0"/>
              <a:t>OO</a:t>
            </a:r>
          </a:p>
          <a:p>
            <a:pPr algn="ctr">
              <a:lnSpc>
                <a:spcPct val="100000"/>
              </a:lnSpc>
            </a:pPr>
            <a:r>
              <a:rPr lang="cs-CZ" dirty="0" smtClean="0"/>
              <a:t>B</a:t>
            </a:r>
            <a:r>
              <a:rPr lang="fr-FR" dirty="0" err="1" smtClean="0"/>
              <a:t>ooch</a:t>
            </a:r>
            <a:r>
              <a:rPr lang="fr-FR" dirty="0" smtClean="0"/>
              <a:t> </a:t>
            </a:r>
            <a:r>
              <a:rPr lang="cs-CZ" dirty="0" smtClean="0"/>
              <a:t>OOADA</a:t>
            </a:r>
            <a:endParaRPr lang="fr-FR" dirty="0" smtClean="0"/>
          </a:p>
          <a:p>
            <a:pPr algn="ctr">
              <a:lnSpc>
                <a:spcPct val="100000"/>
              </a:lnSpc>
            </a:pPr>
            <a:r>
              <a:rPr lang="fr-FR" dirty="0" smtClean="0"/>
              <a:t>Jacobsen OOSE</a:t>
            </a:r>
          </a:p>
          <a:p>
            <a:pPr algn="ctr">
              <a:lnSpc>
                <a:spcPct val="100000"/>
              </a:lnSpc>
            </a:pPr>
            <a:r>
              <a:rPr lang="cs-CZ" dirty="0" smtClean="0"/>
              <a:t>Rumbaugh OMT</a:t>
            </a:r>
          </a:p>
          <a:p>
            <a:pPr algn="ctr"/>
            <a:r>
              <a:rPr lang="fr-FR" b="1" dirty="0" smtClean="0"/>
              <a:t>Java (1995)</a:t>
            </a:r>
            <a:endParaRPr lang="cs-CZ" b="1" dirty="0" smtClean="0"/>
          </a:p>
          <a:p>
            <a:pPr algn="ctr"/>
            <a:r>
              <a:rPr lang="fr-FR" b="1" dirty="0" smtClean="0"/>
              <a:t>UML 0.9 (1996)</a:t>
            </a:r>
          </a:p>
        </p:txBody>
      </p:sp>
      <p:sp>
        <p:nvSpPr>
          <p:cNvPr id="12" name="Rounded Rectangular Callout 11"/>
          <p:cNvSpPr/>
          <p:nvPr/>
        </p:nvSpPr>
        <p:spPr>
          <a:xfrm>
            <a:off x="5819764" y="1382838"/>
            <a:ext cx="1571636" cy="826962"/>
          </a:xfrm>
          <a:prstGeom prst="wedgeRoundRectCallout">
            <a:avLst>
              <a:gd name="adj1" fmla="val 45047"/>
              <a:gd name="adj2" fmla="val 87301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fr-FR" b="1" dirty="0" smtClean="0"/>
              <a:t>UML 2.0 (2005)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04707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>
                <a:solidFill>
                  <a:srgbClr val="990000"/>
                </a:solidFill>
              </a:rPr>
              <a:t>Classe-Associations</a:t>
            </a:r>
          </a:p>
          <a:p>
            <a:pPr lvl="1"/>
            <a:r>
              <a:rPr lang="fr-FR" dirty="0" smtClean="0"/>
              <a:t>Génération de code sur </a:t>
            </a:r>
            <a:r>
              <a:rPr lang="fr-FR" dirty="0" err="1" smtClean="0"/>
              <a:t>VisualParadigm</a:t>
            </a:r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140</a:t>
            </a:fld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304800"/>
            <a:ext cx="3135539" cy="6341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ZoneTexte 5"/>
          <p:cNvSpPr txBox="1"/>
          <p:nvPr/>
        </p:nvSpPr>
        <p:spPr>
          <a:xfrm>
            <a:off x="1828800" y="2590800"/>
            <a:ext cx="365760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b="1" dirty="0" smtClean="0"/>
              <a:t>Propriétés des extrémités</a:t>
            </a:r>
            <a:endParaRPr lang="fr-FR" b="1" dirty="0" smtClean="0"/>
          </a:p>
          <a:p>
            <a:pPr algn="ctr"/>
            <a:r>
              <a:rPr lang="fr-FR" dirty="0" smtClean="0"/>
              <a:t>Plusieurs propriétés disponibles, dont la présence des </a:t>
            </a:r>
            <a:r>
              <a:rPr lang="fr-FR" dirty="0" err="1" smtClean="0"/>
              <a:t>get</a:t>
            </a:r>
            <a:r>
              <a:rPr lang="fr-FR" dirty="0" smtClean="0"/>
              <a:t>/set</a:t>
            </a:r>
            <a:endParaRPr lang="fr-FR" b="1" i="1" dirty="0" smtClean="0"/>
          </a:p>
        </p:txBody>
      </p:sp>
      <p:cxnSp>
        <p:nvCxnSpPr>
          <p:cNvPr id="7" name="Connecteur droit avec flèche 6"/>
          <p:cNvCxnSpPr>
            <a:stCxn id="6" idx="3"/>
          </p:cNvCxnSpPr>
          <p:nvPr/>
        </p:nvCxnSpPr>
        <p:spPr>
          <a:xfrm>
            <a:off x="5486400" y="3006299"/>
            <a:ext cx="990600" cy="10323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6416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>
                <a:solidFill>
                  <a:srgbClr val="990000"/>
                </a:solidFill>
              </a:rPr>
              <a:t>Classe-Associations</a:t>
            </a:r>
          </a:p>
          <a:p>
            <a:pPr lvl="1"/>
            <a:r>
              <a:rPr lang="fr-FR" dirty="0" smtClean="0"/>
              <a:t>Génération de code sur </a:t>
            </a:r>
            <a:r>
              <a:rPr lang="fr-FR" dirty="0" err="1" smtClean="0"/>
              <a:t>VisualParadigm</a:t>
            </a:r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141</a:t>
            </a:fld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304800"/>
            <a:ext cx="3135539" cy="6341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ZoneTexte 5"/>
          <p:cNvSpPr txBox="1"/>
          <p:nvPr/>
        </p:nvSpPr>
        <p:spPr>
          <a:xfrm>
            <a:off x="1828800" y="2590800"/>
            <a:ext cx="365760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b="1" dirty="0" smtClean="0"/>
              <a:t>Propriétés des extrémités</a:t>
            </a:r>
            <a:endParaRPr lang="fr-FR" b="1" dirty="0" smtClean="0"/>
          </a:p>
          <a:p>
            <a:pPr algn="ctr"/>
            <a:r>
              <a:rPr lang="fr-FR" dirty="0" smtClean="0"/>
              <a:t>Plusieurs propriétés disponibles, dont la présence des </a:t>
            </a:r>
            <a:r>
              <a:rPr lang="fr-FR" dirty="0" err="1" smtClean="0"/>
              <a:t>get</a:t>
            </a:r>
            <a:r>
              <a:rPr lang="fr-FR" dirty="0" smtClean="0"/>
              <a:t>/set</a:t>
            </a:r>
            <a:endParaRPr lang="fr-FR" b="1" i="1" dirty="0" smtClean="0"/>
          </a:p>
        </p:txBody>
      </p:sp>
      <p:cxnSp>
        <p:nvCxnSpPr>
          <p:cNvPr id="7" name="Connecteur droit avec flèche 6"/>
          <p:cNvCxnSpPr>
            <a:stCxn id="6" idx="3"/>
          </p:cNvCxnSpPr>
          <p:nvPr/>
        </p:nvCxnSpPr>
        <p:spPr>
          <a:xfrm>
            <a:off x="5486400" y="3006299"/>
            <a:ext cx="990600" cy="10323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34" y="4191000"/>
            <a:ext cx="7932457" cy="26736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773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34" y="4191000"/>
            <a:ext cx="7932457" cy="26736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>
                <a:solidFill>
                  <a:srgbClr val="990000"/>
                </a:solidFill>
              </a:rPr>
              <a:t>Classe-Associations</a:t>
            </a:r>
          </a:p>
          <a:p>
            <a:pPr lvl="1"/>
            <a:r>
              <a:rPr lang="fr-FR" dirty="0" smtClean="0"/>
              <a:t>Génération de code sur </a:t>
            </a:r>
            <a:r>
              <a:rPr lang="fr-FR" dirty="0" err="1" smtClean="0"/>
              <a:t>VisualParadigm</a:t>
            </a:r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142</a:t>
            </a:fld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304800"/>
            <a:ext cx="3135539" cy="6341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ZoneTexte 5"/>
          <p:cNvSpPr txBox="1"/>
          <p:nvPr/>
        </p:nvSpPr>
        <p:spPr>
          <a:xfrm>
            <a:off x="1828800" y="2590800"/>
            <a:ext cx="365760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b="1" dirty="0" smtClean="0"/>
              <a:t>Propriétés des extrémités</a:t>
            </a:r>
            <a:endParaRPr lang="fr-FR" b="1" dirty="0" smtClean="0"/>
          </a:p>
          <a:p>
            <a:pPr algn="ctr"/>
            <a:r>
              <a:rPr lang="fr-FR" dirty="0" smtClean="0"/>
              <a:t>Plusieurs propriétés disponibles, dont la présence des </a:t>
            </a:r>
            <a:r>
              <a:rPr lang="fr-FR" dirty="0" err="1" smtClean="0"/>
              <a:t>get</a:t>
            </a:r>
            <a:r>
              <a:rPr lang="fr-FR" dirty="0" smtClean="0"/>
              <a:t>/set</a:t>
            </a:r>
            <a:endParaRPr lang="fr-FR" b="1" i="1" dirty="0" smtClean="0"/>
          </a:p>
        </p:txBody>
      </p:sp>
      <p:cxnSp>
        <p:nvCxnSpPr>
          <p:cNvPr id="7" name="Connecteur droit avec flèche 6"/>
          <p:cNvCxnSpPr>
            <a:stCxn id="6" idx="3"/>
          </p:cNvCxnSpPr>
          <p:nvPr/>
        </p:nvCxnSpPr>
        <p:spPr>
          <a:xfrm>
            <a:off x="5486400" y="3006299"/>
            <a:ext cx="990600" cy="10323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1" name="Imag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447800"/>
            <a:ext cx="7655834" cy="5257800"/>
          </a:xfrm>
          <a:prstGeom prst="rect">
            <a:avLst/>
          </a:prstGeom>
          <a:ln w="38100" cap="sq">
            <a:solidFill>
              <a:srgbClr val="99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ZoneTexte 11"/>
          <p:cNvSpPr txBox="1"/>
          <p:nvPr/>
        </p:nvSpPr>
        <p:spPr>
          <a:xfrm>
            <a:off x="5486400" y="1836003"/>
            <a:ext cx="3413123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b="1" dirty="0" smtClean="0"/>
              <a:t>R</a:t>
            </a:r>
            <a:r>
              <a:rPr lang="fr-FR" b="1" dirty="0" smtClean="0"/>
              <a:t>ôle changeable ou pas ?</a:t>
            </a:r>
            <a:endParaRPr lang="fr-FR" dirty="0" smtClean="0"/>
          </a:p>
          <a:p>
            <a:pPr algn="ctr"/>
            <a:r>
              <a:rPr lang="fr-FR" dirty="0" smtClean="0"/>
              <a:t>VP génère automatiquement les getter/setter pour les r</a:t>
            </a:r>
            <a:r>
              <a:rPr lang="fr-FR" dirty="0" smtClean="0"/>
              <a:t>ôles</a:t>
            </a:r>
            <a:endParaRPr lang="fr-FR" dirty="0" smtClean="0"/>
          </a:p>
        </p:txBody>
      </p:sp>
      <p:cxnSp>
        <p:nvCxnSpPr>
          <p:cNvPr id="13" name="Connecteur droit avec flèche 12"/>
          <p:cNvCxnSpPr>
            <a:stCxn id="12" idx="2"/>
          </p:cNvCxnSpPr>
          <p:nvPr/>
        </p:nvCxnSpPr>
        <p:spPr>
          <a:xfrm flipH="1">
            <a:off x="6553200" y="2667000"/>
            <a:ext cx="639762" cy="914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6528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990000"/>
                </a:solidFill>
              </a:rPr>
              <a:t>Associations </a:t>
            </a:r>
            <a:r>
              <a:rPr lang="fr-FR" sz="2800" b="1" dirty="0" err="1" smtClean="0">
                <a:solidFill>
                  <a:srgbClr val="990000"/>
                </a:solidFill>
              </a:rPr>
              <a:t>n-</a:t>
            </a:r>
            <a:r>
              <a:rPr lang="fr-FR" sz="2800" b="1" dirty="0" err="1" smtClean="0">
                <a:solidFill>
                  <a:srgbClr val="990000"/>
                </a:solidFill>
              </a:rPr>
              <a:t>aires</a:t>
            </a:r>
            <a:endParaRPr lang="fr-FR" sz="2800" b="1" dirty="0" smtClean="0">
              <a:solidFill>
                <a:srgbClr val="990000"/>
              </a:solidFill>
            </a:endParaRPr>
          </a:p>
          <a:p>
            <a:pPr lvl="1"/>
            <a:r>
              <a:rPr lang="fr-FR" sz="2400" dirty="0" smtClean="0"/>
              <a:t>Bien souvent, les associations </a:t>
            </a:r>
            <a:r>
              <a:rPr lang="fr-FR" sz="2400" dirty="0" err="1" smtClean="0"/>
              <a:t>n-aires</a:t>
            </a:r>
            <a:r>
              <a:rPr lang="fr-FR" sz="2400" dirty="0" smtClean="0"/>
              <a:t> vont </a:t>
            </a:r>
            <a:r>
              <a:rPr lang="fr-FR" sz="2400" dirty="0" smtClean="0"/>
              <a:t>être traitées comme une classe-association</a:t>
            </a:r>
          </a:p>
          <a:p>
            <a:pPr lvl="2"/>
            <a:r>
              <a:rPr lang="fr-FR" sz="2200" dirty="0" smtClean="0"/>
              <a:t>Cré</a:t>
            </a:r>
            <a:r>
              <a:rPr lang="fr-FR" sz="2200" dirty="0" smtClean="0"/>
              <a:t>ation d’une </a:t>
            </a:r>
            <a:r>
              <a:rPr lang="fr-FR" sz="2200" b="1" dirty="0" smtClean="0"/>
              <a:t>classe</a:t>
            </a:r>
            <a:r>
              <a:rPr lang="fr-FR" sz="2200" dirty="0" smtClean="0"/>
              <a:t> lui correspondant</a:t>
            </a:r>
          </a:p>
          <a:p>
            <a:pPr lvl="2"/>
            <a:r>
              <a:rPr lang="fr-FR" sz="2200" dirty="0" smtClean="0"/>
              <a:t>Extrémités établies par le </a:t>
            </a:r>
            <a:r>
              <a:rPr lang="fr-FR" sz="2200" b="1" dirty="0" smtClean="0"/>
              <a:t>constructeur</a:t>
            </a:r>
            <a:r>
              <a:rPr lang="fr-FR" sz="2200" dirty="0" smtClean="0"/>
              <a:t> ou par </a:t>
            </a:r>
            <a:r>
              <a:rPr lang="fr-FR" sz="2200" b="1" dirty="0" smtClean="0"/>
              <a:t>getter/setter </a:t>
            </a:r>
            <a:endParaRPr lang="fr-FR" sz="22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143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315276" y="3784305"/>
            <a:ext cx="3810000" cy="304698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r>
              <a:rPr lang="fr-FR" b="1" dirty="0">
                <a:solidFill>
                  <a:srgbClr val="990000"/>
                </a:solidFill>
              </a:rPr>
              <a:t>public class </a:t>
            </a:r>
            <a:r>
              <a:rPr lang="fr-FR" b="1" dirty="0" err="1">
                <a:solidFill>
                  <a:srgbClr val="990000"/>
                </a:solidFill>
              </a:rPr>
              <a:t>reservation</a:t>
            </a:r>
            <a:r>
              <a:rPr lang="fr-FR" b="1" dirty="0">
                <a:solidFill>
                  <a:srgbClr val="990000"/>
                </a:solidFill>
              </a:rPr>
              <a:t> {</a:t>
            </a:r>
          </a:p>
          <a:p>
            <a:r>
              <a:rPr lang="fr-FR" dirty="0"/>
              <a:t> </a:t>
            </a:r>
            <a:r>
              <a:rPr lang="fr-FR" dirty="0" smtClean="0"/>
              <a:t>      </a:t>
            </a:r>
            <a:r>
              <a:rPr lang="fr-FR" b="1" dirty="0" smtClean="0"/>
              <a:t> Train </a:t>
            </a:r>
            <a:r>
              <a:rPr lang="fr-FR" b="1" dirty="0" err="1"/>
              <a:t>a_Train</a:t>
            </a:r>
            <a:r>
              <a:rPr lang="fr-FR" b="1" dirty="0"/>
              <a:t>_;</a:t>
            </a:r>
          </a:p>
          <a:p>
            <a:r>
              <a:rPr lang="fr-FR" b="1" dirty="0" smtClean="0"/>
              <a:t>        Place </a:t>
            </a:r>
            <a:r>
              <a:rPr lang="fr-FR" b="1" dirty="0" err="1"/>
              <a:t>a_Place</a:t>
            </a:r>
            <a:r>
              <a:rPr lang="fr-FR" b="1" dirty="0"/>
              <a:t>_;</a:t>
            </a:r>
          </a:p>
          <a:p>
            <a:r>
              <a:rPr lang="fr-FR" b="1" dirty="0" smtClean="0"/>
              <a:t>        Traveller </a:t>
            </a:r>
            <a:r>
              <a:rPr lang="fr-FR" b="1" dirty="0" err="1"/>
              <a:t>a_Traveller</a:t>
            </a:r>
            <a:r>
              <a:rPr lang="fr-FR" b="1" dirty="0"/>
              <a:t>_;</a:t>
            </a:r>
          </a:p>
          <a:p>
            <a:r>
              <a:rPr lang="fr-FR" b="1" dirty="0"/>
              <a:t>   </a:t>
            </a:r>
            <a:r>
              <a:rPr lang="fr-FR" b="1" dirty="0" smtClean="0"/>
              <a:t>     </a:t>
            </a:r>
            <a:r>
              <a:rPr lang="fr-FR" b="1" dirty="0">
                <a:solidFill>
                  <a:srgbClr val="990000"/>
                </a:solidFill>
              </a:rPr>
              <a:t>public </a:t>
            </a:r>
            <a:r>
              <a:rPr lang="fr-FR" b="1" dirty="0" err="1">
                <a:solidFill>
                  <a:srgbClr val="990000"/>
                </a:solidFill>
              </a:rPr>
              <a:t>reservation</a:t>
            </a:r>
            <a:r>
              <a:rPr lang="fr-FR" b="1" dirty="0">
                <a:solidFill>
                  <a:srgbClr val="990000"/>
                </a:solidFill>
              </a:rPr>
              <a:t> (Train </a:t>
            </a:r>
            <a:r>
              <a:rPr lang="fr-FR" b="1" dirty="0" err="1">
                <a:solidFill>
                  <a:srgbClr val="990000"/>
                </a:solidFill>
              </a:rPr>
              <a:t>t</a:t>
            </a:r>
            <a:r>
              <a:rPr lang="fr-FR" b="1" dirty="0">
                <a:solidFill>
                  <a:srgbClr val="990000"/>
                </a:solidFill>
              </a:rPr>
              <a:t>, Place p, </a:t>
            </a:r>
            <a:r>
              <a:rPr lang="fr-FR" b="1" dirty="0" smtClean="0">
                <a:solidFill>
                  <a:srgbClr val="990000"/>
                </a:solidFill>
              </a:rPr>
              <a:t/>
            </a:r>
            <a:br>
              <a:rPr lang="fr-FR" b="1" dirty="0" smtClean="0">
                <a:solidFill>
                  <a:srgbClr val="990000"/>
                </a:solidFill>
              </a:rPr>
            </a:br>
            <a:r>
              <a:rPr lang="fr-FR" b="1" dirty="0" smtClean="0">
                <a:solidFill>
                  <a:srgbClr val="990000"/>
                </a:solidFill>
              </a:rPr>
              <a:t>		       Traveller </a:t>
            </a:r>
            <a:r>
              <a:rPr lang="fr-FR" b="1" dirty="0">
                <a:solidFill>
                  <a:srgbClr val="990000"/>
                </a:solidFill>
              </a:rPr>
              <a:t>tr)</a:t>
            </a:r>
            <a:r>
              <a:rPr lang="fr-FR" b="1" dirty="0"/>
              <a:t> {</a:t>
            </a:r>
          </a:p>
          <a:p>
            <a:r>
              <a:rPr lang="fr-FR" b="1" dirty="0"/>
              <a:t>        </a:t>
            </a:r>
            <a:r>
              <a:rPr lang="fr-FR" b="1" dirty="0" smtClean="0"/>
              <a:t>	</a:t>
            </a:r>
            <a:r>
              <a:rPr lang="fr-FR" b="1" dirty="0" err="1" smtClean="0"/>
              <a:t>this.a_Place</a:t>
            </a:r>
            <a:r>
              <a:rPr lang="fr-FR" b="1" dirty="0" smtClean="0"/>
              <a:t>_ </a:t>
            </a:r>
            <a:r>
              <a:rPr lang="fr-FR" b="1" dirty="0"/>
              <a:t>= p;</a:t>
            </a:r>
          </a:p>
          <a:p>
            <a:r>
              <a:rPr lang="fr-FR" b="1" dirty="0"/>
              <a:t>       </a:t>
            </a:r>
            <a:r>
              <a:rPr lang="fr-FR" b="1" dirty="0" smtClean="0"/>
              <a:t>	</a:t>
            </a:r>
            <a:r>
              <a:rPr lang="fr-FR" b="1" dirty="0" err="1" smtClean="0"/>
              <a:t>this.a_Train</a:t>
            </a:r>
            <a:r>
              <a:rPr lang="fr-FR" b="1" dirty="0" smtClean="0"/>
              <a:t>_ </a:t>
            </a:r>
            <a:r>
              <a:rPr lang="fr-FR" b="1" dirty="0"/>
              <a:t>= </a:t>
            </a:r>
            <a:r>
              <a:rPr lang="fr-FR" b="1" dirty="0" err="1"/>
              <a:t>t</a:t>
            </a:r>
            <a:r>
              <a:rPr lang="fr-FR" b="1" dirty="0"/>
              <a:t>;</a:t>
            </a:r>
          </a:p>
          <a:p>
            <a:r>
              <a:rPr lang="fr-FR" b="1" dirty="0"/>
              <a:t>      </a:t>
            </a:r>
            <a:r>
              <a:rPr lang="fr-FR" b="1" dirty="0" smtClean="0"/>
              <a:t>	</a:t>
            </a:r>
            <a:r>
              <a:rPr lang="fr-FR" b="1" dirty="0" err="1" smtClean="0"/>
              <a:t>this.a_Traveller</a:t>
            </a:r>
            <a:r>
              <a:rPr lang="fr-FR" b="1" dirty="0" smtClean="0"/>
              <a:t>_ </a:t>
            </a:r>
            <a:r>
              <a:rPr lang="fr-FR" b="1" dirty="0"/>
              <a:t>= tr;</a:t>
            </a:r>
          </a:p>
          <a:p>
            <a:r>
              <a:rPr lang="fr-FR" b="1" dirty="0"/>
              <a:t>    </a:t>
            </a:r>
            <a:r>
              <a:rPr lang="fr-FR" b="1" dirty="0" smtClean="0"/>
              <a:t>    }</a:t>
            </a:r>
            <a:endParaRPr lang="fr-FR" b="1" dirty="0"/>
          </a:p>
          <a:p>
            <a:r>
              <a:rPr lang="fr-FR" b="1" dirty="0" smtClean="0"/>
              <a:t>… </a:t>
            </a:r>
            <a:endParaRPr lang="fr-FR" b="1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4191000"/>
            <a:ext cx="5486400" cy="230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15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990000"/>
                </a:solidFill>
              </a:rPr>
              <a:t>Quelques détails à ne pas oublier… </a:t>
            </a:r>
          </a:p>
          <a:p>
            <a:endParaRPr lang="fr-FR" sz="2800" b="1" dirty="0" smtClean="0">
              <a:solidFill>
                <a:srgbClr val="990000"/>
              </a:solidFill>
            </a:endParaRPr>
          </a:p>
          <a:p>
            <a:r>
              <a:rPr lang="fr-FR" sz="2800" b="1" dirty="0" smtClean="0"/>
              <a:t>Envoie </a:t>
            </a:r>
            <a:r>
              <a:rPr lang="fr-FR" sz="2800" b="1" dirty="0" smtClean="0"/>
              <a:t>de </a:t>
            </a:r>
            <a:r>
              <a:rPr lang="fr-FR" sz="2800" b="1" dirty="0" smtClean="0"/>
              <a:t>message : </a:t>
            </a:r>
            <a:r>
              <a:rPr lang="fr-FR" sz="2800" dirty="0" smtClean="0"/>
              <a:t>Attention </a:t>
            </a:r>
            <a:r>
              <a:rPr lang="fr-FR" sz="2800" dirty="0" smtClean="0"/>
              <a:t>à </a:t>
            </a:r>
            <a:r>
              <a:rPr lang="fr-FR" sz="2800" dirty="0" smtClean="0"/>
              <a:t>l'</a:t>
            </a:r>
            <a:r>
              <a:rPr lang="fr-FR" sz="2800" b="1" dirty="0" smtClean="0">
                <a:solidFill>
                  <a:srgbClr val="990000"/>
                </a:solidFill>
              </a:rPr>
              <a:t>encapsulation </a:t>
            </a:r>
            <a:r>
              <a:rPr lang="fr-FR" sz="2800" dirty="0" smtClean="0"/>
              <a:t>!</a:t>
            </a:r>
            <a:endParaRPr lang="fr-FR" sz="2800" dirty="0" smtClean="0"/>
          </a:p>
          <a:p>
            <a:pPr lvl="1"/>
            <a:r>
              <a:rPr lang="fr-FR" sz="2600" dirty="0" smtClean="0"/>
              <a:t>Attention à ne pas </a:t>
            </a:r>
            <a:r>
              <a:rPr lang="fr-FR" sz="2600" b="1" dirty="0" smtClean="0"/>
              <a:t>exposer les structures internes </a:t>
            </a:r>
            <a:r>
              <a:rPr lang="fr-FR" sz="2600" dirty="0" smtClean="0"/>
              <a:t>par les retours des méthodes </a:t>
            </a:r>
          </a:p>
          <a:p>
            <a:pPr lvl="2"/>
            <a:r>
              <a:rPr lang="fr-FR" sz="2400" dirty="0" smtClean="0"/>
              <a:t>Retour d’un objet/</a:t>
            </a:r>
            <a:r>
              <a:rPr lang="fr-FR" sz="2400" dirty="0" err="1" smtClean="0"/>
              <a:t>array</a:t>
            </a:r>
            <a:r>
              <a:rPr lang="fr-FR" sz="2400" dirty="0" smtClean="0"/>
              <a:t> : </a:t>
            </a:r>
            <a:r>
              <a:rPr lang="fr-FR" sz="2400" b="1" dirty="0" smtClean="0"/>
              <a:t>passage par référence</a:t>
            </a:r>
            <a:r>
              <a:rPr lang="fr-FR" sz="2400" dirty="0" smtClean="0"/>
              <a:t> </a:t>
            </a:r>
            <a:endParaRPr lang="fr-FR" sz="2400" dirty="0" smtClean="0"/>
          </a:p>
          <a:p>
            <a:pPr lvl="2"/>
            <a:r>
              <a:rPr lang="fr-FR" sz="2400" dirty="0" smtClean="0"/>
              <a:t>Classe </a:t>
            </a:r>
            <a:r>
              <a:rPr lang="fr-FR" sz="2400" b="1" dirty="0" smtClean="0"/>
              <a:t>String</a:t>
            </a:r>
            <a:r>
              <a:rPr lang="fr-FR" sz="2400" dirty="0" smtClean="0"/>
              <a:t> : non modifiable </a:t>
            </a:r>
          </a:p>
          <a:p>
            <a:pPr lvl="2"/>
            <a:endParaRPr lang="fr-FR" sz="2400" dirty="0" smtClean="0"/>
          </a:p>
          <a:p>
            <a:pPr lvl="1"/>
            <a:r>
              <a:rPr lang="fr-FR" sz="2600" dirty="0" smtClean="0"/>
              <a:t>Attention aux attributs </a:t>
            </a:r>
            <a:r>
              <a:rPr lang="fr-FR" sz="2600" b="1" dirty="0" err="1" smtClean="0"/>
              <a:t>protected</a:t>
            </a:r>
            <a:r>
              <a:rPr lang="fr-FR" sz="2600" dirty="0" smtClean="0"/>
              <a:t> (et "package")</a:t>
            </a:r>
            <a:endParaRPr lang="fr-FR" sz="26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356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145</a:t>
            </a:fld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371600"/>
            <a:ext cx="7185740" cy="2806700"/>
          </a:xfrm>
          <a:prstGeom prst="rect">
            <a:avLst/>
          </a:prstGeom>
        </p:spPr>
      </p:pic>
      <p:pic>
        <p:nvPicPr>
          <p:cNvPr id="9" name="Image 8" descr="codeEtudiant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819400"/>
            <a:ext cx="6451600" cy="4000500"/>
          </a:xfrm>
          <a:prstGeom prst="rect">
            <a:avLst/>
          </a:prstGeom>
        </p:spPr>
      </p:pic>
      <p:cxnSp>
        <p:nvCxnSpPr>
          <p:cNvPr id="13" name="Connecteur droit avec flèche 12"/>
          <p:cNvCxnSpPr/>
          <p:nvPr/>
        </p:nvCxnSpPr>
        <p:spPr>
          <a:xfrm>
            <a:off x="381000" y="3581400"/>
            <a:ext cx="609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>
            <a:off x="685800" y="5867400"/>
            <a:ext cx="609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Accolade ouvrante 16"/>
          <p:cNvSpPr/>
          <p:nvPr/>
        </p:nvSpPr>
        <p:spPr>
          <a:xfrm>
            <a:off x="4038600" y="3733800"/>
            <a:ext cx="228600" cy="60960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colade ouvrante 17"/>
          <p:cNvSpPr/>
          <p:nvPr/>
        </p:nvSpPr>
        <p:spPr>
          <a:xfrm>
            <a:off x="4038600" y="4495800"/>
            <a:ext cx="228600" cy="45720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6344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146</a:t>
            </a:fld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371600"/>
            <a:ext cx="7185740" cy="2806700"/>
          </a:xfrm>
          <a:prstGeom prst="rect">
            <a:avLst/>
          </a:prstGeom>
        </p:spPr>
      </p:pic>
      <p:pic>
        <p:nvPicPr>
          <p:cNvPr id="9" name="Image 8" descr="codeEtudiant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819400"/>
            <a:ext cx="6451600" cy="4000500"/>
          </a:xfrm>
          <a:prstGeom prst="rect">
            <a:avLst/>
          </a:prstGeom>
        </p:spPr>
      </p:pic>
      <p:cxnSp>
        <p:nvCxnSpPr>
          <p:cNvPr id="13" name="Connecteur droit avec flèche 12"/>
          <p:cNvCxnSpPr/>
          <p:nvPr/>
        </p:nvCxnSpPr>
        <p:spPr>
          <a:xfrm>
            <a:off x="381000" y="3581400"/>
            <a:ext cx="609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>
            <a:off x="685800" y="5867400"/>
            <a:ext cx="609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Imag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1800" y="1054100"/>
            <a:ext cx="6019800" cy="4356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Accolade ouvrante 16"/>
          <p:cNvSpPr/>
          <p:nvPr/>
        </p:nvSpPr>
        <p:spPr>
          <a:xfrm>
            <a:off x="4038600" y="3733800"/>
            <a:ext cx="228600" cy="60960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colade ouvrante 17"/>
          <p:cNvSpPr/>
          <p:nvPr/>
        </p:nvSpPr>
        <p:spPr>
          <a:xfrm>
            <a:off x="4038600" y="4495800"/>
            <a:ext cx="228600" cy="45720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5277808"/>
            <a:ext cx="2971800" cy="14277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14953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Passage UML </a:t>
            </a:r>
            <a:r>
              <a:rPr lang="fr-FR" dirty="0">
                <a:sym typeface="Wingdings"/>
              </a:rPr>
              <a:t> code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>
                <a:solidFill>
                  <a:srgbClr val="990000"/>
                </a:solidFill>
              </a:rPr>
              <a:t>Quelques détails à ne pas oublier… </a:t>
            </a:r>
          </a:p>
          <a:p>
            <a:endParaRPr lang="fr-FR" sz="2800" dirty="0" smtClean="0"/>
          </a:p>
          <a:p>
            <a:r>
              <a:rPr lang="fr-FR" sz="2800" b="1" dirty="0" smtClean="0">
                <a:solidFill>
                  <a:srgbClr val="990000"/>
                </a:solidFill>
              </a:rPr>
              <a:t>Instanciation</a:t>
            </a:r>
            <a:r>
              <a:rPr lang="fr-FR" sz="2800" dirty="0" smtClean="0"/>
              <a:t> : Attention où on instancie </a:t>
            </a:r>
          </a:p>
          <a:p>
            <a:pPr lvl="1"/>
            <a:r>
              <a:rPr lang="fr-FR" sz="2400" dirty="0" smtClean="0"/>
              <a:t>L</a:t>
            </a:r>
            <a:r>
              <a:rPr lang="fr-FR" sz="2400" dirty="0" smtClean="0"/>
              <a:t>a création d’un instance d’une autre classe entra</a:t>
            </a:r>
            <a:r>
              <a:rPr lang="fr-FR" sz="2400" dirty="0" smtClean="0"/>
              <a:t>îne la </a:t>
            </a:r>
            <a:r>
              <a:rPr lang="fr-FR" sz="2400" dirty="0"/>
              <a:t>c</a:t>
            </a:r>
            <a:r>
              <a:rPr lang="fr-FR" sz="2400" dirty="0" smtClean="0"/>
              <a:t>réation d’une </a:t>
            </a:r>
            <a:r>
              <a:rPr lang="fr-FR" sz="2400" b="1" dirty="0" smtClean="0"/>
              <a:t>dépendance forte </a:t>
            </a:r>
            <a:r>
              <a:rPr lang="fr-FR" sz="2400" dirty="0" smtClean="0"/>
              <a:t>entre classes</a:t>
            </a:r>
          </a:p>
          <a:p>
            <a:pPr lvl="1"/>
            <a:r>
              <a:rPr lang="fr-FR" sz="2400" b="1" dirty="0" smtClean="0"/>
              <a:t>Couplage fort </a:t>
            </a:r>
            <a:r>
              <a:rPr lang="fr-FR" sz="2400" dirty="0" smtClean="0">
                <a:sym typeface="Wingdings"/>
              </a:rPr>
              <a:t> plus difficile à réutiliser et à faire évoluer</a:t>
            </a:r>
          </a:p>
          <a:p>
            <a:pPr lvl="2"/>
            <a:r>
              <a:rPr lang="fr-FR" sz="2000" dirty="0" smtClean="0"/>
              <a:t>Exemple : utilisation d’une sous-classe…. </a:t>
            </a:r>
          </a:p>
          <a:p>
            <a:pPr lvl="1"/>
            <a:r>
              <a:rPr lang="fr-FR" sz="2400" dirty="0" smtClean="0"/>
              <a:t>Usage du principe de l’</a:t>
            </a:r>
            <a:r>
              <a:rPr lang="fr-FR" sz="2400" b="1" dirty="0" smtClean="0"/>
              <a:t>injection de dépendance </a:t>
            </a:r>
          </a:p>
          <a:p>
            <a:pPr lvl="2"/>
            <a:r>
              <a:rPr lang="fr-FR" sz="2200" dirty="0" smtClean="0"/>
              <a:t>Introduction de la nouvelle instance par paramètre ou par getter/setter</a:t>
            </a:r>
          </a:p>
          <a:p>
            <a:pPr lvl="2"/>
            <a:r>
              <a:rPr lang="fr-FR" sz="2200" dirty="0" smtClean="0"/>
              <a:t>Exemple : interface </a:t>
            </a:r>
            <a:r>
              <a:rPr lang="fr-FR" sz="2200" dirty="0" err="1" smtClean="0"/>
              <a:t>Door</a:t>
            </a:r>
            <a:r>
              <a:rPr lang="fr-FR" sz="2200" dirty="0" smtClean="0"/>
              <a:t>, classe </a:t>
            </a:r>
            <a:r>
              <a:rPr lang="fr-FR" sz="2200" dirty="0" err="1" smtClean="0"/>
              <a:t>ControlDevice</a:t>
            </a:r>
            <a:endParaRPr lang="fr-FR" sz="2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6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UML &amp; MDA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fr-FR" sz="2800" b="1" dirty="0" err="1" smtClean="0">
                <a:solidFill>
                  <a:schemeClr val="accent4"/>
                </a:solidFill>
              </a:rPr>
              <a:t>MDA</a:t>
            </a:r>
            <a:r>
              <a:rPr lang="fr-FR" sz="2800" b="1" dirty="0" smtClean="0">
                <a:solidFill>
                  <a:schemeClr val="accent4"/>
                </a:solidFill>
              </a:rPr>
              <a:t> (Model </a:t>
            </a:r>
            <a:r>
              <a:rPr lang="fr-FR" sz="2800" b="1" dirty="0" err="1" smtClean="0">
                <a:solidFill>
                  <a:schemeClr val="accent4"/>
                </a:solidFill>
              </a:rPr>
              <a:t>Driven</a:t>
            </a:r>
            <a:r>
              <a:rPr lang="fr-FR" sz="2800" b="1" dirty="0" smtClean="0">
                <a:solidFill>
                  <a:schemeClr val="accent4"/>
                </a:solidFill>
              </a:rPr>
              <a:t> Architecture)</a:t>
            </a:r>
          </a:p>
          <a:p>
            <a:pPr lvl="1"/>
            <a:r>
              <a:rPr lang="fr-FR" sz="2400" dirty="0"/>
              <a:t>Démarche d'</a:t>
            </a:r>
            <a:r>
              <a:rPr lang="fr-FR" sz="2400" b="1" dirty="0">
                <a:solidFill>
                  <a:schemeClr val="tx2"/>
                </a:solidFill>
              </a:rPr>
              <a:t>ingénierie dirigée par les </a:t>
            </a:r>
            <a:r>
              <a:rPr lang="fr-FR" sz="2400" b="1" dirty="0" smtClean="0">
                <a:solidFill>
                  <a:schemeClr val="tx2"/>
                </a:solidFill>
              </a:rPr>
              <a:t/>
            </a:r>
            <a:br>
              <a:rPr lang="fr-FR" sz="2400" b="1" dirty="0" smtClean="0">
                <a:solidFill>
                  <a:schemeClr val="tx2"/>
                </a:solidFill>
              </a:rPr>
            </a:br>
            <a:r>
              <a:rPr lang="fr-FR" sz="2400" b="1" dirty="0" smtClean="0">
                <a:solidFill>
                  <a:schemeClr val="tx2"/>
                </a:solidFill>
              </a:rPr>
              <a:t>modèles </a:t>
            </a:r>
            <a:r>
              <a:rPr lang="fr-FR" sz="2400" b="1" dirty="0">
                <a:solidFill>
                  <a:schemeClr val="tx2"/>
                </a:solidFill>
              </a:rPr>
              <a:t>(</a:t>
            </a:r>
            <a:r>
              <a:rPr lang="fr-FR" sz="2400" b="1" dirty="0" err="1">
                <a:solidFill>
                  <a:schemeClr val="tx2"/>
                </a:solidFill>
              </a:rPr>
              <a:t>IDM</a:t>
            </a:r>
            <a:r>
              <a:rPr lang="fr-FR" sz="2400" b="1" dirty="0" smtClean="0">
                <a:solidFill>
                  <a:schemeClr val="tx2"/>
                </a:solidFill>
              </a:rPr>
              <a:t>)</a:t>
            </a:r>
          </a:p>
          <a:p>
            <a:pPr lvl="1"/>
            <a:endParaRPr lang="fr-FR" sz="2400" b="1" dirty="0">
              <a:solidFill>
                <a:schemeClr val="tx2"/>
              </a:solidFill>
            </a:endParaRPr>
          </a:p>
          <a:p>
            <a:pPr lvl="1"/>
            <a:r>
              <a:rPr lang="fr-FR" sz="2400" dirty="0"/>
              <a:t>Développement de systèmes par 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l'</a:t>
            </a:r>
            <a:r>
              <a:rPr lang="fr-FR" sz="2400" b="1" dirty="0" smtClean="0">
                <a:solidFill>
                  <a:schemeClr val="tx2"/>
                </a:solidFill>
              </a:rPr>
              <a:t>élaboration</a:t>
            </a:r>
            <a:r>
              <a:rPr lang="fr-FR" sz="2400" dirty="0" smtClean="0"/>
              <a:t> </a:t>
            </a:r>
            <a:r>
              <a:rPr lang="fr-FR" sz="2400" dirty="0"/>
              <a:t>et  la </a:t>
            </a:r>
            <a:r>
              <a:rPr lang="fr-FR" sz="2400" b="1" dirty="0">
                <a:solidFill>
                  <a:schemeClr val="tx2"/>
                </a:solidFill>
              </a:rPr>
              <a:t>transformation</a:t>
            </a:r>
            <a:r>
              <a:rPr lang="fr-FR" sz="2400" dirty="0"/>
              <a:t> 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successives </a:t>
            </a:r>
            <a:r>
              <a:rPr lang="fr-FR" sz="2400" dirty="0"/>
              <a:t>de </a:t>
            </a:r>
            <a:r>
              <a:rPr lang="fr-FR" sz="2400" b="1" dirty="0">
                <a:solidFill>
                  <a:schemeClr val="tx2"/>
                </a:solidFill>
              </a:rPr>
              <a:t>différents modèles</a:t>
            </a:r>
            <a:r>
              <a:rPr lang="fr-FR" sz="2400" dirty="0"/>
              <a:t>, 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jusqu’à l'</a:t>
            </a:r>
            <a:r>
              <a:rPr lang="fr-FR" sz="2400" b="1" dirty="0" smtClean="0">
                <a:solidFill>
                  <a:schemeClr val="tx2"/>
                </a:solidFill>
              </a:rPr>
              <a:t>implémentation</a:t>
            </a:r>
            <a:r>
              <a:rPr lang="fr-FR" sz="2400" dirty="0" smtClean="0"/>
              <a:t> </a:t>
            </a:r>
            <a:endParaRPr lang="fr-FR" sz="2400" dirty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15</a:t>
            </a:fld>
            <a:endParaRPr lang="en-US" dirty="0"/>
          </a:p>
        </p:txBody>
      </p:sp>
      <p:graphicFrame>
        <p:nvGraphicFramePr>
          <p:cNvPr id="8" name="Content Placeholder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3297299"/>
              </p:ext>
            </p:extLst>
          </p:nvPr>
        </p:nvGraphicFramePr>
        <p:xfrm>
          <a:off x="7010400" y="1600200"/>
          <a:ext cx="1677988" cy="4310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9665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UML : 5 vues</a:t>
            </a:r>
            <a:endParaRPr lang="fr-FR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r"/>
            <a:fld id="{1A5A83A8-9FC4-4AC0-BE89-1FE056559852}" type="slidenum">
              <a:rPr lang="fr-FR"/>
              <a:pPr algn="r"/>
              <a:t>16</a:t>
            </a:fld>
            <a:endParaRPr lang="fr-FR"/>
          </a:p>
        </p:txBody>
      </p:sp>
      <p:sp>
        <p:nvSpPr>
          <p:cNvPr id="847876" name="Rectangle 4"/>
          <p:cNvSpPr>
            <a:spLocks noChangeArrowheads="1"/>
          </p:cNvSpPr>
          <p:nvPr/>
        </p:nvSpPr>
        <p:spPr bwMode="auto">
          <a:xfrm>
            <a:off x="1980567" y="2857480"/>
            <a:ext cx="2209800" cy="11430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r-CH" sz="2200" dirty="0"/>
              <a:t>Vue de conception</a:t>
            </a:r>
            <a:endParaRPr lang="fr-FR" sz="2200" dirty="0"/>
          </a:p>
        </p:txBody>
      </p:sp>
      <p:sp>
        <p:nvSpPr>
          <p:cNvPr id="847877" name="Rectangle 5"/>
          <p:cNvSpPr>
            <a:spLocks noChangeArrowheads="1"/>
          </p:cNvSpPr>
          <p:nvPr/>
        </p:nvSpPr>
        <p:spPr bwMode="auto">
          <a:xfrm>
            <a:off x="4623766" y="2914640"/>
            <a:ext cx="2366962" cy="11430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r-CH" sz="2200"/>
              <a:t>Vue d’implémentation</a:t>
            </a:r>
            <a:endParaRPr lang="fr-FR" sz="2200"/>
          </a:p>
        </p:txBody>
      </p:sp>
      <p:sp>
        <p:nvSpPr>
          <p:cNvPr id="847878" name="Rectangle 6"/>
          <p:cNvSpPr>
            <a:spLocks noChangeArrowheads="1"/>
          </p:cNvSpPr>
          <p:nvPr/>
        </p:nvSpPr>
        <p:spPr bwMode="auto">
          <a:xfrm>
            <a:off x="4766642" y="4714868"/>
            <a:ext cx="2209800" cy="11430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r-CH" sz="2200"/>
              <a:t>Vue de déploiement</a:t>
            </a:r>
            <a:endParaRPr lang="fr-FR" sz="2200"/>
          </a:p>
        </p:txBody>
      </p:sp>
      <p:sp>
        <p:nvSpPr>
          <p:cNvPr id="847879" name="Rectangle 7"/>
          <p:cNvSpPr>
            <a:spLocks noChangeArrowheads="1"/>
          </p:cNvSpPr>
          <p:nvPr/>
        </p:nvSpPr>
        <p:spPr bwMode="auto">
          <a:xfrm>
            <a:off x="1980567" y="4714868"/>
            <a:ext cx="2209800" cy="11430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r-CH" sz="2200"/>
              <a:t>Vue des processus</a:t>
            </a:r>
            <a:endParaRPr lang="fr-FR" sz="2200"/>
          </a:p>
        </p:txBody>
      </p:sp>
      <p:sp>
        <p:nvSpPr>
          <p:cNvPr id="847880" name="Oval 8"/>
          <p:cNvSpPr>
            <a:spLocks noChangeArrowheads="1"/>
          </p:cNvSpPr>
          <p:nvPr/>
        </p:nvSpPr>
        <p:spPr bwMode="auto">
          <a:xfrm>
            <a:off x="3266451" y="3829040"/>
            <a:ext cx="2357447" cy="1323975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r-CH" sz="2200" dirty="0"/>
              <a:t>Vue des cas d’utilisation</a:t>
            </a:r>
            <a:endParaRPr lang="fr-FR" sz="2200" dirty="0"/>
          </a:p>
        </p:txBody>
      </p:sp>
      <p:sp>
        <p:nvSpPr>
          <p:cNvPr id="847881" name="Text Box 9"/>
          <p:cNvSpPr txBox="1">
            <a:spLocks noChangeArrowheads="1"/>
          </p:cNvSpPr>
          <p:nvPr/>
        </p:nvSpPr>
        <p:spPr bwMode="auto">
          <a:xfrm>
            <a:off x="5981095" y="2221032"/>
            <a:ext cx="31432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CH" sz="2000" dirty="0"/>
              <a:t>Assemblage du système</a:t>
            </a:r>
          </a:p>
          <a:p>
            <a:r>
              <a:rPr lang="fr-CH" sz="2000" dirty="0"/>
              <a:t>Gestion de configuration</a:t>
            </a:r>
            <a:endParaRPr lang="fr-FR" sz="2000" dirty="0"/>
          </a:p>
        </p:txBody>
      </p:sp>
      <p:sp>
        <p:nvSpPr>
          <p:cNvPr id="847882" name="Text Box 10"/>
          <p:cNvSpPr txBox="1">
            <a:spLocks noChangeArrowheads="1"/>
          </p:cNvSpPr>
          <p:nvPr/>
        </p:nvSpPr>
        <p:spPr bwMode="auto">
          <a:xfrm>
            <a:off x="266055" y="5572124"/>
            <a:ext cx="30718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CH" sz="2000" dirty="0"/>
              <a:t>Performance</a:t>
            </a:r>
          </a:p>
          <a:p>
            <a:r>
              <a:rPr lang="fr-CH" sz="2000" dirty="0"/>
              <a:t>Capacité à monter en charge</a:t>
            </a:r>
          </a:p>
          <a:p>
            <a:r>
              <a:rPr lang="fr-CH" sz="2000" dirty="0"/>
              <a:t>Débit</a:t>
            </a:r>
            <a:endParaRPr lang="fr-FR" sz="2000" dirty="0"/>
          </a:p>
        </p:txBody>
      </p:sp>
      <p:sp>
        <p:nvSpPr>
          <p:cNvPr id="847883" name="Text Box 11"/>
          <p:cNvSpPr txBox="1">
            <a:spLocks noChangeArrowheads="1"/>
          </p:cNvSpPr>
          <p:nvPr/>
        </p:nvSpPr>
        <p:spPr bwMode="auto">
          <a:xfrm>
            <a:off x="623245" y="2214538"/>
            <a:ext cx="16478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CH" sz="2000" dirty="0"/>
              <a:t>Vocabulaire</a:t>
            </a:r>
          </a:p>
          <a:p>
            <a:r>
              <a:rPr lang="fr-CH" sz="2000" dirty="0"/>
              <a:t>Fonctionnalité</a:t>
            </a:r>
            <a:endParaRPr lang="fr-FR" sz="2000" dirty="0"/>
          </a:p>
        </p:txBody>
      </p:sp>
      <p:sp>
        <p:nvSpPr>
          <p:cNvPr id="847884" name="Text Box 12"/>
          <p:cNvSpPr txBox="1">
            <a:spLocks noChangeArrowheads="1"/>
          </p:cNvSpPr>
          <p:nvPr/>
        </p:nvSpPr>
        <p:spPr bwMode="auto">
          <a:xfrm>
            <a:off x="6981227" y="5600700"/>
            <a:ext cx="1714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2000" dirty="0" smtClean="0"/>
              <a:t>Distribution</a:t>
            </a:r>
          </a:p>
          <a:p>
            <a:r>
              <a:rPr lang="fr-FR" sz="2000" dirty="0" smtClean="0"/>
              <a:t>Livraison</a:t>
            </a:r>
          </a:p>
          <a:p>
            <a:r>
              <a:rPr lang="fr-FR" sz="2000" dirty="0" smtClean="0"/>
              <a:t>Installation</a:t>
            </a:r>
            <a:endParaRPr lang="fr-FR" sz="2000" dirty="0"/>
          </a:p>
        </p:txBody>
      </p:sp>
      <p:sp>
        <p:nvSpPr>
          <p:cNvPr id="847885" name="Text Box 13"/>
          <p:cNvSpPr txBox="1">
            <a:spLocks noChangeArrowheads="1"/>
          </p:cNvSpPr>
          <p:nvPr/>
        </p:nvSpPr>
        <p:spPr bwMode="auto">
          <a:xfrm>
            <a:off x="1495425" y="4214802"/>
            <a:ext cx="1704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CH" sz="2000" dirty="0"/>
              <a:t>Comportement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47167" y="1454688"/>
            <a:ext cx="7338449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800" dirty="0" smtClean="0"/>
              <a:t>Différents diagrammes pour différentes vues 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1249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/>
          <a:lstStyle/>
          <a:p>
            <a:r>
              <a:rPr lang="fr-FR" smtClean="0"/>
              <a:t>Les diagrammes d’UML</a:t>
            </a:r>
            <a:endParaRPr lang="fr-FR" dirty="0"/>
          </a:p>
        </p:txBody>
      </p:sp>
      <p:sp>
        <p:nvSpPr>
          <p:cNvPr id="67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53381"/>
            <a:ext cx="4038600" cy="762000"/>
          </a:xfrm>
        </p:spPr>
        <p:txBody>
          <a:bodyPr lIns="0" tIns="0" rIns="0" bIns="0">
            <a:noAutofit/>
          </a:bodyPr>
          <a:lstStyle/>
          <a:p>
            <a:r>
              <a:rPr lang="fr-CH" sz="2400" b="1" dirty="0" smtClean="0">
                <a:solidFill>
                  <a:schemeClr val="tx2">
                    <a:lumMod val="50000"/>
                  </a:schemeClr>
                </a:solidFill>
                <a:sym typeface="Wingdings" pitchFamily="2" charset="2"/>
              </a:rPr>
              <a:t>Diagrammes structurels</a:t>
            </a:r>
          </a:p>
          <a:p>
            <a:r>
              <a:rPr lang="fr-CH" sz="2400" b="1" dirty="0" smtClean="0">
                <a:solidFill>
                  <a:schemeClr val="tx2">
                    <a:lumMod val="50000"/>
                  </a:schemeClr>
                </a:solidFill>
                <a:sym typeface="Wingdings" pitchFamily="2" charset="2"/>
              </a:rPr>
              <a:t>vues statiques 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152400" y="2906712"/>
            <a:ext cx="4343400" cy="3570288"/>
          </a:xfrm>
        </p:spPr>
        <p:txBody>
          <a:bodyPr>
            <a:normAutofit/>
          </a:bodyPr>
          <a:lstStyle/>
          <a:p>
            <a:r>
              <a:rPr lang="fr-FR" sz="2200" b="1" i="1" dirty="0" smtClean="0">
                <a:solidFill>
                  <a:schemeClr val="tx2">
                    <a:lumMod val="50000"/>
                  </a:schemeClr>
                </a:solidFill>
              </a:rPr>
              <a:t>Diagrammes de classes</a:t>
            </a:r>
          </a:p>
          <a:p>
            <a:r>
              <a:rPr lang="fr-FR" sz="2200" b="1" i="1" dirty="0" smtClean="0">
                <a:solidFill>
                  <a:schemeClr val="tx2">
                    <a:lumMod val="50000"/>
                  </a:schemeClr>
                </a:solidFill>
              </a:rPr>
              <a:t>Diagrammes d’objets</a:t>
            </a:r>
          </a:p>
          <a:p>
            <a:r>
              <a:rPr lang="fr-FR" sz="2200" dirty="0" smtClean="0"/>
              <a:t>Diagrammes de composants</a:t>
            </a:r>
          </a:p>
          <a:p>
            <a:r>
              <a:rPr lang="fr-FR" sz="2200" dirty="0" smtClean="0"/>
              <a:t>Diagrammes de déploiement</a:t>
            </a:r>
          </a:p>
          <a:p>
            <a:r>
              <a:rPr lang="fr-FR" sz="2200" b="1" i="1" dirty="0" smtClean="0"/>
              <a:t>Diagrammes de paquetage </a:t>
            </a:r>
          </a:p>
          <a:p>
            <a:pPr lvl="1"/>
            <a:endParaRPr lang="fr-FR" dirty="0" smtClean="0"/>
          </a:p>
          <a:p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>
          <a:xfrm>
            <a:off x="4724400" y="1524000"/>
            <a:ext cx="4267200" cy="1020762"/>
          </a:xfrm>
          <a:noFill/>
          <a:ln>
            <a:noFill/>
          </a:ln>
          <a:effectLst/>
        </p:spPr>
        <p:txBody>
          <a:bodyPr vert="horz" lIns="0" tIns="0" rIns="0" bIns="0" rtlCol="0" anchor="ctr">
            <a:noAutofit/>
          </a:bodyPr>
          <a:lstStyle/>
          <a:p>
            <a:r>
              <a:rPr lang="fr-CH" sz="2400" b="1" dirty="0" smtClean="0">
                <a:solidFill>
                  <a:schemeClr val="tx2">
                    <a:lumMod val="50000"/>
                  </a:schemeClr>
                </a:solidFill>
                <a:sym typeface="Wingdings" pitchFamily="2" charset="2"/>
              </a:rPr>
              <a:t>Diagrammes comportementaux </a:t>
            </a:r>
          </a:p>
          <a:p>
            <a:r>
              <a:rPr lang="fr-CH" sz="2400" b="1" dirty="0" smtClean="0">
                <a:solidFill>
                  <a:schemeClr val="tx2">
                    <a:lumMod val="50000"/>
                  </a:schemeClr>
                </a:solidFill>
                <a:sym typeface="Wingdings" pitchFamily="2" charset="2"/>
              </a:rPr>
              <a:t>v</a:t>
            </a:r>
            <a:r>
              <a:rPr lang="fr-CH" sz="2400" b="1" dirty="0" smtClean="0">
                <a:solidFill>
                  <a:schemeClr val="tx2">
                    <a:lumMod val="50000"/>
                  </a:schemeClr>
                </a:solidFill>
              </a:rPr>
              <a:t>ues </a:t>
            </a:r>
            <a:r>
              <a:rPr lang="fr-CH" sz="2400" b="1" dirty="0">
                <a:solidFill>
                  <a:schemeClr val="tx2">
                    <a:lumMod val="50000"/>
                  </a:schemeClr>
                </a:solidFill>
              </a:rPr>
              <a:t>dynamiques 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>
          <a:xfrm>
            <a:off x="4648200" y="2906712"/>
            <a:ext cx="4267200" cy="3722688"/>
          </a:xfrm>
        </p:spPr>
        <p:txBody>
          <a:bodyPr>
            <a:normAutofit lnSpcReduction="10000"/>
          </a:bodyPr>
          <a:lstStyle/>
          <a:p>
            <a:r>
              <a:rPr lang="fr-FR" dirty="0" smtClean="0"/>
              <a:t>Diagrammes de cas d’utilisation</a:t>
            </a:r>
          </a:p>
          <a:p>
            <a:r>
              <a:rPr lang="fr-FR" b="1" i="1" dirty="0" smtClean="0">
                <a:solidFill>
                  <a:schemeClr val="tx2">
                    <a:lumMod val="50000"/>
                  </a:schemeClr>
                </a:solidFill>
              </a:rPr>
              <a:t>Diagrammes de séquence</a:t>
            </a:r>
          </a:p>
          <a:p>
            <a:r>
              <a:rPr lang="fr-FR" dirty="0" smtClean="0"/>
              <a:t>Diagrammes d’activités</a:t>
            </a:r>
          </a:p>
          <a:p>
            <a:r>
              <a:rPr lang="fr-FR" dirty="0" smtClean="0"/>
              <a:t>Diagrammes de  communication (collaboration)</a:t>
            </a:r>
          </a:p>
          <a:p>
            <a:r>
              <a:rPr lang="fr-FR" dirty="0" smtClean="0"/>
              <a:t>Diagrammes d’états</a:t>
            </a:r>
          </a:p>
          <a:p>
            <a:r>
              <a:rPr lang="fr-FR" dirty="0" smtClean="0"/>
              <a:t>Timing </a:t>
            </a:r>
            <a:r>
              <a:rPr lang="fr-FR" dirty="0" err="1" smtClean="0"/>
              <a:t>diagram</a:t>
            </a:r>
            <a:endParaRPr lang="fr-FR" dirty="0" smtClean="0"/>
          </a:p>
          <a:p>
            <a:r>
              <a:rPr lang="fr-FR" dirty="0" smtClean="0"/>
              <a:t>Interaction </a:t>
            </a:r>
            <a:r>
              <a:rPr lang="fr-FR" dirty="0" err="1" smtClean="0"/>
              <a:t>overview</a:t>
            </a:r>
            <a:r>
              <a:rPr lang="fr-FR" dirty="0" smtClean="0"/>
              <a:t> </a:t>
            </a:r>
            <a:r>
              <a:rPr lang="fr-FR" dirty="0" err="1" smtClean="0"/>
              <a:t>diagram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8A545265-BCF5-4BA0-B57D-70264005D588}" type="slidenum">
              <a:rPr lang="fr-FR" smtClean="0"/>
              <a:pPr algn="r"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66917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Orientation à Objets</a:t>
            </a:r>
            <a:endParaRPr lang="fr-FR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3200" dirty="0" smtClean="0"/>
              <a:t>Concepts clés de l’orientation à objets</a:t>
            </a:r>
          </a:p>
          <a:p>
            <a:pPr lvl="1"/>
            <a:r>
              <a:rPr lang="fr-FR" sz="2800" dirty="0" smtClean="0"/>
              <a:t>Classe &amp; objets</a:t>
            </a:r>
          </a:p>
          <a:p>
            <a:pPr lvl="1"/>
            <a:r>
              <a:rPr lang="fr-FR" sz="2800" dirty="0" smtClean="0"/>
              <a:t>Encapsulation </a:t>
            </a:r>
          </a:p>
          <a:p>
            <a:pPr lvl="1"/>
            <a:r>
              <a:rPr lang="fr-FR" sz="2800" dirty="0" smtClean="0"/>
              <a:t>Héritage </a:t>
            </a:r>
            <a:endParaRPr lang="fr-FR" sz="28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5545393" y="3733800"/>
            <a:ext cx="2608007" cy="2209800"/>
            <a:chOff x="5545393" y="3733800"/>
            <a:chExt cx="2608007" cy="2209800"/>
          </a:xfrm>
        </p:grpSpPr>
        <p:sp>
          <p:nvSpPr>
            <p:cNvPr id="13" name="Rectangle 12"/>
            <p:cNvSpPr/>
            <p:nvPr/>
          </p:nvSpPr>
          <p:spPr>
            <a:xfrm>
              <a:off x="6095999" y="3733800"/>
              <a:ext cx="2057401" cy="2209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172200" y="3886200"/>
              <a:ext cx="1828800" cy="40011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2000" b="1" i="1" dirty="0" smtClean="0"/>
                <a:t>Données </a:t>
              </a:r>
              <a:endParaRPr lang="fr-FR" sz="2000" b="1" i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096000" y="4984937"/>
              <a:ext cx="1905000" cy="70788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2000" b="1" i="1" dirty="0" smtClean="0"/>
                <a:t>Méthodes </a:t>
              </a:r>
            </a:p>
            <a:p>
              <a:pPr algn="ctr"/>
              <a:r>
                <a:rPr lang="fr-FR" sz="2000" b="1" i="1" dirty="0" smtClean="0"/>
                <a:t>(manipulation)</a:t>
              </a:r>
              <a:endParaRPr lang="fr-FR" sz="2000" b="1" i="1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545393" y="4984937"/>
              <a:ext cx="533399" cy="70788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6553200" y="4286310"/>
              <a:ext cx="0" cy="69862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flipV="1">
              <a:off x="7696200" y="4286310"/>
              <a:ext cx="0" cy="69862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3352800" y="3269040"/>
            <a:ext cx="1926618" cy="15696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fr-FR" sz="2400" dirty="0" smtClean="0"/>
              <a:t>Encapsulation</a:t>
            </a:r>
          </a:p>
          <a:p>
            <a:pPr algn="ctr"/>
            <a:r>
              <a:rPr lang="fr-FR" sz="2400" dirty="0" smtClean="0"/>
              <a:t>Données </a:t>
            </a:r>
            <a:endParaRPr lang="fr-FR" sz="2400" dirty="0"/>
          </a:p>
          <a:p>
            <a:pPr algn="ctr"/>
            <a:r>
              <a:rPr lang="fr-FR" sz="2400" dirty="0" smtClean="0"/>
              <a:t>+</a:t>
            </a:r>
          </a:p>
          <a:p>
            <a:pPr algn="ctr"/>
            <a:r>
              <a:rPr lang="fr-FR" sz="2400" dirty="0" smtClean="0"/>
              <a:t>Traitement</a:t>
            </a:r>
          </a:p>
        </p:txBody>
      </p:sp>
      <p:cxnSp>
        <p:nvCxnSpPr>
          <p:cNvPr id="20" name="Straight Arrow Connector 19"/>
          <p:cNvCxnSpPr>
            <a:endCxn id="12" idx="1"/>
          </p:cNvCxnSpPr>
          <p:nvPr/>
        </p:nvCxnSpPr>
        <p:spPr>
          <a:xfrm>
            <a:off x="4876800" y="5338880"/>
            <a:ext cx="66859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629400" y="3276600"/>
            <a:ext cx="978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Classe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2487465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90600"/>
          </a:xfrm>
        </p:spPr>
        <p:txBody>
          <a:bodyPr/>
          <a:lstStyle/>
          <a:p>
            <a:r>
              <a:rPr lang="fr-FR" dirty="0" smtClean="0"/>
              <a:t>Pourquoi l’orientation à objets ?</a:t>
            </a:r>
            <a:endParaRPr lang="fr-FR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76981" y="3917929"/>
            <a:ext cx="4318819" cy="2473727"/>
          </a:xfrm>
        </p:spPr>
        <p:txBody>
          <a:bodyPr>
            <a:normAutofit/>
          </a:bodyPr>
          <a:lstStyle/>
          <a:p>
            <a:r>
              <a:rPr lang="fr-FR" sz="2400" dirty="0" smtClean="0"/>
              <a:t>Plusieurs modules manipulent  les données</a:t>
            </a:r>
          </a:p>
          <a:p>
            <a:endParaRPr lang="fr-FR" sz="2400" dirty="0" smtClean="0"/>
          </a:p>
          <a:p>
            <a:r>
              <a:rPr lang="fr-FR" sz="2400" dirty="0" smtClean="0"/>
              <a:t>Difficile à déboguer / maintenir </a:t>
            </a:r>
          </a:p>
          <a:p>
            <a:r>
              <a:rPr lang="fr-FR" sz="2400" dirty="0" smtClean="0"/>
              <a:t>Difficile à faire évoluer</a:t>
            </a:r>
            <a:endParaRPr lang="fr-FR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19</a:t>
            </a:fld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508820" y="1726910"/>
            <a:ext cx="2676079" cy="1481104"/>
            <a:chOff x="176981" y="1752600"/>
            <a:chExt cx="2676079" cy="1481104"/>
          </a:xfrm>
        </p:grpSpPr>
        <p:sp>
          <p:nvSpPr>
            <p:cNvPr id="7" name="TextBox 6"/>
            <p:cNvSpPr txBox="1"/>
            <p:nvPr/>
          </p:nvSpPr>
          <p:spPr>
            <a:xfrm>
              <a:off x="1143000" y="1752600"/>
              <a:ext cx="1122423" cy="4001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fr-FR" sz="2000" b="1" dirty="0" smtClean="0"/>
                <a:t>Données</a:t>
              </a:r>
              <a:endParaRPr lang="fr-FR" sz="20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6981" y="2528794"/>
              <a:ext cx="1015021" cy="40011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fr-FR" sz="2000" b="1" dirty="0" smtClean="0"/>
                <a:t>Module</a:t>
              </a:r>
              <a:endParaRPr lang="fr-FR" sz="20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77786" y="2764768"/>
              <a:ext cx="1175274" cy="40011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 smtClean="0"/>
                <a:t>Module</a:t>
              </a:r>
              <a:endParaRPr lang="fr-FR" sz="20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29381" y="2681194"/>
              <a:ext cx="1015021" cy="40011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fr-FR" sz="2000" b="1" dirty="0" smtClean="0"/>
                <a:t>Module</a:t>
              </a:r>
              <a:endParaRPr lang="fr-FR" sz="20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81781" y="2833594"/>
              <a:ext cx="1015021" cy="40011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fr-FR" sz="2000" b="1" dirty="0" smtClean="0"/>
                <a:t>Module</a:t>
              </a:r>
              <a:endParaRPr lang="fr-FR" sz="2000" b="1" dirty="0"/>
            </a:p>
          </p:txBody>
        </p:sp>
        <p:cxnSp>
          <p:nvCxnSpPr>
            <p:cNvPr id="13" name="Curved Connector 12"/>
            <p:cNvCxnSpPr>
              <a:stCxn id="8" idx="0"/>
              <a:endCxn id="7" idx="1"/>
            </p:cNvCxnSpPr>
            <p:nvPr/>
          </p:nvCxnSpPr>
          <p:spPr>
            <a:xfrm rot="5400000" flipH="1" flipV="1">
              <a:off x="625677" y="2011471"/>
              <a:ext cx="576139" cy="458508"/>
            </a:xfrm>
            <a:prstGeom prst="curvedConnector2">
              <a:avLst/>
            </a:prstGeom>
            <a:ln>
              <a:headEnd type="none" w="med" len="med"/>
              <a:tailEnd type="stealth" w="lg" len="lg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0" name="Curved Connector 19"/>
            <p:cNvCxnSpPr>
              <a:stCxn id="11" idx="0"/>
              <a:endCxn id="7" idx="2"/>
            </p:cNvCxnSpPr>
            <p:nvPr/>
          </p:nvCxnSpPr>
          <p:spPr>
            <a:xfrm rot="5400000" flipH="1" flipV="1">
              <a:off x="1006310" y="2135692"/>
              <a:ext cx="680884" cy="714920"/>
            </a:xfrm>
            <a:prstGeom prst="curvedConnector3">
              <a:avLst>
                <a:gd name="adj1" fmla="val 50000"/>
              </a:avLst>
            </a:prstGeom>
            <a:ln>
              <a:headEnd type="none" w="med" len="med"/>
              <a:tailEnd type="stealth" w="lg" len="lg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3" name="Curved Connector 22"/>
            <p:cNvCxnSpPr>
              <a:stCxn id="9" idx="0"/>
              <a:endCxn id="7" idx="3"/>
            </p:cNvCxnSpPr>
            <p:nvPr/>
          </p:nvCxnSpPr>
          <p:spPr>
            <a:xfrm rot="5400000" flipH="1" flipV="1">
              <a:off x="1859367" y="2358712"/>
              <a:ext cx="812113" cy="12700"/>
            </a:xfrm>
            <a:prstGeom prst="curvedConnector4">
              <a:avLst>
                <a:gd name="adj1" fmla="val 28602"/>
                <a:gd name="adj2" fmla="val 2829031"/>
              </a:avLst>
            </a:prstGeom>
            <a:ln>
              <a:headEnd type="none" w="med" len="med"/>
              <a:tailEnd type="stealth" w="lg" len="lg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521" y="2488910"/>
            <a:ext cx="493118" cy="452638"/>
          </a:xfrm>
        </p:spPr>
      </p:pic>
      <p:sp>
        <p:nvSpPr>
          <p:cNvPr id="14" name="TextBox 13"/>
          <p:cNvSpPr txBox="1"/>
          <p:nvPr/>
        </p:nvSpPr>
        <p:spPr>
          <a:xfrm>
            <a:off x="176981" y="3456264"/>
            <a:ext cx="35789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/>
              <a:t>Programmation Modulaire</a:t>
            </a:r>
            <a:endParaRPr lang="fr-FR" sz="2400" b="1" dirty="0"/>
          </a:p>
        </p:txBody>
      </p:sp>
      <p:grpSp>
        <p:nvGrpSpPr>
          <p:cNvPr id="18" name="Group 17"/>
          <p:cNvGrpSpPr/>
          <p:nvPr/>
        </p:nvGrpSpPr>
        <p:grpSpPr>
          <a:xfrm>
            <a:off x="7092743" y="1219200"/>
            <a:ext cx="1905001" cy="2209800"/>
            <a:chOff x="6095999" y="3733800"/>
            <a:chExt cx="1905001" cy="2209800"/>
          </a:xfrm>
        </p:grpSpPr>
        <p:sp>
          <p:nvSpPr>
            <p:cNvPr id="21" name="Rectangle 20"/>
            <p:cNvSpPr/>
            <p:nvPr/>
          </p:nvSpPr>
          <p:spPr>
            <a:xfrm>
              <a:off x="6095999" y="3733800"/>
              <a:ext cx="1905001" cy="22098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tIns="36000" rtlCol="0" anchor="t" anchorCtr="0"/>
            <a:lstStyle/>
            <a:p>
              <a:pPr algn="ctr"/>
              <a:r>
                <a:rPr lang="fr-FR" sz="2200" b="1" dirty="0" smtClean="0"/>
                <a:t>Classe </a:t>
              </a:r>
              <a:endParaRPr lang="fr-FR" sz="22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24599" y="4235513"/>
              <a:ext cx="1447800" cy="36933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b="1" i="1" dirty="0" smtClean="0"/>
                <a:t>Données </a:t>
              </a:r>
              <a:endParaRPr lang="fr-FR" sz="2000" b="1" i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72199" y="5105400"/>
              <a:ext cx="1752600" cy="646331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b="1" i="1" dirty="0" smtClean="0"/>
                <a:t>Méthodes </a:t>
              </a:r>
            </a:p>
            <a:p>
              <a:pPr algn="ctr"/>
              <a:r>
                <a:rPr lang="fr-FR" b="1" i="1" dirty="0" smtClean="0"/>
                <a:t>( traitement )</a:t>
              </a:r>
              <a:endParaRPr lang="fr-FR" b="1" i="1" dirty="0"/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>
              <a:off x="6553200" y="4604845"/>
              <a:ext cx="0" cy="500555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V="1">
              <a:off x="7467600" y="4604845"/>
              <a:ext cx="0" cy="478165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4648200" y="1254675"/>
            <a:ext cx="1905001" cy="2209800"/>
            <a:chOff x="6095999" y="3733800"/>
            <a:chExt cx="1905001" cy="2209800"/>
          </a:xfrm>
        </p:grpSpPr>
        <p:sp>
          <p:nvSpPr>
            <p:cNvPr id="31" name="Rectangle 30"/>
            <p:cNvSpPr/>
            <p:nvPr/>
          </p:nvSpPr>
          <p:spPr>
            <a:xfrm>
              <a:off x="6095999" y="3733800"/>
              <a:ext cx="1905001" cy="22098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tIns="36000" rtlCol="0" anchor="t" anchorCtr="0"/>
            <a:lstStyle/>
            <a:p>
              <a:pPr algn="ctr"/>
              <a:r>
                <a:rPr lang="fr-FR" sz="2200" b="1" dirty="0" smtClean="0"/>
                <a:t>Classe </a:t>
              </a:r>
              <a:endParaRPr lang="fr-FR" sz="22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324599" y="4235513"/>
              <a:ext cx="1447800" cy="36933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b="1" i="1" dirty="0" smtClean="0"/>
                <a:t>Données </a:t>
              </a:r>
              <a:endParaRPr lang="fr-FR" sz="2000" b="1" i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72199" y="5105400"/>
              <a:ext cx="1752600" cy="646331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b="1" i="1" dirty="0" smtClean="0"/>
                <a:t>Méthodes </a:t>
              </a:r>
            </a:p>
            <a:p>
              <a:pPr algn="ctr"/>
              <a:r>
                <a:rPr lang="fr-FR" b="1" i="1" dirty="0" smtClean="0"/>
                <a:t>( traitement )</a:t>
              </a:r>
              <a:endParaRPr lang="fr-FR" b="1" i="1" dirty="0"/>
            </a:p>
          </p:txBody>
        </p:sp>
        <p:cxnSp>
          <p:nvCxnSpPr>
            <p:cNvPr id="34" name="Straight Arrow Connector 33"/>
            <p:cNvCxnSpPr/>
            <p:nvPr/>
          </p:nvCxnSpPr>
          <p:spPr>
            <a:xfrm>
              <a:off x="6553200" y="4604845"/>
              <a:ext cx="0" cy="500555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flipV="1">
              <a:off x="7467600" y="4604845"/>
              <a:ext cx="0" cy="478165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cxnSp>
        <p:nvCxnSpPr>
          <p:cNvPr id="36" name="Straight Arrow Connector 35"/>
          <p:cNvCxnSpPr/>
          <p:nvPr/>
        </p:nvCxnSpPr>
        <p:spPr>
          <a:xfrm>
            <a:off x="6477000" y="2759852"/>
            <a:ext cx="69194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6477000" y="3064652"/>
            <a:ext cx="69194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9" name="Content Placeholder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584" y="2411959"/>
            <a:ext cx="493118" cy="452638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4565857" y="3613578"/>
            <a:ext cx="4501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Programmation Orientée à Objets</a:t>
            </a:r>
            <a:endParaRPr lang="fr-FR" sz="2400" b="1" dirty="0"/>
          </a:p>
        </p:txBody>
      </p:sp>
      <p:pic>
        <p:nvPicPr>
          <p:cNvPr id="42" name="Content Placeholder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14362"/>
            <a:ext cx="493118" cy="452638"/>
          </a:xfrm>
          <a:prstGeom prst="rect">
            <a:avLst/>
          </a:prstGeom>
        </p:spPr>
      </p:pic>
      <p:sp>
        <p:nvSpPr>
          <p:cNvPr id="41" name="Content Placeholder 4"/>
          <p:cNvSpPr txBox="1">
            <a:spLocks/>
          </p:cNvSpPr>
          <p:nvPr/>
        </p:nvSpPr>
        <p:spPr>
          <a:xfrm>
            <a:off x="4696883" y="4070328"/>
            <a:ext cx="4318819" cy="24737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 smtClean="0"/>
              <a:t>Traitement des données isolé dans la classe</a:t>
            </a:r>
          </a:p>
          <a:p>
            <a:r>
              <a:rPr lang="fr-FR" sz="2400" dirty="0" smtClean="0">
                <a:sym typeface="Symbol"/>
              </a:rPr>
              <a:t> facile à réutiliser </a:t>
            </a:r>
          </a:p>
          <a:p>
            <a:r>
              <a:rPr lang="fr-FR" sz="2400" dirty="0" smtClean="0">
                <a:sym typeface="Symbol"/>
              </a:rPr>
              <a:t> facile à maintenir / déboguer</a:t>
            </a:r>
          </a:p>
          <a:p>
            <a:r>
              <a:rPr lang="fr-FR" sz="2400" dirty="0" smtClean="0">
                <a:sym typeface="Symbol"/>
              </a:rPr>
              <a:t> facile à faire évoluer 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963783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Objectifs et Planning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>
                <a:solidFill>
                  <a:schemeClr val="tx2"/>
                </a:solidFill>
              </a:rPr>
              <a:t>Objectifs</a:t>
            </a:r>
            <a:r>
              <a:rPr lang="fr-FR" dirty="0"/>
              <a:t> :</a:t>
            </a:r>
          </a:p>
          <a:p>
            <a:pPr lvl="1"/>
            <a:r>
              <a:rPr lang="fr-FR" dirty="0"/>
              <a:t>Sensibiliser à la modélisation d’applications</a:t>
            </a:r>
          </a:p>
          <a:p>
            <a:pPr lvl="1"/>
            <a:r>
              <a:rPr lang="fr-FR" dirty="0"/>
              <a:t>Introduire / réviser le langage </a:t>
            </a:r>
            <a:r>
              <a:rPr lang="fr-FR" dirty="0" err="1"/>
              <a:t>UML</a:t>
            </a:r>
            <a:endParaRPr lang="fr-FR" dirty="0"/>
          </a:p>
          <a:p>
            <a:pPr lvl="1"/>
            <a:r>
              <a:rPr lang="fr-FR" dirty="0"/>
              <a:t>Introduire </a:t>
            </a:r>
            <a:r>
              <a:rPr lang="fr-FR" dirty="0" smtClean="0"/>
              <a:t>le </a:t>
            </a:r>
            <a:r>
              <a:rPr lang="fr-FR" dirty="0"/>
              <a:t>passage UML </a:t>
            </a:r>
            <a:r>
              <a:rPr lang="fr-FR" dirty="0">
                <a:sym typeface="Wingdings" pitchFamily="2" charset="2"/>
              </a:rPr>
              <a:t> code Java</a:t>
            </a:r>
          </a:p>
          <a:p>
            <a:r>
              <a:rPr lang="fr-FR" dirty="0">
                <a:solidFill>
                  <a:schemeClr val="tx2"/>
                </a:solidFill>
                <a:sym typeface="Wingdings" pitchFamily="2" charset="2"/>
              </a:rPr>
              <a:t>Planning</a:t>
            </a:r>
            <a:r>
              <a:rPr lang="fr-FR" dirty="0">
                <a:sym typeface="Wingdings" pitchFamily="2" charset="2"/>
              </a:rPr>
              <a:t> :</a:t>
            </a:r>
          </a:p>
          <a:p>
            <a:pPr lvl="1"/>
            <a:r>
              <a:rPr lang="fr-FR" dirty="0">
                <a:sym typeface="Wingdings" pitchFamily="2" charset="2"/>
              </a:rPr>
              <a:t>10h (CM / </a:t>
            </a:r>
            <a:r>
              <a:rPr lang="fr-FR" dirty="0" smtClean="0">
                <a:sym typeface="Wingdings" pitchFamily="2" charset="2"/>
              </a:rPr>
              <a:t>TP) </a:t>
            </a:r>
            <a:r>
              <a:rPr lang="fr-FR" dirty="0">
                <a:sym typeface="Wingdings" pitchFamily="2" charset="2"/>
              </a:rPr>
              <a:t>en 4 séances </a:t>
            </a:r>
          </a:p>
          <a:p>
            <a:pPr lvl="2"/>
            <a:r>
              <a:rPr lang="fr-FR" dirty="0">
                <a:sym typeface="Wingdings" pitchFamily="2" charset="2"/>
              </a:rPr>
              <a:t>Séance 1 : </a:t>
            </a:r>
            <a:r>
              <a:rPr lang="fr-FR" dirty="0" smtClean="0">
                <a:sym typeface="Wingdings" pitchFamily="2" charset="2"/>
              </a:rPr>
              <a:t>Introduction </a:t>
            </a:r>
            <a:r>
              <a:rPr lang="fr-FR" dirty="0">
                <a:sym typeface="Wingdings" pitchFamily="2" charset="2"/>
              </a:rPr>
              <a:t>à la modélisation</a:t>
            </a:r>
          </a:p>
          <a:p>
            <a:pPr lvl="2"/>
            <a:r>
              <a:rPr lang="fr-FR" dirty="0">
                <a:sym typeface="Wingdings" pitchFamily="2" charset="2"/>
              </a:rPr>
              <a:t>Séance 2 : Diagramme de classes </a:t>
            </a:r>
            <a:r>
              <a:rPr lang="fr-FR" dirty="0" err="1">
                <a:sym typeface="Wingdings" pitchFamily="2" charset="2"/>
              </a:rPr>
              <a:t>UML</a:t>
            </a:r>
            <a:endParaRPr lang="fr-FR" dirty="0">
              <a:sym typeface="Wingdings" pitchFamily="2" charset="2"/>
            </a:endParaRPr>
          </a:p>
          <a:p>
            <a:pPr lvl="2"/>
            <a:r>
              <a:rPr lang="fr-FR" dirty="0">
                <a:sym typeface="Wingdings" pitchFamily="2" charset="2"/>
              </a:rPr>
              <a:t>Séance 3 : Diagramme de séquence </a:t>
            </a:r>
            <a:r>
              <a:rPr lang="fr-FR" dirty="0" err="1">
                <a:sym typeface="Wingdings" pitchFamily="2" charset="2"/>
              </a:rPr>
              <a:t>UML</a:t>
            </a:r>
            <a:endParaRPr lang="fr-FR" dirty="0">
              <a:sym typeface="Wingdings" pitchFamily="2" charset="2"/>
            </a:endParaRPr>
          </a:p>
          <a:p>
            <a:pPr lvl="2"/>
            <a:r>
              <a:rPr lang="fr-FR" dirty="0">
                <a:sym typeface="Wingdings" pitchFamily="2" charset="2"/>
              </a:rPr>
              <a:t>Séance 4 : Passage </a:t>
            </a:r>
            <a:r>
              <a:rPr lang="fr-FR" dirty="0" err="1">
                <a:sym typeface="Wingdings" pitchFamily="2" charset="2"/>
              </a:rPr>
              <a:t>UML</a:t>
            </a:r>
            <a:r>
              <a:rPr lang="fr-FR" dirty="0">
                <a:sym typeface="Wingdings" pitchFamily="2" charset="2"/>
              </a:rPr>
              <a:t>  code</a:t>
            </a:r>
          </a:p>
          <a:p>
            <a:r>
              <a:rPr lang="fr-FR" dirty="0">
                <a:sym typeface="Wingdings" pitchFamily="2" charset="2"/>
              </a:rPr>
              <a:t>Evaluation </a:t>
            </a:r>
          </a:p>
          <a:p>
            <a:pPr lvl="1"/>
            <a:r>
              <a:rPr lang="fr-FR" dirty="0">
                <a:sym typeface="Wingdings" pitchFamily="2" charset="2"/>
              </a:rPr>
              <a:t>Examen final</a:t>
            </a:r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r"/>
            <a:fld id="{B6F15528-21DE-4FAA-801E-634DDDAF4B2B}" type="slidenum">
              <a:rPr lang="en-US" smtClean="0"/>
              <a:pPr algn="r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917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/>
          <a:lstStyle/>
          <a:p>
            <a:r>
              <a:rPr lang="fr-FR" dirty="0" smtClean="0"/>
              <a:t>Réutilisation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20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489156" y="2819400"/>
            <a:ext cx="2930561" cy="1407734"/>
            <a:chOff x="609600" y="3936684"/>
            <a:chExt cx="2930561" cy="1407734"/>
          </a:xfrm>
        </p:grpSpPr>
        <p:sp>
          <p:nvSpPr>
            <p:cNvPr id="9" name="Text Box 4"/>
            <p:cNvSpPr txBox="1">
              <a:spLocks noChangeArrowheads="1"/>
            </p:cNvSpPr>
            <p:nvPr/>
          </p:nvSpPr>
          <p:spPr bwMode="auto">
            <a:xfrm>
              <a:off x="609601" y="3936684"/>
              <a:ext cx="2930560" cy="369332"/>
            </a:xfrm>
            <a:prstGeom prst="rect">
              <a:avLst/>
            </a:prstGeom>
            <a:solidFill>
              <a:srgbClr val="F6F89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b="1" dirty="0"/>
                <a:t>Voiture</a:t>
              </a:r>
            </a:p>
          </p:txBody>
        </p:sp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609600" y="4267200"/>
              <a:ext cx="2930560" cy="1077218"/>
            </a:xfrm>
            <a:prstGeom prst="rect">
              <a:avLst/>
            </a:prstGeom>
            <a:solidFill>
              <a:srgbClr val="F6F89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smtClean="0"/>
                <a:t>avancer ()</a:t>
              </a:r>
              <a:endParaRPr lang="fr-FR" dirty="0"/>
            </a:p>
            <a:p>
              <a:pPr>
                <a:spcBef>
                  <a:spcPts val="600"/>
                </a:spcBef>
              </a:pPr>
              <a:r>
                <a:rPr lang="fr-FR" dirty="0" smtClean="0"/>
                <a:t>reculer ()</a:t>
              </a:r>
              <a:endParaRPr lang="fr-FR" dirty="0"/>
            </a:p>
            <a:p>
              <a:pPr>
                <a:spcBef>
                  <a:spcPts val="600"/>
                </a:spcBef>
              </a:pPr>
              <a:r>
                <a:rPr lang="fr-FR" dirty="0" err="1" smtClean="0"/>
                <a:t>démarrer_moteur</a:t>
              </a:r>
              <a:r>
                <a:rPr lang="fr-FR" dirty="0" smtClean="0"/>
                <a:t> ()</a:t>
              </a:r>
              <a:endParaRPr lang="fr-FR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687414" y="2646966"/>
            <a:ext cx="2930561" cy="2512472"/>
            <a:chOff x="5356216" y="2416726"/>
            <a:chExt cx="2930561" cy="2512472"/>
          </a:xfrm>
          <a:solidFill>
            <a:srgbClr val="F6F89A"/>
          </a:solidFill>
        </p:grpSpPr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5356217" y="2416726"/>
              <a:ext cx="2930560" cy="369332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b="1" dirty="0"/>
                <a:t>Voiture</a:t>
              </a:r>
            </a:p>
          </p:txBody>
        </p:sp>
        <p:sp>
          <p:nvSpPr>
            <p:cNvPr id="14" name="Text Box 5"/>
            <p:cNvSpPr txBox="1">
              <a:spLocks noChangeArrowheads="1"/>
            </p:cNvSpPr>
            <p:nvPr/>
          </p:nvSpPr>
          <p:spPr bwMode="auto">
            <a:xfrm>
              <a:off x="5356216" y="2780410"/>
              <a:ext cx="2930560" cy="1077218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smtClean="0"/>
                <a:t>immatriculation</a:t>
              </a:r>
              <a:endParaRPr lang="fr-FR" dirty="0"/>
            </a:p>
            <a:p>
              <a:pPr>
                <a:spcBef>
                  <a:spcPts val="600"/>
                </a:spcBef>
              </a:pPr>
              <a:r>
                <a:rPr lang="fr-FR" dirty="0" smtClean="0"/>
                <a:t>date mise </a:t>
              </a:r>
              <a:r>
                <a:rPr lang="fr-FR" dirty="0"/>
                <a:t>en circulation</a:t>
              </a:r>
            </a:p>
            <a:p>
              <a:pPr>
                <a:spcBef>
                  <a:spcPts val="600"/>
                </a:spcBef>
              </a:pPr>
              <a:r>
                <a:rPr lang="fr-FR" dirty="0" smtClean="0"/>
                <a:t>date dernier </a:t>
              </a:r>
              <a:r>
                <a:rPr lang="fr-FR" dirty="0"/>
                <a:t>entretien</a:t>
              </a:r>
            </a:p>
          </p:txBody>
        </p:sp>
        <p:sp>
          <p:nvSpPr>
            <p:cNvPr id="15" name="Text Box 6"/>
            <p:cNvSpPr txBox="1">
              <a:spLocks noChangeArrowheads="1"/>
            </p:cNvSpPr>
            <p:nvPr/>
          </p:nvSpPr>
          <p:spPr bwMode="auto">
            <a:xfrm>
              <a:off x="5356216" y="3851980"/>
              <a:ext cx="2930560" cy="1077218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/>
                <a:t>avancer ()</a:t>
              </a:r>
            </a:p>
            <a:p>
              <a:pPr>
                <a:spcBef>
                  <a:spcPts val="600"/>
                </a:spcBef>
              </a:pPr>
              <a:r>
                <a:rPr lang="fr-FR" dirty="0"/>
                <a:t>reculer ()</a:t>
              </a:r>
            </a:p>
            <a:p>
              <a:pPr>
                <a:spcBef>
                  <a:spcPts val="600"/>
                </a:spcBef>
              </a:pPr>
              <a:r>
                <a:rPr lang="fr-FR" dirty="0" err="1"/>
                <a:t>démarrer_moteur</a:t>
              </a:r>
              <a:r>
                <a:rPr lang="fr-FR" dirty="0"/>
                <a:t> ()</a:t>
              </a:r>
            </a:p>
          </p:txBody>
        </p:sp>
      </p:grp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581400" y="1233948"/>
            <a:ext cx="1986662" cy="784830"/>
          </a:xfrm>
          <a:prstGeom prst="rect">
            <a:avLst/>
          </a:prstGeom>
          <a:solidFill>
            <a:srgbClr val="F6F89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b="1" dirty="0" smtClean="0"/>
              <a:t>Voiture</a:t>
            </a:r>
          </a:p>
          <a:p>
            <a:pPr algn="ctr">
              <a:spcBef>
                <a:spcPct val="50000"/>
              </a:spcBef>
            </a:pPr>
            <a:endParaRPr lang="fr-FR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943600" y="762000"/>
            <a:ext cx="2971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/>
              <a:t>Classe</a:t>
            </a:r>
            <a:r>
              <a:rPr lang="fr-FR" sz="2000" dirty="0" smtClean="0"/>
              <a:t> : abstraction des propriétés (données) et des services (traitements) communs à un ensemble d’objets.</a:t>
            </a:r>
            <a:endParaRPr lang="fr-FR" sz="2000" dirty="0"/>
          </a:p>
        </p:txBody>
      </p:sp>
      <p:sp>
        <p:nvSpPr>
          <p:cNvPr id="18" name="Left-Right Arrow 17"/>
          <p:cNvSpPr/>
          <p:nvPr/>
        </p:nvSpPr>
        <p:spPr>
          <a:xfrm rot="3068317">
            <a:off x="4453369" y="2456466"/>
            <a:ext cx="1447800" cy="381000"/>
          </a:xfrm>
          <a:prstGeom prst="leftRightArrow">
            <a:avLst>
              <a:gd name="adj1" fmla="val 50000"/>
              <a:gd name="adj2" fmla="val 9093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Left-Right Arrow 18"/>
          <p:cNvSpPr/>
          <p:nvPr/>
        </p:nvSpPr>
        <p:spPr>
          <a:xfrm rot="18531683" flipH="1">
            <a:off x="3248292" y="2454945"/>
            <a:ext cx="1447800" cy="381000"/>
          </a:xfrm>
          <a:prstGeom prst="leftRightArrow">
            <a:avLst>
              <a:gd name="adj1" fmla="val 50000"/>
              <a:gd name="adj2" fmla="val 9093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TextBox 19"/>
          <p:cNvSpPr txBox="1"/>
          <p:nvPr/>
        </p:nvSpPr>
        <p:spPr>
          <a:xfrm>
            <a:off x="5161388" y="5257799"/>
            <a:ext cx="39826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u="sng" dirty="0" smtClean="0"/>
              <a:t>Point de vue « concepteur » </a:t>
            </a:r>
            <a:r>
              <a:rPr lang="fr-FR" sz="2000" dirty="0" smtClean="0"/>
              <a:t>:  </a:t>
            </a:r>
          </a:p>
          <a:p>
            <a:pPr algn="ctr"/>
            <a:r>
              <a:rPr lang="fr-FR" sz="2000" dirty="0" smtClean="0"/>
              <a:t>(celui qui conçoit / implémente)</a:t>
            </a:r>
          </a:p>
          <a:p>
            <a:pPr algn="ctr"/>
            <a:r>
              <a:rPr lang="fr-F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Boîte blanche </a:t>
            </a:r>
          </a:p>
          <a:p>
            <a:pPr algn="ctr"/>
            <a:r>
              <a:rPr lang="fr-FR" sz="2000" dirty="0" smtClean="0"/>
              <a:t>Prise en charge de l’implémentation</a:t>
            </a:r>
            <a:endParaRPr lang="fr-FR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76200" y="4343400"/>
            <a:ext cx="3657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u="sng" dirty="0" smtClean="0"/>
              <a:t>Point de vue « client » </a:t>
            </a:r>
            <a:r>
              <a:rPr lang="fr-FR" sz="2000" dirty="0" smtClean="0"/>
              <a:t>:  </a:t>
            </a:r>
          </a:p>
          <a:p>
            <a:pPr algn="ctr"/>
            <a:r>
              <a:rPr lang="fr-FR" sz="2000" dirty="0" smtClean="0"/>
              <a:t>(celui qui utilise)</a:t>
            </a:r>
          </a:p>
          <a:p>
            <a:pPr algn="ctr"/>
            <a:r>
              <a:rPr lang="fr-F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Boîte noire </a:t>
            </a:r>
          </a:p>
          <a:p>
            <a:pPr algn="ctr"/>
            <a:r>
              <a:rPr lang="fr-FR" sz="2000" dirty="0" smtClean="0"/>
              <a:t>Peu importe l’implémentation, tant qu’elle offre les services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861739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Réutilisation 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Dans la </a:t>
            </a:r>
            <a:r>
              <a:rPr lang="fr-FR" dirty="0" err="1" smtClean="0"/>
              <a:t>POO</a:t>
            </a:r>
            <a:r>
              <a:rPr lang="fr-FR" dirty="0" smtClean="0"/>
              <a:t>, les modules logiciels réutilisables sont les classe</a:t>
            </a:r>
            <a:r>
              <a:rPr lang="fr-FR" dirty="0"/>
              <a:t>s</a:t>
            </a:r>
            <a:endParaRPr lang="fr-FR" dirty="0" smtClean="0"/>
          </a:p>
          <a:p>
            <a:pPr lvl="1"/>
            <a:r>
              <a:rPr lang="fr-FR" b="1" i="1" dirty="0" smtClean="0"/>
              <a:t>On réutilise les classes</a:t>
            </a:r>
          </a:p>
          <a:p>
            <a:pPr lvl="1"/>
            <a:r>
              <a:rPr lang="fr-FR" dirty="0" smtClean="0"/>
              <a:t>Une </a:t>
            </a:r>
            <a:r>
              <a:rPr lang="fr-FR" b="1" dirty="0" smtClean="0">
                <a:solidFill>
                  <a:schemeClr val="tx2"/>
                </a:solidFill>
              </a:rPr>
              <a:t>classe</a:t>
            </a:r>
            <a:r>
              <a:rPr lang="fr-FR" dirty="0" smtClean="0"/>
              <a:t> détermine les </a:t>
            </a:r>
            <a:r>
              <a:rPr lang="fr-FR" b="1" dirty="0" smtClean="0"/>
              <a:t>propriétés</a:t>
            </a:r>
            <a:r>
              <a:rPr lang="fr-FR" dirty="0" smtClean="0"/>
              <a:t> qui peut avoir un objet et son </a:t>
            </a:r>
            <a:r>
              <a:rPr lang="fr-FR" b="1" dirty="0" smtClean="0"/>
              <a:t>comportement</a:t>
            </a:r>
          </a:p>
          <a:p>
            <a:pPr lvl="1"/>
            <a:r>
              <a:rPr lang="fr-FR" dirty="0" smtClean="0"/>
              <a:t>Un </a:t>
            </a:r>
            <a:r>
              <a:rPr lang="fr-FR" b="1" dirty="0" smtClean="0">
                <a:solidFill>
                  <a:schemeClr val="tx2"/>
                </a:solidFill>
              </a:rPr>
              <a:t>objet</a:t>
            </a:r>
            <a:r>
              <a:rPr lang="fr-FR" dirty="0" smtClean="0"/>
              <a:t> est </a:t>
            </a:r>
            <a:r>
              <a:rPr lang="fr-FR" b="1" dirty="0" smtClean="0"/>
              <a:t>l’instance</a:t>
            </a:r>
            <a:r>
              <a:rPr lang="fr-FR" dirty="0" smtClean="0"/>
              <a:t> d’une classe. Il a un </a:t>
            </a:r>
            <a:r>
              <a:rPr lang="fr-FR" b="1" dirty="0" smtClean="0"/>
              <a:t>état</a:t>
            </a:r>
            <a:r>
              <a:rPr lang="fr-FR" dirty="0" smtClean="0"/>
              <a:t> (valeurs attribuées aux propriétés à un moment </a:t>
            </a:r>
            <a:r>
              <a:rPr lang="fr-FR" i="1" dirty="0" smtClean="0"/>
              <a:t>t</a:t>
            </a:r>
            <a:r>
              <a:rPr lang="fr-FR" dirty="0" smtClean="0"/>
              <a:t>), mais son </a:t>
            </a:r>
            <a:r>
              <a:rPr lang="fr-FR" b="1" dirty="0" smtClean="0"/>
              <a:t>comportement</a:t>
            </a:r>
            <a:r>
              <a:rPr lang="fr-FR" dirty="0" smtClean="0"/>
              <a:t> est régi par la classe</a:t>
            </a:r>
          </a:p>
          <a:p>
            <a:pPr lvl="1"/>
            <a:r>
              <a:rPr lang="fr-FR" dirty="0" smtClean="0"/>
              <a:t>Un programme est constitué par un </a:t>
            </a:r>
            <a:r>
              <a:rPr lang="fr-FR" b="1" i="1" dirty="0" smtClean="0"/>
              <a:t>ensemble interconnecté de classes</a:t>
            </a:r>
            <a:r>
              <a:rPr lang="fr-FR" dirty="0" smtClean="0"/>
              <a:t>, mais son </a:t>
            </a:r>
            <a:r>
              <a:rPr lang="fr-FR" b="1" i="1" dirty="0" smtClean="0"/>
              <a:t>exécution</a:t>
            </a:r>
            <a:r>
              <a:rPr lang="fr-FR" dirty="0" smtClean="0"/>
              <a:t> s’opère sur les </a:t>
            </a:r>
            <a:r>
              <a:rPr lang="fr-FR" b="1" i="1" dirty="0" smtClean="0"/>
              <a:t>objets</a:t>
            </a:r>
            <a:r>
              <a:rPr lang="fr-FR" dirty="0" smtClean="0"/>
              <a:t> (instances)</a:t>
            </a:r>
          </a:p>
          <a:p>
            <a:r>
              <a:rPr lang="fr-FR" b="1" dirty="0" smtClean="0">
                <a:solidFill>
                  <a:schemeClr val="tx2"/>
                </a:solidFill>
              </a:rPr>
              <a:t>Complexité d’une application </a:t>
            </a:r>
            <a:r>
              <a:rPr lang="fr-FR" b="1" dirty="0" smtClean="0">
                <a:solidFill>
                  <a:schemeClr val="tx2"/>
                </a:solidFill>
                <a:sym typeface="Wingdings" pitchFamily="2" charset="2"/>
              </a:rPr>
              <a:t> décomposition en modules </a:t>
            </a:r>
            <a:r>
              <a:rPr lang="fr-FR" b="1" dirty="0" smtClean="0">
                <a:solidFill>
                  <a:schemeClr val="tx2"/>
                </a:solidFill>
              </a:rPr>
              <a:t> </a:t>
            </a:r>
            <a:endParaRPr lang="fr-FR" b="1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 dirty="0"/>
          </a:p>
        </p:txBody>
      </p:sp>
      <p:grpSp>
        <p:nvGrpSpPr>
          <p:cNvPr id="5" name="Group 44"/>
          <p:cNvGrpSpPr>
            <a:grpSpLocks/>
          </p:cNvGrpSpPr>
          <p:nvPr/>
        </p:nvGrpSpPr>
        <p:grpSpPr bwMode="auto">
          <a:xfrm>
            <a:off x="6553200" y="448393"/>
            <a:ext cx="2432737" cy="1057413"/>
            <a:chOff x="2928" y="1152"/>
            <a:chExt cx="1645" cy="534"/>
          </a:xfrm>
        </p:grpSpPr>
        <p:sp>
          <p:nvSpPr>
            <p:cNvPr id="6" name="Rectangle 42"/>
            <p:cNvSpPr>
              <a:spLocks noChangeArrowheads="1"/>
            </p:cNvSpPr>
            <p:nvPr/>
          </p:nvSpPr>
          <p:spPr bwMode="auto">
            <a:xfrm>
              <a:off x="2928" y="1152"/>
              <a:ext cx="1639" cy="534"/>
            </a:xfrm>
            <a:prstGeom prst="rect">
              <a:avLst/>
            </a:prstGeom>
            <a:solidFill>
              <a:srgbClr val="F6F89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 sz="1600"/>
            </a:p>
          </p:txBody>
        </p:sp>
        <p:sp>
          <p:nvSpPr>
            <p:cNvPr id="7" name="Line 23"/>
            <p:cNvSpPr>
              <a:spLocks noChangeShapeType="1"/>
            </p:cNvSpPr>
            <p:nvPr/>
          </p:nvSpPr>
          <p:spPr bwMode="auto">
            <a:xfrm flipV="1">
              <a:off x="2928" y="1344"/>
              <a:ext cx="16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FR" sz="1600"/>
            </a:p>
          </p:txBody>
        </p:sp>
        <p:sp>
          <p:nvSpPr>
            <p:cNvPr id="8" name="Rectangle 26"/>
            <p:cNvSpPr>
              <a:spLocks noChangeArrowheads="1"/>
            </p:cNvSpPr>
            <p:nvPr/>
          </p:nvSpPr>
          <p:spPr bwMode="auto">
            <a:xfrm>
              <a:off x="2928" y="1392"/>
              <a:ext cx="1506" cy="2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defTabSz="762000"/>
              <a:r>
                <a:rPr lang="fr-FR" sz="1600" b="1" dirty="0" smtClean="0"/>
                <a:t>immatriculation=AA123BB</a:t>
              </a:r>
              <a:endParaRPr lang="fr-FR" sz="1600" b="1" dirty="0"/>
            </a:p>
            <a:p>
              <a:pPr defTabSz="762000"/>
              <a:r>
                <a:rPr lang="fr-FR" sz="1600" b="1" dirty="0" err="1" smtClean="0"/>
                <a:t>Mise_en_circ</a:t>
              </a:r>
              <a:r>
                <a:rPr lang="fr-FR" sz="1600" b="1" dirty="0" smtClean="0"/>
                <a:t>=30-05-2008</a:t>
              </a:r>
              <a:endParaRPr lang="fr-FR" sz="1600" b="1" dirty="0"/>
            </a:p>
          </p:txBody>
        </p:sp>
        <p:sp>
          <p:nvSpPr>
            <p:cNvPr id="9" name="Rectangle 25"/>
            <p:cNvSpPr>
              <a:spLocks noChangeArrowheads="1"/>
            </p:cNvSpPr>
            <p:nvPr/>
          </p:nvSpPr>
          <p:spPr bwMode="auto">
            <a:xfrm>
              <a:off x="3360" y="1152"/>
              <a:ext cx="624" cy="1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defTabSz="762000"/>
              <a:r>
                <a:rPr lang="fr-FR" sz="1600" b="1" u="sng" dirty="0" smtClean="0"/>
                <a:t>v :Voiture</a:t>
              </a:r>
              <a:endParaRPr lang="fr-FR" sz="1600" b="1" dirty="0"/>
            </a:p>
          </p:txBody>
        </p:sp>
      </p:grp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194938" y="517615"/>
            <a:ext cx="1986662" cy="784830"/>
          </a:xfrm>
          <a:prstGeom prst="rect">
            <a:avLst/>
          </a:prstGeom>
          <a:solidFill>
            <a:srgbClr val="F6F89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b="1" dirty="0" smtClean="0"/>
              <a:t>Voiture</a:t>
            </a:r>
          </a:p>
          <a:p>
            <a:pPr algn="ctr">
              <a:spcBef>
                <a:spcPct val="50000"/>
              </a:spcBef>
            </a:pPr>
            <a:endParaRPr lang="fr-FR" b="1" dirty="0"/>
          </a:p>
        </p:txBody>
      </p:sp>
      <p:cxnSp>
        <p:nvCxnSpPr>
          <p:cNvPr id="14" name="Straight Arrow Connector 13"/>
          <p:cNvCxnSpPr>
            <a:stCxn id="6" idx="1"/>
            <a:endCxn id="10" idx="3"/>
          </p:cNvCxnSpPr>
          <p:nvPr/>
        </p:nvCxnSpPr>
        <p:spPr>
          <a:xfrm flipH="1" flipV="1">
            <a:off x="5181600" y="910030"/>
            <a:ext cx="1371600" cy="67070"/>
          </a:xfrm>
          <a:prstGeom prst="straightConnector1">
            <a:avLst/>
          </a:prstGeom>
          <a:ln w="28575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172694" y="515157"/>
            <a:ext cx="13805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« </a:t>
            </a:r>
            <a:r>
              <a:rPr lang="fr-FR" sz="1600" dirty="0" err="1" smtClean="0"/>
              <a:t>instanceOf</a:t>
            </a:r>
            <a:r>
              <a:rPr lang="fr-FR" sz="1600" dirty="0" smtClean="0"/>
              <a:t> »</a:t>
            </a:r>
            <a:endParaRPr lang="fr-FR" sz="1600" dirty="0"/>
          </a:p>
        </p:txBody>
      </p:sp>
      <p:grpSp>
        <p:nvGrpSpPr>
          <p:cNvPr id="21" name="Group 20"/>
          <p:cNvGrpSpPr/>
          <p:nvPr/>
        </p:nvGrpSpPr>
        <p:grpSpPr>
          <a:xfrm>
            <a:off x="1150374" y="5448300"/>
            <a:ext cx="685800" cy="990600"/>
            <a:chOff x="1371600" y="5410200"/>
            <a:chExt cx="685800" cy="990600"/>
          </a:xfrm>
        </p:grpSpPr>
        <p:sp>
          <p:nvSpPr>
            <p:cNvPr id="20" name="Rectangle 19"/>
            <p:cNvSpPr/>
            <p:nvPr/>
          </p:nvSpPr>
          <p:spPr>
            <a:xfrm>
              <a:off x="1371600" y="5410200"/>
              <a:ext cx="685800" cy="9906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524000" y="5562600"/>
              <a:ext cx="381000" cy="2286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524000" y="5943600"/>
              <a:ext cx="381000" cy="3048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852038" y="5105400"/>
            <a:ext cx="685800" cy="990600"/>
            <a:chOff x="1371600" y="5410200"/>
            <a:chExt cx="685800" cy="990600"/>
          </a:xfrm>
        </p:grpSpPr>
        <p:sp>
          <p:nvSpPr>
            <p:cNvPr id="23" name="Rectangle 22"/>
            <p:cNvSpPr/>
            <p:nvPr/>
          </p:nvSpPr>
          <p:spPr>
            <a:xfrm>
              <a:off x="1371600" y="5410200"/>
              <a:ext cx="685800" cy="9906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524000" y="5562600"/>
              <a:ext cx="381000" cy="2286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524000" y="5943600"/>
              <a:ext cx="381000" cy="3048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829794" y="4922274"/>
            <a:ext cx="685800" cy="990600"/>
            <a:chOff x="1371600" y="5410200"/>
            <a:chExt cx="685800" cy="990600"/>
          </a:xfrm>
        </p:grpSpPr>
        <p:sp>
          <p:nvSpPr>
            <p:cNvPr id="27" name="Rectangle 26"/>
            <p:cNvSpPr/>
            <p:nvPr/>
          </p:nvSpPr>
          <p:spPr>
            <a:xfrm>
              <a:off x="1371600" y="5410200"/>
              <a:ext cx="685800" cy="9906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524000" y="5562600"/>
              <a:ext cx="381000" cy="2286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524000" y="5943600"/>
              <a:ext cx="381000" cy="3048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970730" y="5710084"/>
            <a:ext cx="685800" cy="990600"/>
            <a:chOff x="1371600" y="5410200"/>
            <a:chExt cx="685800" cy="990600"/>
          </a:xfrm>
        </p:grpSpPr>
        <p:sp>
          <p:nvSpPr>
            <p:cNvPr id="31" name="Rectangle 30"/>
            <p:cNvSpPr/>
            <p:nvPr/>
          </p:nvSpPr>
          <p:spPr>
            <a:xfrm>
              <a:off x="1371600" y="5410200"/>
              <a:ext cx="685800" cy="9906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524000" y="5562600"/>
              <a:ext cx="381000" cy="2286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524000" y="5943600"/>
              <a:ext cx="381000" cy="3048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210300" y="5503606"/>
            <a:ext cx="685800" cy="990600"/>
            <a:chOff x="1371600" y="5410200"/>
            <a:chExt cx="685800" cy="990600"/>
          </a:xfrm>
        </p:grpSpPr>
        <p:sp>
          <p:nvSpPr>
            <p:cNvPr id="35" name="Rectangle 34"/>
            <p:cNvSpPr/>
            <p:nvPr/>
          </p:nvSpPr>
          <p:spPr>
            <a:xfrm>
              <a:off x="1371600" y="5410200"/>
              <a:ext cx="685800" cy="9906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524000" y="5562600"/>
              <a:ext cx="381000" cy="2286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524000" y="5943600"/>
              <a:ext cx="381000" cy="3048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39" name="Curved Connector 38"/>
          <p:cNvCxnSpPr>
            <a:stCxn id="20" idx="3"/>
            <a:endCxn id="23" idx="1"/>
          </p:cNvCxnSpPr>
          <p:nvPr/>
        </p:nvCxnSpPr>
        <p:spPr>
          <a:xfrm flipV="1">
            <a:off x="1836174" y="5600700"/>
            <a:ext cx="1015864" cy="3429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1" name="Curved Connector 40"/>
          <p:cNvCxnSpPr>
            <a:stCxn id="23" idx="3"/>
            <a:endCxn id="31" idx="1"/>
          </p:cNvCxnSpPr>
          <p:nvPr/>
        </p:nvCxnSpPr>
        <p:spPr>
          <a:xfrm>
            <a:off x="3537838" y="5600700"/>
            <a:ext cx="432892" cy="604684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4" name="Curved Connector 43"/>
          <p:cNvCxnSpPr/>
          <p:nvPr/>
        </p:nvCxnSpPr>
        <p:spPr>
          <a:xfrm flipV="1">
            <a:off x="3537838" y="5188974"/>
            <a:ext cx="1195272" cy="3810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1" name="Curved Connector 50"/>
          <p:cNvCxnSpPr>
            <a:stCxn id="27" idx="3"/>
            <a:endCxn id="35" idx="1"/>
          </p:cNvCxnSpPr>
          <p:nvPr/>
        </p:nvCxnSpPr>
        <p:spPr>
          <a:xfrm>
            <a:off x="5515594" y="5417574"/>
            <a:ext cx="694706" cy="58133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462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Concevoir un code de qualité 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800" dirty="0" smtClean="0"/>
              <a:t>Problème de la stratégie du « copier-coller »</a:t>
            </a:r>
          </a:p>
          <a:p>
            <a:pPr marL="900113" indent="-354013">
              <a:buFont typeface="Wingdings" pitchFamily="2" charset="2"/>
              <a:buChar char="Ø"/>
            </a:pPr>
            <a:r>
              <a:rPr lang="fr-FR" sz="2800" dirty="0" smtClean="0">
                <a:solidFill>
                  <a:schemeClr val="tx2"/>
                </a:solidFill>
              </a:rPr>
              <a:t>Multiplication des bugs !! 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22</a:t>
            </a:fld>
            <a:endParaRPr lang="en-US" dirty="0"/>
          </a:p>
        </p:txBody>
      </p:sp>
      <p:pic>
        <p:nvPicPr>
          <p:cNvPr id="5" name="Content Placeholder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685" y="2062715"/>
            <a:ext cx="493118" cy="452638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1710813" y="3209831"/>
            <a:ext cx="1905000" cy="2362200"/>
            <a:chOff x="457200" y="3200400"/>
            <a:chExt cx="1905000" cy="2362200"/>
          </a:xfrm>
        </p:grpSpPr>
        <p:grpSp>
          <p:nvGrpSpPr>
            <p:cNvPr id="19" name="Group 18"/>
            <p:cNvGrpSpPr/>
            <p:nvPr/>
          </p:nvGrpSpPr>
          <p:grpSpPr>
            <a:xfrm>
              <a:off x="457200" y="3200400"/>
              <a:ext cx="1905000" cy="2362200"/>
              <a:chOff x="457200" y="3200400"/>
              <a:chExt cx="1905000" cy="2362200"/>
            </a:xfrm>
          </p:grpSpPr>
          <p:sp>
            <p:nvSpPr>
              <p:cNvPr id="6" name="Rounded Rectangle 5"/>
              <p:cNvSpPr/>
              <p:nvPr/>
            </p:nvSpPr>
            <p:spPr>
              <a:xfrm>
                <a:off x="457200" y="3200400"/>
                <a:ext cx="1905000" cy="23622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685800" y="3733800"/>
                <a:ext cx="1447800" cy="5334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8" name="Content Placeholder 2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1738" y="3774181"/>
              <a:ext cx="493118" cy="452638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6624886" y="2488314"/>
            <a:ext cx="1295400" cy="1194182"/>
            <a:chOff x="6629400" y="2806318"/>
            <a:chExt cx="1295400" cy="1194182"/>
          </a:xfrm>
        </p:grpSpPr>
        <p:grpSp>
          <p:nvGrpSpPr>
            <p:cNvPr id="18" name="Group 17"/>
            <p:cNvGrpSpPr/>
            <p:nvPr/>
          </p:nvGrpSpPr>
          <p:grpSpPr>
            <a:xfrm>
              <a:off x="6629400" y="2806318"/>
              <a:ext cx="1295400" cy="1194182"/>
              <a:chOff x="4079945" y="2950333"/>
              <a:chExt cx="1295400" cy="1194182"/>
            </a:xfrm>
          </p:grpSpPr>
          <p:sp>
            <p:nvSpPr>
              <p:cNvPr id="10" name="Rounded Rectangle 9"/>
              <p:cNvSpPr/>
              <p:nvPr/>
            </p:nvSpPr>
            <p:spPr>
              <a:xfrm>
                <a:off x="4079945" y="2950333"/>
                <a:ext cx="1295400" cy="1194182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4261940" y="3297357"/>
                <a:ext cx="984504" cy="33552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21" name="Content Placeholder 2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8022" y="3075197"/>
              <a:ext cx="493118" cy="452638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6624886" y="4190167"/>
            <a:ext cx="1295400" cy="914400"/>
            <a:chOff x="6629401" y="4237485"/>
            <a:chExt cx="1295400" cy="914400"/>
          </a:xfrm>
        </p:grpSpPr>
        <p:grpSp>
          <p:nvGrpSpPr>
            <p:cNvPr id="17" name="Group 16"/>
            <p:cNvGrpSpPr/>
            <p:nvPr/>
          </p:nvGrpSpPr>
          <p:grpSpPr>
            <a:xfrm>
              <a:off x="6629401" y="4237485"/>
              <a:ext cx="1295400" cy="914400"/>
              <a:chOff x="4079946" y="4381500"/>
              <a:chExt cx="1295400" cy="914400"/>
            </a:xfrm>
          </p:grpSpPr>
          <p:sp>
            <p:nvSpPr>
              <p:cNvPr id="12" name="Rounded Rectangle 11"/>
              <p:cNvSpPr/>
              <p:nvPr/>
            </p:nvSpPr>
            <p:spPr>
              <a:xfrm>
                <a:off x="4079946" y="4381500"/>
                <a:ext cx="1295400" cy="9144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4254124" y="4572000"/>
                <a:ext cx="992320" cy="5334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22" name="Content Placeholder 2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7363" y="4421048"/>
              <a:ext cx="493118" cy="452638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6434386" y="5562600"/>
            <a:ext cx="1676400" cy="914400"/>
            <a:chOff x="6511855" y="5570985"/>
            <a:chExt cx="1676400" cy="914400"/>
          </a:xfrm>
        </p:grpSpPr>
        <p:grpSp>
          <p:nvGrpSpPr>
            <p:cNvPr id="16" name="Group 15"/>
            <p:cNvGrpSpPr/>
            <p:nvPr/>
          </p:nvGrpSpPr>
          <p:grpSpPr>
            <a:xfrm>
              <a:off x="6511855" y="5570985"/>
              <a:ext cx="1676400" cy="914400"/>
              <a:chOff x="3962400" y="5715000"/>
              <a:chExt cx="1676400" cy="914400"/>
            </a:xfrm>
          </p:grpSpPr>
          <p:sp>
            <p:nvSpPr>
              <p:cNvPr id="14" name="Rounded Rectangle 13"/>
              <p:cNvSpPr/>
              <p:nvPr/>
            </p:nvSpPr>
            <p:spPr>
              <a:xfrm>
                <a:off x="3962400" y="5715000"/>
                <a:ext cx="1676400" cy="9144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4175122" y="5927622"/>
                <a:ext cx="1274064" cy="412955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23" name="Content Placeholder 2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5523" y="5806166"/>
              <a:ext cx="493118" cy="452638"/>
            </a:xfrm>
            <a:prstGeom prst="rect">
              <a:avLst/>
            </a:prstGeom>
          </p:spPr>
        </p:pic>
      </p:grpSp>
      <p:cxnSp>
        <p:nvCxnSpPr>
          <p:cNvPr id="28" name="Straight Arrow Connector 27"/>
          <p:cNvCxnSpPr>
            <a:stCxn id="6" idx="3"/>
            <a:endCxn id="10" idx="1"/>
          </p:cNvCxnSpPr>
          <p:nvPr/>
        </p:nvCxnSpPr>
        <p:spPr>
          <a:xfrm flipV="1">
            <a:off x="3615813" y="3085405"/>
            <a:ext cx="3009073" cy="1305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 rot="20248216">
            <a:off x="4344876" y="3411421"/>
            <a:ext cx="764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Ctrl+V</a:t>
            </a:r>
            <a:endParaRPr lang="fr-FR" dirty="0"/>
          </a:p>
        </p:txBody>
      </p:sp>
      <p:sp>
        <p:nvSpPr>
          <p:cNvPr id="30" name="TextBox 29"/>
          <p:cNvSpPr txBox="1"/>
          <p:nvPr/>
        </p:nvSpPr>
        <p:spPr>
          <a:xfrm>
            <a:off x="2280836" y="2852728"/>
            <a:ext cx="764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Ctrl+C</a:t>
            </a:r>
            <a:endParaRPr lang="fr-FR" dirty="0"/>
          </a:p>
        </p:txBody>
      </p:sp>
      <p:cxnSp>
        <p:nvCxnSpPr>
          <p:cNvPr id="32" name="Straight Arrow Connector 31"/>
          <p:cNvCxnSpPr>
            <a:stCxn id="6" idx="3"/>
            <a:endCxn id="12" idx="1"/>
          </p:cNvCxnSpPr>
          <p:nvPr/>
        </p:nvCxnSpPr>
        <p:spPr>
          <a:xfrm>
            <a:off x="3615813" y="4390931"/>
            <a:ext cx="3009073" cy="2564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 rot="235708">
            <a:off x="4850287" y="4091965"/>
            <a:ext cx="764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Ctrl+V</a:t>
            </a:r>
            <a:endParaRPr lang="fr-FR" dirty="0"/>
          </a:p>
        </p:txBody>
      </p:sp>
      <p:cxnSp>
        <p:nvCxnSpPr>
          <p:cNvPr id="36" name="Straight Arrow Connector 35"/>
          <p:cNvCxnSpPr>
            <a:stCxn id="6" idx="3"/>
            <a:endCxn id="14" idx="1"/>
          </p:cNvCxnSpPr>
          <p:nvPr/>
        </p:nvCxnSpPr>
        <p:spPr>
          <a:xfrm>
            <a:off x="3615813" y="4390931"/>
            <a:ext cx="2818573" cy="16288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 rot="1789068">
            <a:off x="4959209" y="4919901"/>
            <a:ext cx="764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Ctrl+V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1963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Concevoir un code de qualité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763000" cy="5029200"/>
          </a:xfrm>
        </p:spPr>
        <p:txBody>
          <a:bodyPr>
            <a:normAutofit lnSpcReduction="10000"/>
          </a:bodyPr>
          <a:lstStyle/>
          <a:p>
            <a:r>
              <a:rPr lang="fr-FR" sz="2800" dirty="0" smtClean="0"/>
              <a:t>Critères de qualité dans l’orientation à objets </a:t>
            </a:r>
          </a:p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Modularité</a:t>
            </a:r>
            <a:r>
              <a:rPr lang="fr-FR" sz="2400" dirty="0" smtClean="0">
                <a:solidFill>
                  <a:schemeClr val="tx2"/>
                </a:solidFill>
              </a:rPr>
              <a:t> </a:t>
            </a:r>
            <a:r>
              <a:rPr lang="fr-FR" sz="2400" dirty="0" smtClean="0"/>
              <a:t>: </a:t>
            </a:r>
          </a:p>
          <a:p>
            <a:pPr lvl="2"/>
            <a:r>
              <a:rPr lang="fr-FR" sz="2200" b="1" dirty="0" smtClean="0"/>
              <a:t>forte cohésion </a:t>
            </a:r>
            <a:r>
              <a:rPr lang="fr-FR" sz="2200" dirty="0" smtClean="0"/>
              <a:t>dans la classe, </a:t>
            </a:r>
            <a:r>
              <a:rPr lang="fr-FR" sz="2200" b="1" dirty="0" smtClean="0"/>
              <a:t>faible couplage </a:t>
            </a:r>
            <a:r>
              <a:rPr lang="fr-FR" sz="2200" dirty="0" smtClean="0"/>
              <a:t>entre les classes</a:t>
            </a:r>
          </a:p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Robustesse</a:t>
            </a:r>
            <a:r>
              <a:rPr lang="fr-FR" sz="2400" dirty="0" smtClean="0"/>
              <a:t> : </a:t>
            </a:r>
          </a:p>
          <a:p>
            <a:pPr lvl="2"/>
            <a:r>
              <a:rPr lang="fr-FR" sz="2200" dirty="0" smtClean="0"/>
              <a:t>capacité d’un programme à </a:t>
            </a:r>
            <a:r>
              <a:rPr lang="fr-FR" sz="2200" b="1" dirty="0" smtClean="0"/>
              <a:t>bien fonctionner</a:t>
            </a:r>
            <a:r>
              <a:rPr lang="fr-FR" sz="2200" dirty="0" smtClean="0"/>
              <a:t>, sans bugs </a:t>
            </a:r>
          </a:p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Extensibilité</a:t>
            </a:r>
            <a:r>
              <a:rPr lang="fr-FR" sz="2400" dirty="0" smtClean="0">
                <a:solidFill>
                  <a:schemeClr val="tx2"/>
                </a:solidFill>
              </a:rPr>
              <a:t> </a:t>
            </a:r>
            <a:r>
              <a:rPr lang="fr-FR" sz="2400" dirty="0" smtClean="0"/>
              <a:t>: </a:t>
            </a:r>
          </a:p>
          <a:p>
            <a:pPr lvl="2"/>
            <a:r>
              <a:rPr lang="fr-FR" sz="2200" dirty="0" smtClean="0"/>
              <a:t>possibilité d’</a:t>
            </a:r>
            <a:r>
              <a:rPr lang="fr-FR" sz="2200" b="1" dirty="0" smtClean="0"/>
              <a:t>étendre</a:t>
            </a:r>
            <a:r>
              <a:rPr lang="fr-FR" sz="2200" dirty="0" smtClean="0"/>
              <a:t> facilement les fonctionnalités d’un programme, </a:t>
            </a:r>
            <a:r>
              <a:rPr lang="fr-FR" sz="2200" b="1" dirty="0" smtClean="0"/>
              <a:t>sans compromettre son intégrité  </a:t>
            </a:r>
          </a:p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Evolutivité</a:t>
            </a:r>
            <a:r>
              <a:rPr lang="fr-FR" sz="2400" dirty="0" smtClean="0">
                <a:solidFill>
                  <a:schemeClr val="tx2"/>
                </a:solidFill>
              </a:rPr>
              <a:t> </a:t>
            </a:r>
            <a:r>
              <a:rPr lang="fr-FR" sz="2400" dirty="0" smtClean="0"/>
              <a:t>: </a:t>
            </a:r>
          </a:p>
          <a:p>
            <a:pPr lvl="2"/>
            <a:r>
              <a:rPr lang="fr-FR" sz="2200" dirty="0" smtClean="0"/>
              <a:t>possibilité de faire concevoir un logiciel de manière </a:t>
            </a:r>
            <a:r>
              <a:rPr lang="fr-FR" sz="2200" b="1" dirty="0" smtClean="0"/>
              <a:t>incrémentale</a:t>
            </a:r>
          </a:p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Réutilisabilité</a:t>
            </a:r>
            <a:r>
              <a:rPr lang="fr-FR" sz="2400" dirty="0" smtClean="0"/>
              <a:t> : </a:t>
            </a:r>
          </a:p>
          <a:p>
            <a:pPr lvl="2"/>
            <a:r>
              <a:rPr lang="fr-FR" sz="2200" dirty="0" smtClean="0"/>
              <a:t>possibilité de réutiliser </a:t>
            </a:r>
            <a:r>
              <a:rPr lang="fr-FR" sz="2200" b="1" dirty="0" smtClean="0"/>
              <a:t>sans modification </a:t>
            </a:r>
            <a:r>
              <a:rPr lang="fr-FR" sz="2200" dirty="0" smtClean="0"/>
              <a:t>une classe </a:t>
            </a:r>
          </a:p>
          <a:p>
            <a:pPr lvl="1"/>
            <a:endParaRPr lang="fr-FR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396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Anti-exemples 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800" b="1" dirty="0" smtClean="0"/>
              <a:t>Modularité </a:t>
            </a:r>
          </a:p>
          <a:p>
            <a:pPr lvl="1"/>
            <a:r>
              <a:rPr lang="fr-FR" sz="2400" dirty="0" smtClean="0"/>
              <a:t>Cette classe est-elle bien définie 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144296"/>
            <a:ext cx="6073791" cy="249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5686733" y="914400"/>
            <a:ext cx="2930560" cy="3997544"/>
            <a:chOff x="5352529" y="2416726"/>
            <a:chExt cx="2930560" cy="2282418"/>
          </a:xfrm>
          <a:solidFill>
            <a:srgbClr val="F6F89A"/>
          </a:solidFill>
        </p:grpSpPr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5356217" y="2416726"/>
              <a:ext cx="2926872" cy="44810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b="1" dirty="0" smtClean="0"/>
                <a:t>Personne</a:t>
              </a:r>
            </a:p>
            <a:p>
              <a:pPr algn="ctr">
                <a:spcBef>
                  <a:spcPct val="50000"/>
                </a:spcBef>
              </a:pPr>
              <a:endParaRPr lang="fr-FR" b="1" dirty="0"/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5352529" y="2677767"/>
              <a:ext cx="2930560" cy="817129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smtClean="0"/>
                <a:t>nom : String</a:t>
              </a:r>
            </a:p>
            <a:p>
              <a:pPr>
                <a:spcBef>
                  <a:spcPts val="600"/>
                </a:spcBef>
              </a:pPr>
              <a:r>
                <a:rPr lang="fr-FR" dirty="0" smtClean="0"/>
                <a:t>permis : String</a:t>
              </a:r>
            </a:p>
            <a:p>
              <a:pPr>
                <a:spcBef>
                  <a:spcPts val="600"/>
                </a:spcBef>
              </a:pPr>
              <a:r>
                <a:rPr lang="fr-FR" dirty="0" smtClean="0"/>
                <a:t>salaire : </a:t>
              </a:r>
              <a:r>
                <a:rPr lang="fr-FR" dirty="0" err="1" smtClean="0"/>
                <a:t>Float</a:t>
              </a:r>
              <a:endParaRPr lang="fr-FR" dirty="0" smtClean="0"/>
            </a:p>
            <a:p>
              <a:pPr>
                <a:spcBef>
                  <a:spcPts val="600"/>
                </a:spcBef>
              </a:pPr>
              <a:r>
                <a:rPr lang="fr-FR" dirty="0" err="1" smtClean="0"/>
                <a:t>carteLecteur</a:t>
              </a:r>
              <a:r>
                <a:rPr lang="fr-FR" dirty="0" smtClean="0"/>
                <a:t> : String</a:t>
              </a:r>
              <a:endParaRPr lang="fr-FR" dirty="0"/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5352529" y="3477844"/>
              <a:ext cx="2930560" cy="1221300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err="1" smtClean="0"/>
                <a:t>setNom</a:t>
              </a:r>
              <a:r>
                <a:rPr lang="fr-FR" dirty="0" smtClean="0"/>
                <a:t> (String)</a:t>
              </a:r>
              <a:endParaRPr lang="fr-FR" dirty="0"/>
            </a:p>
            <a:p>
              <a:pPr>
                <a:spcBef>
                  <a:spcPts val="600"/>
                </a:spcBef>
              </a:pPr>
              <a:r>
                <a:rPr lang="fr-FR" dirty="0" err="1" smtClean="0"/>
                <a:t>getNom</a:t>
              </a:r>
              <a:r>
                <a:rPr lang="fr-FR" dirty="0" smtClean="0"/>
                <a:t> () : String</a:t>
              </a:r>
              <a:endParaRPr lang="fr-FR" dirty="0"/>
            </a:p>
            <a:p>
              <a:pPr>
                <a:spcBef>
                  <a:spcPts val="600"/>
                </a:spcBef>
              </a:pPr>
              <a:r>
                <a:rPr lang="fr-FR" dirty="0" smtClean="0"/>
                <a:t>possède(Voiture)</a:t>
              </a:r>
            </a:p>
            <a:p>
              <a:pPr>
                <a:spcBef>
                  <a:spcPts val="600"/>
                </a:spcBef>
              </a:pPr>
              <a:r>
                <a:rPr lang="fr-FR" dirty="0" err="1" smtClean="0"/>
                <a:t>changeSalaire</a:t>
              </a:r>
              <a:r>
                <a:rPr lang="fr-FR" dirty="0" smtClean="0"/>
                <a:t>(</a:t>
              </a:r>
              <a:r>
                <a:rPr lang="fr-FR" dirty="0" err="1" smtClean="0"/>
                <a:t>Float</a:t>
              </a:r>
              <a:r>
                <a:rPr lang="fr-FR" dirty="0" smtClean="0"/>
                <a:t>)</a:t>
              </a:r>
            </a:p>
            <a:p>
              <a:pPr>
                <a:spcBef>
                  <a:spcPts val="600"/>
                </a:spcBef>
              </a:pPr>
              <a:r>
                <a:rPr lang="fr-FR" dirty="0" err="1"/>
                <a:t>e</a:t>
              </a:r>
              <a:r>
                <a:rPr lang="fr-FR" dirty="0" err="1" smtClean="0"/>
                <a:t>mprunteOuvrage</a:t>
              </a:r>
              <a:r>
                <a:rPr lang="fr-FR" dirty="0" smtClean="0"/>
                <a:t>(Ouvrage)</a:t>
              </a:r>
            </a:p>
            <a:p>
              <a:pPr>
                <a:spcBef>
                  <a:spcPts val="600"/>
                </a:spcBef>
              </a:pPr>
              <a:r>
                <a:rPr lang="fr-FR" dirty="0" err="1"/>
                <a:t>r</a:t>
              </a:r>
              <a:r>
                <a:rPr lang="fr-FR" dirty="0" err="1" smtClean="0"/>
                <a:t>etourneOuvrage</a:t>
              </a:r>
              <a:r>
                <a:rPr lang="fr-FR" dirty="0" smtClean="0"/>
                <a:t>(Ouvrage)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57692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Anti-exemples 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800" b="1" dirty="0" smtClean="0"/>
              <a:t>Modularité </a:t>
            </a:r>
          </a:p>
          <a:p>
            <a:pPr lvl="1"/>
            <a:r>
              <a:rPr lang="fr-FR" sz="2400" dirty="0" smtClean="0"/>
              <a:t>Cette classe est-elle bien définie ?</a:t>
            </a:r>
          </a:p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Non !! </a:t>
            </a:r>
          </a:p>
          <a:p>
            <a:pPr lvl="2"/>
            <a:r>
              <a:rPr lang="fr-FR" sz="2200" dirty="0" smtClean="0"/>
              <a:t>Personne </a:t>
            </a:r>
            <a:r>
              <a:rPr lang="fr-FR" sz="2200" dirty="0" smtClean="0">
                <a:sym typeface="Wingdings" pitchFamily="2" charset="2"/>
              </a:rPr>
              <a:t> nom</a:t>
            </a:r>
            <a:endParaRPr lang="fr-FR" sz="2200" dirty="0" smtClean="0"/>
          </a:p>
          <a:p>
            <a:pPr lvl="2"/>
            <a:r>
              <a:rPr lang="fr-FR" sz="2200" dirty="0" smtClean="0"/>
              <a:t>Employé </a:t>
            </a:r>
            <a:r>
              <a:rPr lang="fr-FR" sz="2200" dirty="0" smtClean="0">
                <a:sym typeface="Wingdings" pitchFamily="2" charset="2"/>
              </a:rPr>
              <a:t> salaire</a:t>
            </a:r>
            <a:endParaRPr lang="fr-FR" sz="2200" dirty="0" smtClean="0"/>
          </a:p>
          <a:p>
            <a:pPr lvl="2"/>
            <a:r>
              <a:rPr lang="fr-FR" sz="2200" dirty="0" smtClean="0"/>
              <a:t>Conducteur </a:t>
            </a:r>
            <a:r>
              <a:rPr lang="fr-FR" sz="2200" dirty="0" smtClean="0">
                <a:sym typeface="Wingdings" pitchFamily="2" charset="2"/>
              </a:rPr>
              <a:t> permis, voiture</a:t>
            </a:r>
            <a:endParaRPr lang="fr-FR" sz="2200" dirty="0" smtClean="0"/>
          </a:p>
          <a:p>
            <a:pPr lvl="2"/>
            <a:r>
              <a:rPr lang="fr-FR" sz="2200" dirty="0" smtClean="0"/>
              <a:t>Lecteur </a:t>
            </a:r>
            <a:r>
              <a:rPr lang="fr-FR" sz="2200" dirty="0" smtClean="0">
                <a:sym typeface="Wingdings" pitchFamily="2" charset="2"/>
              </a:rPr>
              <a:t> carte lecteur, ouvrage</a:t>
            </a:r>
            <a:r>
              <a:rPr lang="fr-FR" sz="2200" dirty="0" smtClean="0"/>
              <a:t> </a:t>
            </a:r>
          </a:p>
          <a:p>
            <a:pPr lvl="2"/>
            <a:endParaRPr lang="fr-FR" sz="2200" dirty="0"/>
          </a:p>
          <a:p>
            <a:pPr marL="274320" lvl="1" indent="0">
              <a:buNone/>
            </a:pPr>
            <a:r>
              <a:rPr lang="fr-FR" sz="2400" b="1" dirty="0" smtClean="0">
                <a:solidFill>
                  <a:schemeClr val="tx2"/>
                </a:solidFill>
              </a:rPr>
              <a:t>Faible cohésion !! </a:t>
            </a:r>
            <a:endParaRPr lang="fr-FR" sz="2400" b="1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5686733" y="914400"/>
            <a:ext cx="2930560" cy="3997544"/>
            <a:chOff x="5352529" y="2416726"/>
            <a:chExt cx="2930560" cy="2282418"/>
          </a:xfrm>
          <a:solidFill>
            <a:srgbClr val="F6F89A"/>
          </a:solidFill>
        </p:grpSpPr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5356217" y="2416726"/>
              <a:ext cx="2926872" cy="44810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b="1" dirty="0" smtClean="0"/>
                <a:t>Personne</a:t>
              </a:r>
            </a:p>
            <a:p>
              <a:pPr algn="ctr">
                <a:spcBef>
                  <a:spcPct val="50000"/>
                </a:spcBef>
              </a:pPr>
              <a:endParaRPr lang="fr-FR" b="1" dirty="0"/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5352529" y="2677767"/>
              <a:ext cx="2930560" cy="817129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smtClean="0"/>
                <a:t>nom : String</a:t>
              </a:r>
            </a:p>
            <a:p>
              <a:pPr>
                <a:spcBef>
                  <a:spcPts val="600"/>
                </a:spcBef>
              </a:pPr>
              <a:r>
                <a:rPr lang="fr-FR" dirty="0" smtClean="0"/>
                <a:t>permis : String</a:t>
              </a:r>
            </a:p>
            <a:p>
              <a:pPr>
                <a:spcBef>
                  <a:spcPts val="600"/>
                </a:spcBef>
              </a:pPr>
              <a:r>
                <a:rPr lang="fr-FR" dirty="0" smtClean="0"/>
                <a:t>salaire : </a:t>
              </a:r>
              <a:r>
                <a:rPr lang="fr-FR" dirty="0" err="1" smtClean="0"/>
                <a:t>Float</a:t>
              </a:r>
              <a:endParaRPr lang="fr-FR" dirty="0" smtClean="0"/>
            </a:p>
            <a:p>
              <a:pPr>
                <a:spcBef>
                  <a:spcPts val="600"/>
                </a:spcBef>
              </a:pPr>
              <a:r>
                <a:rPr lang="fr-FR" dirty="0" err="1" smtClean="0"/>
                <a:t>carteLecteur</a:t>
              </a:r>
              <a:r>
                <a:rPr lang="fr-FR" dirty="0" smtClean="0"/>
                <a:t> : String</a:t>
              </a:r>
              <a:endParaRPr lang="fr-FR" dirty="0"/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5352529" y="3477844"/>
              <a:ext cx="2930560" cy="1221300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err="1" smtClean="0"/>
                <a:t>setNom</a:t>
              </a:r>
              <a:r>
                <a:rPr lang="fr-FR" dirty="0" smtClean="0"/>
                <a:t> (String)</a:t>
              </a:r>
              <a:endParaRPr lang="fr-FR" dirty="0"/>
            </a:p>
            <a:p>
              <a:pPr>
                <a:spcBef>
                  <a:spcPts val="600"/>
                </a:spcBef>
              </a:pPr>
              <a:r>
                <a:rPr lang="fr-FR" dirty="0" err="1" smtClean="0"/>
                <a:t>getNom</a:t>
              </a:r>
              <a:r>
                <a:rPr lang="fr-FR" dirty="0" smtClean="0"/>
                <a:t> () : String</a:t>
              </a:r>
              <a:endParaRPr lang="fr-FR" dirty="0"/>
            </a:p>
            <a:p>
              <a:pPr>
                <a:spcBef>
                  <a:spcPts val="600"/>
                </a:spcBef>
              </a:pPr>
              <a:r>
                <a:rPr lang="fr-FR" dirty="0" smtClean="0"/>
                <a:t>possède(Voiture)</a:t>
              </a:r>
            </a:p>
            <a:p>
              <a:pPr>
                <a:spcBef>
                  <a:spcPts val="600"/>
                </a:spcBef>
              </a:pPr>
              <a:r>
                <a:rPr lang="fr-FR" dirty="0" err="1" smtClean="0"/>
                <a:t>changeSalaire</a:t>
              </a:r>
              <a:r>
                <a:rPr lang="fr-FR" dirty="0" smtClean="0"/>
                <a:t>(</a:t>
              </a:r>
              <a:r>
                <a:rPr lang="fr-FR" dirty="0" err="1" smtClean="0"/>
                <a:t>Float</a:t>
              </a:r>
              <a:r>
                <a:rPr lang="fr-FR" dirty="0" smtClean="0"/>
                <a:t>)</a:t>
              </a:r>
            </a:p>
            <a:p>
              <a:pPr>
                <a:spcBef>
                  <a:spcPts val="600"/>
                </a:spcBef>
              </a:pPr>
              <a:r>
                <a:rPr lang="fr-FR" dirty="0" err="1"/>
                <a:t>e</a:t>
              </a:r>
              <a:r>
                <a:rPr lang="fr-FR" dirty="0" err="1" smtClean="0"/>
                <a:t>mprunteOuvrage</a:t>
              </a:r>
              <a:r>
                <a:rPr lang="fr-FR" dirty="0" smtClean="0"/>
                <a:t>(Ouvrage)</a:t>
              </a:r>
            </a:p>
            <a:p>
              <a:pPr>
                <a:spcBef>
                  <a:spcPts val="600"/>
                </a:spcBef>
              </a:pPr>
              <a:r>
                <a:rPr lang="fr-FR" dirty="0" err="1"/>
                <a:t>r</a:t>
              </a:r>
              <a:r>
                <a:rPr lang="fr-FR" dirty="0" err="1" smtClean="0"/>
                <a:t>etourneOuvrage</a:t>
              </a:r>
              <a:r>
                <a:rPr lang="fr-FR" dirty="0" smtClean="0"/>
                <a:t>(Ouvrage)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6324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Anti-exemples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876800"/>
          </a:xfrm>
        </p:spPr>
        <p:txBody>
          <a:bodyPr>
            <a:normAutofit/>
          </a:bodyPr>
          <a:lstStyle/>
          <a:p>
            <a:r>
              <a:rPr lang="fr-FR" sz="2800" b="1" dirty="0" smtClean="0"/>
              <a:t>Modularité</a:t>
            </a:r>
          </a:p>
          <a:p>
            <a:pPr lvl="1"/>
            <a:r>
              <a:rPr lang="fr-FR" sz="2400" dirty="0" smtClean="0"/>
              <a:t>Solution : </a:t>
            </a:r>
          </a:p>
          <a:p>
            <a:pPr lvl="2"/>
            <a:r>
              <a:rPr lang="fr-FR" sz="2000" dirty="0" smtClean="0"/>
              <a:t>Multiples classes </a:t>
            </a:r>
          </a:p>
          <a:p>
            <a:pPr lvl="2"/>
            <a:r>
              <a:rPr lang="fr-FR" sz="2000" dirty="0"/>
              <a:t>U</a:t>
            </a:r>
            <a:r>
              <a:rPr lang="fr-FR" sz="2000" dirty="0" smtClean="0"/>
              <a:t>sage de l’héritage</a:t>
            </a:r>
          </a:p>
          <a:p>
            <a:pPr marL="274320" lvl="1" indent="0">
              <a:buNone/>
            </a:pPr>
            <a:endParaRPr lang="fr-FR" sz="2200" dirty="0" smtClean="0"/>
          </a:p>
          <a:p>
            <a:pPr marL="274320" lvl="1" indent="0">
              <a:buNone/>
            </a:pPr>
            <a:r>
              <a:rPr lang="fr-FR" sz="2400" b="1" dirty="0" smtClean="0">
                <a:solidFill>
                  <a:schemeClr val="tx2"/>
                </a:solidFill>
              </a:rPr>
              <a:t>Forte cohésion !!</a:t>
            </a:r>
            <a:endParaRPr lang="fr-FR" sz="2400" b="1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6061040" y="914410"/>
            <a:ext cx="2930560" cy="1676390"/>
            <a:chOff x="5366662" y="2416726"/>
            <a:chExt cx="2930560" cy="957141"/>
          </a:xfrm>
          <a:solidFill>
            <a:srgbClr val="F6F89A"/>
          </a:solidFill>
        </p:grpSpPr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5368506" y="2416726"/>
              <a:ext cx="2926872" cy="44810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b="1" dirty="0" smtClean="0"/>
                <a:t>Personne</a:t>
              </a:r>
            </a:p>
            <a:p>
              <a:pPr algn="ctr">
                <a:spcBef>
                  <a:spcPct val="50000"/>
                </a:spcBef>
              </a:pPr>
              <a:endParaRPr lang="fr-FR" b="1" dirty="0"/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5366662" y="2677767"/>
              <a:ext cx="2930560" cy="412957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smtClean="0"/>
                <a:t>nom : String</a:t>
              </a:r>
            </a:p>
            <a:p>
              <a:pPr>
                <a:spcBef>
                  <a:spcPts val="600"/>
                </a:spcBef>
              </a:pPr>
              <a:endParaRPr lang="fr-FR" dirty="0" smtClean="0"/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5366662" y="2960910"/>
              <a:ext cx="2930560" cy="412957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err="1" smtClean="0"/>
                <a:t>setNom</a:t>
              </a:r>
              <a:r>
                <a:rPr lang="fr-FR" dirty="0" smtClean="0"/>
                <a:t> (String)</a:t>
              </a:r>
              <a:endParaRPr lang="fr-FR" dirty="0"/>
            </a:p>
            <a:p>
              <a:pPr>
                <a:spcBef>
                  <a:spcPts val="600"/>
                </a:spcBef>
              </a:pPr>
              <a:r>
                <a:rPr lang="fr-FR" dirty="0" err="1" smtClean="0"/>
                <a:t>getNom</a:t>
              </a:r>
              <a:r>
                <a:rPr lang="fr-FR" dirty="0" smtClean="0"/>
                <a:t> () : String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707444" y="5293786"/>
            <a:ext cx="2207956" cy="1226866"/>
            <a:chOff x="5352529" y="2416726"/>
            <a:chExt cx="2576971" cy="700485"/>
          </a:xfrm>
          <a:solidFill>
            <a:srgbClr val="F6F89A"/>
          </a:solidFill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5354373" y="2416726"/>
              <a:ext cx="2575127" cy="44810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b="1" dirty="0" smtClean="0"/>
                <a:t>Conducteur</a:t>
              </a:r>
            </a:p>
            <a:p>
              <a:pPr algn="ctr">
                <a:spcBef>
                  <a:spcPct val="50000"/>
                </a:spcBef>
              </a:pPr>
              <a:endParaRPr lang="fr-FR" b="1" dirty="0"/>
            </a:p>
          </p:txBody>
        </p:sp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5352529" y="2677767"/>
              <a:ext cx="2576971" cy="412957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smtClean="0"/>
                <a:t>permis : String</a:t>
              </a:r>
            </a:p>
            <a:p>
              <a:pPr>
                <a:spcBef>
                  <a:spcPts val="600"/>
                </a:spcBef>
              </a:pPr>
              <a:endParaRPr lang="fr-FR" dirty="0" smtClean="0"/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5352529" y="2906339"/>
              <a:ext cx="2576971" cy="210872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smtClean="0"/>
                <a:t>possède(Voiture)</a:t>
              </a:r>
            </a:p>
          </p:txBody>
        </p:sp>
      </p:grpSp>
      <p:sp>
        <p:nvSpPr>
          <p:cNvPr id="15" name="Isosceles Triangle 14"/>
          <p:cNvSpPr/>
          <p:nvPr/>
        </p:nvSpPr>
        <p:spPr>
          <a:xfrm>
            <a:off x="7195335" y="2590800"/>
            <a:ext cx="274689" cy="353961"/>
          </a:xfrm>
          <a:prstGeom prst="triangl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0" name="Group 19"/>
          <p:cNvGrpSpPr/>
          <p:nvPr/>
        </p:nvGrpSpPr>
        <p:grpSpPr>
          <a:xfrm>
            <a:off x="4026310" y="5280562"/>
            <a:ext cx="2438400" cy="1240090"/>
            <a:chOff x="5352529" y="2416726"/>
            <a:chExt cx="2930560" cy="708035"/>
          </a:xfrm>
          <a:solidFill>
            <a:srgbClr val="F6F89A"/>
          </a:solidFill>
        </p:grpSpPr>
        <p:sp>
          <p:nvSpPr>
            <p:cNvPr id="21" name="Text Box 4"/>
            <p:cNvSpPr txBox="1">
              <a:spLocks noChangeArrowheads="1"/>
            </p:cNvSpPr>
            <p:nvPr/>
          </p:nvSpPr>
          <p:spPr bwMode="auto">
            <a:xfrm>
              <a:off x="5356217" y="2416726"/>
              <a:ext cx="2926872" cy="44810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b="1" dirty="0" smtClean="0"/>
                <a:t>Employé</a:t>
              </a:r>
            </a:p>
            <a:p>
              <a:pPr algn="ctr">
                <a:spcBef>
                  <a:spcPct val="50000"/>
                </a:spcBef>
              </a:pPr>
              <a:endParaRPr lang="fr-FR" b="1" dirty="0"/>
            </a:p>
          </p:txBody>
        </p:sp>
        <p:sp>
          <p:nvSpPr>
            <p:cNvPr id="22" name="Text Box 5"/>
            <p:cNvSpPr txBox="1">
              <a:spLocks noChangeArrowheads="1"/>
            </p:cNvSpPr>
            <p:nvPr/>
          </p:nvSpPr>
          <p:spPr bwMode="auto">
            <a:xfrm>
              <a:off x="5352529" y="2677767"/>
              <a:ext cx="2930560" cy="412958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smtClean="0"/>
                <a:t>salaire : </a:t>
              </a:r>
              <a:r>
                <a:rPr lang="fr-FR" dirty="0" err="1" smtClean="0"/>
                <a:t>Float</a:t>
              </a:r>
              <a:endParaRPr lang="fr-FR" dirty="0" smtClean="0"/>
            </a:p>
            <a:p>
              <a:pPr>
                <a:spcBef>
                  <a:spcPts val="600"/>
                </a:spcBef>
              </a:pPr>
              <a:endParaRPr lang="fr-FR" dirty="0" err="1" smtClean="0"/>
            </a:p>
          </p:txBody>
        </p:sp>
        <p:sp>
          <p:nvSpPr>
            <p:cNvPr id="23" name="Text Box 6"/>
            <p:cNvSpPr txBox="1">
              <a:spLocks noChangeArrowheads="1"/>
            </p:cNvSpPr>
            <p:nvPr/>
          </p:nvSpPr>
          <p:spPr bwMode="auto">
            <a:xfrm>
              <a:off x="5352529" y="2913889"/>
              <a:ext cx="2930560" cy="210872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err="1" smtClean="0"/>
                <a:t>changeSalaire</a:t>
              </a:r>
              <a:r>
                <a:rPr lang="fr-FR" dirty="0" smtClean="0"/>
                <a:t>(</a:t>
              </a:r>
              <a:r>
                <a:rPr lang="fr-FR" dirty="0" err="1" smtClean="0"/>
                <a:t>Float</a:t>
              </a:r>
              <a:r>
                <a:rPr lang="fr-FR" dirty="0" smtClean="0"/>
                <a:t>)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62000" y="4858405"/>
            <a:ext cx="2930560" cy="1662247"/>
            <a:chOff x="5352529" y="2416726"/>
            <a:chExt cx="2930560" cy="949069"/>
          </a:xfrm>
          <a:solidFill>
            <a:srgbClr val="F6F89A"/>
          </a:solidFill>
        </p:grpSpPr>
        <p:sp>
          <p:nvSpPr>
            <p:cNvPr id="25" name="Text Box 4"/>
            <p:cNvSpPr txBox="1">
              <a:spLocks noChangeArrowheads="1"/>
            </p:cNvSpPr>
            <p:nvPr/>
          </p:nvSpPr>
          <p:spPr bwMode="auto">
            <a:xfrm>
              <a:off x="5356217" y="2416726"/>
              <a:ext cx="2926872" cy="44810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b="1" dirty="0" smtClean="0"/>
                <a:t>Lecteur</a:t>
              </a:r>
            </a:p>
            <a:p>
              <a:pPr algn="ctr">
                <a:spcBef>
                  <a:spcPct val="50000"/>
                </a:spcBef>
              </a:pPr>
              <a:endParaRPr lang="fr-FR" b="1" dirty="0"/>
            </a:p>
          </p:txBody>
        </p:sp>
        <p:sp>
          <p:nvSpPr>
            <p:cNvPr id="26" name="Text Box 5"/>
            <p:cNvSpPr txBox="1">
              <a:spLocks noChangeArrowheads="1"/>
            </p:cNvSpPr>
            <p:nvPr/>
          </p:nvSpPr>
          <p:spPr bwMode="auto">
            <a:xfrm>
              <a:off x="5352529" y="2677767"/>
              <a:ext cx="2930560" cy="412958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err="1" smtClean="0"/>
                <a:t>carteLecteur</a:t>
              </a:r>
              <a:r>
                <a:rPr lang="fr-FR" dirty="0" smtClean="0"/>
                <a:t> : String</a:t>
              </a:r>
            </a:p>
            <a:p>
              <a:pPr>
                <a:spcBef>
                  <a:spcPts val="600"/>
                </a:spcBef>
              </a:pPr>
              <a:endParaRPr lang="fr-FR" dirty="0"/>
            </a:p>
          </p:txBody>
        </p:sp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5352529" y="2952837"/>
              <a:ext cx="2930560" cy="412958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err="1" smtClean="0"/>
                <a:t>emprunteOuvrage</a:t>
              </a:r>
              <a:r>
                <a:rPr lang="fr-FR" dirty="0" smtClean="0"/>
                <a:t>(Ouvrage)</a:t>
              </a:r>
            </a:p>
            <a:p>
              <a:pPr>
                <a:spcBef>
                  <a:spcPts val="600"/>
                </a:spcBef>
              </a:pPr>
              <a:r>
                <a:rPr lang="fr-FR" dirty="0" err="1"/>
                <a:t>r</a:t>
              </a:r>
              <a:r>
                <a:rPr lang="fr-FR" dirty="0" err="1" smtClean="0"/>
                <a:t>etourneOuvrage</a:t>
              </a:r>
              <a:r>
                <a:rPr lang="fr-FR" dirty="0" smtClean="0"/>
                <a:t>(Ouvrage)</a:t>
              </a:r>
            </a:p>
          </p:txBody>
        </p:sp>
      </p:grpSp>
      <p:cxnSp>
        <p:nvCxnSpPr>
          <p:cNvPr id="29" name="Elbow Connector 28"/>
          <p:cNvCxnSpPr>
            <a:stCxn id="15" idx="3"/>
            <a:endCxn id="10" idx="0"/>
          </p:cNvCxnSpPr>
          <p:nvPr/>
        </p:nvCxnSpPr>
        <p:spPr>
          <a:xfrm rot="16200000" flipH="1">
            <a:off x="6397934" y="3879507"/>
            <a:ext cx="2349025" cy="479532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15" idx="3"/>
            <a:endCxn id="21" idx="0"/>
          </p:cNvCxnSpPr>
          <p:nvPr/>
        </p:nvCxnSpPr>
        <p:spPr>
          <a:xfrm rot="5400000">
            <a:off x="5121963" y="3069844"/>
            <a:ext cx="2335801" cy="2085635"/>
          </a:xfrm>
          <a:prstGeom prst="bentConnector3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25" idx="0"/>
          </p:cNvCxnSpPr>
          <p:nvPr/>
        </p:nvCxnSpPr>
        <p:spPr>
          <a:xfrm rot="5400000">
            <a:off x="3824080" y="1349805"/>
            <a:ext cx="1913644" cy="5103556"/>
          </a:xfrm>
          <a:prstGeom prst="bentConnector3">
            <a:avLst>
              <a:gd name="adj1" fmla="val 6079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734548" y="2767780"/>
            <a:ext cx="3024995" cy="101566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fr-FR" sz="2000" b="1" dirty="0" smtClean="0"/>
              <a:t>Modularité</a:t>
            </a:r>
          </a:p>
          <a:p>
            <a:pPr algn="ctr"/>
            <a:r>
              <a:rPr lang="fr-FR" sz="2000" dirty="0" smtClean="0"/>
              <a:t>gérer de complexité</a:t>
            </a:r>
          </a:p>
          <a:p>
            <a:pPr algn="ctr"/>
            <a:r>
              <a:rPr lang="fr-FR" sz="2000" dirty="0" smtClean="0"/>
              <a:t>partager le développement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2809039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Anti-exemples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Réutilisabilité</a:t>
            </a:r>
          </a:p>
          <a:p>
            <a:pPr lvl="1"/>
            <a:r>
              <a:rPr lang="fr-FR" sz="2400" dirty="0" smtClean="0"/>
              <a:t>Cette classe est-elle réutilisable ?  </a:t>
            </a:r>
          </a:p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Non</a:t>
            </a:r>
            <a:r>
              <a:rPr lang="fr-FR" sz="2400" dirty="0" smtClean="0">
                <a:solidFill>
                  <a:schemeClr val="tx2"/>
                </a:solidFill>
              </a:rPr>
              <a:t> </a:t>
            </a:r>
            <a:r>
              <a:rPr lang="fr-FR" sz="2400" dirty="0" smtClean="0"/>
              <a:t>!!</a:t>
            </a:r>
          </a:p>
          <a:p>
            <a:pPr lvl="2"/>
            <a:r>
              <a:rPr lang="fr-FR" sz="2200" dirty="0" smtClean="0"/>
              <a:t>Et si on voulait lire la température à partir du clavier ? ou d’une interface graphique ?? </a:t>
            </a:r>
          </a:p>
          <a:p>
            <a:pPr lvl="3"/>
            <a:r>
              <a:rPr lang="fr-FR" sz="2000" b="1" dirty="0" smtClean="0">
                <a:solidFill>
                  <a:schemeClr val="tx2"/>
                </a:solidFill>
              </a:rPr>
              <a:t>Nouvelle classe !!  </a:t>
            </a:r>
            <a:r>
              <a:rPr lang="fr-FR" sz="2000" b="1" dirty="0" smtClean="0">
                <a:solidFill>
                  <a:schemeClr val="tx2"/>
                </a:solidFill>
                <a:sym typeface="Wingdings" pitchFamily="2" charset="2"/>
              </a:rPr>
              <a:t> </a:t>
            </a:r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420829"/>
            <a:ext cx="7964819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5867400" y="1522269"/>
            <a:ext cx="2930560" cy="792528"/>
            <a:chOff x="5364818" y="2416726"/>
            <a:chExt cx="2930560" cy="452497"/>
          </a:xfrm>
          <a:solidFill>
            <a:srgbClr val="F6F89A"/>
          </a:solidFill>
        </p:grpSpPr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5368506" y="2416726"/>
              <a:ext cx="2926872" cy="44810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b="1" dirty="0" smtClean="0"/>
                <a:t>Convertisseur</a:t>
              </a:r>
            </a:p>
            <a:p>
              <a:pPr algn="ctr">
                <a:spcBef>
                  <a:spcPct val="50000"/>
                </a:spcBef>
              </a:pPr>
              <a:endParaRPr lang="fr-FR" b="1" dirty="0"/>
            </a:p>
          </p:txBody>
        </p:sp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5364818" y="2658351"/>
              <a:ext cx="2930560" cy="210872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u="sng" dirty="0" smtClean="0"/>
                <a:t>main (</a:t>
              </a:r>
              <a:r>
                <a:rPr lang="fr-FR" u="sng" dirty="0" err="1" smtClean="0"/>
                <a:t>args</a:t>
              </a:r>
              <a:r>
                <a:rPr lang="fr-FR" u="sng" dirty="0"/>
                <a:t> </a:t>
              </a:r>
              <a:r>
                <a:rPr lang="fr-FR" u="sng" dirty="0" smtClean="0"/>
                <a:t>[0..*] : String)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8054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Anti-exemples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074" y="3657600"/>
            <a:ext cx="6971429" cy="309841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229600" cy="4876800"/>
          </a:xfrm>
        </p:spPr>
        <p:txBody>
          <a:bodyPr>
            <a:normAutofit/>
          </a:bodyPr>
          <a:lstStyle/>
          <a:p>
            <a:r>
              <a:rPr lang="fr-FR" sz="2800" b="1" dirty="0"/>
              <a:t>Réutilisabilité</a:t>
            </a:r>
          </a:p>
          <a:p>
            <a:pPr lvl="1"/>
            <a:r>
              <a:rPr lang="fr-FR" sz="2400" dirty="0" smtClean="0"/>
              <a:t>Solution :  Séparer les responsabilités </a:t>
            </a:r>
          </a:p>
          <a:p>
            <a:pPr lvl="2"/>
            <a:r>
              <a:rPr lang="fr-FR" sz="2400" b="1" dirty="0" smtClean="0">
                <a:solidFill>
                  <a:schemeClr val="tx2"/>
                </a:solidFill>
              </a:rPr>
              <a:t>1 classe = 1 responsabilité </a:t>
            </a:r>
          </a:p>
          <a:p>
            <a:pPr lvl="3"/>
            <a:r>
              <a:rPr lang="fr-FR" sz="2000" i="1" dirty="0" smtClean="0"/>
              <a:t>Conversion de température </a:t>
            </a:r>
            <a:r>
              <a:rPr lang="fr-FR" sz="2000" i="1" dirty="0"/>
              <a:t>: </a:t>
            </a:r>
            <a:r>
              <a:rPr lang="fr-FR" sz="2000" dirty="0"/>
              <a:t>classe</a:t>
            </a:r>
            <a:r>
              <a:rPr lang="fr-FR" sz="2000" i="1" dirty="0"/>
              <a:t> </a:t>
            </a:r>
            <a:r>
              <a:rPr lang="fr-FR" sz="2000" b="1" i="1" dirty="0" err="1" smtClean="0"/>
              <a:t>TemperatureConverter</a:t>
            </a:r>
            <a:endParaRPr lang="fr-FR" sz="2000" b="1" i="1" dirty="0" smtClean="0"/>
          </a:p>
          <a:p>
            <a:pPr lvl="3"/>
            <a:r>
              <a:rPr lang="fr-FR" sz="2000" i="1" dirty="0" smtClean="0"/>
              <a:t>Interface avec l’utilisateur </a:t>
            </a:r>
            <a:r>
              <a:rPr lang="fr-FR" sz="2000" i="1" dirty="0"/>
              <a:t>: </a:t>
            </a:r>
            <a:r>
              <a:rPr lang="fr-FR" sz="2000" i="1" dirty="0" smtClean="0"/>
              <a:t> </a:t>
            </a:r>
            <a:r>
              <a:rPr lang="fr-FR" sz="2000" dirty="0" smtClean="0"/>
              <a:t>classe</a:t>
            </a:r>
            <a:r>
              <a:rPr lang="fr-FR" sz="2000" i="1" dirty="0" smtClean="0"/>
              <a:t>  </a:t>
            </a:r>
            <a:r>
              <a:rPr lang="fr-FR" sz="2000" b="1" i="1" dirty="0" err="1" smtClean="0"/>
              <a:t>TextInterface</a:t>
            </a:r>
            <a:endParaRPr lang="fr-FR" sz="2000" b="1" i="1" dirty="0" smtClean="0"/>
          </a:p>
          <a:p>
            <a:pPr lvl="3"/>
            <a:r>
              <a:rPr lang="fr-FR" sz="2000" i="1" dirty="0" smtClean="0"/>
              <a:t>Application </a:t>
            </a:r>
            <a:r>
              <a:rPr lang="fr-FR" sz="2000" i="1" dirty="0"/>
              <a:t>: </a:t>
            </a:r>
            <a:r>
              <a:rPr lang="fr-FR" sz="2000" i="1" dirty="0" smtClean="0"/>
              <a:t> </a:t>
            </a:r>
            <a:r>
              <a:rPr lang="fr-FR" sz="2000" dirty="0" smtClean="0"/>
              <a:t>classe</a:t>
            </a:r>
            <a:r>
              <a:rPr lang="fr-FR" sz="2000" i="1" dirty="0" smtClean="0"/>
              <a:t> </a:t>
            </a:r>
            <a:r>
              <a:rPr lang="fr-FR" sz="2000" b="1" i="1" dirty="0" err="1"/>
              <a:t>CelciusConverter</a:t>
            </a:r>
            <a:r>
              <a:rPr lang="fr-FR" sz="2000" i="1" dirty="0"/>
              <a:t>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958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Anti-exemples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Extensibilité / évolutivité  </a:t>
            </a:r>
          </a:p>
          <a:p>
            <a:pPr lvl="1"/>
            <a:r>
              <a:rPr lang="fr-FR" sz="2400" dirty="0" smtClean="0"/>
              <a:t>Développer un calculateur </a:t>
            </a:r>
          </a:p>
          <a:p>
            <a:pPr lvl="2"/>
            <a:r>
              <a:rPr lang="fr-FR" sz="2200" dirty="0" smtClean="0"/>
              <a:t>La direction métier affirme n’avoir besoin que de deux opérateurs : ‘+’ et ‘-’</a:t>
            </a:r>
          </a:p>
          <a:p>
            <a:pPr lvl="2"/>
            <a:r>
              <a:rPr lang="fr-FR" sz="2200" dirty="0" smtClean="0"/>
              <a:t>C’est très urgent !</a:t>
            </a:r>
            <a:endParaRPr lang="fr-FR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499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Références 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r-FR" dirty="0" smtClean="0"/>
              <a:t>Bibliographie </a:t>
            </a:r>
          </a:p>
          <a:p>
            <a:pPr lvl="1"/>
            <a:r>
              <a:rPr lang="fr-FR" dirty="0" smtClean="0"/>
              <a:t>B. Charroux, A. </a:t>
            </a:r>
            <a:r>
              <a:rPr lang="fr-FR" dirty="0" err="1" smtClean="0"/>
              <a:t>Osmani</a:t>
            </a:r>
            <a:r>
              <a:rPr lang="fr-FR" dirty="0" smtClean="0"/>
              <a:t>, Y. Thierry-</a:t>
            </a:r>
            <a:r>
              <a:rPr lang="fr-FR" dirty="0" err="1" smtClean="0"/>
              <a:t>Mieg</a:t>
            </a:r>
            <a:r>
              <a:rPr lang="fr-FR" dirty="0" smtClean="0"/>
              <a:t>, « UML2 : Pratique de la modélisation », 2e édition, Pearson Education</a:t>
            </a:r>
          </a:p>
          <a:p>
            <a:pPr lvl="1"/>
            <a:r>
              <a:rPr lang="fr-FR" dirty="0" smtClean="0"/>
              <a:t>T. </a:t>
            </a:r>
            <a:r>
              <a:rPr lang="fr-FR" dirty="0" err="1" smtClean="0"/>
              <a:t>Weilkiens</a:t>
            </a:r>
            <a:r>
              <a:rPr lang="fr-FR" dirty="0" smtClean="0"/>
              <a:t>, B. </a:t>
            </a:r>
            <a:r>
              <a:rPr lang="fr-FR" dirty="0" err="1" smtClean="0"/>
              <a:t>Oestereich</a:t>
            </a:r>
            <a:r>
              <a:rPr lang="fr-FR" dirty="0" smtClean="0"/>
              <a:t>, « UML2 Certification guide :  Fundamentals &amp; </a:t>
            </a:r>
            <a:r>
              <a:rPr lang="fr-FR" dirty="0" err="1" smtClean="0"/>
              <a:t>intermediate</a:t>
            </a:r>
            <a:r>
              <a:rPr lang="fr-FR" dirty="0" smtClean="0"/>
              <a:t> examens », Morgan Kaufmann </a:t>
            </a:r>
            <a:r>
              <a:rPr lang="fr-FR" dirty="0" err="1" smtClean="0"/>
              <a:t>Publishers</a:t>
            </a:r>
            <a:r>
              <a:rPr lang="fr-FR" dirty="0" smtClean="0"/>
              <a:t> / Elsevier</a:t>
            </a:r>
          </a:p>
          <a:p>
            <a:pPr lvl="1"/>
            <a:endParaRPr lang="fr-FR" dirty="0" smtClean="0"/>
          </a:p>
          <a:p>
            <a:r>
              <a:rPr lang="fr-FR" dirty="0" smtClean="0"/>
              <a:t>Sites Web</a:t>
            </a:r>
          </a:p>
          <a:p>
            <a:pPr lvl="1"/>
            <a:r>
              <a:rPr lang="fr-FR" dirty="0" smtClean="0">
                <a:solidFill>
                  <a:schemeClr val="tx2">
                    <a:lumMod val="50000"/>
                  </a:schemeClr>
                </a:solidFill>
              </a:rPr>
              <a:t>http://lgl.isnetne.ch/uml/</a:t>
            </a:r>
          </a:p>
          <a:p>
            <a:pPr lvl="1"/>
            <a:r>
              <a:rPr lang="fr-FR" dirty="0" smtClean="0">
                <a:solidFill>
                  <a:schemeClr val="tx2">
                    <a:lumMod val="50000"/>
                  </a:schemeClr>
                </a:solidFill>
              </a:rPr>
              <a:t>http://www.omg.org/gettingstarted/what_is_uml.htm</a:t>
            </a:r>
          </a:p>
          <a:p>
            <a:pPr lvl="1"/>
            <a:r>
              <a:rPr lang="fr-FR" dirty="0" smtClean="0">
                <a:solidFill>
                  <a:schemeClr val="tx2">
                    <a:lumMod val="50000"/>
                  </a:schemeClr>
                </a:solidFill>
              </a:rPr>
              <a:t>http://laurent-audibert.developpez.com/Cours-UML/</a:t>
            </a:r>
          </a:p>
          <a:p>
            <a:pPr lvl="1"/>
            <a:r>
              <a:rPr lang="fr-FR" dirty="0" smtClean="0">
                <a:solidFill>
                  <a:schemeClr val="tx2">
                    <a:lumMod val="50000"/>
                  </a:schemeClr>
                </a:solidFill>
              </a:rPr>
              <a:t>http://www.lamsade.dauphine.fr/~manouvri/UML/CoursUML_MM.html</a:t>
            </a:r>
          </a:p>
          <a:p>
            <a:pPr lvl="1"/>
            <a:endParaRPr lang="fr-FR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r"/>
            <a:fld id="{B6F15528-21DE-4FAA-801E-634DDDAF4B2B}" type="slidenum">
              <a:rPr lang="en-US" smtClean="0"/>
              <a:pPr algn="r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2356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Anti-exemples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Extensibilité / évolutivité  </a:t>
            </a:r>
          </a:p>
          <a:p>
            <a:pPr lvl="1"/>
            <a:r>
              <a:rPr lang="fr-FR" sz="2400" dirty="0" smtClean="0"/>
              <a:t>Développer un calculateur </a:t>
            </a:r>
          </a:p>
          <a:p>
            <a:pPr lvl="2"/>
            <a:r>
              <a:rPr lang="fr-FR" sz="2200" dirty="0" smtClean="0"/>
              <a:t>La direction métier affirme n’avoir besoin que de deux opérateurs : ‘+’ et ‘-’</a:t>
            </a:r>
          </a:p>
          <a:p>
            <a:pPr lvl="2"/>
            <a:r>
              <a:rPr lang="fr-FR" sz="2200" dirty="0" smtClean="0"/>
              <a:t>C’est très urgent !</a:t>
            </a:r>
            <a:endParaRPr lang="fr-FR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229494"/>
            <a:ext cx="5843587" cy="5382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304800" y="4277092"/>
            <a:ext cx="2667000" cy="2190300"/>
            <a:chOff x="5352529" y="2416726"/>
            <a:chExt cx="2930560" cy="800425"/>
          </a:xfrm>
          <a:solidFill>
            <a:srgbClr val="F6F89A"/>
          </a:solidFill>
        </p:grpSpPr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5354373" y="2416726"/>
              <a:ext cx="2926872" cy="44810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b="1" dirty="0" smtClean="0"/>
                <a:t>Calculateur</a:t>
              </a:r>
            </a:p>
            <a:p>
              <a:pPr algn="ctr">
                <a:spcBef>
                  <a:spcPct val="50000"/>
                </a:spcBef>
              </a:pPr>
              <a:endParaRPr lang="fr-FR" b="1" dirty="0"/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5352529" y="2561194"/>
              <a:ext cx="2930560" cy="393659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smtClean="0"/>
                <a:t>a: </a:t>
              </a:r>
              <a:r>
                <a:rPr lang="fr-FR" dirty="0" err="1" smtClean="0"/>
                <a:t>int</a:t>
              </a:r>
              <a:endParaRPr lang="fr-FR" dirty="0" smtClean="0"/>
            </a:p>
            <a:p>
              <a:pPr>
                <a:spcBef>
                  <a:spcPts val="600"/>
                </a:spcBef>
              </a:pPr>
              <a:r>
                <a:rPr lang="fr-FR" dirty="0" smtClean="0"/>
                <a:t>b : </a:t>
              </a:r>
              <a:r>
                <a:rPr lang="fr-FR" dirty="0" err="1" smtClean="0"/>
                <a:t>int</a:t>
              </a:r>
              <a:endParaRPr lang="fr-FR" dirty="0" smtClean="0"/>
            </a:p>
            <a:p>
              <a:pPr>
                <a:spcBef>
                  <a:spcPts val="600"/>
                </a:spcBef>
              </a:pPr>
              <a:r>
                <a:rPr lang="fr-FR" dirty="0" smtClean="0"/>
                <a:t>op : char</a:t>
              </a:r>
              <a:endParaRPr lang="fr-FR" dirty="0"/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5352529" y="2952837"/>
              <a:ext cx="2930560" cy="264314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err="1" smtClean="0"/>
                <a:t>init</a:t>
              </a:r>
              <a:r>
                <a:rPr lang="fr-FR" dirty="0" smtClean="0"/>
                <a:t> ()</a:t>
              </a:r>
            </a:p>
            <a:p>
              <a:pPr>
                <a:spcBef>
                  <a:spcPts val="600"/>
                </a:spcBef>
              </a:pPr>
              <a:r>
                <a:rPr lang="fr-FR" dirty="0" err="1" smtClean="0"/>
                <a:t>calc</a:t>
              </a:r>
              <a:r>
                <a:rPr lang="fr-FR" dirty="0" smtClean="0"/>
                <a:t>() : </a:t>
              </a:r>
              <a:r>
                <a:rPr lang="fr-FR" dirty="0" err="1" smtClean="0"/>
                <a:t>int</a:t>
              </a:r>
              <a:endParaRPr lang="fr-FR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1784874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Anti-exemples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Extensibilité / évolutivité  </a:t>
            </a:r>
          </a:p>
          <a:p>
            <a:pPr lvl="1"/>
            <a:r>
              <a:rPr lang="fr-FR" sz="2400" dirty="0" smtClean="0"/>
              <a:t>Développer un calculateur </a:t>
            </a:r>
          </a:p>
          <a:p>
            <a:pPr lvl="2"/>
            <a:r>
              <a:rPr lang="fr-FR" sz="2200" dirty="0" smtClean="0"/>
              <a:t>La direction métier affirme n’avoir besoin que de deux opérateurs : ‘+’ et ‘-’</a:t>
            </a:r>
          </a:p>
          <a:p>
            <a:pPr lvl="2"/>
            <a:r>
              <a:rPr lang="fr-FR" sz="2200" dirty="0" smtClean="0"/>
              <a:t>C’est très urgent !</a:t>
            </a:r>
            <a:endParaRPr lang="fr-FR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229494"/>
            <a:ext cx="5843587" cy="5382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304800" y="4277092"/>
            <a:ext cx="2667000" cy="2190300"/>
            <a:chOff x="5352529" y="2416726"/>
            <a:chExt cx="2930560" cy="800425"/>
          </a:xfrm>
          <a:solidFill>
            <a:srgbClr val="F6F89A"/>
          </a:solidFill>
        </p:grpSpPr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5354373" y="2416726"/>
              <a:ext cx="2926872" cy="44810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b="1" dirty="0" smtClean="0"/>
                <a:t>Calculateur</a:t>
              </a:r>
            </a:p>
            <a:p>
              <a:pPr algn="ctr">
                <a:spcBef>
                  <a:spcPct val="50000"/>
                </a:spcBef>
              </a:pPr>
              <a:endParaRPr lang="fr-FR" b="1" dirty="0"/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5352529" y="2561194"/>
              <a:ext cx="2930560" cy="393659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smtClean="0"/>
                <a:t>a: </a:t>
              </a:r>
              <a:r>
                <a:rPr lang="fr-FR" dirty="0" err="1" smtClean="0"/>
                <a:t>int</a:t>
              </a:r>
              <a:endParaRPr lang="fr-FR" dirty="0" smtClean="0"/>
            </a:p>
            <a:p>
              <a:pPr>
                <a:spcBef>
                  <a:spcPts val="600"/>
                </a:spcBef>
              </a:pPr>
              <a:r>
                <a:rPr lang="fr-FR" dirty="0" smtClean="0"/>
                <a:t>b : </a:t>
              </a:r>
              <a:r>
                <a:rPr lang="fr-FR" dirty="0" err="1" smtClean="0"/>
                <a:t>int</a:t>
              </a:r>
              <a:endParaRPr lang="fr-FR" dirty="0" smtClean="0"/>
            </a:p>
            <a:p>
              <a:pPr>
                <a:spcBef>
                  <a:spcPts val="600"/>
                </a:spcBef>
              </a:pPr>
              <a:r>
                <a:rPr lang="fr-FR" dirty="0" smtClean="0"/>
                <a:t>op : char</a:t>
              </a:r>
              <a:endParaRPr lang="fr-FR" dirty="0"/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5352529" y="2952837"/>
              <a:ext cx="2930560" cy="264314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err="1" smtClean="0"/>
                <a:t>init</a:t>
              </a:r>
              <a:r>
                <a:rPr lang="fr-FR" dirty="0" smtClean="0"/>
                <a:t> ()</a:t>
              </a:r>
            </a:p>
            <a:p>
              <a:pPr>
                <a:spcBef>
                  <a:spcPts val="600"/>
                </a:spcBef>
              </a:pPr>
              <a:r>
                <a:rPr lang="fr-FR" dirty="0" err="1" smtClean="0"/>
                <a:t>calc</a:t>
              </a:r>
              <a:r>
                <a:rPr lang="fr-FR" dirty="0" smtClean="0"/>
                <a:t>() : </a:t>
              </a:r>
              <a:r>
                <a:rPr lang="fr-FR" dirty="0" err="1" smtClean="0"/>
                <a:t>int</a:t>
              </a:r>
              <a:endParaRPr lang="fr-FR" dirty="0" smtClean="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623552" y="1199032"/>
            <a:ext cx="5896111" cy="15696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A</a:t>
            </a:r>
            <a:r>
              <a:rPr lang="fr-FR" sz="2400" dirty="0" smtClean="0"/>
              <a:t>près la mise en production, la direction métier demande l’ajout de nouvelles fonctionnalités : </a:t>
            </a:r>
          </a:p>
          <a:p>
            <a:pPr algn="ctr"/>
            <a:r>
              <a:rPr lang="fr-FR" sz="2400" b="1" dirty="0" smtClean="0"/>
              <a:t>deux nouvelles opérations *  et  /    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1954821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Anti-exemples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Extensibilité / évolutivité  </a:t>
            </a:r>
          </a:p>
          <a:p>
            <a:pPr lvl="1"/>
            <a:r>
              <a:rPr lang="fr-FR" sz="2400" dirty="0" smtClean="0"/>
              <a:t>Développer un calculateur </a:t>
            </a:r>
          </a:p>
          <a:p>
            <a:pPr lvl="2"/>
            <a:r>
              <a:rPr lang="fr-FR" sz="2200" dirty="0" smtClean="0"/>
              <a:t>La direction métier affirme n’avoir besoin que de deux opérateurs : ‘+’ et ‘-’</a:t>
            </a:r>
          </a:p>
          <a:p>
            <a:pPr lvl="2"/>
            <a:r>
              <a:rPr lang="fr-FR" sz="2200" dirty="0" smtClean="0"/>
              <a:t>C’est très urgent !</a:t>
            </a:r>
            <a:endParaRPr lang="fr-FR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229494"/>
            <a:ext cx="5843587" cy="5382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304800" y="4277092"/>
            <a:ext cx="2667000" cy="2190300"/>
            <a:chOff x="5352529" y="2416726"/>
            <a:chExt cx="2930560" cy="800425"/>
          </a:xfrm>
          <a:solidFill>
            <a:srgbClr val="F6F89A"/>
          </a:solidFill>
        </p:grpSpPr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5354373" y="2416726"/>
              <a:ext cx="2926872" cy="44810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b="1" dirty="0" smtClean="0"/>
                <a:t>Calculateur</a:t>
              </a:r>
            </a:p>
            <a:p>
              <a:pPr algn="ctr">
                <a:spcBef>
                  <a:spcPct val="50000"/>
                </a:spcBef>
              </a:pPr>
              <a:endParaRPr lang="fr-FR" b="1" dirty="0"/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5352529" y="2561194"/>
              <a:ext cx="2930560" cy="393659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smtClean="0"/>
                <a:t>a: </a:t>
              </a:r>
              <a:r>
                <a:rPr lang="fr-FR" dirty="0" err="1" smtClean="0"/>
                <a:t>int</a:t>
              </a:r>
              <a:endParaRPr lang="fr-FR" dirty="0" smtClean="0"/>
            </a:p>
            <a:p>
              <a:pPr>
                <a:spcBef>
                  <a:spcPts val="600"/>
                </a:spcBef>
              </a:pPr>
              <a:r>
                <a:rPr lang="fr-FR" dirty="0" smtClean="0"/>
                <a:t>b : </a:t>
              </a:r>
              <a:r>
                <a:rPr lang="fr-FR" dirty="0" err="1" smtClean="0"/>
                <a:t>int</a:t>
              </a:r>
              <a:endParaRPr lang="fr-FR" dirty="0" smtClean="0"/>
            </a:p>
            <a:p>
              <a:pPr>
                <a:spcBef>
                  <a:spcPts val="600"/>
                </a:spcBef>
              </a:pPr>
              <a:r>
                <a:rPr lang="fr-FR" dirty="0" smtClean="0"/>
                <a:t>op : char</a:t>
              </a:r>
              <a:endParaRPr lang="fr-FR" dirty="0"/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5352529" y="2952837"/>
              <a:ext cx="2930560" cy="264314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fr-FR" dirty="0" err="1" smtClean="0"/>
                <a:t>init</a:t>
              </a:r>
              <a:r>
                <a:rPr lang="fr-FR" dirty="0" smtClean="0"/>
                <a:t> ()</a:t>
              </a:r>
            </a:p>
            <a:p>
              <a:pPr>
                <a:spcBef>
                  <a:spcPts val="600"/>
                </a:spcBef>
              </a:pPr>
              <a:r>
                <a:rPr lang="fr-FR" dirty="0" err="1" smtClean="0"/>
                <a:t>calc</a:t>
              </a:r>
              <a:r>
                <a:rPr lang="fr-FR" dirty="0" smtClean="0"/>
                <a:t>() : </a:t>
              </a:r>
              <a:r>
                <a:rPr lang="fr-FR" dirty="0" err="1" smtClean="0"/>
                <a:t>int</a:t>
              </a:r>
              <a:endParaRPr lang="fr-FR" dirty="0" smtClean="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623552" y="1199032"/>
            <a:ext cx="5896111" cy="15696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A</a:t>
            </a:r>
            <a:r>
              <a:rPr lang="fr-FR" sz="2400" dirty="0" smtClean="0"/>
              <a:t>près la mise en production, la direction métier demande l’ajout de nouvelles fonctionnalités : </a:t>
            </a:r>
          </a:p>
          <a:p>
            <a:pPr algn="ctr"/>
            <a:r>
              <a:rPr lang="fr-FR" sz="2400" b="1" dirty="0" smtClean="0"/>
              <a:t>deux nouvelles opérations *  et  /    </a:t>
            </a:r>
            <a:endParaRPr lang="fr-FR" sz="2400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3733800" y="2895600"/>
            <a:ext cx="3505200" cy="3133955"/>
          </a:xfrm>
          <a:prstGeom prst="roundRect">
            <a:avLst/>
          </a:prstGeom>
          <a:noFill/>
          <a:ln w="381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val 11"/>
          <p:cNvSpPr/>
          <p:nvPr/>
        </p:nvSpPr>
        <p:spPr>
          <a:xfrm rot="20916547">
            <a:off x="4192270" y="4335253"/>
            <a:ext cx="4396180" cy="1994591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200" b="1" dirty="0" smtClean="0"/>
              <a:t>Réutilisation difficile !</a:t>
            </a:r>
          </a:p>
          <a:p>
            <a:pPr algn="ctr"/>
            <a:r>
              <a:rPr lang="fr-FR" sz="2400" b="1" u="sng" dirty="0" smtClean="0"/>
              <a:t>Classe non-extensible</a:t>
            </a:r>
            <a:endParaRPr lang="fr-FR" sz="2400" b="1" u="sng" dirty="0"/>
          </a:p>
        </p:txBody>
      </p:sp>
    </p:spTree>
    <p:extLst>
      <p:ext uri="{BB962C8B-B14F-4D97-AF65-F5344CB8AC3E}">
        <p14:creationId xmlns:p14="http://schemas.microsoft.com/office/powerpoint/2010/main" val="152563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Anti-exemples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3200" b="1" dirty="0"/>
              <a:t>Extensibilité / évolutivité  </a:t>
            </a:r>
          </a:p>
          <a:p>
            <a:pPr lvl="1"/>
            <a:r>
              <a:rPr lang="fr-FR" sz="2800" dirty="0" smtClean="0"/>
              <a:t>Comment pouvoir ajouter de nouvelles opérations sans affecter le code existant ??</a:t>
            </a:r>
          </a:p>
          <a:p>
            <a:pPr lvl="3"/>
            <a:r>
              <a:rPr lang="fr-FR" sz="2400" b="1" dirty="0">
                <a:solidFill>
                  <a:srgbClr val="D2533C"/>
                </a:solidFill>
              </a:rPr>
              <a:t>Factoriser les </a:t>
            </a:r>
            <a:r>
              <a:rPr lang="fr-FR" sz="2400" b="1" dirty="0" smtClean="0">
                <a:solidFill>
                  <a:srgbClr val="D2533C"/>
                </a:solidFill>
              </a:rPr>
              <a:t>responsabilités !!</a:t>
            </a:r>
          </a:p>
          <a:p>
            <a:pPr lvl="3"/>
            <a:r>
              <a:rPr lang="fr-FR" sz="2400" b="1" i="1" dirty="0" smtClean="0"/>
              <a:t>Opération</a:t>
            </a:r>
            <a:r>
              <a:rPr lang="fr-FR" sz="2400" dirty="0" smtClean="0"/>
              <a:t> : définition abstraite d’une opération</a:t>
            </a:r>
          </a:p>
          <a:p>
            <a:pPr lvl="3"/>
            <a:r>
              <a:rPr lang="fr-FR" sz="2400" b="1" i="1" dirty="0" smtClean="0"/>
              <a:t>Calculateur</a:t>
            </a:r>
            <a:r>
              <a:rPr lang="fr-FR" sz="2400" dirty="0" smtClean="0"/>
              <a:t> : exécution des opérations, quelque soit l’opération </a:t>
            </a:r>
          </a:p>
          <a:p>
            <a:pPr lvl="3"/>
            <a:r>
              <a:rPr lang="fr-FR" sz="2400" b="1" i="1" dirty="0" smtClean="0"/>
              <a:t>Application principale </a:t>
            </a:r>
            <a:r>
              <a:rPr lang="fr-FR" sz="2400" dirty="0" smtClean="0"/>
              <a:t>: interaction utilisateur, définition des opérations </a:t>
            </a:r>
          </a:p>
          <a:p>
            <a:pPr lvl="1"/>
            <a:r>
              <a:rPr lang="fr-FR" sz="2800" b="1" dirty="0" smtClean="0"/>
              <a:t>Design pattern </a:t>
            </a:r>
            <a:r>
              <a:rPr lang="fr-FR" sz="2800" b="1" i="1" dirty="0" err="1" smtClean="0">
                <a:solidFill>
                  <a:schemeClr val="tx2"/>
                </a:solidFill>
              </a:rPr>
              <a:t>Strategy</a:t>
            </a:r>
            <a:r>
              <a:rPr lang="fr-FR" sz="2800" b="1" i="1" dirty="0" smtClean="0">
                <a:solidFill>
                  <a:schemeClr val="tx2"/>
                </a:solidFill>
              </a:rPr>
              <a:t> </a:t>
            </a:r>
          </a:p>
          <a:p>
            <a:pPr lvl="1"/>
            <a:endParaRPr lang="fr-FR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154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Calculato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15253"/>
            <a:ext cx="8801100" cy="564274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/>
          <a:lstStyle/>
          <a:p>
            <a:r>
              <a:rPr lang="fr-FR" dirty="0"/>
              <a:t>Anti-exemples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138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Calculato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15253"/>
            <a:ext cx="8801100" cy="564274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/>
          <a:lstStyle/>
          <a:p>
            <a:r>
              <a:rPr lang="fr-FR" dirty="0"/>
              <a:t>Anti-exemples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35</a:t>
            </a:fld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962400"/>
            <a:ext cx="5863167" cy="8943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3241" y="1600200"/>
            <a:ext cx="5854959" cy="14308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9807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Calculato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15253"/>
            <a:ext cx="8801100" cy="564274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/>
          <a:lstStyle/>
          <a:p>
            <a:r>
              <a:rPr lang="fr-FR" dirty="0"/>
              <a:t>Anti-exemples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36</a:t>
            </a:fld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962400"/>
            <a:ext cx="5863167" cy="8943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3241" y="1600200"/>
            <a:ext cx="5854959" cy="14308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546100"/>
            <a:ext cx="6832600" cy="4254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66289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Calculato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15253"/>
            <a:ext cx="8801100" cy="564274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/>
          <a:lstStyle/>
          <a:p>
            <a:r>
              <a:rPr lang="fr-FR" dirty="0"/>
              <a:t>Anti-exemples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37</a:t>
            </a:fld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962400"/>
            <a:ext cx="5863167" cy="8943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3241" y="1600200"/>
            <a:ext cx="5854959" cy="14308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546100"/>
            <a:ext cx="6832600" cy="4254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4200" y="1143000"/>
            <a:ext cx="5927980" cy="4495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2181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Références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b="1" dirty="0">
                <a:hlinkClick r:id="rId2"/>
              </a:rPr>
              <a:t>http://www.uml.org</a:t>
            </a:r>
            <a:r>
              <a:rPr lang="fr-FR" b="1" dirty="0" smtClean="0">
                <a:hlinkClick r:id="rId2"/>
              </a:rPr>
              <a:t>/</a:t>
            </a:r>
            <a:endParaRPr lang="fr-FR" b="1" dirty="0" smtClean="0"/>
          </a:p>
          <a:p>
            <a:r>
              <a:rPr lang="en-GB" dirty="0">
                <a:hlinkClick r:id="rId3"/>
              </a:rPr>
              <a:t>http://www.omg.org/mda/index.htm</a:t>
            </a:r>
            <a:endParaRPr lang="fr-FR" u="sng" dirty="0" smtClean="0">
              <a:hlinkClick r:id="rId4"/>
            </a:endParaRPr>
          </a:p>
          <a:p>
            <a:r>
              <a:rPr lang="fr-FR" u="sng" dirty="0" smtClean="0">
                <a:hlinkClick r:id="rId4"/>
              </a:rPr>
              <a:t>http</a:t>
            </a:r>
            <a:r>
              <a:rPr lang="fr-FR" u="sng" dirty="0">
                <a:hlinkClick r:id="rId4"/>
              </a:rPr>
              <a:t>://epi.univ-paris1.fr/ufr06m1info</a:t>
            </a:r>
            <a:endParaRPr lang="fr-FR" dirty="0" smtClean="0"/>
          </a:p>
          <a:p>
            <a:r>
              <a:rPr lang="fr-FR" dirty="0">
                <a:hlinkClick r:id="rId5"/>
              </a:rPr>
              <a:t>http://</a:t>
            </a:r>
            <a:r>
              <a:rPr lang="fr-FR" dirty="0" smtClean="0">
                <a:hlinkClick r:id="rId5"/>
              </a:rPr>
              <a:t>www1.standishgroup.com/newsroom/chaos_2009.php</a:t>
            </a:r>
            <a:endParaRPr lang="fr-FR" dirty="0" smtClean="0"/>
          </a:p>
          <a:p>
            <a:r>
              <a:rPr lang="fr-FR" dirty="0">
                <a:hlinkClick r:id="rId6"/>
              </a:rPr>
              <a:t>http://</a:t>
            </a:r>
            <a:r>
              <a:rPr lang="fr-FR" dirty="0" smtClean="0">
                <a:hlinkClick r:id="rId6"/>
              </a:rPr>
              <a:t>www.projectsmart.co.uk/docs/chaos-report.pdf</a:t>
            </a:r>
            <a:endParaRPr lang="fr-FR" dirty="0" smtClean="0"/>
          </a:p>
          <a:p>
            <a:r>
              <a:rPr lang="fr-FR" dirty="0">
                <a:hlinkClick r:id="rId7"/>
              </a:rPr>
              <a:t>http://www.geek-directeur-technique.com/2009/07/10/le-triangle-qualite-cout-delai</a:t>
            </a:r>
            <a:endParaRPr lang="fr-FR" dirty="0" smtClean="0"/>
          </a:p>
          <a:p>
            <a:r>
              <a:rPr lang="fr-FR" dirty="0">
                <a:hlinkClick r:id="rId8"/>
              </a:rPr>
              <a:t>http://</a:t>
            </a:r>
            <a:r>
              <a:rPr lang="fr-FR" dirty="0" smtClean="0">
                <a:hlinkClick r:id="rId8"/>
              </a:rPr>
              <a:t>www.scrumalliance.org/pages/what_is_scrum</a:t>
            </a:r>
            <a:endParaRPr lang="fr-FR" dirty="0" smtClean="0"/>
          </a:p>
          <a:p>
            <a:r>
              <a:rPr lang="fr-FR" dirty="0">
                <a:hlinkClick r:id="rId9"/>
              </a:rPr>
              <a:t>http://agilemanifesto.org/iso/fr/manifesto.html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r"/>
            <a:fld id="{B6F15528-21DE-4FAA-801E-634DDDAF4B2B}" type="slidenum">
              <a:rPr lang="en-US" smtClean="0"/>
              <a:pPr algn="r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31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mtClean="0"/>
              <a:t>Modélisation des Applications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8001000" cy="2057400"/>
          </a:xfrm>
        </p:spPr>
        <p:txBody>
          <a:bodyPr>
            <a:normAutofit/>
          </a:bodyPr>
          <a:lstStyle/>
          <a:p>
            <a:r>
              <a:rPr lang="fr-FR" sz="2000" dirty="0" smtClean="0"/>
              <a:t>Manuele Kirsch Pinheiro</a:t>
            </a:r>
          </a:p>
          <a:p>
            <a:r>
              <a:rPr lang="fr-FR" sz="2000" dirty="0" smtClean="0"/>
              <a:t>Maître de Conférences – Université Paris 1</a:t>
            </a:r>
          </a:p>
          <a:p>
            <a:r>
              <a:rPr lang="fr-FR" sz="2000" dirty="0" smtClean="0">
                <a:hlinkClick r:id="rId2"/>
              </a:rPr>
              <a:t>mkirschpin@univ-paris1.fr</a:t>
            </a:r>
            <a:r>
              <a:rPr lang="fr-FR" sz="2000" dirty="0" smtClean="0"/>
              <a:t> / </a:t>
            </a:r>
            <a:r>
              <a:rPr lang="fr-FR" sz="2000" dirty="0" smtClean="0">
                <a:hlinkClick r:id="rId3"/>
              </a:rPr>
              <a:t>kirschpm@gmail.com</a:t>
            </a:r>
            <a:r>
              <a:rPr lang="fr-FR" sz="2000" dirty="0" smtClean="0"/>
              <a:t> </a:t>
            </a:r>
          </a:p>
          <a:p>
            <a:r>
              <a:rPr lang="fr-FR" sz="2000" dirty="0" smtClean="0">
                <a:hlinkClick r:id="rId4"/>
              </a:rPr>
              <a:t>http://mkirschp.free.fr</a:t>
            </a:r>
            <a:r>
              <a:rPr lang="fr-FR" sz="2000" dirty="0" smtClean="0"/>
              <a:t> 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529009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Pourquoi Modéliser ?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/>
          </a:bodyPr>
          <a:lstStyle/>
          <a:p>
            <a:r>
              <a:rPr lang="fr-FR" sz="2800" dirty="0" smtClean="0"/>
              <a:t>Pourquoi modéliser ?</a:t>
            </a:r>
          </a:p>
          <a:p>
            <a:pPr lvl="1"/>
            <a:r>
              <a:rPr lang="fr-FR" sz="2400" dirty="0" smtClean="0"/>
              <a:t>Mieux </a:t>
            </a:r>
            <a:r>
              <a:rPr lang="fr-FR" sz="2400" b="1" dirty="0" smtClean="0">
                <a:solidFill>
                  <a:schemeClr val="tx2"/>
                </a:solidFill>
              </a:rPr>
              <a:t>appréhender</a:t>
            </a:r>
            <a:r>
              <a:rPr lang="fr-FR" sz="2400" dirty="0" smtClean="0">
                <a:solidFill>
                  <a:schemeClr val="tx2"/>
                </a:solidFill>
              </a:rPr>
              <a:t> </a:t>
            </a:r>
            <a:r>
              <a:rPr lang="fr-FR" sz="2400" dirty="0" smtClean="0"/>
              <a:t>un système </a:t>
            </a:r>
            <a:r>
              <a:rPr lang="fr-FR" sz="2400" b="1" dirty="0" smtClean="0">
                <a:solidFill>
                  <a:schemeClr val="tx2"/>
                </a:solidFill>
              </a:rPr>
              <a:t>complexe</a:t>
            </a:r>
          </a:p>
          <a:p>
            <a:pPr lvl="1"/>
            <a:r>
              <a:rPr lang="fr-FR" sz="2400" dirty="0" smtClean="0"/>
              <a:t>Mieux </a:t>
            </a:r>
            <a:r>
              <a:rPr lang="fr-FR" sz="2400" b="1" dirty="0">
                <a:solidFill>
                  <a:schemeClr val="tx2"/>
                </a:solidFill>
              </a:rPr>
              <a:t>comprendre</a:t>
            </a:r>
            <a:r>
              <a:rPr lang="fr-FR" sz="2400" dirty="0" smtClean="0"/>
              <a:t> le système qu’on conçoit / développe</a:t>
            </a:r>
          </a:p>
          <a:p>
            <a:pPr lvl="1"/>
            <a:r>
              <a:rPr lang="fr-FR" sz="2400" dirty="0" smtClean="0"/>
              <a:t>Mieux </a:t>
            </a:r>
            <a:r>
              <a:rPr lang="fr-FR" sz="2400" b="1" dirty="0">
                <a:solidFill>
                  <a:schemeClr val="tx2"/>
                </a:solidFill>
              </a:rPr>
              <a:t>maitriser</a:t>
            </a:r>
            <a:r>
              <a:rPr lang="fr-FR" sz="2400" dirty="0" smtClean="0"/>
              <a:t> la complexité et assurer la </a:t>
            </a:r>
            <a:r>
              <a:rPr lang="fr-FR" sz="2400" b="1" dirty="0">
                <a:solidFill>
                  <a:schemeClr val="tx2"/>
                </a:solidFill>
              </a:rPr>
              <a:t>cohérence</a:t>
            </a:r>
            <a:r>
              <a:rPr lang="fr-FR" sz="2400" dirty="0" smtClean="0"/>
              <a:t> </a:t>
            </a:r>
          </a:p>
          <a:p>
            <a:pPr lvl="1"/>
            <a:endParaRPr lang="fr-FR" sz="2400" dirty="0" smtClean="0"/>
          </a:p>
          <a:p>
            <a:r>
              <a:rPr lang="fr-FR" sz="2800" dirty="0" smtClean="0"/>
              <a:t>Un modèle est …</a:t>
            </a:r>
          </a:p>
          <a:p>
            <a:pPr lvl="1"/>
            <a:r>
              <a:rPr lang="fr-FR" sz="2400" dirty="0" smtClean="0"/>
              <a:t>Une vision simplifiée de la réalité </a:t>
            </a:r>
          </a:p>
          <a:p>
            <a:pPr lvl="1"/>
            <a:r>
              <a:rPr lang="fr-FR" sz="2400" dirty="0" smtClean="0"/>
              <a:t>Un outil de communication pour les acteurs engagés </a:t>
            </a:r>
          </a:p>
          <a:p>
            <a:pPr lvl="1"/>
            <a:endParaRPr lang="fr-FR" sz="2400" dirty="0" smtClean="0"/>
          </a:p>
          <a:p>
            <a:pPr marL="0" indent="0" algn="ctr">
              <a:buNone/>
            </a:pPr>
            <a:r>
              <a:rPr lang="fr-FR" sz="2800" b="1" dirty="0" smtClean="0"/>
              <a:t>Réduire la complexité pour mieux comprendre</a:t>
            </a:r>
            <a:endParaRPr lang="fr-FR" sz="2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r"/>
            <a:fld id="{B6F15528-21DE-4FAA-801E-634DDDAF4B2B}" type="slidenum">
              <a:rPr lang="en-US" smtClean="0"/>
              <a:pPr algn="r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98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Objectifs et Planning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>
                <a:solidFill>
                  <a:schemeClr val="tx2"/>
                </a:solidFill>
              </a:rPr>
              <a:t>Objectifs</a:t>
            </a:r>
            <a:r>
              <a:rPr lang="fr-FR" dirty="0"/>
              <a:t> :</a:t>
            </a:r>
          </a:p>
          <a:p>
            <a:pPr lvl="1"/>
            <a:r>
              <a:rPr lang="fr-FR" dirty="0"/>
              <a:t>Sensibiliser à la modélisation d’applications</a:t>
            </a:r>
          </a:p>
          <a:p>
            <a:pPr lvl="1"/>
            <a:r>
              <a:rPr lang="fr-FR" dirty="0"/>
              <a:t>Introduire / réviser le langage </a:t>
            </a:r>
            <a:r>
              <a:rPr lang="fr-FR" dirty="0" err="1"/>
              <a:t>UML</a:t>
            </a:r>
            <a:endParaRPr lang="fr-FR" dirty="0"/>
          </a:p>
          <a:p>
            <a:pPr lvl="1"/>
            <a:r>
              <a:rPr lang="fr-FR" smtClean="0"/>
              <a:t>Introduire </a:t>
            </a:r>
            <a:r>
              <a:rPr lang="fr-FR" dirty="0"/>
              <a:t>le passage </a:t>
            </a:r>
            <a:r>
              <a:rPr lang="fr-FR" dirty="0" err="1"/>
              <a:t>UML</a:t>
            </a:r>
            <a:r>
              <a:rPr lang="fr-FR" dirty="0"/>
              <a:t> </a:t>
            </a:r>
            <a:r>
              <a:rPr lang="fr-FR" dirty="0">
                <a:sym typeface="Wingdings" pitchFamily="2" charset="2"/>
              </a:rPr>
              <a:t> code Java</a:t>
            </a:r>
          </a:p>
          <a:p>
            <a:r>
              <a:rPr lang="fr-FR" dirty="0">
                <a:solidFill>
                  <a:schemeClr val="tx2"/>
                </a:solidFill>
                <a:sym typeface="Wingdings" pitchFamily="2" charset="2"/>
              </a:rPr>
              <a:t>Planning</a:t>
            </a:r>
            <a:r>
              <a:rPr lang="fr-FR" dirty="0">
                <a:sym typeface="Wingdings" pitchFamily="2" charset="2"/>
              </a:rPr>
              <a:t> :</a:t>
            </a:r>
          </a:p>
          <a:p>
            <a:pPr lvl="1"/>
            <a:r>
              <a:rPr lang="fr-FR" dirty="0">
                <a:sym typeface="Wingdings" pitchFamily="2" charset="2"/>
              </a:rPr>
              <a:t>10h (CM / </a:t>
            </a:r>
            <a:r>
              <a:rPr lang="fr-FR" dirty="0" smtClean="0">
                <a:sym typeface="Wingdings" pitchFamily="2" charset="2"/>
              </a:rPr>
              <a:t>TP) </a:t>
            </a:r>
            <a:r>
              <a:rPr lang="fr-FR" dirty="0">
                <a:sym typeface="Wingdings" pitchFamily="2" charset="2"/>
              </a:rPr>
              <a:t>en 4 séances 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>
                <a:sym typeface="Wingdings" pitchFamily="2" charset="2"/>
              </a:rPr>
              <a:t>Séance 1 : </a:t>
            </a:r>
            <a:r>
              <a:rPr lang="fr-FR" dirty="0" smtClean="0">
                <a:sym typeface="Wingdings" pitchFamily="2" charset="2"/>
              </a:rPr>
              <a:t>Introduction </a:t>
            </a:r>
            <a:r>
              <a:rPr lang="fr-FR" dirty="0">
                <a:sym typeface="Wingdings" pitchFamily="2" charset="2"/>
              </a:rPr>
              <a:t>à la modélisation</a:t>
            </a:r>
          </a:p>
          <a:p>
            <a:pPr lvl="2">
              <a:buFont typeface="Wingdings" pitchFamily="2" charset="2"/>
              <a:buChar char="Ø"/>
            </a:pPr>
            <a:r>
              <a:rPr lang="fr-FR" b="1" dirty="0">
                <a:sym typeface="Wingdings" pitchFamily="2" charset="2"/>
              </a:rPr>
              <a:t>Séance 2 : Diagramme de classes </a:t>
            </a:r>
            <a:r>
              <a:rPr lang="fr-FR" b="1" dirty="0" err="1">
                <a:sym typeface="Wingdings" pitchFamily="2" charset="2"/>
              </a:rPr>
              <a:t>UML</a:t>
            </a:r>
            <a:endParaRPr lang="fr-FR" b="1" dirty="0">
              <a:sym typeface="Wingdings" pitchFamily="2" charset="2"/>
            </a:endParaRPr>
          </a:p>
          <a:p>
            <a:pPr lvl="2"/>
            <a:r>
              <a:rPr lang="fr-FR" dirty="0">
                <a:sym typeface="Wingdings" pitchFamily="2" charset="2"/>
              </a:rPr>
              <a:t>Séance 3 : Diagramme de séquence </a:t>
            </a:r>
            <a:r>
              <a:rPr lang="fr-FR" dirty="0" err="1">
                <a:sym typeface="Wingdings" pitchFamily="2" charset="2"/>
              </a:rPr>
              <a:t>UML</a:t>
            </a:r>
            <a:endParaRPr lang="fr-FR" dirty="0">
              <a:sym typeface="Wingdings" pitchFamily="2" charset="2"/>
            </a:endParaRPr>
          </a:p>
          <a:p>
            <a:pPr lvl="2"/>
            <a:r>
              <a:rPr lang="fr-FR" dirty="0">
                <a:sym typeface="Wingdings" pitchFamily="2" charset="2"/>
              </a:rPr>
              <a:t>Séance 4 : Passage </a:t>
            </a:r>
            <a:r>
              <a:rPr lang="fr-FR" dirty="0" err="1">
                <a:sym typeface="Wingdings" pitchFamily="2" charset="2"/>
              </a:rPr>
              <a:t>UML</a:t>
            </a:r>
            <a:r>
              <a:rPr lang="fr-FR" dirty="0">
                <a:sym typeface="Wingdings" pitchFamily="2" charset="2"/>
              </a:rPr>
              <a:t>  code</a:t>
            </a:r>
          </a:p>
          <a:p>
            <a:r>
              <a:rPr lang="fr-FR" dirty="0">
                <a:sym typeface="Wingdings" pitchFamily="2" charset="2"/>
              </a:rPr>
              <a:t>Evaluation </a:t>
            </a:r>
          </a:p>
          <a:p>
            <a:pPr lvl="1"/>
            <a:r>
              <a:rPr lang="fr-FR" dirty="0">
                <a:sym typeface="Wingdings" pitchFamily="2" charset="2"/>
              </a:rPr>
              <a:t>Examen final</a:t>
            </a:r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r"/>
            <a:fld id="{B6F15528-21DE-4FAA-801E-634DDDAF4B2B}" type="slidenum">
              <a:rPr lang="en-US" smtClean="0"/>
              <a:pPr algn="r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764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/>
          <a:lstStyle/>
          <a:p>
            <a:r>
              <a:rPr lang="fr-FR" smtClean="0"/>
              <a:t>Les diagrammes d’UML</a:t>
            </a:r>
            <a:endParaRPr lang="fr-FR" dirty="0"/>
          </a:p>
        </p:txBody>
      </p:sp>
      <p:sp>
        <p:nvSpPr>
          <p:cNvPr id="67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53381"/>
            <a:ext cx="4038600" cy="762000"/>
          </a:xfrm>
        </p:spPr>
        <p:txBody>
          <a:bodyPr lIns="0" tIns="0" rIns="0" bIns="0">
            <a:noAutofit/>
          </a:bodyPr>
          <a:lstStyle/>
          <a:p>
            <a:r>
              <a:rPr lang="fr-CH" sz="2400" b="1" dirty="0" smtClean="0">
                <a:solidFill>
                  <a:schemeClr val="tx2">
                    <a:lumMod val="50000"/>
                  </a:schemeClr>
                </a:solidFill>
                <a:sym typeface="Wingdings" pitchFamily="2" charset="2"/>
              </a:rPr>
              <a:t>Diagrammes structurels</a:t>
            </a:r>
          </a:p>
          <a:p>
            <a:r>
              <a:rPr lang="fr-CH" sz="2400" b="1" dirty="0" smtClean="0">
                <a:solidFill>
                  <a:schemeClr val="tx2">
                    <a:lumMod val="50000"/>
                  </a:schemeClr>
                </a:solidFill>
                <a:sym typeface="Wingdings" pitchFamily="2" charset="2"/>
              </a:rPr>
              <a:t>vues statiques 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152400" y="2906712"/>
            <a:ext cx="4343400" cy="3570288"/>
          </a:xfrm>
        </p:spPr>
        <p:txBody>
          <a:bodyPr>
            <a:normAutofit/>
          </a:bodyPr>
          <a:lstStyle/>
          <a:p>
            <a:r>
              <a:rPr lang="fr-FR" sz="2200" b="1" i="1" dirty="0" smtClean="0">
                <a:solidFill>
                  <a:schemeClr val="tx2">
                    <a:lumMod val="50000"/>
                  </a:schemeClr>
                </a:solidFill>
              </a:rPr>
              <a:t>Diagrammes de classes</a:t>
            </a:r>
          </a:p>
          <a:p>
            <a:r>
              <a:rPr lang="fr-FR" sz="2200" b="1" i="1" dirty="0" smtClean="0">
                <a:solidFill>
                  <a:schemeClr val="tx2">
                    <a:lumMod val="50000"/>
                  </a:schemeClr>
                </a:solidFill>
              </a:rPr>
              <a:t>Diagrammes d’objets</a:t>
            </a:r>
          </a:p>
          <a:p>
            <a:r>
              <a:rPr lang="fr-FR" sz="2200" dirty="0" smtClean="0"/>
              <a:t>Diagrammes de composants</a:t>
            </a:r>
          </a:p>
          <a:p>
            <a:r>
              <a:rPr lang="fr-FR" sz="2200" dirty="0" smtClean="0"/>
              <a:t>Diagrammes de déploiement</a:t>
            </a:r>
          </a:p>
          <a:p>
            <a:r>
              <a:rPr lang="fr-FR" sz="2200" b="1" i="1" dirty="0" smtClean="0"/>
              <a:t>Diagrammes de paquetage </a:t>
            </a:r>
          </a:p>
          <a:p>
            <a:pPr lvl="1"/>
            <a:endParaRPr lang="fr-FR" dirty="0" smtClean="0"/>
          </a:p>
          <a:p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>
          <a:xfrm>
            <a:off x="4724400" y="1524000"/>
            <a:ext cx="4267200" cy="1020762"/>
          </a:xfrm>
          <a:noFill/>
          <a:ln>
            <a:noFill/>
          </a:ln>
          <a:effectLst/>
        </p:spPr>
        <p:txBody>
          <a:bodyPr vert="horz" lIns="0" tIns="0" rIns="0" bIns="0" rtlCol="0" anchor="ctr">
            <a:noAutofit/>
          </a:bodyPr>
          <a:lstStyle/>
          <a:p>
            <a:r>
              <a:rPr lang="fr-CH" sz="2400" b="1" dirty="0" smtClean="0">
                <a:solidFill>
                  <a:schemeClr val="tx2">
                    <a:lumMod val="50000"/>
                  </a:schemeClr>
                </a:solidFill>
                <a:sym typeface="Wingdings" pitchFamily="2" charset="2"/>
              </a:rPr>
              <a:t>Diagrammes comportementaux </a:t>
            </a:r>
          </a:p>
          <a:p>
            <a:r>
              <a:rPr lang="fr-CH" sz="2400" b="1" dirty="0" smtClean="0">
                <a:solidFill>
                  <a:schemeClr val="tx2">
                    <a:lumMod val="50000"/>
                  </a:schemeClr>
                </a:solidFill>
                <a:sym typeface="Wingdings" pitchFamily="2" charset="2"/>
              </a:rPr>
              <a:t>v</a:t>
            </a:r>
            <a:r>
              <a:rPr lang="fr-CH" sz="2400" b="1" dirty="0" smtClean="0">
                <a:solidFill>
                  <a:schemeClr val="tx2">
                    <a:lumMod val="50000"/>
                  </a:schemeClr>
                </a:solidFill>
              </a:rPr>
              <a:t>ues </a:t>
            </a:r>
            <a:r>
              <a:rPr lang="fr-CH" sz="2400" b="1" dirty="0">
                <a:solidFill>
                  <a:schemeClr val="tx2">
                    <a:lumMod val="50000"/>
                  </a:schemeClr>
                </a:solidFill>
              </a:rPr>
              <a:t>dynamiques 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>
          <a:xfrm>
            <a:off x="4648200" y="2906712"/>
            <a:ext cx="4267200" cy="3722688"/>
          </a:xfrm>
        </p:spPr>
        <p:txBody>
          <a:bodyPr>
            <a:normAutofit lnSpcReduction="10000"/>
          </a:bodyPr>
          <a:lstStyle/>
          <a:p>
            <a:r>
              <a:rPr lang="fr-FR" dirty="0" smtClean="0"/>
              <a:t>Diagrammes de cas d’utilisation</a:t>
            </a:r>
          </a:p>
          <a:p>
            <a:r>
              <a:rPr lang="fr-FR" b="1" i="1" dirty="0" smtClean="0">
                <a:solidFill>
                  <a:schemeClr val="tx2">
                    <a:lumMod val="50000"/>
                  </a:schemeClr>
                </a:solidFill>
              </a:rPr>
              <a:t>Diagrammes de séquence</a:t>
            </a:r>
          </a:p>
          <a:p>
            <a:r>
              <a:rPr lang="fr-FR" dirty="0" smtClean="0"/>
              <a:t>Diagrammes d’activités</a:t>
            </a:r>
          </a:p>
          <a:p>
            <a:r>
              <a:rPr lang="fr-FR" dirty="0" smtClean="0"/>
              <a:t>Diagrammes de  communication (collaboration)</a:t>
            </a:r>
          </a:p>
          <a:p>
            <a:r>
              <a:rPr lang="fr-FR" dirty="0" smtClean="0"/>
              <a:t>Diagrammes d’états</a:t>
            </a:r>
          </a:p>
          <a:p>
            <a:r>
              <a:rPr lang="fr-FR" dirty="0" smtClean="0"/>
              <a:t>Timing </a:t>
            </a:r>
            <a:r>
              <a:rPr lang="fr-FR" dirty="0" err="1" smtClean="0"/>
              <a:t>diagram</a:t>
            </a:r>
            <a:endParaRPr lang="fr-FR" dirty="0" smtClean="0"/>
          </a:p>
          <a:p>
            <a:r>
              <a:rPr lang="fr-FR" dirty="0" smtClean="0"/>
              <a:t>Interaction </a:t>
            </a:r>
            <a:r>
              <a:rPr lang="fr-FR" dirty="0" err="1" smtClean="0"/>
              <a:t>overview</a:t>
            </a:r>
            <a:r>
              <a:rPr lang="fr-FR" dirty="0" smtClean="0"/>
              <a:t> </a:t>
            </a:r>
            <a:r>
              <a:rPr lang="fr-FR" dirty="0" err="1" smtClean="0"/>
              <a:t>diagram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8A545265-BCF5-4BA0-B57D-70264005D588}" type="slidenum">
              <a:rPr lang="fr-FR" smtClean="0"/>
              <a:pPr algn="r"/>
              <a:t>41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05243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</a:t>
            </a:r>
            <a:endParaRPr lang="fr-FR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714908"/>
          </a:xfrm>
        </p:spPr>
        <p:txBody>
          <a:bodyPr>
            <a:normAutofit fontScale="92500"/>
          </a:bodyPr>
          <a:lstStyle/>
          <a:p>
            <a:r>
              <a:rPr lang="fr-FR" sz="2800" b="1" dirty="0" smtClean="0">
                <a:solidFill>
                  <a:schemeClr val="tx2"/>
                </a:solidFill>
              </a:rPr>
              <a:t>Diagramme de classe</a:t>
            </a:r>
          </a:p>
          <a:p>
            <a:pPr lvl="1"/>
            <a:r>
              <a:rPr lang="fr-FR" sz="2400" dirty="0" smtClean="0"/>
              <a:t>Principal diagramme de l’approche objets</a:t>
            </a:r>
          </a:p>
          <a:p>
            <a:pPr lvl="1"/>
            <a:r>
              <a:rPr lang="fr-FR" sz="2400" dirty="0" smtClean="0"/>
              <a:t>Description des classes du monde réel et de leurs relations</a:t>
            </a:r>
          </a:p>
          <a:p>
            <a:pPr lvl="1"/>
            <a:r>
              <a:rPr lang="fr-FR" sz="2400" dirty="0" smtClean="0"/>
              <a:t>Montrer la </a:t>
            </a:r>
            <a:r>
              <a:rPr lang="fr-FR" sz="2400" b="1" i="1" dirty="0" smtClean="0">
                <a:solidFill>
                  <a:schemeClr val="tx2"/>
                </a:solidFill>
              </a:rPr>
              <a:t>structure statique </a:t>
            </a:r>
            <a:r>
              <a:rPr lang="fr-FR" sz="2400" dirty="0" smtClean="0"/>
              <a:t>du système</a:t>
            </a:r>
          </a:p>
          <a:p>
            <a:pPr lvl="1"/>
            <a:endParaRPr lang="fr-FR" sz="2400" dirty="0" smtClean="0"/>
          </a:p>
          <a:p>
            <a:r>
              <a:rPr lang="fr-FR" sz="2800" dirty="0"/>
              <a:t>Un diagramme de classe décrit les classes et les relations, leur regroupement en paquetage, les interfaces… </a:t>
            </a:r>
          </a:p>
          <a:p>
            <a:pPr lvl="1"/>
            <a:r>
              <a:rPr lang="fr-FR" sz="2400" dirty="0"/>
              <a:t>Définir les </a:t>
            </a:r>
            <a:r>
              <a:rPr lang="fr-FR" sz="2400" b="1" dirty="0">
                <a:solidFill>
                  <a:schemeClr val="tx2"/>
                </a:solidFill>
              </a:rPr>
              <a:t>classes</a:t>
            </a:r>
            <a:r>
              <a:rPr lang="fr-FR" sz="2400" dirty="0"/>
              <a:t> et leurs </a:t>
            </a:r>
            <a:r>
              <a:rPr lang="fr-FR" sz="2400" b="1" dirty="0">
                <a:solidFill>
                  <a:schemeClr val="tx2"/>
                </a:solidFill>
              </a:rPr>
              <a:t>responsabilités </a:t>
            </a:r>
          </a:p>
          <a:p>
            <a:pPr lvl="1"/>
            <a:r>
              <a:rPr lang="fr-FR" sz="2400" dirty="0"/>
              <a:t>Définir les </a:t>
            </a:r>
            <a:r>
              <a:rPr lang="fr-FR" sz="2400" b="1" dirty="0">
                <a:solidFill>
                  <a:schemeClr val="tx2"/>
                </a:solidFill>
              </a:rPr>
              <a:t>relations</a:t>
            </a:r>
            <a:r>
              <a:rPr lang="fr-FR" sz="2400" dirty="0"/>
              <a:t> (associations, agrégations, héritage…) entre ces classes</a:t>
            </a:r>
          </a:p>
          <a:p>
            <a:pPr lvl="1"/>
            <a:r>
              <a:rPr lang="fr-FR" sz="2400" dirty="0"/>
              <a:t>Les </a:t>
            </a:r>
            <a:r>
              <a:rPr lang="fr-FR" sz="2400" b="1" dirty="0">
                <a:solidFill>
                  <a:schemeClr val="tx2"/>
                </a:solidFill>
              </a:rPr>
              <a:t>paquetages</a:t>
            </a:r>
            <a:r>
              <a:rPr lang="fr-FR" sz="2400" dirty="0"/>
              <a:t> organisant ces classes</a:t>
            </a:r>
          </a:p>
          <a:p>
            <a:pPr lvl="1"/>
            <a:endParaRPr lang="fr-FR" sz="2400" dirty="0" smtClean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1080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43</a:t>
            </a:fld>
            <a:endParaRPr lang="fr-FR"/>
          </a:p>
        </p:txBody>
      </p:sp>
      <p:pic>
        <p:nvPicPr>
          <p:cNvPr id="4098" name="Picture 2" descr="Click to see full-sized imag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98" y="1750580"/>
            <a:ext cx="9019196" cy="446450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525194" y="1285860"/>
            <a:ext cx="18086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spc="600" dirty="0" smtClean="0"/>
              <a:t>Résumé</a:t>
            </a:r>
            <a:endParaRPr lang="fr-FR" sz="2800" spc="600" dirty="0"/>
          </a:p>
        </p:txBody>
      </p:sp>
      <p:sp>
        <p:nvSpPr>
          <p:cNvPr id="8" name="Rectangle 7"/>
          <p:cNvSpPr/>
          <p:nvPr/>
        </p:nvSpPr>
        <p:spPr>
          <a:xfrm>
            <a:off x="5929322" y="1928802"/>
            <a:ext cx="30003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hlinkClick r:id="rId3"/>
              </a:rPr>
              <a:t>http://edn.embarcadero.com/article/31863#classdiagrams</a:t>
            </a:r>
            <a:endParaRPr lang="fr-FR" dirty="0"/>
          </a:p>
        </p:txBody>
      </p:sp>
      <p:sp>
        <p:nvSpPr>
          <p:cNvPr id="10" name="TextBox 9"/>
          <p:cNvSpPr txBox="1"/>
          <p:nvPr/>
        </p:nvSpPr>
        <p:spPr>
          <a:xfrm>
            <a:off x="1596372" y="1643050"/>
            <a:ext cx="5886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i="1" dirty="0" smtClean="0">
                <a:solidFill>
                  <a:schemeClr val="accent1">
                    <a:lumMod val="50000"/>
                  </a:schemeClr>
                </a:solidFill>
              </a:rPr>
              <a:t>class</a:t>
            </a:r>
            <a:endParaRPr lang="fr-FR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2" name="Curved Connector 11"/>
          <p:cNvCxnSpPr>
            <a:stCxn id="10" idx="1"/>
          </p:cNvCxnSpPr>
          <p:nvPr/>
        </p:nvCxnSpPr>
        <p:spPr>
          <a:xfrm rot="10800000" flipV="1">
            <a:off x="1239182" y="1812327"/>
            <a:ext cx="357190" cy="330788"/>
          </a:xfrm>
          <a:prstGeom prst="curvedConnector3">
            <a:avLst>
              <a:gd name="adj1" fmla="val 50000"/>
            </a:avLst>
          </a:prstGeom>
          <a:ln w="22225">
            <a:solidFill>
              <a:srgbClr val="EE0000"/>
            </a:solidFill>
            <a:headEnd type="none" w="med" len="med"/>
            <a:tailEnd type="triangle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357818" y="3500438"/>
            <a:ext cx="1357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 smtClean="0">
                <a:solidFill>
                  <a:schemeClr val="accent1">
                    <a:lumMod val="50000"/>
                  </a:schemeClr>
                </a:solidFill>
              </a:rPr>
              <a:t>aggregation</a:t>
            </a:r>
            <a:r>
              <a:rPr lang="fr-FR" sz="1600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fr-FR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Curved Connector 13"/>
          <p:cNvCxnSpPr>
            <a:stCxn id="13" idx="1"/>
          </p:cNvCxnSpPr>
          <p:nvPr/>
        </p:nvCxnSpPr>
        <p:spPr>
          <a:xfrm rot="10800000" flipV="1">
            <a:off x="5000628" y="3669714"/>
            <a:ext cx="357190" cy="330787"/>
          </a:xfrm>
          <a:prstGeom prst="curvedConnector3">
            <a:avLst>
              <a:gd name="adj1" fmla="val 50000"/>
            </a:avLst>
          </a:prstGeom>
          <a:ln w="22225">
            <a:solidFill>
              <a:srgbClr val="EE0000"/>
            </a:solidFill>
            <a:headEnd type="none" w="med" len="med"/>
            <a:tailEnd type="triangle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089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 : classe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956" y="1454723"/>
            <a:ext cx="8554515" cy="2550341"/>
          </a:xfrm>
        </p:spPr>
        <p:txBody>
          <a:bodyPr>
            <a:normAutofit/>
          </a:bodyPr>
          <a:lstStyle/>
          <a:p>
            <a:r>
              <a:rPr lang="fr-FR" b="1" dirty="0" smtClean="0"/>
              <a:t>Classe</a:t>
            </a:r>
          </a:p>
          <a:p>
            <a:pPr lvl="1"/>
            <a:r>
              <a:rPr lang="fr-FR" sz="2400" i="1" dirty="0" smtClean="0"/>
              <a:t>Description formelle d’un ensemble d’objets ayant une sémantique et des caractéristiques communes</a:t>
            </a:r>
          </a:p>
          <a:p>
            <a:pPr lvl="1"/>
            <a:r>
              <a:rPr lang="fr-FR" sz="2400" dirty="0" smtClean="0"/>
              <a:t>Trois compartiments : </a:t>
            </a:r>
            <a:r>
              <a:rPr lang="fr-FR" sz="2400" b="1" i="1" dirty="0" smtClean="0">
                <a:solidFill>
                  <a:schemeClr val="tx2"/>
                </a:solidFill>
              </a:rPr>
              <a:t>nom</a:t>
            </a:r>
            <a:r>
              <a:rPr lang="fr-FR" sz="2400" dirty="0" smtClean="0"/>
              <a:t> (obligatoire), </a:t>
            </a:r>
            <a:r>
              <a:rPr lang="fr-FR" sz="2400" b="1" i="1" dirty="0" smtClean="0">
                <a:solidFill>
                  <a:schemeClr val="tx2"/>
                </a:solidFill>
              </a:rPr>
              <a:t>attributs</a:t>
            </a:r>
            <a:r>
              <a:rPr lang="fr-FR" sz="2400" dirty="0" smtClean="0"/>
              <a:t>, </a:t>
            </a:r>
            <a:r>
              <a:rPr lang="fr-FR" sz="2400" b="1" i="1" dirty="0" smtClean="0">
                <a:solidFill>
                  <a:schemeClr val="tx2"/>
                </a:solidFill>
              </a:rPr>
              <a:t>méthodes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44</a:t>
            </a:fld>
            <a:endParaRPr lang="fr-FR"/>
          </a:p>
        </p:txBody>
      </p:sp>
      <p:sp>
        <p:nvSpPr>
          <p:cNvPr id="14" name="TextBox 13"/>
          <p:cNvSpPr txBox="1"/>
          <p:nvPr/>
        </p:nvSpPr>
        <p:spPr>
          <a:xfrm>
            <a:off x="5072066" y="3801248"/>
            <a:ext cx="3357586" cy="590349"/>
          </a:xfrm>
          <a:prstGeom prst="rect">
            <a:avLst/>
          </a:prstGeom>
          <a:solidFill>
            <a:srgbClr val="FFFFA7"/>
          </a:solidFill>
          <a:ln>
            <a:solidFill>
              <a:srgbClr val="C00000"/>
            </a:solidFill>
          </a:ln>
        </p:spPr>
        <p:txBody>
          <a:bodyPr wrap="square" lIns="36000" tIns="18000" rIns="36000" bIns="18000" rtlCol="0">
            <a:spAutoFit/>
          </a:bodyPr>
          <a:lstStyle/>
          <a:p>
            <a:pPr marL="631825" indent="-631825"/>
            <a:r>
              <a:rPr lang="fr-FR" b="1" dirty="0" smtClean="0">
                <a:solidFill>
                  <a:schemeClr val="tx2"/>
                </a:solidFill>
              </a:rPr>
              <a:t>Nom</a:t>
            </a:r>
            <a:r>
              <a:rPr lang="fr-FR" dirty="0" smtClean="0"/>
              <a:t> : il doit être significatif et commencer par majuscule</a:t>
            </a:r>
            <a:endParaRPr lang="fr-FR" dirty="0"/>
          </a:p>
        </p:txBody>
      </p:sp>
      <p:cxnSp>
        <p:nvCxnSpPr>
          <p:cNvPr id="15" name="Straight Connector 14"/>
          <p:cNvCxnSpPr>
            <a:endCxn id="14" idx="1"/>
          </p:cNvCxnSpPr>
          <p:nvPr/>
        </p:nvCxnSpPr>
        <p:spPr>
          <a:xfrm>
            <a:off x="3164209" y="4096422"/>
            <a:ext cx="1907857" cy="1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500562" y="4587066"/>
            <a:ext cx="4500594" cy="590349"/>
          </a:xfrm>
          <a:prstGeom prst="rect">
            <a:avLst/>
          </a:prstGeom>
          <a:solidFill>
            <a:srgbClr val="FFFFA7"/>
          </a:solidFill>
          <a:ln>
            <a:solidFill>
              <a:srgbClr val="C00000"/>
            </a:solidFill>
          </a:ln>
        </p:spPr>
        <p:txBody>
          <a:bodyPr wrap="square" lIns="36000" tIns="18000" rIns="36000" bIns="18000" rtlCol="0">
            <a:spAutoFit/>
          </a:bodyPr>
          <a:lstStyle/>
          <a:p>
            <a:pPr marL="268288" indent="-268288"/>
            <a:r>
              <a:rPr lang="fr-FR" b="1" dirty="0" smtClean="0">
                <a:solidFill>
                  <a:schemeClr val="tx2"/>
                </a:solidFill>
              </a:rPr>
              <a:t>Liste d’attributs</a:t>
            </a:r>
            <a:r>
              <a:rPr lang="fr-FR" dirty="0" smtClean="0"/>
              <a:t>: les attributs définissent des informations d’une classe ou d’un objet</a:t>
            </a:r>
            <a:endParaRPr lang="fr-FR" dirty="0"/>
          </a:p>
        </p:txBody>
      </p:sp>
      <p:cxnSp>
        <p:nvCxnSpPr>
          <p:cNvPr id="17" name="Straight Connector 16"/>
          <p:cNvCxnSpPr>
            <a:endCxn id="16" idx="1"/>
          </p:cNvCxnSpPr>
          <p:nvPr/>
        </p:nvCxnSpPr>
        <p:spPr>
          <a:xfrm>
            <a:off x="3164209" y="4882240"/>
            <a:ext cx="1336353" cy="1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572000" y="5496915"/>
            <a:ext cx="4357718" cy="590349"/>
          </a:xfrm>
          <a:prstGeom prst="rect">
            <a:avLst/>
          </a:prstGeom>
          <a:solidFill>
            <a:srgbClr val="FFFFA7"/>
          </a:solidFill>
          <a:ln>
            <a:solidFill>
              <a:srgbClr val="C00000"/>
            </a:solidFill>
          </a:ln>
        </p:spPr>
        <p:txBody>
          <a:bodyPr wrap="square" lIns="36000" tIns="18000" rIns="36000" bIns="18000" rtlCol="0">
            <a:spAutoFit/>
          </a:bodyPr>
          <a:lstStyle/>
          <a:p>
            <a:pPr marL="268288" indent="-268288"/>
            <a:r>
              <a:rPr lang="fr-FR" b="1" dirty="0" smtClean="0">
                <a:solidFill>
                  <a:schemeClr val="tx2"/>
                </a:solidFill>
              </a:rPr>
              <a:t>Liste de méthodes</a:t>
            </a:r>
            <a:r>
              <a:rPr lang="fr-FR" dirty="0" smtClean="0"/>
              <a:t>: les méthodes définissent le comportement d’une classe</a:t>
            </a:r>
            <a:endParaRPr lang="fr-FR" dirty="0"/>
          </a:p>
        </p:txBody>
      </p:sp>
      <p:cxnSp>
        <p:nvCxnSpPr>
          <p:cNvPr id="19" name="Straight Connector 18"/>
          <p:cNvCxnSpPr>
            <a:endCxn id="18" idx="1"/>
          </p:cNvCxnSpPr>
          <p:nvPr/>
        </p:nvCxnSpPr>
        <p:spPr>
          <a:xfrm>
            <a:off x="3164209" y="5792090"/>
            <a:ext cx="1407791" cy="0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477213"/>
            <a:ext cx="2984696" cy="2969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2988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 : </a:t>
            </a:r>
            <a:r>
              <a:rPr lang="fr-FR" dirty="0"/>
              <a:t>classe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45</a:t>
            </a:fld>
            <a:endParaRPr lang="fr-FR"/>
          </a:p>
        </p:txBody>
      </p:sp>
      <p:pic>
        <p:nvPicPr>
          <p:cNvPr id="727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8415575" cy="4182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 flipV="1">
            <a:off x="3571868" y="5000636"/>
            <a:ext cx="2143140" cy="142876"/>
          </a:xfrm>
          <a:prstGeom prst="line">
            <a:avLst/>
          </a:prstGeom>
          <a:ln w="28575">
            <a:prstDash val="sys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292080" y="1479428"/>
            <a:ext cx="1766253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2000" dirty="0" smtClean="0"/>
              <a:t>Attribut : type  </a:t>
            </a:r>
            <a:endParaRPr lang="fr-FR" sz="2000" dirty="0"/>
          </a:p>
        </p:txBody>
      </p:sp>
      <p:cxnSp>
        <p:nvCxnSpPr>
          <p:cNvPr id="8" name="Straight Arrow Connector 7"/>
          <p:cNvCxnSpPr>
            <a:stCxn id="3" idx="1"/>
          </p:cNvCxnSpPr>
          <p:nvPr/>
        </p:nvCxnSpPr>
        <p:spPr>
          <a:xfrm flipH="1">
            <a:off x="2627784" y="1679483"/>
            <a:ext cx="2664296" cy="8854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04048" y="2031938"/>
            <a:ext cx="3816424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dirty="0" smtClean="0"/>
              <a:t>/ : Attribut dérivé (valeur calculée) </a:t>
            </a:r>
            <a:endParaRPr lang="fr-FR" sz="2000" dirty="0"/>
          </a:p>
        </p:txBody>
      </p:sp>
      <p:cxnSp>
        <p:nvCxnSpPr>
          <p:cNvPr id="12" name="Straight Arrow Connector 11"/>
          <p:cNvCxnSpPr>
            <a:stCxn id="11" idx="1"/>
          </p:cNvCxnSpPr>
          <p:nvPr/>
        </p:nvCxnSpPr>
        <p:spPr>
          <a:xfrm flipH="1">
            <a:off x="2339752" y="2231993"/>
            <a:ext cx="2664296" cy="8854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740200" y="2717304"/>
            <a:ext cx="2551596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2000" dirty="0" smtClean="0"/>
              <a:t>= 0 : Valeur par défaut </a:t>
            </a:r>
            <a:endParaRPr lang="fr-FR" sz="2000" dirty="0"/>
          </a:p>
        </p:txBody>
      </p:sp>
      <p:cxnSp>
        <p:nvCxnSpPr>
          <p:cNvPr id="14" name="Straight Arrow Connector 13"/>
          <p:cNvCxnSpPr>
            <a:stCxn id="13" idx="1"/>
          </p:cNvCxnSpPr>
          <p:nvPr/>
        </p:nvCxnSpPr>
        <p:spPr>
          <a:xfrm flipH="1">
            <a:off x="3050712" y="2917359"/>
            <a:ext cx="2689488" cy="5116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695955" y="3556785"/>
            <a:ext cx="3039422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2000" u="sng" dirty="0" smtClean="0"/>
              <a:t>attribut</a:t>
            </a:r>
            <a:r>
              <a:rPr lang="fr-FR" sz="2000" dirty="0" smtClean="0"/>
              <a:t> : Attribut de classe </a:t>
            </a:r>
            <a:endParaRPr lang="fr-FR" sz="2000" dirty="0"/>
          </a:p>
        </p:txBody>
      </p:sp>
      <p:cxnSp>
        <p:nvCxnSpPr>
          <p:cNvPr id="20" name="Straight Arrow Connector 19"/>
          <p:cNvCxnSpPr>
            <a:stCxn id="19" idx="1"/>
          </p:cNvCxnSpPr>
          <p:nvPr/>
        </p:nvCxnSpPr>
        <p:spPr>
          <a:xfrm flipH="1">
            <a:off x="3597061" y="3756840"/>
            <a:ext cx="2098894" cy="242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935032" y="6021288"/>
            <a:ext cx="4885440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2000" dirty="0" smtClean="0"/>
              <a:t>Opération (paramètre : type) : type de retour</a:t>
            </a:r>
            <a:endParaRPr lang="fr-FR" sz="2000" dirty="0"/>
          </a:p>
        </p:txBody>
      </p:sp>
      <p:cxnSp>
        <p:nvCxnSpPr>
          <p:cNvPr id="24" name="Straight Arrow Connector 23"/>
          <p:cNvCxnSpPr>
            <a:stCxn id="23" idx="1"/>
          </p:cNvCxnSpPr>
          <p:nvPr/>
        </p:nvCxnSpPr>
        <p:spPr>
          <a:xfrm flipH="1" flipV="1">
            <a:off x="2353816" y="5373217"/>
            <a:ext cx="1581216" cy="8481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225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 : classe</a:t>
            </a:r>
            <a:endParaRPr lang="fr-FR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r-FR" sz="2800" b="1" dirty="0" smtClean="0"/>
              <a:t>Visibilité</a:t>
            </a:r>
            <a:r>
              <a:rPr lang="fr-FR" sz="2800" dirty="0" smtClean="0"/>
              <a:t> : UML prévoit </a:t>
            </a:r>
            <a:r>
              <a:rPr lang="fr-FR" sz="2800" b="1" i="1" dirty="0" smtClean="0">
                <a:solidFill>
                  <a:schemeClr val="tx2"/>
                </a:solidFill>
              </a:rPr>
              <a:t>4 niveaux </a:t>
            </a:r>
            <a:r>
              <a:rPr lang="fr-FR" sz="2800" dirty="0" smtClean="0"/>
              <a:t>de visibilité</a:t>
            </a:r>
            <a:endParaRPr lang="fr-FR" sz="1600" b="1" i="1" dirty="0" smtClean="0">
              <a:solidFill>
                <a:schemeClr val="tx2"/>
              </a:solidFill>
            </a:endParaRPr>
          </a:p>
          <a:p>
            <a:pPr lvl="1"/>
            <a:r>
              <a:rPr lang="fr-FR" sz="2400" b="1" i="1" dirty="0" err="1" smtClean="0">
                <a:solidFill>
                  <a:schemeClr val="tx2"/>
                </a:solidFill>
              </a:rPr>
              <a:t>Private</a:t>
            </a:r>
            <a:r>
              <a:rPr lang="fr-FR" sz="2400" dirty="0" smtClean="0"/>
              <a:t> ( </a:t>
            </a:r>
            <a:r>
              <a:rPr lang="fr-FR" sz="2400" b="1" dirty="0" smtClean="0">
                <a:solidFill>
                  <a:schemeClr val="tx2"/>
                </a:solidFill>
              </a:rPr>
              <a:t>-</a:t>
            </a:r>
            <a:r>
              <a:rPr lang="fr-FR" sz="2400" dirty="0" smtClean="0"/>
              <a:t> ) : visible </a:t>
            </a:r>
            <a:r>
              <a:rPr lang="fr-FR" sz="2400" b="1" dirty="0" smtClean="0"/>
              <a:t>uniquement</a:t>
            </a:r>
            <a:r>
              <a:rPr lang="fr-FR" sz="2400" dirty="0" smtClean="0"/>
              <a:t> à l’intérieur de l</a:t>
            </a:r>
            <a:r>
              <a:rPr lang="fr-FR" sz="2400" b="1" dirty="0" smtClean="0"/>
              <a:t>’objet</a:t>
            </a:r>
            <a:r>
              <a:rPr lang="fr-FR" sz="2400" dirty="0" smtClean="0"/>
              <a:t>  </a:t>
            </a:r>
          </a:p>
          <a:p>
            <a:pPr lvl="1"/>
            <a:r>
              <a:rPr lang="fr-FR" sz="2400" b="1" i="1" dirty="0" err="1" smtClean="0">
                <a:solidFill>
                  <a:schemeClr val="tx2"/>
                </a:solidFill>
              </a:rPr>
              <a:t>Protected</a:t>
            </a:r>
            <a:r>
              <a:rPr lang="fr-FR" sz="2400" dirty="0" smtClean="0"/>
              <a:t> ( </a:t>
            </a:r>
            <a:r>
              <a:rPr lang="fr-FR" sz="2400" b="1" i="1" dirty="0" smtClean="0">
                <a:solidFill>
                  <a:schemeClr val="tx2"/>
                </a:solidFill>
              </a:rPr>
              <a:t>#</a:t>
            </a:r>
            <a:r>
              <a:rPr lang="fr-FR" sz="2400" dirty="0" smtClean="0"/>
              <a:t> ) : visible à l’intérieur de la </a:t>
            </a:r>
            <a:r>
              <a:rPr lang="fr-FR" sz="2400" b="1" dirty="0" smtClean="0"/>
              <a:t>classe</a:t>
            </a:r>
            <a:r>
              <a:rPr lang="fr-FR" sz="2400" dirty="0" smtClean="0"/>
              <a:t> et de ses </a:t>
            </a:r>
            <a:r>
              <a:rPr lang="fr-FR" sz="2400" b="1" dirty="0" smtClean="0"/>
              <a:t>sous-classes</a:t>
            </a:r>
          </a:p>
          <a:p>
            <a:pPr lvl="1"/>
            <a:r>
              <a:rPr lang="fr-FR" sz="2400" b="1" i="1" dirty="0" smtClean="0">
                <a:solidFill>
                  <a:schemeClr val="tx2"/>
                </a:solidFill>
              </a:rPr>
              <a:t>Package</a:t>
            </a:r>
            <a:r>
              <a:rPr lang="fr-FR" sz="2400" dirty="0" smtClean="0"/>
              <a:t> ( </a:t>
            </a:r>
            <a:r>
              <a:rPr lang="fr-FR" sz="2400" b="1" i="1" dirty="0" smtClean="0">
                <a:solidFill>
                  <a:schemeClr val="tx2"/>
                </a:solidFill>
              </a:rPr>
              <a:t>~</a:t>
            </a:r>
            <a:r>
              <a:rPr lang="fr-FR" sz="2400" dirty="0" smtClean="0"/>
              <a:t> ) : visible à l’intérieur du </a:t>
            </a:r>
            <a:r>
              <a:rPr lang="fr-FR" sz="2400" b="1" dirty="0" smtClean="0"/>
              <a:t>paquetage </a:t>
            </a:r>
          </a:p>
          <a:p>
            <a:pPr lvl="1"/>
            <a:r>
              <a:rPr lang="fr-FR" sz="2400" b="1" i="1" dirty="0" smtClean="0">
                <a:solidFill>
                  <a:schemeClr val="tx2"/>
                </a:solidFill>
              </a:rPr>
              <a:t>Publique</a:t>
            </a:r>
            <a:r>
              <a:rPr lang="fr-FR" sz="2400" dirty="0" smtClean="0"/>
              <a:t> ( </a:t>
            </a:r>
            <a:r>
              <a:rPr lang="fr-FR" sz="2400" b="1" i="1" dirty="0" smtClean="0">
                <a:solidFill>
                  <a:schemeClr val="tx2"/>
                </a:solidFill>
              </a:rPr>
              <a:t>+</a:t>
            </a:r>
            <a:r>
              <a:rPr lang="fr-FR" sz="2400" dirty="0" smtClean="0"/>
              <a:t> ) : visible à tout le </a:t>
            </a:r>
            <a:r>
              <a:rPr lang="fr-FR" sz="2400" b="1" dirty="0" smtClean="0"/>
              <a:t>monde</a:t>
            </a:r>
            <a:endParaRPr lang="fr-FR" sz="2400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46</a:t>
            </a:fld>
            <a:endParaRPr lang="fr-FR"/>
          </a:p>
        </p:txBody>
      </p:sp>
      <p:pic>
        <p:nvPicPr>
          <p:cNvPr id="10" name="Picture 2" descr="http://www.sparxsystems.com/images/screenshots/Class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4293096"/>
            <a:ext cx="3021685" cy="2236640"/>
          </a:xfrm>
          <a:prstGeom prst="rect">
            <a:avLst/>
          </a:prstGeom>
          <a:noFill/>
        </p:spPr>
      </p:pic>
      <p:sp>
        <p:nvSpPr>
          <p:cNvPr id="11" name="Isosceles Triangle 10"/>
          <p:cNvSpPr/>
          <p:nvPr/>
        </p:nvSpPr>
        <p:spPr>
          <a:xfrm>
            <a:off x="971600" y="5304211"/>
            <a:ext cx="642974" cy="571504"/>
          </a:xfrm>
          <a:prstGeom prst="triangl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b" anchorCtr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fr-FR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35696" y="5174465"/>
            <a:ext cx="3384376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Application du principe de l’encapsulation !!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4265698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 </a:t>
            </a:r>
            <a:r>
              <a:rPr lang="fr-FR" dirty="0"/>
              <a:t>: classe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4015918"/>
          </a:xfrm>
        </p:spPr>
        <p:txBody>
          <a:bodyPr>
            <a:normAutofit/>
          </a:bodyPr>
          <a:lstStyle/>
          <a:p>
            <a:r>
              <a:rPr lang="fr-FR" sz="2800" b="1" dirty="0" smtClean="0"/>
              <a:t>Opérations</a:t>
            </a:r>
          </a:p>
          <a:p>
            <a:pPr lvl="1"/>
            <a:r>
              <a:rPr lang="fr-FR" sz="2400" dirty="0" smtClean="0"/>
              <a:t>Services offerts par une classe </a:t>
            </a:r>
          </a:p>
          <a:p>
            <a:pPr lvl="1"/>
            <a:r>
              <a:rPr lang="fr-FR" sz="2400" dirty="0"/>
              <a:t>Une </a:t>
            </a:r>
            <a:r>
              <a:rPr lang="fr-FR" sz="2400" b="1" dirty="0">
                <a:solidFill>
                  <a:schemeClr val="tx2"/>
                </a:solidFill>
              </a:rPr>
              <a:t>opération</a:t>
            </a:r>
            <a:r>
              <a:rPr lang="fr-FR" sz="2400" dirty="0"/>
              <a:t> peut être mise en œuvre par </a:t>
            </a:r>
            <a:r>
              <a:rPr lang="fr-FR" sz="2400" b="1" dirty="0">
                <a:solidFill>
                  <a:schemeClr val="tx2"/>
                </a:solidFill>
              </a:rPr>
              <a:t>plusieurs </a:t>
            </a:r>
            <a:r>
              <a:rPr lang="fr-FR" sz="2400" b="1" dirty="0" smtClean="0">
                <a:solidFill>
                  <a:schemeClr val="tx2"/>
                </a:solidFill>
              </a:rPr>
              <a:t>méthodes</a:t>
            </a:r>
          </a:p>
          <a:p>
            <a:pPr lvl="2"/>
            <a:r>
              <a:rPr lang="fr-FR" sz="2200" b="1" dirty="0" smtClean="0">
                <a:solidFill>
                  <a:schemeClr val="tx2"/>
                </a:solidFill>
              </a:rPr>
              <a:t>Polymorphisme &amp; surcharge </a:t>
            </a:r>
            <a:endParaRPr lang="fr-FR" sz="2200" dirty="0" smtClean="0"/>
          </a:p>
          <a:p>
            <a:r>
              <a:rPr lang="fr-FR" sz="2800" b="1" dirty="0" smtClean="0"/>
              <a:t>Envoi de message</a:t>
            </a:r>
          </a:p>
          <a:p>
            <a:pPr lvl="1"/>
            <a:r>
              <a:rPr lang="fr-FR" sz="2400" dirty="0" smtClean="0"/>
              <a:t>Appel d’un service offert par une opération</a:t>
            </a:r>
          </a:p>
          <a:p>
            <a:pPr lvl="1"/>
            <a:r>
              <a:rPr lang="fr-FR" sz="2400" dirty="0" smtClean="0"/>
              <a:t>Un </a:t>
            </a:r>
            <a:r>
              <a:rPr lang="fr-FR" sz="2400" b="1" i="1" dirty="0" smtClean="0">
                <a:solidFill>
                  <a:schemeClr val="tx2"/>
                </a:solidFill>
              </a:rPr>
              <a:t>objet</a:t>
            </a:r>
            <a:r>
              <a:rPr lang="fr-FR" sz="2400" dirty="0" smtClean="0"/>
              <a:t> </a:t>
            </a:r>
            <a:r>
              <a:rPr lang="fr-FR" sz="2400" b="1" i="1" dirty="0" smtClean="0">
                <a:solidFill>
                  <a:schemeClr val="tx2"/>
                </a:solidFill>
              </a:rPr>
              <a:t>o</a:t>
            </a:r>
            <a:r>
              <a:rPr lang="fr-FR" sz="2400" b="1" i="1" baseline="-16000" dirty="0" smtClean="0">
                <a:solidFill>
                  <a:schemeClr val="tx2"/>
                </a:solidFill>
              </a:rPr>
              <a:t>1</a:t>
            </a:r>
            <a:r>
              <a:rPr lang="fr-FR" sz="2400" dirty="0" smtClean="0"/>
              <a:t> invoque une </a:t>
            </a:r>
            <a:r>
              <a:rPr lang="fr-FR" sz="2400" b="1" i="1" dirty="0" smtClean="0">
                <a:solidFill>
                  <a:schemeClr val="tx2"/>
                </a:solidFill>
              </a:rPr>
              <a:t>opération</a:t>
            </a:r>
            <a:r>
              <a:rPr lang="fr-FR" sz="2400" dirty="0" smtClean="0"/>
              <a:t> </a:t>
            </a:r>
            <a:r>
              <a:rPr lang="fr-FR" sz="2400" b="1" i="1" dirty="0" smtClean="0">
                <a:solidFill>
                  <a:schemeClr val="tx2"/>
                </a:solidFill>
              </a:rPr>
              <a:t>op</a:t>
            </a:r>
            <a:r>
              <a:rPr lang="fr-FR" sz="2400" dirty="0" smtClean="0"/>
              <a:t> offerte par un </a:t>
            </a:r>
            <a:r>
              <a:rPr lang="fr-FR" sz="2400" b="1" i="1" dirty="0" smtClean="0">
                <a:solidFill>
                  <a:schemeClr val="tx2"/>
                </a:solidFill>
              </a:rPr>
              <a:t>objet</a:t>
            </a:r>
            <a:r>
              <a:rPr lang="fr-FR" sz="2400" dirty="0" smtClean="0"/>
              <a:t> </a:t>
            </a:r>
            <a:r>
              <a:rPr lang="fr-FR" sz="2400" b="1" i="1" dirty="0" smtClean="0">
                <a:solidFill>
                  <a:schemeClr val="tx2"/>
                </a:solidFill>
              </a:rPr>
              <a:t>o</a:t>
            </a:r>
            <a:r>
              <a:rPr lang="fr-FR" sz="2400" b="1" i="1" baseline="-16000" dirty="0" smtClean="0">
                <a:solidFill>
                  <a:schemeClr val="tx2"/>
                </a:solidFill>
              </a:rPr>
              <a:t>2</a:t>
            </a:r>
            <a:endParaRPr lang="fr-FR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47</a:t>
            </a:fld>
            <a:endParaRPr lang="fr-FR"/>
          </a:p>
        </p:txBody>
      </p:sp>
      <p:grpSp>
        <p:nvGrpSpPr>
          <p:cNvPr id="10" name="Group 9"/>
          <p:cNvGrpSpPr/>
          <p:nvPr/>
        </p:nvGrpSpPr>
        <p:grpSpPr>
          <a:xfrm>
            <a:off x="1331640" y="5229200"/>
            <a:ext cx="6364455" cy="1000132"/>
            <a:chOff x="1357290" y="4714884"/>
            <a:chExt cx="6364455" cy="1000132"/>
          </a:xfrm>
        </p:grpSpPr>
        <p:sp>
          <p:nvSpPr>
            <p:cNvPr id="8" name="Rectangle 7"/>
            <p:cNvSpPr/>
            <p:nvPr/>
          </p:nvSpPr>
          <p:spPr>
            <a:xfrm>
              <a:off x="1357290" y="4857760"/>
              <a:ext cx="1571636" cy="785818"/>
            </a:xfrm>
            <a:prstGeom prst="rect">
              <a:avLst/>
            </a:prstGeom>
            <a:solidFill>
              <a:srgbClr val="FFFFA7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u="sng" dirty="0" smtClean="0">
                  <a:solidFill>
                    <a:schemeClr val="tx1"/>
                  </a:solidFill>
                </a:rPr>
                <a:t>o1 : </a:t>
              </a:r>
              <a:r>
                <a:rPr lang="fr-FR" b="1" u="sng" dirty="0" err="1" smtClean="0">
                  <a:solidFill>
                    <a:schemeClr val="tx1"/>
                  </a:solidFill>
                </a:rPr>
                <a:t>ClasseUn</a:t>
              </a:r>
              <a:endParaRPr lang="fr-FR" b="1" u="sng" dirty="0" smtClean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935795" y="4857760"/>
              <a:ext cx="1785950" cy="785818"/>
            </a:xfrm>
            <a:prstGeom prst="rect">
              <a:avLst/>
            </a:prstGeom>
            <a:solidFill>
              <a:srgbClr val="FFFFA7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u="sng" dirty="0" smtClean="0">
                  <a:solidFill>
                    <a:schemeClr val="tx1"/>
                  </a:solidFill>
                </a:rPr>
                <a:t>o2 : </a:t>
              </a:r>
              <a:r>
                <a:rPr lang="fr-FR" b="1" u="sng" dirty="0" err="1" smtClean="0">
                  <a:solidFill>
                    <a:schemeClr val="tx1"/>
                  </a:solidFill>
                </a:rPr>
                <a:t>ClasseDeux</a:t>
              </a:r>
              <a:endParaRPr lang="fr-FR" b="1" u="sng" dirty="0" smtClean="0">
                <a:solidFill>
                  <a:schemeClr val="tx1"/>
                </a:solidFill>
              </a:endParaRPr>
            </a:p>
          </p:txBody>
        </p:sp>
        <p:cxnSp>
          <p:nvCxnSpPr>
            <p:cNvPr id="11" name="Straight Connector 10"/>
            <p:cNvCxnSpPr>
              <a:stCxn id="8" idx="3"/>
              <a:endCxn id="9" idx="1"/>
            </p:cNvCxnSpPr>
            <p:nvPr/>
          </p:nvCxnSpPr>
          <p:spPr>
            <a:xfrm>
              <a:off x="2928926" y="5250669"/>
              <a:ext cx="3006869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/>
            <p:cNvGrpSpPr/>
            <p:nvPr/>
          </p:nvGrpSpPr>
          <p:grpSpPr>
            <a:xfrm>
              <a:off x="4643438" y="4929198"/>
              <a:ext cx="500066" cy="142876"/>
              <a:chOff x="4429124" y="4929198"/>
              <a:chExt cx="500066" cy="142876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4429124" y="4929198"/>
                <a:ext cx="142876" cy="142876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Straight Arrow Connector 13"/>
              <p:cNvCxnSpPr>
                <a:stCxn id="12" idx="6"/>
              </p:cNvCxnSpPr>
              <p:nvPr/>
            </p:nvCxnSpPr>
            <p:spPr>
              <a:xfrm>
                <a:off x="4572000" y="5000636"/>
                <a:ext cx="35719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6" name="TextBox 15"/>
            <p:cNvSpPr txBox="1"/>
            <p:nvPr/>
          </p:nvSpPr>
          <p:spPr>
            <a:xfrm>
              <a:off x="3428992" y="4714884"/>
              <a:ext cx="11801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i="1" dirty="0" smtClean="0"/>
                <a:t>op (par)</a:t>
              </a:r>
              <a:endParaRPr lang="fr-FR" sz="2400" i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71934" y="5345684"/>
              <a:ext cx="150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i="1" dirty="0" smtClean="0"/>
                <a:t>valeur retour</a:t>
              </a:r>
              <a:endParaRPr lang="fr-FR" i="1" dirty="0"/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 flipH="1">
              <a:off x="3714744" y="5500702"/>
              <a:ext cx="35719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15462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Diagramme de </a:t>
            </a:r>
            <a:r>
              <a:rPr lang="fr-FR" dirty="0" smtClean="0"/>
              <a:t>classes : classe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304" y="1340768"/>
            <a:ext cx="8229600" cy="4525963"/>
          </a:xfrm>
        </p:spPr>
        <p:txBody>
          <a:bodyPr/>
          <a:lstStyle/>
          <a:p>
            <a:r>
              <a:rPr lang="fr-FR" dirty="0" smtClean="0"/>
              <a:t>Méthode « </a:t>
            </a:r>
            <a:r>
              <a:rPr lang="fr-FR" b="1" dirty="0" smtClean="0">
                <a:solidFill>
                  <a:schemeClr val="tx2"/>
                </a:solidFill>
              </a:rPr>
              <a:t>constructeur</a:t>
            </a:r>
            <a:r>
              <a:rPr lang="fr-FR" dirty="0" smtClean="0"/>
              <a:t> » :</a:t>
            </a:r>
          </a:p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Opération</a:t>
            </a:r>
            <a:r>
              <a:rPr lang="fr-FR" sz="2400" dirty="0" smtClean="0">
                <a:solidFill>
                  <a:schemeClr val="tx2"/>
                </a:solidFill>
              </a:rPr>
              <a:t> </a:t>
            </a:r>
            <a:r>
              <a:rPr lang="fr-FR" sz="2400" dirty="0" smtClean="0"/>
              <a:t>spéciale responsable de la </a:t>
            </a:r>
            <a:r>
              <a:rPr lang="fr-FR" sz="2400" b="1" dirty="0" smtClean="0">
                <a:solidFill>
                  <a:schemeClr val="tx2"/>
                </a:solidFill>
              </a:rPr>
              <a:t>création d’une nouvelle instance </a:t>
            </a:r>
            <a:r>
              <a:rPr lang="fr-FR" sz="2400" dirty="0" smtClean="0"/>
              <a:t>(</a:t>
            </a:r>
            <a:r>
              <a:rPr lang="fr-FR" sz="2400" b="1" dirty="0" smtClean="0">
                <a:solidFill>
                  <a:schemeClr val="tx2"/>
                </a:solidFill>
              </a:rPr>
              <a:t>objet</a:t>
            </a:r>
            <a:r>
              <a:rPr lang="fr-FR" sz="2400" dirty="0" smtClean="0"/>
              <a:t>).  </a:t>
            </a:r>
          </a:p>
          <a:p>
            <a:pPr lvl="1"/>
            <a:r>
              <a:rPr lang="fr-FR" sz="2400" dirty="0" smtClean="0"/>
              <a:t>Définition de l’état initial de l’objet</a:t>
            </a:r>
          </a:p>
          <a:p>
            <a:pPr lvl="1"/>
            <a:r>
              <a:rPr lang="fr-FR" sz="2400" dirty="0" smtClean="0"/>
              <a:t>Transmission de tous les renseignements nécessaires à la nouvelle instance </a:t>
            </a:r>
          </a:p>
          <a:p>
            <a:pPr lvl="2"/>
            <a:r>
              <a:rPr lang="fr-FR" sz="2000" b="1" i="1" dirty="0" smtClean="0"/>
              <a:t>Car ( </a:t>
            </a:r>
            <a:r>
              <a:rPr lang="fr-FR" sz="2000" b="1" i="1" dirty="0" err="1" smtClean="0"/>
              <a:t>puiss</a:t>
            </a:r>
            <a:r>
              <a:rPr lang="fr-FR" sz="2000" b="1" i="1" dirty="0" smtClean="0"/>
              <a:t> : </a:t>
            </a:r>
            <a:r>
              <a:rPr lang="fr-FR" sz="2000" b="1" i="1" dirty="0" err="1" smtClean="0"/>
              <a:t>Float</a:t>
            </a:r>
            <a:r>
              <a:rPr lang="fr-FR" sz="2000" b="1" i="1" dirty="0" smtClean="0"/>
              <a:t>, </a:t>
            </a:r>
            <a:br>
              <a:rPr lang="fr-FR" sz="2000" b="1" i="1" dirty="0" smtClean="0"/>
            </a:br>
            <a:r>
              <a:rPr lang="fr-FR" sz="2000" b="1" i="1" dirty="0" smtClean="0"/>
              <a:t>	      </a:t>
            </a:r>
            <a:r>
              <a:rPr lang="fr-FR" sz="2000" b="1" i="1" dirty="0" err="1" smtClean="0"/>
              <a:t>coul</a:t>
            </a:r>
            <a:r>
              <a:rPr lang="fr-FR" sz="2000" b="1" i="1" dirty="0" smtClean="0"/>
              <a:t> : String, </a:t>
            </a:r>
            <a:br>
              <a:rPr lang="fr-FR" sz="2000" b="1" i="1" dirty="0" smtClean="0"/>
            </a:br>
            <a:r>
              <a:rPr lang="fr-FR" sz="2000" b="1" i="1" dirty="0" smtClean="0"/>
              <a:t>	      portes : </a:t>
            </a:r>
            <a:r>
              <a:rPr lang="fr-FR" sz="2000" b="1" i="1" dirty="0" err="1" smtClean="0"/>
              <a:t>Integer</a:t>
            </a:r>
            <a:r>
              <a:rPr lang="fr-FR" sz="2000" b="1" i="1" dirty="0" smtClean="0"/>
              <a:t> )</a:t>
            </a:r>
          </a:p>
          <a:p>
            <a:pPr lvl="2"/>
            <a:endParaRPr lang="fr-FR" sz="2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48</a:t>
            </a:fld>
            <a:endParaRPr lang="fr-FR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104" y="3861048"/>
            <a:ext cx="4578173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4053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 : héritage</a:t>
            </a:r>
            <a:endParaRPr lang="fr-FR" dirty="0"/>
          </a:p>
        </p:txBody>
      </p:sp>
      <p:pic>
        <p:nvPicPr>
          <p:cNvPr id="9" name="Picture 2" descr="http://www.sparxsystems.com/images/screenshots/Class2.gif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513388" y="3214688"/>
            <a:ext cx="3630612" cy="3071812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fr-FR" sz="2800" b="1" dirty="0"/>
              <a:t>Héritage</a:t>
            </a:r>
            <a:r>
              <a:rPr lang="fr-FR" sz="2800" dirty="0"/>
              <a:t> (généralisation / spécialisation)</a:t>
            </a:r>
          </a:p>
          <a:p>
            <a:pPr lvl="1">
              <a:spcBef>
                <a:spcPts val="600"/>
              </a:spcBef>
            </a:pPr>
            <a:r>
              <a:rPr lang="fr-FR" sz="2400" b="1" dirty="0" smtClean="0">
                <a:solidFill>
                  <a:schemeClr val="tx2"/>
                </a:solidFill>
              </a:rPr>
              <a:t>Réutilisation</a:t>
            </a:r>
            <a:r>
              <a:rPr lang="fr-FR" sz="2400" dirty="0" smtClean="0"/>
              <a:t> d’une classe pour la création d’une nouvelle </a:t>
            </a:r>
          </a:p>
          <a:p>
            <a:pPr lvl="1">
              <a:spcBef>
                <a:spcPts val="600"/>
              </a:spcBef>
            </a:pPr>
            <a:r>
              <a:rPr lang="fr-FR" sz="2400" b="1" dirty="0" smtClean="0">
                <a:solidFill>
                  <a:schemeClr val="tx2"/>
                </a:solidFill>
              </a:rPr>
              <a:t>Relation de classification </a:t>
            </a:r>
            <a:r>
              <a:rPr lang="fr-FR" sz="2400" dirty="0" smtClean="0"/>
              <a:t>entre un élément </a:t>
            </a:r>
            <a:r>
              <a:rPr lang="fr-FR" sz="2400" dirty="0" smtClean="0">
                <a:sym typeface="Symbol"/>
              </a:rPr>
              <a:t> </a:t>
            </a:r>
            <a:r>
              <a:rPr lang="fr-FR" sz="2400" dirty="0" smtClean="0"/>
              <a:t>général et </a:t>
            </a:r>
            <a:br>
              <a:rPr lang="fr-FR" sz="2400" dirty="0" smtClean="0"/>
            </a:br>
            <a:r>
              <a:rPr lang="fr-FR" sz="2400" dirty="0" smtClean="0"/>
              <a:t>un élément </a:t>
            </a:r>
            <a:r>
              <a:rPr lang="fr-FR" sz="2400" dirty="0" smtClean="0">
                <a:sym typeface="Symbol"/>
              </a:rPr>
              <a:t> </a:t>
            </a:r>
            <a:r>
              <a:rPr lang="fr-FR" sz="2400" dirty="0" smtClean="0"/>
              <a:t>spécifique</a:t>
            </a:r>
          </a:p>
          <a:p>
            <a:pPr lvl="1">
              <a:spcBef>
                <a:spcPts val="600"/>
              </a:spcBef>
            </a:pPr>
            <a:r>
              <a:rPr lang="fr-FR" sz="2400" dirty="0" smtClean="0"/>
              <a:t>Les </a:t>
            </a:r>
            <a:r>
              <a:rPr lang="fr-FR" sz="2400" b="1" dirty="0" smtClean="0">
                <a:solidFill>
                  <a:schemeClr val="tx2"/>
                </a:solidFill>
              </a:rPr>
              <a:t>sous-classes héritent</a:t>
            </a:r>
            <a:r>
              <a:rPr lang="fr-FR" sz="2400" dirty="0" smtClean="0"/>
              <a:t> tous les </a:t>
            </a:r>
            <a:br>
              <a:rPr lang="fr-FR" sz="2400" dirty="0" smtClean="0"/>
            </a:br>
            <a:r>
              <a:rPr lang="fr-FR" sz="2400" dirty="0" smtClean="0"/>
              <a:t>attributs </a:t>
            </a:r>
            <a:r>
              <a:rPr lang="fr-FR" sz="2400" dirty="0"/>
              <a:t> </a:t>
            </a:r>
            <a:r>
              <a:rPr lang="fr-FR" sz="2400" dirty="0" smtClean="0"/>
              <a:t>et les opérations de </a:t>
            </a:r>
            <a:br>
              <a:rPr lang="fr-FR" sz="2400" dirty="0" smtClean="0"/>
            </a:br>
            <a:r>
              <a:rPr lang="fr-FR" sz="2400" dirty="0" smtClean="0"/>
              <a:t>la </a:t>
            </a:r>
            <a:r>
              <a:rPr lang="fr-FR" sz="2400" b="1" dirty="0" smtClean="0">
                <a:solidFill>
                  <a:schemeClr val="tx2"/>
                </a:solidFill>
              </a:rPr>
              <a:t>superclasse</a:t>
            </a:r>
            <a:r>
              <a:rPr lang="fr-FR" sz="2400" b="1" i="1" dirty="0" smtClean="0"/>
              <a:t> </a:t>
            </a:r>
            <a:r>
              <a:rPr lang="fr-FR" sz="2400" dirty="0" smtClean="0"/>
              <a:t> </a:t>
            </a:r>
          </a:p>
          <a:p>
            <a:pPr lvl="1">
              <a:spcBef>
                <a:spcPts val="600"/>
              </a:spcBef>
            </a:pPr>
            <a:r>
              <a:rPr lang="fr-FR" sz="2400" dirty="0" smtClean="0"/>
              <a:t>Toutes les </a:t>
            </a:r>
            <a:r>
              <a:rPr lang="fr-FR" sz="2400" b="1" dirty="0" smtClean="0">
                <a:solidFill>
                  <a:schemeClr val="tx2"/>
                </a:solidFill>
              </a:rPr>
              <a:t>associations</a:t>
            </a:r>
            <a:r>
              <a:rPr lang="fr-FR" sz="2400" dirty="0" smtClean="0"/>
              <a:t> de la classe mère</a:t>
            </a:r>
            <a:br>
              <a:rPr lang="fr-FR" sz="2400" dirty="0" smtClean="0"/>
            </a:br>
            <a:r>
              <a:rPr lang="fr-FR" sz="2400" dirty="0" smtClean="0"/>
              <a:t> </a:t>
            </a:r>
            <a:r>
              <a:rPr lang="fr-FR" sz="2400" b="1" dirty="0" smtClean="0">
                <a:solidFill>
                  <a:schemeClr val="tx2"/>
                </a:solidFill>
              </a:rPr>
              <a:t>s’appliquent</a:t>
            </a:r>
            <a:r>
              <a:rPr lang="fr-FR" sz="2400" dirty="0" smtClean="0"/>
              <a:t> aux sous-classes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3107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6522" y="3647565"/>
            <a:ext cx="8601075" cy="1790700"/>
            <a:chOff x="236522" y="4424382"/>
            <a:chExt cx="8601075" cy="1790700"/>
          </a:xfrm>
        </p:grpSpPr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2357422" y="4424382"/>
              <a:ext cx="1347787" cy="1219200"/>
              <a:chOff x="564" y="2099"/>
              <a:chExt cx="919" cy="612"/>
            </a:xfrm>
          </p:grpSpPr>
          <p:sp>
            <p:nvSpPr>
              <p:cNvPr id="5" name="Rectangle 5"/>
              <p:cNvSpPr>
                <a:spLocks noChangeArrowheads="1"/>
              </p:cNvSpPr>
              <p:nvPr/>
            </p:nvSpPr>
            <p:spPr bwMode="gray">
              <a:xfrm>
                <a:off x="564" y="2218"/>
                <a:ext cx="919" cy="493"/>
              </a:xfrm>
              <a:prstGeom prst="rect">
                <a:avLst/>
              </a:prstGeom>
              <a:solidFill>
                <a:srgbClr val="808080"/>
              </a:solidFill>
              <a:ln w="31750">
                <a:solidFill>
                  <a:schemeClr val="fol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lnSpc>
                    <a:spcPct val="100000"/>
                  </a:lnSpc>
                </a:pPr>
                <a:r>
                  <a:rPr lang="fr-FR" sz="1800" b="0">
                    <a:solidFill>
                      <a:srgbClr val="FFFFFF"/>
                    </a:solidFill>
                  </a:rPr>
                  <a:t>Modèle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lang="fr-FR" sz="1800" b="0">
                    <a:solidFill>
                      <a:srgbClr val="FFFFFF"/>
                    </a:solidFill>
                  </a:rPr>
                  <a:t>des besoins</a:t>
                </a:r>
              </a:p>
            </p:txBody>
          </p:sp>
          <p:sp>
            <p:nvSpPr>
              <p:cNvPr id="6" name="Rectangle 6"/>
              <p:cNvSpPr>
                <a:spLocks noChangeArrowheads="1"/>
              </p:cNvSpPr>
              <p:nvPr/>
            </p:nvSpPr>
            <p:spPr bwMode="gray">
              <a:xfrm>
                <a:off x="564" y="2099"/>
                <a:ext cx="288" cy="119"/>
              </a:xfrm>
              <a:prstGeom prst="rect">
                <a:avLst/>
              </a:prstGeom>
              <a:solidFill>
                <a:srgbClr val="808080"/>
              </a:solidFill>
              <a:ln w="31750">
                <a:solidFill>
                  <a:schemeClr val="fol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grpSp>
          <p:nvGrpSpPr>
            <p:cNvPr id="7" name="Group 7"/>
            <p:cNvGrpSpPr>
              <a:grpSpLocks/>
            </p:cNvGrpSpPr>
            <p:nvPr/>
          </p:nvGrpSpPr>
          <p:grpSpPr bwMode="auto">
            <a:xfrm>
              <a:off x="3821097" y="4424382"/>
              <a:ext cx="1346200" cy="1219200"/>
              <a:chOff x="564" y="2746"/>
              <a:chExt cx="919" cy="612"/>
            </a:xfrm>
          </p:grpSpPr>
          <p:sp>
            <p:nvSpPr>
              <p:cNvPr id="8" name="Rectangle 8"/>
              <p:cNvSpPr>
                <a:spLocks noChangeArrowheads="1"/>
              </p:cNvSpPr>
              <p:nvPr/>
            </p:nvSpPr>
            <p:spPr bwMode="gray">
              <a:xfrm>
                <a:off x="564" y="2865"/>
                <a:ext cx="919" cy="493"/>
              </a:xfrm>
              <a:prstGeom prst="rect">
                <a:avLst/>
              </a:prstGeom>
              <a:solidFill>
                <a:srgbClr val="808080"/>
              </a:solidFill>
              <a:ln w="31750">
                <a:solidFill>
                  <a:schemeClr val="fol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lnSpc>
                    <a:spcPct val="100000"/>
                  </a:lnSpc>
                </a:pPr>
                <a:r>
                  <a:rPr lang="fr-FR" sz="1800" b="0">
                    <a:solidFill>
                      <a:srgbClr val="FFFFFF"/>
                    </a:solidFill>
                  </a:rPr>
                  <a:t>Modèle 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lang="fr-FR" sz="1800" b="0">
                    <a:solidFill>
                      <a:srgbClr val="FFFFFF"/>
                    </a:solidFill>
                  </a:rPr>
                  <a:t>d’analyse</a:t>
                </a:r>
              </a:p>
            </p:txBody>
          </p:sp>
          <p:sp>
            <p:nvSpPr>
              <p:cNvPr id="9" name="Rectangle 9"/>
              <p:cNvSpPr>
                <a:spLocks noChangeArrowheads="1"/>
              </p:cNvSpPr>
              <p:nvPr/>
            </p:nvSpPr>
            <p:spPr bwMode="gray">
              <a:xfrm>
                <a:off x="564" y="2746"/>
                <a:ext cx="288" cy="119"/>
              </a:xfrm>
              <a:prstGeom prst="rect">
                <a:avLst/>
              </a:prstGeom>
              <a:solidFill>
                <a:srgbClr val="808080"/>
              </a:solidFill>
              <a:ln w="31750">
                <a:solidFill>
                  <a:schemeClr val="fol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236522" y="5986482"/>
              <a:ext cx="8601075" cy="0"/>
            </a:xfrm>
            <a:prstGeom prst="line">
              <a:avLst/>
            </a:prstGeom>
            <a:noFill/>
            <a:ln w="76200">
              <a:solidFill>
                <a:srgbClr val="FF99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442897" y="5729307"/>
              <a:ext cx="1033462" cy="457200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0" dirty="0">
                  <a:latin typeface="Arial Narrow" pitchFamily="34" charset="0"/>
                </a:rPr>
                <a:t>Abstrait</a:t>
              </a: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7413609" y="5757882"/>
              <a:ext cx="1062038" cy="457200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0">
                  <a:latin typeface="Arial Narrow" pitchFamily="34" charset="0"/>
                </a:rPr>
                <a:t>Concret</a:t>
              </a:r>
            </a:p>
          </p:txBody>
        </p:sp>
        <p:grpSp>
          <p:nvGrpSpPr>
            <p:cNvPr id="13" name="Group 13"/>
            <p:cNvGrpSpPr>
              <a:grpSpLocks/>
            </p:cNvGrpSpPr>
            <p:nvPr/>
          </p:nvGrpSpPr>
          <p:grpSpPr bwMode="auto">
            <a:xfrm>
              <a:off x="5345097" y="4424382"/>
              <a:ext cx="1347787" cy="1219200"/>
              <a:chOff x="552" y="3393"/>
              <a:chExt cx="919" cy="612"/>
            </a:xfrm>
          </p:grpSpPr>
          <p:sp>
            <p:nvSpPr>
              <p:cNvPr id="14" name="Rectangle 14"/>
              <p:cNvSpPr>
                <a:spLocks noChangeArrowheads="1"/>
              </p:cNvSpPr>
              <p:nvPr/>
            </p:nvSpPr>
            <p:spPr bwMode="gray">
              <a:xfrm>
                <a:off x="552" y="3512"/>
                <a:ext cx="919" cy="493"/>
              </a:xfrm>
              <a:prstGeom prst="rect">
                <a:avLst/>
              </a:prstGeom>
              <a:solidFill>
                <a:srgbClr val="808080"/>
              </a:solidFill>
              <a:ln w="31750">
                <a:solidFill>
                  <a:schemeClr val="fol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lnSpc>
                    <a:spcPct val="100000"/>
                  </a:lnSpc>
                </a:pPr>
                <a:r>
                  <a:rPr lang="fr-FR" sz="1800" b="0">
                    <a:solidFill>
                      <a:srgbClr val="FFFFFF"/>
                    </a:solidFill>
                  </a:rPr>
                  <a:t>Modèle  de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lang="fr-FR" sz="1800" b="0">
                    <a:solidFill>
                      <a:srgbClr val="FFFFFF"/>
                    </a:solidFill>
                  </a:rPr>
                  <a:t> conception</a:t>
                </a:r>
              </a:p>
            </p:txBody>
          </p:sp>
          <p:sp>
            <p:nvSpPr>
              <p:cNvPr id="15" name="Rectangle 15"/>
              <p:cNvSpPr>
                <a:spLocks noChangeArrowheads="1"/>
              </p:cNvSpPr>
              <p:nvPr/>
            </p:nvSpPr>
            <p:spPr bwMode="gray">
              <a:xfrm>
                <a:off x="552" y="3393"/>
                <a:ext cx="288" cy="119"/>
              </a:xfrm>
              <a:prstGeom prst="rect">
                <a:avLst/>
              </a:prstGeom>
              <a:solidFill>
                <a:srgbClr val="808080"/>
              </a:solidFill>
              <a:ln w="31750">
                <a:solidFill>
                  <a:schemeClr val="fol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grpSp>
          <p:nvGrpSpPr>
            <p:cNvPr id="16" name="Group 16"/>
            <p:cNvGrpSpPr>
              <a:grpSpLocks/>
            </p:cNvGrpSpPr>
            <p:nvPr/>
          </p:nvGrpSpPr>
          <p:grpSpPr bwMode="auto">
            <a:xfrm>
              <a:off x="895334" y="4424382"/>
              <a:ext cx="1346200" cy="1219200"/>
              <a:chOff x="552" y="1452"/>
              <a:chExt cx="919" cy="612"/>
            </a:xfrm>
          </p:grpSpPr>
          <p:sp>
            <p:nvSpPr>
              <p:cNvPr id="17" name="Rectangle 17"/>
              <p:cNvSpPr>
                <a:spLocks noChangeArrowheads="1"/>
              </p:cNvSpPr>
              <p:nvPr/>
            </p:nvSpPr>
            <p:spPr bwMode="gray">
              <a:xfrm>
                <a:off x="552" y="1571"/>
                <a:ext cx="919" cy="493"/>
              </a:xfrm>
              <a:prstGeom prst="rect">
                <a:avLst/>
              </a:prstGeom>
              <a:solidFill>
                <a:srgbClr val="808080"/>
              </a:solidFill>
              <a:ln w="31750">
                <a:solidFill>
                  <a:schemeClr val="fol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lnSpc>
                    <a:spcPct val="100000"/>
                  </a:lnSpc>
                </a:pPr>
                <a:r>
                  <a:rPr lang="fr-FR" sz="1800" b="0">
                    <a:solidFill>
                      <a:srgbClr val="FFFFFF"/>
                    </a:solidFill>
                  </a:rPr>
                  <a:t>Modèle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lang="fr-FR" sz="1800" b="0">
                    <a:solidFill>
                      <a:srgbClr val="FFFFFF"/>
                    </a:solidFill>
                  </a:rPr>
                  <a:t>Entreprise</a:t>
                </a:r>
              </a:p>
            </p:txBody>
          </p:sp>
          <p:sp>
            <p:nvSpPr>
              <p:cNvPr id="18" name="Rectangle 18"/>
              <p:cNvSpPr>
                <a:spLocks noChangeArrowheads="1"/>
              </p:cNvSpPr>
              <p:nvPr/>
            </p:nvSpPr>
            <p:spPr bwMode="gray">
              <a:xfrm>
                <a:off x="552" y="1452"/>
                <a:ext cx="288" cy="119"/>
              </a:xfrm>
              <a:prstGeom prst="rect">
                <a:avLst/>
              </a:prstGeom>
              <a:solidFill>
                <a:srgbClr val="808080"/>
              </a:solidFill>
              <a:ln w="31750">
                <a:solidFill>
                  <a:schemeClr val="fol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grpSp>
          <p:nvGrpSpPr>
            <p:cNvPr id="19" name="Group 19"/>
            <p:cNvGrpSpPr>
              <a:grpSpLocks/>
            </p:cNvGrpSpPr>
            <p:nvPr/>
          </p:nvGrpSpPr>
          <p:grpSpPr bwMode="auto">
            <a:xfrm>
              <a:off x="6810359" y="4424382"/>
              <a:ext cx="1346200" cy="1219200"/>
              <a:chOff x="552" y="3393"/>
              <a:chExt cx="919" cy="612"/>
            </a:xfrm>
          </p:grpSpPr>
          <p:sp>
            <p:nvSpPr>
              <p:cNvPr id="20" name="Rectangle 20"/>
              <p:cNvSpPr>
                <a:spLocks noChangeArrowheads="1"/>
              </p:cNvSpPr>
              <p:nvPr/>
            </p:nvSpPr>
            <p:spPr bwMode="gray">
              <a:xfrm>
                <a:off x="552" y="3512"/>
                <a:ext cx="919" cy="493"/>
              </a:xfrm>
              <a:prstGeom prst="rect">
                <a:avLst/>
              </a:prstGeom>
              <a:solidFill>
                <a:srgbClr val="808080"/>
              </a:solidFill>
              <a:ln w="31750">
                <a:solidFill>
                  <a:schemeClr val="fol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lnSpc>
                    <a:spcPct val="100000"/>
                  </a:lnSpc>
                </a:pPr>
                <a:r>
                  <a:rPr lang="fr-FR" sz="1800" b="0" dirty="0">
                    <a:solidFill>
                      <a:srgbClr val="FFFFFF"/>
                    </a:solidFill>
                  </a:rPr>
                  <a:t>Modèle de 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lang="fr-FR" sz="1800" b="0" dirty="0">
                    <a:solidFill>
                      <a:srgbClr val="FFFFFF"/>
                    </a:solidFill>
                  </a:rPr>
                  <a:t>déploiement</a:t>
                </a:r>
              </a:p>
            </p:txBody>
          </p:sp>
          <p:sp>
            <p:nvSpPr>
              <p:cNvPr id="21" name="Rectangle 21"/>
              <p:cNvSpPr>
                <a:spLocks noChangeArrowheads="1"/>
              </p:cNvSpPr>
              <p:nvPr/>
            </p:nvSpPr>
            <p:spPr bwMode="gray">
              <a:xfrm>
                <a:off x="552" y="3393"/>
                <a:ext cx="288" cy="119"/>
              </a:xfrm>
              <a:prstGeom prst="rect">
                <a:avLst/>
              </a:prstGeom>
              <a:solidFill>
                <a:srgbClr val="808080"/>
              </a:solidFill>
              <a:ln w="31750">
                <a:solidFill>
                  <a:schemeClr val="fol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</p:grpSp>
      </p:grp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Modélisation</a:t>
            </a:r>
            <a:endParaRPr lang="fr-FR" dirty="0"/>
          </a:p>
        </p:txBody>
      </p:sp>
      <p:sp>
        <p:nvSpPr>
          <p:cNvPr id="25" name="Content Placeholder 24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marL="285750" indent="-285750">
              <a:buSzPct val="60000"/>
              <a:buFont typeface="Monotype Sorts" pitchFamily="2" charset="2"/>
              <a:buChar char="n"/>
            </a:pPr>
            <a:r>
              <a:rPr lang="fr-FR" sz="2800" dirty="0" smtClean="0"/>
              <a:t>La réalisation d’un système impose la création de modèles successifs</a:t>
            </a:r>
          </a:p>
          <a:p>
            <a:pPr marL="685800" lvl="1" indent="-228600">
              <a:buClr>
                <a:srgbClr val="336699"/>
              </a:buClr>
              <a:buSzPct val="60000"/>
              <a:buFont typeface="Monotype Sorts" pitchFamily="2" charset="2"/>
              <a:buChar char="u"/>
            </a:pPr>
            <a:r>
              <a:rPr lang="fr-FR" sz="2400" dirty="0" smtClean="0"/>
              <a:t>Chaque modèle représente le système à </a:t>
            </a:r>
            <a:r>
              <a:rPr lang="fr-FR" sz="2400" b="1" i="1" dirty="0" smtClean="0"/>
              <a:t>un certain niveau d’abstraction</a:t>
            </a:r>
          </a:p>
          <a:p>
            <a:endParaRPr lang="fr-FR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r"/>
            <a:fld id="{08F9BE58-7793-45FF-A067-2A41621469A2}" type="slidenum">
              <a:rPr lang="fr-FR" smtClean="0"/>
              <a:pPr algn="r"/>
              <a:t>5</a:t>
            </a:fld>
            <a:endParaRPr lang="fr-FR" dirty="0"/>
          </a:p>
        </p:txBody>
      </p:sp>
      <p:sp>
        <p:nvSpPr>
          <p:cNvPr id="3" name="TextBox 2"/>
          <p:cNvSpPr txBox="1"/>
          <p:nvPr/>
        </p:nvSpPr>
        <p:spPr>
          <a:xfrm>
            <a:off x="949796" y="5573662"/>
            <a:ext cx="19145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/>
              <a:t>+ </a:t>
            </a:r>
            <a:r>
              <a:rPr lang="fr-FR" sz="2400" dirty="0" smtClean="0"/>
              <a:t>Abstrait</a:t>
            </a:r>
          </a:p>
          <a:p>
            <a:pPr algn="ctr"/>
            <a:r>
              <a:rPr lang="fr-FR" sz="2800" b="1" dirty="0" smtClean="0"/>
              <a:t> -</a:t>
            </a:r>
            <a:r>
              <a:rPr lang="fr-FR" sz="2400" dirty="0" smtClean="0"/>
              <a:t>  Détails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018990" y="5573662"/>
            <a:ext cx="19145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/>
              <a:t> - </a:t>
            </a:r>
            <a:r>
              <a:rPr lang="fr-FR" sz="2400" dirty="0" smtClean="0"/>
              <a:t>Abstrait</a:t>
            </a:r>
          </a:p>
          <a:p>
            <a:pPr algn="ctr"/>
            <a:r>
              <a:rPr lang="fr-FR" sz="2800" b="1" dirty="0" smtClean="0"/>
              <a:t>+</a:t>
            </a:r>
            <a:r>
              <a:rPr lang="fr-FR" sz="2400" dirty="0" smtClean="0"/>
              <a:t>  Détails 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3070460" y="5784015"/>
            <a:ext cx="2742390" cy="533400"/>
          </a:xfrm>
          <a:prstGeom prst="rightArrow">
            <a:avLst>
              <a:gd name="adj1" fmla="val 50000"/>
              <a:gd name="adj2" fmla="val 9977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7671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973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647642"/>
              </p:ext>
            </p:extLst>
          </p:nvPr>
        </p:nvGraphicFramePr>
        <p:xfrm>
          <a:off x="4996860" y="3861048"/>
          <a:ext cx="4039636" cy="278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Photo Editor Photo" r:id="rId4" imgW="2828571" imgH="1952898" progId="">
                  <p:embed/>
                </p:oleObj>
              </mc:Choice>
              <mc:Fallback>
                <p:oleObj name="Photo Editor Photo" r:id="rId4" imgW="2828571" imgH="195289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6860" y="3861048"/>
                        <a:ext cx="4039636" cy="2789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9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 : héritage</a:t>
            </a:r>
            <a:endParaRPr lang="fr-FR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23528" y="1432520"/>
            <a:ext cx="8229600" cy="4876800"/>
          </a:xfrm>
        </p:spPr>
        <p:txBody>
          <a:bodyPr>
            <a:normAutofit/>
          </a:bodyPr>
          <a:lstStyle/>
          <a:p>
            <a:r>
              <a:rPr lang="fr-FR" sz="2800" b="1" dirty="0" smtClean="0"/>
              <a:t>Classes abstraites </a:t>
            </a:r>
          </a:p>
          <a:p>
            <a:pPr lvl="1"/>
            <a:r>
              <a:rPr lang="fr-FR" sz="2400" dirty="0" smtClean="0"/>
              <a:t>Les classes abstraites représente une abstraction afin de factoriser des </a:t>
            </a:r>
            <a:r>
              <a:rPr lang="fr-FR" sz="2400" b="1" dirty="0" smtClean="0">
                <a:solidFill>
                  <a:schemeClr val="tx2"/>
                </a:solidFill>
              </a:rPr>
              <a:t>propriétés/opérations</a:t>
            </a:r>
            <a:r>
              <a:rPr lang="fr-FR" sz="2400" dirty="0" smtClean="0"/>
              <a:t> communes</a:t>
            </a:r>
          </a:p>
          <a:p>
            <a:pPr lvl="2"/>
            <a:r>
              <a:rPr lang="fr-FR" sz="2000" dirty="0" smtClean="0"/>
              <a:t>Spécifications générales à  un ensemble de sous-classes</a:t>
            </a:r>
          </a:p>
          <a:p>
            <a:pPr lvl="2"/>
            <a:r>
              <a:rPr lang="fr-FR" sz="2000" dirty="0" smtClean="0"/>
              <a:t>Généralisation d’un concept  abstrait commun</a:t>
            </a:r>
            <a:br>
              <a:rPr lang="fr-FR" sz="2000" dirty="0" smtClean="0"/>
            </a:br>
            <a:r>
              <a:rPr lang="fr-FR" sz="2000" dirty="0" smtClean="0"/>
              <a:t>à plusieurs classes concrètes</a:t>
            </a:r>
          </a:p>
          <a:p>
            <a:pPr lvl="1"/>
            <a:r>
              <a:rPr lang="fr-FR" sz="2400" dirty="0" smtClean="0"/>
              <a:t>Classes non </a:t>
            </a:r>
            <a:r>
              <a:rPr lang="fr-FR" sz="2400" dirty="0" err="1" smtClean="0"/>
              <a:t>instantiables</a:t>
            </a:r>
            <a:r>
              <a:rPr lang="fr-FR" sz="2400" dirty="0" smtClean="0"/>
              <a:t> </a:t>
            </a:r>
          </a:p>
          <a:p>
            <a:pPr lvl="2"/>
            <a:r>
              <a:rPr lang="fr-FR" sz="2000" dirty="0" smtClean="0"/>
              <a:t>Pas d’implémentation complète</a:t>
            </a:r>
          </a:p>
          <a:p>
            <a:pPr lvl="1"/>
            <a:r>
              <a:rPr lang="fr-FR" sz="2400" dirty="0" smtClean="0"/>
              <a:t>Stéréotype  </a:t>
            </a:r>
            <a:r>
              <a:rPr lang="fr-FR" sz="2400" b="1" dirty="0" smtClean="0">
                <a:solidFill>
                  <a:schemeClr val="tx2"/>
                </a:solidFill>
              </a:rPr>
              <a:t>« abstract »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7726A-C0EB-4431-954D-043E34B00261}" type="slidenum">
              <a:rPr lang="fr-FR" smtClean="0"/>
              <a:pPr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8225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UML : Stéréotypes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fr-FR" sz="2800" b="1" dirty="0" smtClean="0">
                <a:solidFill>
                  <a:schemeClr val="tx2"/>
                </a:solidFill>
              </a:rPr>
              <a:t>Stéréotype</a:t>
            </a:r>
          </a:p>
          <a:p>
            <a:pPr lvl="1"/>
            <a:r>
              <a:rPr lang="fr-FR" sz="2400" dirty="0" smtClean="0"/>
              <a:t>Un stéréotype ajoute une</a:t>
            </a:r>
            <a:r>
              <a:rPr lang="fr-FR" sz="2400" b="1" dirty="0" smtClean="0">
                <a:solidFill>
                  <a:srgbClr val="D2533C"/>
                </a:solidFill>
              </a:rPr>
              <a:t> description </a:t>
            </a:r>
            <a:br>
              <a:rPr lang="fr-FR" sz="2400" b="1" dirty="0" smtClean="0">
                <a:solidFill>
                  <a:srgbClr val="D2533C"/>
                </a:solidFill>
              </a:rPr>
            </a:br>
            <a:r>
              <a:rPr lang="fr-FR" sz="2400" b="1" dirty="0" smtClean="0">
                <a:solidFill>
                  <a:srgbClr val="D2533C"/>
                </a:solidFill>
              </a:rPr>
              <a:t>sémantique</a:t>
            </a:r>
            <a:r>
              <a:rPr lang="fr-FR" sz="2400" dirty="0" smtClean="0"/>
              <a:t> à un élément du modèle</a:t>
            </a:r>
          </a:p>
          <a:p>
            <a:pPr lvl="1"/>
            <a:r>
              <a:rPr lang="fr-FR" sz="2400" dirty="0" smtClean="0"/>
              <a:t>Un stéréotype permet la </a:t>
            </a:r>
            <a:r>
              <a:rPr lang="fr-FR" sz="2400" b="1" dirty="0" smtClean="0">
                <a:solidFill>
                  <a:srgbClr val="D2533C"/>
                </a:solidFill>
              </a:rPr>
              <a:t>classification</a:t>
            </a:r>
            <a:r>
              <a:rPr lang="fr-FR" sz="2400" dirty="0"/>
              <a:t> </a:t>
            </a:r>
            <a:r>
              <a:rPr lang="fr-FR" sz="2400" dirty="0" smtClean="0"/>
              <a:t>des </a:t>
            </a:r>
            <a:br>
              <a:rPr lang="fr-FR" sz="2400" dirty="0" smtClean="0"/>
            </a:br>
            <a:r>
              <a:rPr lang="fr-FR" sz="2400" dirty="0" smtClean="0"/>
              <a:t>possibles usages d’un élément du modèle</a:t>
            </a:r>
          </a:p>
          <a:p>
            <a:pPr lvl="1"/>
            <a:r>
              <a:rPr lang="fr-FR" sz="2400" dirty="0" smtClean="0"/>
              <a:t>Il s’agit d’un mécanisme d’extension propre à UML</a:t>
            </a:r>
          </a:p>
          <a:p>
            <a:r>
              <a:rPr lang="fr-FR" sz="2800" dirty="0" smtClean="0"/>
              <a:t>Stéréotypes prédéfinis en UML</a:t>
            </a:r>
          </a:p>
          <a:p>
            <a:pPr lvl="1"/>
            <a:r>
              <a:rPr lang="fr-FR" dirty="0" smtClean="0"/>
              <a:t>« </a:t>
            </a:r>
            <a:r>
              <a:rPr lang="fr-FR" dirty="0" err="1"/>
              <a:t>A</a:t>
            </a:r>
            <a:r>
              <a:rPr lang="fr-FR" dirty="0" err="1" smtClean="0"/>
              <a:t>ctor</a:t>
            </a:r>
            <a:r>
              <a:rPr lang="fr-FR" dirty="0" smtClean="0"/>
              <a:t> »</a:t>
            </a:r>
          </a:p>
          <a:p>
            <a:pPr lvl="1"/>
            <a:r>
              <a:rPr lang="fr-FR" dirty="0" smtClean="0"/>
              <a:t>« </a:t>
            </a:r>
            <a:r>
              <a:rPr lang="fr-FR" dirty="0" err="1" smtClean="0"/>
              <a:t>Instantiate</a:t>
            </a:r>
            <a:r>
              <a:rPr lang="fr-FR" dirty="0" smtClean="0"/>
              <a:t> » </a:t>
            </a:r>
          </a:p>
          <a:p>
            <a:pPr lvl="1"/>
            <a:r>
              <a:rPr lang="fr-FR" dirty="0"/>
              <a:t>«</a:t>
            </a:r>
            <a:r>
              <a:rPr lang="fr-FR" dirty="0" err="1"/>
              <a:t>Implement</a:t>
            </a:r>
            <a:r>
              <a:rPr lang="fr-FR" dirty="0"/>
              <a:t>»</a:t>
            </a:r>
            <a:endParaRPr lang="fr-FR" dirty="0" smtClean="0"/>
          </a:p>
          <a:p>
            <a:pPr lvl="1"/>
            <a:r>
              <a:rPr lang="fr-FR" dirty="0" smtClean="0"/>
              <a:t>« Call »</a:t>
            </a:r>
          </a:p>
          <a:p>
            <a:pPr lvl="1"/>
            <a:r>
              <a:rPr lang="fr-FR" dirty="0" smtClean="0"/>
              <a:t>…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51</a:t>
            </a:fld>
            <a:endParaRPr lang="fr-FR"/>
          </a:p>
        </p:txBody>
      </p:sp>
      <p:sp>
        <p:nvSpPr>
          <p:cNvPr id="7" name="TextBox 6"/>
          <p:cNvSpPr txBox="1"/>
          <p:nvPr/>
        </p:nvSpPr>
        <p:spPr>
          <a:xfrm>
            <a:off x="6899602" y="2285992"/>
            <a:ext cx="1857387" cy="1071570"/>
          </a:xfrm>
          <a:prstGeom prst="rect">
            <a:avLst/>
          </a:prstGeom>
          <a:solidFill>
            <a:srgbClr val="FFFFC9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36000" tIns="36000" rIns="36000" bIns="36000" rtlCol="0" anchor="ctr" anchorCtr="0">
            <a:noAutofit/>
          </a:bodyPr>
          <a:lstStyle/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« abstract »</a:t>
            </a:r>
          </a:p>
          <a:p>
            <a:pPr algn="ctr"/>
            <a:endParaRPr lang="fr-FR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Animal</a:t>
            </a:r>
            <a:endParaRPr lang="fr-FR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85419" y="1357298"/>
            <a:ext cx="13871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/>
              <a:t>Stéréotype </a:t>
            </a:r>
            <a:endParaRPr lang="fr-FR" sz="2000" dirty="0"/>
          </a:p>
        </p:txBody>
      </p:sp>
      <p:cxnSp>
        <p:nvCxnSpPr>
          <p:cNvPr id="12" name="Straight Arrow Connector 11"/>
          <p:cNvCxnSpPr>
            <a:stCxn id="8" idx="2"/>
          </p:cNvCxnSpPr>
          <p:nvPr/>
        </p:nvCxnSpPr>
        <p:spPr>
          <a:xfrm rot="5400000">
            <a:off x="7767921" y="1889220"/>
            <a:ext cx="742898" cy="47927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4" name="Grouper 3"/>
          <p:cNvGrpSpPr/>
          <p:nvPr/>
        </p:nvGrpSpPr>
        <p:grpSpPr>
          <a:xfrm>
            <a:off x="6660232" y="4509120"/>
            <a:ext cx="1857387" cy="2016224"/>
            <a:chOff x="6516216" y="4653136"/>
            <a:chExt cx="1857387" cy="2016224"/>
          </a:xfrm>
        </p:grpSpPr>
        <p:sp>
          <p:nvSpPr>
            <p:cNvPr id="9" name="TextBox 6"/>
            <p:cNvSpPr txBox="1"/>
            <p:nvPr/>
          </p:nvSpPr>
          <p:spPr>
            <a:xfrm>
              <a:off x="6516216" y="4653136"/>
              <a:ext cx="1857387" cy="792088"/>
            </a:xfrm>
            <a:prstGeom prst="rect">
              <a:avLst/>
            </a:prstGeom>
            <a:solidFill>
              <a:srgbClr val="FFFFC9"/>
            </a:solidFill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36000" tIns="36000" rIns="36000" bIns="36000" rtlCol="0" anchor="t" anchorCtr="0">
              <a:noAutofit/>
            </a:bodyPr>
            <a:lstStyle/>
            <a:p>
              <a:pPr algn="ctr"/>
              <a:r>
                <a:rPr lang="fr-FR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« </a:t>
              </a:r>
              <a:r>
                <a:rPr lang="fr-FR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enumeration</a:t>
              </a:r>
              <a:r>
                <a:rPr lang="fr-FR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 »</a:t>
              </a:r>
            </a:p>
            <a:p>
              <a:pPr algn="ctr"/>
              <a:r>
                <a:rPr lang="fr-FR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Seasons</a:t>
              </a:r>
              <a:endParaRPr lang="fr-FR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TextBox 6"/>
            <p:cNvSpPr txBox="1"/>
            <p:nvPr/>
          </p:nvSpPr>
          <p:spPr>
            <a:xfrm>
              <a:off x="6516216" y="5373216"/>
              <a:ext cx="1857387" cy="1296144"/>
            </a:xfrm>
            <a:prstGeom prst="rect">
              <a:avLst/>
            </a:prstGeom>
            <a:solidFill>
              <a:srgbClr val="FFFFC9"/>
            </a:solidFill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36000" tIns="36000" rIns="36000" bIns="36000" rtlCol="0" anchor="ctr" anchorCtr="0">
              <a:noAutofit/>
            </a:bodyPr>
            <a:lstStyle/>
            <a:p>
              <a:r>
                <a:rPr lang="fr-FR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+ </a:t>
              </a:r>
              <a:r>
                <a:rPr lang="fr-FR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winter</a:t>
              </a:r>
              <a:endParaRPr lang="fr-FR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r>
                <a:rPr lang="fr-FR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+ </a:t>
              </a:r>
              <a:r>
                <a:rPr lang="fr-FR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fall</a:t>
              </a:r>
              <a:r>
                <a:rPr lang="fr-FR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</a:p>
            <a:p>
              <a:r>
                <a:rPr lang="fr-FR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+ </a:t>
              </a:r>
              <a:r>
                <a:rPr lang="fr-FR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summer</a:t>
              </a:r>
              <a:endParaRPr lang="fr-FR" dirty="0" smtClean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r>
                <a:rPr lang="fr-FR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+ </a:t>
              </a:r>
              <a:r>
                <a:rPr lang="fr-FR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spring</a:t>
              </a:r>
              <a:endParaRPr lang="fr-FR" dirty="0" smtClean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7485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Diagramme de classes : associations</a:t>
            </a:r>
            <a:endParaRPr lang="fr-FR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14282" y="1285860"/>
            <a:ext cx="8229600" cy="4525963"/>
          </a:xfrm>
        </p:spPr>
        <p:txBody>
          <a:bodyPr/>
          <a:lstStyle/>
          <a:p>
            <a:r>
              <a:rPr lang="fr-FR" sz="3000" b="1" dirty="0" smtClean="0"/>
              <a:t>Associations</a:t>
            </a:r>
          </a:p>
          <a:p>
            <a:pPr lvl="1"/>
            <a:r>
              <a:rPr lang="fr-FR" sz="2600" i="1" dirty="0" smtClean="0"/>
              <a:t>Connexion sémantique entre les classes</a:t>
            </a:r>
          </a:p>
          <a:p>
            <a:pPr lvl="1"/>
            <a:r>
              <a:rPr lang="fr-FR" sz="2600" dirty="0" smtClean="0"/>
              <a:t>Les associations représentent des </a:t>
            </a:r>
            <a:r>
              <a:rPr lang="fr-FR" sz="2600" b="1" dirty="0" smtClean="0">
                <a:solidFill>
                  <a:schemeClr val="tx2"/>
                </a:solidFill>
              </a:rPr>
              <a:t>relations structurelles </a:t>
            </a:r>
            <a:r>
              <a:rPr lang="fr-FR" sz="2600" dirty="0" smtClean="0"/>
              <a:t>entre les classes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52</a:t>
            </a:fld>
            <a:endParaRPr lang="fr-FR"/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5072066" y="5286388"/>
          <a:ext cx="3817937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Photo Editor Photo" r:id="rId3" imgW="2542857" imgH="504762" progId="">
                  <p:embed/>
                </p:oleObj>
              </mc:Choice>
              <mc:Fallback>
                <p:oleObj name="Photo Editor Photo" r:id="rId3" imgW="2542857" imgH="5047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5286388"/>
                        <a:ext cx="3817937" cy="757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428596" y="5214950"/>
            <a:ext cx="3830604" cy="866779"/>
            <a:chOff x="428596" y="5214950"/>
            <a:chExt cx="3830604" cy="866779"/>
          </a:xfrm>
        </p:grpSpPr>
        <p:pic>
          <p:nvPicPr>
            <p:cNvPr id="67587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8596" y="5214950"/>
              <a:ext cx="3830604" cy="866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Isosceles Triangle 9"/>
            <p:cNvSpPr/>
            <p:nvPr/>
          </p:nvSpPr>
          <p:spPr>
            <a:xfrm rot="16200000">
              <a:off x="1785918" y="5429264"/>
              <a:ext cx="71438" cy="71438"/>
            </a:xfrm>
            <a:prstGeom prst="triangl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714876" y="4643446"/>
            <a:ext cx="1251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tx2"/>
                </a:solidFill>
              </a:rPr>
              <a:t>association</a:t>
            </a:r>
            <a:endParaRPr lang="fr-FR" b="1" dirty="0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3786190"/>
            <a:ext cx="2571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/>
                </a:solidFill>
              </a:rPr>
              <a:t>nom de l’association</a:t>
            </a:r>
          </a:p>
          <a:p>
            <a:pPr algn="ctr"/>
            <a:r>
              <a:rPr lang="fr-FR" dirty="0" smtClean="0"/>
              <a:t>doit renseigner sur la sémantique de la relation</a:t>
            </a:r>
            <a:endParaRPr lang="fr-FR" dirty="0"/>
          </a:p>
        </p:txBody>
      </p:sp>
      <p:cxnSp>
        <p:nvCxnSpPr>
          <p:cNvPr id="15" name="Shape 14"/>
          <p:cNvCxnSpPr>
            <a:stCxn id="12" idx="3"/>
          </p:cNvCxnSpPr>
          <p:nvPr/>
        </p:nvCxnSpPr>
        <p:spPr>
          <a:xfrm>
            <a:off x="5966629" y="4828112"/>
            <a:ext cx="462759" cy="815466"/>
          </a:xfrm>
          <a:prstGeom prst="curvedConnector2">
            <a:avLst/>
          </a:prstGeom>
          <a:ln>
            <a:headEnd type="none" w="med" len="med"/>
            <a:tailEnd type="triangle" w="lg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Curved Connector 16"/>
          <p:cNvCxnSpPr/>
          <p:nvPr/>
        </p:nvCxnSpPr>
        <p:spPr>
          <a:xfrm rot="5400000">
            <a:off x="7000892" y="4857760"/>
            <a:ext cx="571504" cy="428628"/>
          </a:xfrm>
          <a:prstGeom prst="curvedConnector3">
            <a:avLst>
              <a:gd name="adj1" fmla="val 50000"/>
            </a:avLst>
          </a:prstGeom>
          <a:ln>
            <a:headEnd type="none" w="med" len="med"/>
            <a:tailEnd type="triangle" w="lg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/>
        </p:nvGrpSpPr>
        <p:grpSpPr>
          <a:xfrm>
            <a:off x="1000100" y="3929066"/>
            <a:ext cx="2571768" cy="923330"/>
            <a:chOff x="1000100" y="3929066"/>
            <a:chExt cx="2571768" cy="923330"/>
          </a:xfrm>
        </p:grpSpPr>
        <p:sp>
          <p:nvSpPr>
            <p:cNvPr id="18" name="TextBox 17"/>
            <p:cNvSpPr txBox="1"/>
            <p:nvPr/>
          </p:nvSpPr>
          <p:spPr>
            <a:xfrm>
              <a:off x="1000100" y="3929066"/>
              <a:ext cx="257176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chemeClr val="tx2"/>
                  </a:solidFill>
                </a:rPr>
                <a:t>Sens de lecture</a:t>
              </a:r>
            </a:p>
            <a:p>
              <a:pPr algn="ctr"/>
              <a:r>
                <a:rPr lang="fr-FR" dirty="0" smtClean="0"/>
                <a:t>informe comment lire le nom de la relation</a:t>
              </a:r>
              <a:endParaRPr lang="fr-FR" dirty="0"/>
            </a:p>
          </p:txBody>
        </p:sp>
        <p:sp>
          <p:nvSpPr>
            <p:cNvPr id="19" name="Isosceles Triangle 18"/>
            <p:cNvSpPr/>
            <p:nvPr/>
          </p:nvSpPr>
          <p:spPr>
            <a:xfrm rot="5400000" flipH="1">
              <a:off x="3357554" y="4071942"/>
              <a:ext cx="71438" cy="71438"/>
            </a:xfrm>
            <a:prstGeom prst="triangl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21" name="Curved Connector 20"/>
          <p:cNvCxnSpPr>
            <a:stCxn id="18" idx="2"/>
          </p:cNvCxnSpPr>
          <p:nvPr/>
        </p:nvCxnSpPr>
        <p:spPr>
          <a:xfrm rot="5400000">
            <a:off x="1818955" y="4890797"/>
            <a:ext cx="505430" cy="428628"/>
          </a:xfrm>
          <a:prstGeom prst="curvedConnector3">
            <a:avLst>
              <a:gd name="adj1" fmla="val 50000"/>
            </a:avLst>
          </a:prstGeom>
          <a:ln>
            <a:tailEnd type="triangle" w="lg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346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780928"/>
            <a:ext cx="540060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Diagramme de classes : associations</a:t>
            </a:r>
            <a:endParaRPr lang="fr-FR" dirty="0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3933056"/>
            <a:ext cx="1483516" cy="2774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285860"/>
            <a:ext cx="8429684" cy="5239484"/>
          </a:xfrm>
        </p:spPr>
        <p:txBody>
          <a:bodyPr>
            <a:normAutofit/>
          </a:bodyPr>
          <a:lstStyle/>
          <a:p>
            <a:r>
              <a:rPr lang="fr-FR" b="1" dirty="0" smtClean="0"/>
              <a:t>Rôle</a:t>
            </a:r>
            <a:endParaRPr lang="fr-FR" dirty="0" smtClean="0"/>
          </a:p>
          <a:p>
            <a:pPr lvl="1"/>
            <a:r>
              <a:rPr lang="fr-FR" dirty="0" smtClean="0"/>
              <a:t>Le </a:t>
            </a:r>
            <a:r>
              <a:rPr lang="fr-FR" b="1" dirty="0" smtClean="0">
                <a:solidFill>
                  <a:schemeClr val="tx2"/>
                </a:solidFill>
              </a:rPr>
              <a:t>rôle de la classe </a:t>
            </a:r>
            <a:r>
              <a:rPr lang="fr-FR" dirty="0" smtClean="0"/>
              <a:t>au sein d’une </a:t>
            </a:r>
            <a:r>
              <a:rPr lang="fr-FR" b="1" dirty="0" smtClean="0">
                <a:solidFill>
                  <a:schemeClr val="tx2"/>
                </a:solidFill>
              </a:rPr>
              <a:t>association</a:t>
            </a:r>
            <a:endParaRPr lang="fr-FR" dirty="0" smtClean="0"/>
          </a:p>
          <a:p>
            <a:pPr lvl="2"/>
            <a:r>
              <a:rPr lang="fr-FR" dirty="0" smtClean="0"/>
              <a:t>Les rôles agissent comme une propriété (un attribut)</a:t>
            </a:r>
            <a:endParaRPr lang="fr-FR" dirty="0"/>
          </a:p>
          <a:p>
            <a:pPr lvl="2"/>
            <a:r>
              <a:rPr lang="fr-FR" dirty="0" smtClean="0"/>
              <a:t>Ils peuvent donc avoir une visibilité</a:t>
            </a:r>
          </a:p>
          <a:p>
            <a:pPr lvl="2"/>
            <a:endParaRPr lang="fr-FR" dirty="0"/>
          </a:p>
          <a:p>
            <a:pPr lvl="2"/>
            <a:endParaRPr lang="fr-FR" dirty="0" smtClean="0"/>
          </a:p>
          <a:p>
            <a:pPr lvl="2"/>
            <a:endParaRPr lang="fr-FR" dirty="0"/>
          </a:p>
          <a:p>
            <a:pPr>
              <a:lnSpc>
                <a:spcPct val="110000"/>
              </a:lnSpc>
            </a:pPr>
            <a:r>
              <a:rPr lang="fr-FR" b="1" dirty="0" smtClean="0"/>
              <a:t>Multiplicité</a:t>
            </a:r>
            <a:endParaRPr lang="fr-FR" b="1" dirty="0"/>
          </a:p>
          <a:p>
            <a:pPr lvl="1">
              <a:lnSpc>
                <a:spcPct val="110000"/>
              </a:lnSpc>
            </a:pPr>
            <a:r>
              <a:rPr lang="fr-FR" b="1" i="1" dirty="0" smtClean="0">
                <a:solidFill>
                  <a:schemeClr val="tx2"/>
                </a:solidFill>
              </a:rPr>
              <a:t>Nombre </a:t>
            </a:r>
            <a:r>
              <a:rPr lang="fr-FR" b="1" i="1" dirty="0">
                <a:solidFill>
                  <a:schemeClr val="tx2"/>
                </a:solidFill>
              </a:rPr>
              <a:t>d’objets </a:t>
            </a:r>
            <a:r>
              <a:rPr lang="fr-FR" dirty="0"/>
              <a:t>qui peuvent être </a:t>
            </a:r>
            <a:r>
              <a:rPr lang="fr-FR" b="1" i="1" dirty="0">
                <a:solidFill>
                  <a:schemeClr val="tx2"/>
                </a:solidFill>
              </a:rPr>
              <a:t>liés</a:t>
            </a:r>
            <a:r>
              <a:rPr lang="fr-FR" dirty="0"/>
              <a:t> à </a:t>
            </a:r>
            <a:r>
              <a:rPr lang="fr-FR" b="1" i="1" dirty="0">
                <a:solidFill>
                  <a:schemeClr val="tx2"/>
                </a:solidFill>
              </a:rPr>
              <a:t>un seul objet de </a:t>
            </a:r>
            <a:r>
              <a:rPr lang="fr-FR" b="1" i="1" dirty="0" smtClean="0">
                <a:solidFill>
                  <a:schemeClr val="tx2"/>
                </a:solidFill>
              </a:rPr>
              <a:t/>
            </a:r>
            <a:br>
              <a:rPr lang="fr-FR" b="1" i="1" dirty="0" smtClean="0">
                <a:solidFill>
                  <a:schemeClr val="tx2"/>
                </a:solidFill>
              </a:rPr>
            </a:br>
            <a:r>
              <a:rPr lang="fr-FR" b="1" i="1" dirty="0" smtClean="0">
                <a:solidFill>
                  <a:schemeClr val="tx2"/>
                </a:solidFill>
              </a:rPr>
              <a:t>l’autre </a:t>
            </a:r>
            <a:r>
              <a:rPr lang="fr-FR" b="1" i="1" dirty="0">
                <a:solidFill>
                  <a:schemeClr val="tx2"/>
                </a:solidFill>
              </a:rPr>
              <a:t>classe</a:t>
            </a:r>
          </a:p>
          <a:p>
            <a:pPr lvl="1">
              <a:lnSpc>
                <a:spcPct val="110000"/>
              </a:lnSpc>
            </a:pPr>
            <a:r>
              <a:rPr lang="fr-FR" b="1" i="1" dirty="0" smtClean="0">
                <a:solidFill>
                  <a:schemeClr val="tx2"/>
                </a:solidFill>
              </a:rPr>
              <a:t>A combien </a:t>
            </a:r>
            <a:r>
              <a:rPr lang="fr-FR" b="1" i="1" dirty="0">
                <a:solidFill>
                  <a:schemeClr val="tx2"/>
                </a:solidFill>
              </a:rPr>
              <a:t>d’objets </a:t>
            </a:r>
            <a:r>
              <a:rPr lang="fr-FR" dirty="0"/>
              <a:t>du côté opposé </a:t>
            </a:r>
            <a:r>
              <a:rPr lang="fr-FR" b="1" i="1" dirty="0" smtClean="0">
                <a:solidFill>
                  <a:schemeClr val="tx2"/>
                </a:solidFill>
              </a:rPr>
              <a:t>un </a:t>
            </a:r>
            <a:r>
              <a:rPr lang="fr-FR" b="1" i="1" dirty="0">
                <a:solidFill>
                  <a:schemeClr val="tx2"/>
                </a:solidFill>
              </a:rPr>
              <a:t>objet peut être lié</a:t>
            </a:r>
          </a:p>
          <a:p>
            <a:pPr lvl="1">
              <a:lnSpc>
                <a:spcPct val="110000"/>
              </a:lnSpc>
            </a:pPr>
            <a:r>
              <a:rPr lang="fr-FR" dirty="0"/>
              <a:t>Indiqué par un intervalle  </a:t>
            </a:r>
            <a:r>
              <a:rPr lang="fr-FR" b="1" dirty="0" err="1">
                <a:solidFill>
                  <a:schemeClr val="tx2"/>
                </a:solidFill>
              </a:rPr>
              <a:t>min..max</a:t>
            </a:r>
            <a:endParaRPr lang="fr-FR" b="1" dirty="0">
              <a:solidFill>
                <a:schemeClr val="tx2"/>
              </a:solidFill>
            </a:endParaRPr>
          </a:p>
          <a:p>
            <a:pPr lvl="2">
              <a:lnSpc>
                <a:spcPct val="110000"/>
              </a:lnSpc>
            </a:pPr>
            <a:r>
              <a:rPr lang="fr-FR" dirty="0"/>
              <a:t>Ex.: </a:t>
            </a:r>
            <a:r>
              <a:rPr lang="fr-FR" dirty="0" smtClean="0"/>
              <a:t>Une </a:t>
            </a:r>
            <a:r>
              <a:rPr lang="fr-FR" dirty="0"/>
              <a:t>personne possède plusieurs </a:t>
            </a:r>
            <a:r>
              <a:rPr lang="fr-FR" dirty="0" smtClean="0"/>
              <a:t>réservations, </a:t>
            </a:r>
            <a:br>
              <a:rPr lang="fr-FR" dirty="0" smtClean="0"/>
            </a:br>
            <a:r>
              <a:rPr lang="fr-FR" dirty="0" smtClean="0"/>
              <a:t>une </a:t>
            </a:r>
            <a:r>
              <a:rPr lang="fr-FR" dirty="0"/>
              <a:t>réservation </a:t>
            </a:r>
            <a:r>
              <a:rPr lang="fr-FR" dirty="0" smtClean="0"/>
              <a:t>ne </a:t>
            </a:r>
            <a:r>
              <a:rPr lang="fr-FR" dirty="0"/>
              <a:t>concerne qu’une </a:t>
            </a:r>
            <a:r>
              <a:rPr lang="fr-FR" dirty="0" smtClean="0"/>
              <a:t>seule personne</a:t>
            </a:r>
            <a:endParaRPr lang="fr-FR" dirty="0"/>
          </a:p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2690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Diagramme de classes : associations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/>
              <a:t>Multiplicité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54</a:t>
            </a:fld>
            <a:endParaRPr lang="fr-FR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319471"/>
            <a:ext cx="6000792" cy="4061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267744" y="3655456"/>
            <a:ext cx="1807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tx2"/>
                </a:solidFill>
              </a:rPr>
              <a:t>Multiplicité : 0..*</a:t>
            </a:r>
            <a:endParaRPr lang="fr-FR" b="1" dirty="0">
              <a:solidFill>
                <a:schemeClr val="tx2"/>
              </a:solidFill>
            </a:endParaRPr>
          </a:p>
        </p:txBody>
      </p:sp>
      <p:cxnSp>
        <p:nvCxnSpPr>
          <p:cNvPr id="10" name="Curved Connector 9"/>
          <p:cNvCxnSpPr>
            <a:stCxn id="8" idx="3"/>
          </p:cNvCxnSpPr>
          <p:nvPr/>
        </p:nvCxnSpPr>
        <p:spPr>
          <a:xfrm flipV="1">
            <a:off x="4075034" y="3083952"/>
            <a:ext cx="1121668" cy="75617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28794" y="5939988"/>
            <a:ext cx="1507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tx2"/>
                </a:solidFill>
              </a:rPr>
              <a:t>Cardinalité : 3</a:t>
            </a:r>
            <a:endParaRPr lang="fr-FR" b="1" dirty="0">
              <a:solidFill>
                <a:schemeClr val="tx2"/>
              </a:solidFill>
            </a:endParaRPr>
          </a:p>
        </p:txBody>
      </p:sp>
      <p:cxnSp>
        <p:nvCxnSpPr>
          <p:cNvPr id="13" name="Shape 12"/>
          <p:cNvCxnSpPr>
            <a:stCxn id="11" idx="3"/>
          </p:cNvCxnSpPr>
          <p:nvPr/>
        </p:nvCxnSpPr>
        <p:spPr>
          <a:xfrm flipV="1">
            <a:off x="3436707" y="4581128"/>
            <a:ext cx="778103" cy="1543526"/>
          </a:xfrm>
          <a:prstGeom prst="curvedConnector2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hape 13"/>
          <p:cNvCxnSpPr>
            <a:stCxn id="11" idx="3"/>
          </p:cNvCxnSpPr>
          <p:nvPr/>
        </p:nvCxnSpPr>
        <p:spPr>
          <a:xfrm flipV="1">
            <a:off x="3436707" y="5082732"/>
            <a:ext cx="920979" cy="1041922"/>
          </a:xfrm>
          <a:prstGeom prst="curvedConnector2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hape 16"/>
          <p:cNvCxnSpPr>
            <a:stCxn id="11" idx="3"/>
          </p:cNvCxnSpPr>
          <p:nvPr/>
        </p:nvCxnSpPr>
        <p:spPr>
          <a:xfrm flipV="1">
            <a:off x="3436707" y="5368484"/>
            <a:ext cx="349475" cy="756170"/>
          </a:xfrm>
          <a:prstGeom prst="curvedConnector2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8672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5939" name="Object 3"/>
          <p:cNvGraphicFramePr>
            <a:graphicFrameLocks noChangeAspect="1"/>
          </p:cNvGraphicFramePr>
          <p:nvPr/>
        </p:nvGraphicFramePr>
        <p:xfrm>
          <a:off x="6715140" y="1264288"/>
          <a:ext cx="2282129" cy="4807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Photo Editor Photo" r:id="rId4" imgW="1514686" imgH="3191320" progId="">
                  <p:embed/>
                </p:oleObj>
              </mc:Choice>
              <mc:Fallback>
                <p:oleObj name="Photo Editor Photo" r:id="rId4" imgW="1514686" imgH="319132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140" y="1264288"/>
                        <a:ext cx="2282129" cy="48079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 : associations</a:t>
            </a:r>
            <a:endParaRPr lang="fr-FR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76800"/>
          </a:xfrm>
        </p:spPr>
        <p:txBody>
          <a:bodyPr>
            <a:normAutofit/>
          </a:bodyPr>
          <a:lstStyle/>
          <a:p>
            <a:r>
              <a:rPr lang="fr-FR" sz="2800" b="1" dirty="0" smtClean="0"/>
              <a:t>Navigabilité </a:t>
            </a:r>
          </a:p>
          <a:p>
            <a:pPr lvl="1"/>
            <a:r>
              <a:rPr lang="fr-FR" sz="2400" dirty="0" smtClean="0"/>
              <a:t>Sens de circulation de l’information</a:t>
            </a:r>
          </a:p>
          <a:p>
            <a:pPr lvl="1"/>
            <a:r>
              <a:rPr lang="fr-FR" sz="2400" dirty="0" smtClean="0"/>
              <a:t>La navigabilité indique </a:t>
            </a:r>
            <a:r>
              <a:rPr lang="fr-FR" sz="2400" b="1" i="1" dirty="0" smtClean="0">
                <a:solidFill>
                  <a:schemeClr val="tx2"/>
                </a:solidFill>
              </a:rPr>
              <a:t>si un objet o1 </a:t>
            </a:r>
            <a:r>
              <a:rPr lang="fr-FR" sz="2400" dirty="0" smtClean="0"/>
              <a:t>peut </a:t>
            </a:r>
            <a:br>
              <a:rPr lang="fr-FR" sz="2400" dirty="0" smtClean="0"/>
            </a:br>
            <a:r>
              <a:rPr lang="fr-FR" sz="2400" b="1" i="1" dirty="0" smtClean="0">
                <a:solidFill>
                  <a:schemeClr val="tx2"/>
                </a:solidFill>
              </a:rPr>
              <a:t>accéder</a:t>
            </a:r>
            <a:r>
              <a:rPr lang="fr-FR" sz="2400" dirty="0" smtClean="0">
                <a:solidFill>
                  <a:schemeClr val="tx2"/>
                </a:solidFill>
              </a:rPr>
              <a:t> </a:t>
            </a:r>
            <a:r>
              <a:rPr lang="fr-FR" sz="2400" dirty="0" smtClean="0"/>
              <a:t>à un </a:t>
            </a:r>
            <a:r>
              <a:rPr lang="fr-FR" sz="2400" b="1" i="1" dirty="0" smtClean="0">
                <a:solidFill>
                  <a:schemeClr val="tx2"/>
                </a:solidFill>
              </a:rPr>
              <a:t>objet o2 </a:t>
            </a:r>
            <a:r>
              <a:rPr lang="fr-FR" sz="2400" dirty="0" smtClean="0"/>
              <a:t>dans l’autre </a:t>
            </a:r>
            <a:br>
              <a:rPr lang="fr-FR" sz="2400" dirty="0" smtClean="0"/>
            </a:br>
            <a:r>
              <a:rPr lang="fr-FR" sz="2400" dirty="0" smtClean="0"/>
              <a:t>extrémité du lien</a:t>
            </a:r>
          </a:p>
          <a:p>
            <a:pPr lvl="2"/>
            <a:r>
              <a:rPr lang="fr-FR" sz="2000" dirty="0" smtClean="0"/>
              <a:t>Ex.: Un utilisateur peut connaître un mot de passe, </a:t>
            </a:r>
            <a:br>
              <a:rPr lang="fr-FR" sz="2000" dirty="0" smtClean="0"/>
            </a:br>
            <a:r>
              <a:rPr lang="fr-FR" sz="2000" dirty="0" smtClean="0"/>
              <a:t>mais le mot de passe ne connaît pas  l’utilisateur</a:t>
            </a:r>
          </a:p>
          <a:p>
            <a:pPr lvl="2"/>
            <a:endParaRPr lang="fr-FR" sz="2000" dirty="0" smtClean="0"/>
          </a:p>
          <a:p>
            <a:pPr lvl="1"/>
            <a:r>
              <a:rPr lang="fr-FR" sz="2400" dirty="0"/>
              <a:t>À ne pas confondre avec le sens de lecture !!</a:t>
            </a:r>
          </a:p>
          <a:p>
            <a:pPr lvl="1"/>
            <a:endParaRPr lang="fr-FR" sz="2400" dirty="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91B45-F232-4CAE-BFF0-7C56F76ADEBA}" type="slidenum">
              <a:rPr lang="fr-FR" smtClean="0"/>
              <a:pPr/>
              <a:t>55</a:t>
            </a:fld>
            <a:endParaRPr lang="fr-FR"/>
          </a:p>
        </p:txBody>
      </p:sp>
      <p:grpSp>
        <p:nvGrpSpPr>
          <p:cNvPr id="7" name="Group 6"/>
          <p:cNvGrpSpPr/>
          <p:nvPr/>
        </p:nvGrpSpPr>
        <p:grpSpPr>
          <a:xfrm>
            <a:off x="1043608" y="5446347"/>
            <a:ext cx="5072098" cy="785818"/>
            <a:chOff x="1043608" y="5446347"/>
            <a:chExt cx="5072098" cy="785818"/>
          </a:xfrm>
        </p:grpSpPr>
        <p:grpSp>
          <p:nvGrpSpPr>
            <p:cNvPr id="16" name="Group 15"/>
            <p:cNvGrpSpPr/>
            <p:nvPr/>
          </p:nvGrpSpPr>
          <p:grpSpPr>
            <a:xfrm>
              <a:off x="1043608" y="5446347"/>
              <a:ext cx="5072098" cy="785818"/>
              <a:chOff x="2143108" y="5202808"/>
              <a:chExt cx="5072098" cy="785818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2143108" y="5286388"/>
                <a:ext cx="1285884" cy="642942"/>
              </a:xfrm>
              <a:prstGeom prst="rect">
                <a:avLst/>
              </a:prstGeom>
              <a:solidFill>
                <a:srgbClr val="FFFFA7"/>
              </a:solidFill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 smtClean="0">
                    <a:solidFill>
                      <a:schemeClr val="tx1"/>
                    </a:solidFill>
                  </a:rPr>
                  <a:t>Polygone</a:t>
                </a: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5786446" y="5286388"/>
                <a:ext cx="1428760" cy="642942"/>
              </a:xfrm>
              <a:prstGeom prst="rect">
                <a:avLst/>
              </a:prstGeom>
              <a:solidFill>
                <a:srgbClr val="FFFFA7"/>
              </a:solidFill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 smtClean="0">
                    <a:solidFill>
                      <a:schemeClr val="tx1"/>
                    </a:solidFill>
                  </a:rPr>
                  <a:t>Points</a:t>
                </a:r>
              </a:p>
            </p:txBody>
          </p:sp>
          <p:cxnSp>
            <p:nvCxnSpPr>
              <p:cNvPr id="19" name="Straight Connector 18"/>
              <p:cNvCxnSpPr>
                <a:stCxn id="17" idx="3"/>
                <a:endCxn id="18" idx="1"/>
              </p:cNvCxnSpPr>
              <p:nvPr/>
            </p:nvCxnSpPr>
            <p:spPr>
              <a:xfrm>
                <a:off x="3428992" y="5607859"/>
                <a:ext cx="2357454" cy="0"/>
              </a:xfrm>
              <a:prstGeom prst="line">
                <a:avLst/>
              </a:prstGeom>
              <a:ln w="19050">
                <a:solidFill>
                  <a:srgbClr val="C00000"/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Group 15"/>
              <p:cNvGrpSpPr/>
              <p:nvPr/>
            </p:nvGrpSpPr>
            <p:grpSpPr>
              <a:xfrm>
                <a:off x="3929058" y="5274246"/>
                <a:ext cx="894941" cy="369332"/>
                <a:chOff x="4214810" y="2500306"/>
                <a:chExt cx="894941" cy="369332"/>
              </a:xfrm>
            </p:grpSpPr>
            <p:sp>
              <p:nvSpPr>
                <p:cNvPr id="24" name="TextBox 23"/>
                <p:cNvSpPr txBox="1"/>
                <p:nvPr/>
              </p:nvSpPr>
              <p:spPr>
                <a:xfrm>
                  <a:off x="4357686" y="2500306"/>
                  <a:ext cx="75206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dirty="0" smtClean="0"/>
                    <a:t>forme</a:t>
                  </a:r>
                  <a:endParaRPr lang="fr-FR" dirty="0"/>
                </a:p>
              </p:txBody>
            </p:sp>
            <p:sp>
              <p:nvSpPr>
                <p:cNvPr id="25" name="Isosceles Triangle 24"/>
                <p:cNvSpPr/>
                <p:nvPr/>
              </p:nvSpPr>
              <p:spPr>
                <a:xfrm rot="16200000">
                  <a:off x="4214810" y="2649253"/>
                  <a:ext cx="71438" cy="71438"/>
                </a:xfrm>
                <a:prstGeom prst="triangl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3456452" y="5711627"/>
                <a:ext cx="11541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b" anchorCtr="1">
                <a:spAutoFit/>
              </a:bodyPr>
              <a:lstStyle/>
              <a:p>
                <a:r>
                  <a:rPr lang="fr-FR" dirty="0" smtClean="0"/>
                  <a:t>*</a:t>
                </a:r>
                <a:endParaRPr lang="fr-FR" dirty="0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5286380" y="5202808"/>
                <a:ext cx="49404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600" dirty="0" smtClean="0"/>
                  <a:t>3..*</a:t>
                </a:r>
                <a:endParaRPr lang="fr-FR" sz="1600" dirty="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929190" y="5631436"/>
                <a:ext cx="87126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600" dirty="0" smtClean="0"/>
                  <a:t>sommet</a:t>
                </a:r>
                <a:endParaRPr lang="fr-FR" sz="1600" dirty="0"/>
              </a:p>
            </p:txBody>
          </p:sp>
        </p:grpSp>
        <p:sp>
          <p:nvSpPr>
            <p:cNvPr id="26" name="Multiply 25"/>
            <p:cNvSpPr/>
            <p:nvPr/>
          </p:nvSpPr>
          <p:spPr>
            <a:xfrm>
              <a:off x="2300577" y="5672803"/>
              <a:ext cx="357190" cy="357190"/>
            </a:xfrm>
            <a:prstGeom prst="mathMultiply">
              <a:avLst>
                <a:gd name="adj1" fmla="val 12226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821123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51520" y="1556792"/>
            <a:ext cx="8229600" cy="5112568"/>
          </a:xfrm>
        </p:spPr>
        <p:txBody>
          <a:bodyPr>
            <a:normAutofit lnSpcReduction="10000"/>
          </a:bodyPr>
          <a:lstStyle/>
          <a:p>
            <a:r>
              <a:rPr lang="fr-FR" sz="2800" b="1" dirty="0" smtClean="0"/>
              <a:t>Associations binaires et </a:t>
            </a:r>
            <a:r>
              <a:rPr lang="fr-FR" sz="2800" b="1" dirty="0" err="1" smtClean="0"/>
              <a:t>n-aires</a:t>
            </a:r>
            <a:endParaRPr lang="fr-FR" sz="2800" b="1" dirty="0" smtClean="0"/>
          </a:p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Binaires</a:t>
            </a:r>
            <a:r>
              <a:rPr lang="fr-FR" sz="2400" dirty="0" smtClean="0"/>
              <a:t> : relient 2 classes entre elles</a:t>
            </a:r>
          </a:p>
          <a:p>
            <a:pPr lvl="1">
              <a:buNone/>
            </a:pPr>
            <a:r>
              <a:rPr lang="fr-FR" sz="2400" dirty="0" smtClean="0"/>
              <a:t>	</a:t>
            </a:r>
          </a:p>
          <a:p>
            <a:pPr lvl="1">
              <a:buNone/>
            </a:pPr>
            <a:endParaRPr lang="fr-FR" sz="2400" dirty="0" smtClean="0"/>
          </a:p>
          <a:p>
            <a:pPr lvl="1">
              <a:spcBef>
                <a:spcPts val="1200"/>
              </a:spcBef>
            </a:pPr>
            <a:r>
              <a:rPr lang="fr-FR" sz="2400" b="1" dirty="0" smtClean="0">
                <a:solidFill>
                  <a:schemeClr val="tx2"/>
                </a:solidFill>
              </a:rPr>
              <a:t>N-aires</a:t>
            </a:r>
            <a:r>
              <a:rPr lang="fr-FR" sz="2400" dirty="0" smtClean="0"/>
              <a:t> : relient plus de 2 classes entre elles</a:t>
            </a:r>
          </a:p>
          <a:p>
            <a:pPr lvl="2"/>
            <a:r>
              <a:rPr lang="fr-FR" sz="2000" dirty="0" smtClean="0"/>
              <a:t>Plus rares , peu utilisées</a:t>
            </a:r>
          </a:p>
          <a:p>
            <a:pPr lvl="2"/>
            <a:r>
              <a:rPr lang="fr-FR" sz="2000" dirty="0" smtClean="0"/>
              <a:t>Plus difficiles à comprendre </a:t>
            </a:r>
          </a:p>
          <a:p>
            <a:pPr lvl="2"/>
            <a:r>
              <a:rPr lang="fr-FR" sz="2000" b="1" dirty="0" smtClean="0"/>
              <a:t>Multiplicité</a:t>
            </a:r>
            <a:r>
              <a:rPr lang="fr-FR" sz="2000" dirty="0" smtClean="0"/>
              <a:t> ?!</a:t>
            </a:r>
          </a:p>
          <a:p>
            <a:pPr lvl="3"/>
            <a:r>
              <a:rPr lang="fr-FR" sz="1800" dirty="0" smtClean="0"/>
              <a:t>Pour </a:t>
            </a:r>
            <a:r>
              <a:rPr lang="fr-FR" sz="1800" b="1" i="1" dirty="0" smtClean="0"/>
              <a:t>&lt; Traveler X,  Seat S &gt; , </a:t>
            </a:r>
            <a:br>
              <a:rPr lang="fr-FR" sz="1800" b="1" i="1" dirty="0" smtClean="0"/>
            </a:br>
            <a:r>
              <a:rPr lang="fr-FR" sz="1800" dirty="0" smtClean="0"/>
              <a:t>combien d’objets </a:t>
            </a:r>
            <a:r>
              <a:rPr lang="fr-FR" sz="1800" b="1" i="1" dirty="0" smtClean="0"/>
              <a:t>Train</a:t>
            </a:r>
            <a:r>
              <a:rPr lang="fr-FR" sz="1800" dirty="0" smtClean="0"/>
              <a:t> ? </a:t>
            </a:r>
          </a:p>
          <a:p>
            <a:pPr lvl="3"/>
            <a:r>
              <a:rPr lang="fr-FR" sz="1800" dirty="0"/>
              <a:t> Pour </a:t>
            </a:r>
            <a:r>
              <a:rPr lang="fr-FR" sz="1800" b="1" i="1" dirty="0"/>
              <a:t>&lt; </a:t>
            </a:r>
            <a:r>
              <a:rPr lang="fr-FR" sz="1800" b="1" i="1" dirty="0" smtClean="0"/>
              <a:t>Train T,  </a:t>
            </a:r>
            <a:r>
              <a:rPr lang="fr-FR" sz="1800" b="1" i="1" dirty="0"/>
              <a:t>Seat </a:t>
            </a:r>
            <a:r>
              <a:rPr lang="fr-FR" sz="1800" b="1" i="1" dirty="0" smtClean="0"/>
              <a:t>S &gt;,  </a:t>
            </a:r>
            <a:br>
              <a:rPr lang="fr-FR" sz="1800" b="1" i="1" dirty="0" smtClean="0"/>
            </a:br>
            <a:r>
              <a:rPr lang="fr-FR" sz="1800" dirty="0" smtClean="0"/>
              <a:t>combien </a:t>
            </a:r>
            <a:r>
              <a:rPr lang="fr-FR" sz="1800" dirty="0"/>
              <a:t>d’objets </a:t>
            </a:r>
            <a:r>
              <a:rPr lang="fr-FR" sz="1800" b="1" i="1" dirty="0" smtClean="0"/>
              <a:t>Traveller </a:t>
            </a:r>
            <a:r>
              <a:rPr lang="fr-FR" sz="1800" dirty="0" smtClean="0"/>
              <a:t>? </a:t>
            </a:r>
            <a:endParaRPr lang="fr-FR" sz="1800" dirty="0"/>
          </a:p>
          <a:p>
            <a:pPr lvl="3"/>
            <a:r>
              <a:rPr lang="fr-FR" sz="1800" dirty="0"/>
              <a:t>Pour </a:t>
            </a:r>
            <a:r>
              <a:rPr lang="fr-FR" sz="1800" b="1" i="1" dirty="0"/>
              <a:t>&lt; Traveler X,  </a:t>
            </a:r>
            <a:r>
              <a:rPr lang="fr-FR" sz="1800" b="1" i="1" dirty="0" smtClean="0"/>
              <a:t>Train T </a:t>
            </a:r>
            <a:r>
              <a:rPr lang="fr-FR" sz="1800" b="1" i="1" dirty="0"/>
              <a:t>&gt;</a:t>
            </a:r>
            <a:br>
              <a:rPr lang="fr-FR" sz="1800" b="1" i="1" dirty="0"/>
            </a:br>
            <a:r>
              <a:rPr lang="fr-FR" sz="1800" dirty="0"/>
              <a:t>combien d’objets </a:t>
            </a:r>
            <a:r>
              <a:rPr lang="fr-FR" sz="1800" b="1" i="1" dirty="0" smtClean="0"/>
              <a:t>Seat</a:t>
            </a:r>
            <a:r>
              <a:rPr lang="fr-FR" sz="1800" dirty="0" smtClean="0"/>
              <a:t> </a:t>
            </a:r>
            <a:r>
              <a:rPr lang="fr-FR" sz="1800" dirty="0"/>
              <a:t>? </a:t>
            </a:r>
          </a:p>
          <a:p>
            <a:pPr lvl="3"/>
            <a:endParaRPr lang="fr-FR" sz="1800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8698-9751-418F-8047-9F9B8D0CDEDF}" type="slidenum">
              <a:rPr lang="fr-FR"/>
              <a:pPr/>
              <a:t>56</a:t>
            </a:fld>
            <a:endParaRPr lang="fr-FR"/>
          </a:p>
        </p:txBody>
      </p:sp>
      <p:sp>
        <p:nvSpPr>
          <p:cNvPr id="8488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Diagramme de classes : associations</a:t>
            </a:r>
            <a:endParaRPr lang="fr-FR" dirty="0"/>
          </a:p>
        </p:txBody>
      </p:sp>
      <p:grpSp>
        <p:nvGrpSpPr>
          <p:cNvPr id="25" name="Group 24"/>
          <p:cNvGrpSpPr/>
          <p:nvPr/>
        </p:nvGrpSpPr>
        <p:grpSpPr>
          <a:xfrm>
            <a:off x="3357554" y="2547460"/>
            <a:ext cx="5072098" cy="667226"/>
            <a:chOff x="2428860" y="2488164"/>
            <a:chExt cx="5072098" cy="667226"/>
          </a:xfrm>
        </p:grpSpPr>
        <p:sp>
          <p:nvSpPr>
            <p:cNvPr id="10" name="Rectangle 9"/>
            <p:cNvSpPr/>
            <p:nvPr/>
          </p:nvSpPr>
          <p:spPr>
            <a:xfrm>
              <a:off x="2428860" y="2500306"/>
              <a:ext cx="1285884" cy="642942"/>
            </a:xfrm>
            <a:prstGeom prst="rect">
              <a:avLst/>
            </a:prstGeom>
            <a:solidFill>
              <a:srgbClr val="FFFFA7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>
                  <a:solidFill>
                    <a:schemeClr val="tx1"/>
                  </a:solidFill>
                </a:rPr>
                <a:t>Train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072198" y="2500306"/>
              <a:ext cx="1428760" cy="642942"/>
            </a:xfrm>
            <a:prstGeom prst="rect">
              <a:avLst/>
            </a:prstGeom>
            <a:solidFill>
              <a:srgbClr val="FFFFA7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>
                  <a:solidFill>
                    <a:schemeClr val="tx1"/>
                  </a:solidFill>
                </a:rPr>
                <a:t>Compagnie</a:t>
              </a:r>
            </a:p>
          </p:txBody>
        </p:sp>
        <p:cxnSp>
          <p:nvCxnSpPr>
            <p:cNvPr id="12" name="Straight Connector 11"/>
            <p:cNvCxnSpPr>
              <a:stCxn id="10" idx="3"/>
              <a:endCxn id="11" idx="1"/>
            </p:cNvCxnSpPr>
            <p:nvPr/>
          </p:nvCxnSpPr>
          <p:spPr>
            <a:xfrm>
              <a:off x="3714744" y="2821777"/>
              <a:ext cx="235745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23"/>
            <p:cNvGrpSpPr/>
            <p:nvPr/>
          </p:nvGrpSpPr>
          <p:grpSpPr>
            <a:xfrm>
              <a:off x="3714744" y="2488164"/>
              <a:ext cx="2276302" cy="667226"/>
              <a:chOff x="3714744" y="2488164"/>
              <a:chExt cx="2276302" cy="667226"/>
            </a:xfrm>
          </p:grpSpPr>
          <p:grpSp>
            <p:nvGrpSpPr>
              <p:cNvPr id="16" name="Group 15"/>
              <p:cNvGrpSpPr/>
              <p:nvPr/>
            </p:nvGrpSpPr>
            <p:grpSpPr>
              <a:xfrm>
                <a:off x="4214810" y="2488164"/>
                <a:ext cx="1314479" cy="369332"/>
                <a:chOff x="4214810" y="2500306"/>
                <a:chExt cx="1314479" cy="369332"/>
              </a:xfrm>
            </p:grpSpPr>
            <p:sp>
              <p:nvSpPr>
                <p:cNvPr id="14" name="TextBox 13"/>
                <p:cNvSpPr txBox="1"/>
                <p:nvPr/>
              </p:nvSpPr>
              <p:spPr>
                <a:xfrm>
                  <a:off x="4357686" y="2500306"/>
                  <a:ext cx="117160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dirty="0" smtClean="0"/>
                    <a:t>appartient</a:t>
                  </a:r>
                  <a:endParaRPr lang="fr-FR" dirty="0"/>
                </a:p>
              </p:txBody>
            </p:sp>
            <p:sp>
              <p:nvSpPr>
                <p:cNvPr id="15" name="Isosceles Triangle 14"/>
                <p:cNvSpPr/>
                <p:nvPr/>
              </p:nvSpPr>
              <p:spPr>
                <a:xfrm rot="16200000">
                  <a:off x="4214810" y="2649253"/>
                  <a:ext cx="71438" cy="71438"/>
                </a:xfrm>
                <a:prstGeom prst="triangl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sp>
            <p:nvSpPr>
              <p:cNvPr id="17" name="TextBox 16"/>
              <p:cNvSpPr txBox="1"/>
              <p:nvPr/>
            </p:nvSpPr>
            <p:spPr>
              <a:xfrm>
                <a:off x="3714744" y="2786058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 smtClean="0"/>
                  <a:t>*</a:t>
                </a:r>
                <a:endParaRPr lang="fr-FR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715008" y="2804694"/>
                <a:ext cx="2760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400" dirty="0" smtClean="0"/>
                  <a:t>1</a:t>
                </a:r>
                <a:endParaRPr lang="fr-FR" sz="1400" dirty="0"/>
              </a:p>
            </p:txBody>
          </p:sp>
        </p:grpSp>
      </p:grpSp>
      <p:grpSp>
        <p:nvGrpSpPr>
          <p:cNvPr id="41" name="Group 40"/>
          <p:cNvGrpSpPr/>
          <p:nvPr/>
        </p:nvGrpSpPr>
        <p:grpSpPr>
          <a:xfrm>
            <a:off x="4211960" y="4296682"/>
            <a:ext cx="4774542" cy="1652598"/>
            <a:chOff x="3428992" y="4429132"/>
            <a:chExt cx="5062574" cy="1652598"/>
          </a:xfrm>
        </p:grpSpPr>
        <p:sp>
          <p:nvSpPr>
            <p:cNvPr id="27" name="Diamond 26"/>
            <p:cNvSpPr/>
            <p:nvPr/>
          </p:nvSpPr>
          <p:spPr>
            <a:xfrm>
              <a:off x="5531651" y="4505332"/>
              <a:ext cx="857256" cy="428628"/>
            </a:xfrm>
            <a:prstGeom prst="diamond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3428992" y="4429132"/>
              <a:ext cx="5062574" cy="1652598"/>
              <a:chOff x="1785918" y="4500570"/>
              <a:chExt cx="5062574" cy="1652598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1785918" y="4500570"/>
                <a:ext cx="1062046" cy="581028"/>
              </a:xfrm>
              <a:prstGeom prst="rect">
                <a:avLst/>
              </a:prstGeom>
              <a:solidFill>
                <a:srgbClr val="FFFFA7"/>
              </a:solidFill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chemeClr val="tx1"/>
                    </a:solidFill>
                  </a:rPr>
                  <a:t>Traveler</a:t>
                </a: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3786182" y="5572140"/>
                <a:ext cx="1062046" cy="581028"/>
              </a:xfrm>
              <a:prstGeom prst="rect">
                <a:avLst/>
              </a:prstGeom>
              <a:solidFill>
                <a:srgbClr val="FFFFA7"/>
              </a:solidFill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smtClean="0">
                    <a:solidFill>
                      <a:schemeClr val="tx1"/>
                    </a:solidFill>
                  </a:rPr>
                  <a:t>Train</a:t>
                </a: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5786446" y="4500570"/>
                <a:ext cx="1062046" cy="581028"/>
              </a:xfrm>
              <a:prstGeom prst="rect">
                <a:avLst/>
              </a:prstGeom>
              <a:solidFill>
                <a:srgbClr val="FFFFA7"/>
              </a:solidFill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smtClean="0">
                    <a:solidFill>
                      <a:schemeClr val="tx1"/>
                    </a:solidFill>
                  </a:rPr>
                  <a:t>Seat</a:t>
                </a:r>
              </a:p>
            </p:txBody>
          </p:sp>
          <p:cxnSp>
            <p:nvCxnSpPr>
              <p:cNvPr id="29" name="Straight Connector 28"/>
              <p:cNvCxnSpPr>
                <a:stCxn id="27" idx="1"/>
                <a:endCxn id="19" idx="3"/>
              </p:cNvCxnSpPr>
              <p:nvPr/>
            </p:nvCxnSpPr>
            <p:spPr>
              <a:xfrm rot="10800000">
                <a:off x="2847965" y="4791084"/>
                <a:ext cx="1040613" cy="0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>
                <a:stCxn id="27" idx="3"/>
                <a:endCxn id="26" idx="1"/>
              </p:cNvCxnSpPr>
              <p:nvPr/>
            </p:nvCxnSpPr>
            <p:spPr>
              <a:xfrm>
                <a:off x="4745833" y="4791084"/>
                <a:ext cx="1040613" cy="0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>
                <a:stCxn id="27" idx="2"/>
                <a:endCxn id="20" idx="0"/>
              </p:cNvCxnSpPr>
              <p:nvPr/>
            </p:nvCxnSpPr>
            <p:spPr>
              <a:xfrm rot="5400000">
                <a:off x="4033834" y="5288769"/>
                <a:ext cx="566742" cy="0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34" name="TextBox 33"/>
              <p:cNvSpPr txBox="1"/>
              <p:nvPr/>
            </p:nvSpPr>
            <p:spPr>
              <a:xfrm>
                <a:off x="2854378" y="4786322"/>
                <a:ext cx="2760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400" dirty="0" smtClean="0"/>
                  <a:t>1</a:t>
                </a:r>
                <a:endParaRPr lang="fr-FR" sz="1400" dirty="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510408" y="4786322"/>
                <a:ext cx="2760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400" dirty="0" smtClean="0"/>
                  <a:t>1</a:t>
                </a:r>
                <a:endParaRPr lang="fr-FR" sz="1400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4286248" y="5286388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 smtClean="0"/>
                  <a:t>*</a:t>
                </a:r>
                <a:endParaRPr lang="fr-FR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0234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489752"/>
            <a:ext cx="5214974" cy="1963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67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435280" cy="990600"/>
          </a:xfrm>
        </p:spPr>
        <p:txBody>
          <a:bodyPr>
            <a:normAutofit/>
          </a:bodyPr>
          <a:lstStyle/>
          <a:p>
            <a:r>
              <a:rPr lang="fr-FR" dirty="0" smtClean="0"/>
              <a:t>Diagramme de classes : classe-association</a:t>
            </a:r>
            <a:endParaRPr lang="fr-FR" dirty="0"/>
          </a:p>
        </p:txBody>
      </p:sp>
      <p:sp>
        <p:nvSpPr>
          <p:cNvPr id="88678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Classe-association</a:t>
            </a:r>
          </a:p>
          <a:p>
            <a:pPr lvl="1"/>
            <a:r>
              <a:rPr lang="fr-FR" sz="2400" dirty="0" smtClean="0"/>
              <a:t>Lorsqu’une </a:t>
            </a:r>
            <a:r>
              <a:rPr lang="fr-FR" sz="2400" b="1" i="1" dirty="0">
                <a:solidFill>
                  <a:schemeClr val="tx2"/>
                </a:solidFill>
              </a:rPr>
              <a:t>association </a:t>
            </a:r>
            <a:r>
              <a:rPr lang="fr-FR" sz="2400" b="1" i="1" dirty="0" smtClean="0">
                <a:solidFill>
                  <a:schemeClr val="tx2"/>
                </a:solidFill>
              </a:rPr>
              <a:t>possède des attributs </a:t>
            </a:r>
            <a:r>
              <a:rPr lang="fr-FR" sz="2400" dirty="0" smtClean="0"/>
              <a:t>qui lui sont propres, l’association devient une classe-association</a:t>
            </a:r>
          </a:p>
          <a:p>
            <a:pPr lvl="1"/>
            <a:r>
              <a:rPr lang="fr-FR" sz="2400" dirty="0" smtClean="0"/>
              <a:t>Il s’agit d’une </a:t>
            </a:r>
            <a:r>
              <a:rPr lang="fr-FR" sz="2400" b="1" i="1" dirty="0" smtClean="0">
                <a:solidFill>
                  <a:schemeClr val="tx2"/>
                </a:solidFill>
              </a:rPr>
              <a:t>association promue </a:t>
            </a:r>
            <a:r>
              <a:rPr lang="fr-FR" sz="2400" dirty="0" smtClean="0"/>
              <a:t>au rang de </a:t>
            </a:r>
            <a:r>
              <a:rPr lang="fr-FR" sz="2400" b="1" i="1" dirty="0" smtClean="0">
                <a:solidFill>
                  <a:schemeClr val="tx2"/>
                </a:solidFill>
              </a:rPr>
              <a:t>classe</a:t>
            </a:r>
            <a:endParaRPr lang="fr-FR" sz="2400" dirty="0" smtClean="0"/>
          </a:p>
          <a:p>
            <a:pPr lvl="2"/>
            <a:r>
              <a:rPr lang="fr-FR" sz="2000" dirty="0" smtClean="0"/>
              <a:t>On peut lui attribuer des </a:t>
            </a:r>
            <a:r>
              <a:rPr lang="fr-FR" sz="2000" b="1" i="1" dirty="0" smtClean="0">
                <a:solidFill>
                  <a:schemeClr val="tx2"/>
                </a:solidFill>
              </a:rPr>
              <a:t>attributs</a:t>
            </a:r>
            <a:r>
              <a:rPr lang="fr-FR" sz="2000" dirty="0" smtClean="0"/>
              <a:t> et des </a:t>
            </a:r>
            <a:r>
              <a:rPr lang="fr-FR" sz="2000" b="1" i="1" dirty="0" smtClean="0">
                <a:solidFill>
                  <a:schemeClr val="tx2"/>
                </a:solidFill>
              </a:rPr>
              <a:t>opérations</a:t>
            </a:r>
            <a:r>
              <a:rPr lang="fr-FR" sz="2000" dirty="0" smtClean="0"/>
              <a:t> comme n’importe quelle classe</a:t>
            </a:r>
            <a:endParaRPr lang="fr-FR" sz="2000" b="1" i="1" dirty="0">
              <a:solidFill>
                <a:schemeClr val="tx2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217D7-4F1C-4051-898C-93F2456F05BD}" type="slidenum">
              <a:rPr lang="fr-FR"/>
              <a:pPr/>
              <a:t>57</a:t>
            </a:fld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7000892" y="4891643"/>
            <a:ext cx="2000264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Un </a:t>
            </a:r>
            <a:r>
              <a:rPr lang="fr-FR" sz="2000" b="1" i="1" dirty="0" smtClean="0"/>
              <a:t>poste</a:t>
            </a:r>
            <a:r>
              <a:rPr lang="fr-FR" sz="2000" dirty="0" smtClean="0"/>
              <a:t> n’existe que s’il existe une </a:t>
            </a:r>
            <a:r>
              <a:rPr lang="fr-FR" sz="2000" b="1" i="1" dirty="0" smtClean="0"/>
              <a:t>personne</a:t>
            </a:r>
            <a:r>
              <a:rPr lang="fr-FR" sz="2000" dirty="0" smtClean="0"/>
              <a:t> et une </a:t>
            </a:r>
            <a:r>
              <a:rPr lang="fr-FR" sz="2000" b="1" i="1" dirty="0" smtClean="0"/>
              <a:t>entreprise</a:t>
            </a:r>
            <a:endParaRPr lang="fr-FR" sz="2000" b="1" i="1" dirty="0"/>
          </a:p>
        </p:txBody>
      </p:sp>
    </p:spTree>
    <p:extLst>
      <p:ext uri="{BB962C8B-B14F-4D97-AF65-F5344CB8AC3E}">
        <p14:creationId xmlns:p14="http://schemas.microsoft.com/office/powerpoint/2010/main" val="4124323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293096"/>
            <a:ext cx="4940266" cy="2337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 : agrégations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>
            <a:normAutofit/>
          </a:bodyPr>
          <a:lstStyle/>
          <a:p>
            <a:r>
              <a:rPr lang="fr-FR" b="1" dirty="0" smtClean="0"/>
              <a:t>Agrégation</a:t>
            </a:r>
            <a:endParaRPr lang="fr-FR" sz="2400" b="1" dirty="0" smtClean="0"/>
          </a:p>
          <a:p>
            <a:pPr lvl="1"/>
            <a:r>
              <a:rPr lang="fr-FR" sz="2200" dirty="0" smtClean="0"/>
              <a:t>Un ‘</a:t>
            </a:r>
            <a:r>
              <a:rPr lang="fr-FR" sz="2200" b="1" i="1" dirty="0" smtClean="0">
                <a:solidFill>
                  <a:schemeClr val="tx2"/>
                </a:solidFill>
              </a:rPr>
              <a:t>tout</a:t>
            </a:r>
            <a:r>
              <a:rPr lang="fr-FR" sz="2200" dirty="0" smtClean="0"/>
              <a:t>’ qui est une </a:t>
            </a:r>
            <a:r>
              <a:rPr lang="fr-FR" sz="2200" b="1" i="1" dirty="0" smtClean="0">
                <a:solidFill>
                  <a:schemeClr val="tx2"/>
                </a:solidFill>
              </a:rPr>
              <a:t>agrégation</a:t>
            </a:r>
            <a:r>
              <a:rPr lang="fr-FR" sz="2200" dirty="0" smtClean="0"/>
              <a:t> de plusieurs ‘</a:t>
            </a:r>
            <a:r>
              <a:rPr lang="fr-FR" sz="2200" b="1" i="1" dirty="0" smtClean="0">
                <a:solidFill>
                  <a:schemeClr val="tx2"/>
                </a:solidFill>
              </a:rPr>
              <a:t>parties</a:t>
            </a:r>
            <a:r>
              <a:rPr lang="fr-FR" sz="2200" dirty="0" smtClean="0"/>
              <a:t>’</a:t>
            </a:r>
          </a:p>
          <a:p>
            <a:pPr lvl="1"/>
            <a:r>
              <a:rPr lang="fr-FR" sz="2200" dirty="0" smtClean="0"/>
              <a:t>Une ‘</a:t>
            </a:r>
            <a:r>
              <a:rPr lang="fr-FR" sz="2200" b="1" i="1" dirty="0" smtClean="0">
                <a:solidFill>
                  <a:schemeClr val="tx2"/>
                </a:solidFill>
              </a:rPr>
              <a:t>partie</a:t>
            </a:r>
            <a:r>
              <a:rPr lang="fr-FR" sz="2200" i="1" dirty="0" smtClean="0">
                <a:solidFill>
                  <a:schemeClr val="tx2"/>
                </a:solidFill>
              </a:rPr>
              <a:t>’</a:t>
            </a:r>
            <a:r>
              <a:rPr lang="fr-FR" sz="2200" dirty="0" smtClean="0"/>
              <a:t> peut </a:t>
            </a:r>
            <a:r>
              <a:rPr lang="fr-FR" sz="2200" b="1" i="1" dirty="0" smtClean="0">
                <a:solidFill>
                  <a:schemeClr val="tx2"/>
                </a:solidFill>
              </a:rPr>
              <a:t>participer</a:t>
            </a:r>
            <a:r>
              <a:rPr lang="fr-FR" sz="2200" dirty="0" smtClean="0"/>
              <a:t> à plusieurs ‘</a:t>
            </a:r>
            <a:r>
              <a:rPr lang="fr-FR" sz="2200" b="1" i="1" dirty="0" smtClean="0">
                <a:solidFill>
                  <a:schemeClr val="tx2"/>
                </a:solidFill>
              </a:rPr>
              <a:t>tout</a:t>
            </a:r>
            <a:r>
              <a:rPr lang="fr-FR" sz="2200" i="1" dirty="0" smtClean="0">
                <a:solidFill>
                  <a:schemeClr val="tx2"/>
                </a:solidFill>
              </a:rPr>
              <a:t>’</a:t>
            </a:r>
          </a:p>
          <a:p>
            <a:pPr lvl="1"/>
            <a:endParaRPr lang="fr-FR" sz="2000" dirty="0" smtClean="0"/>
          </a:p>
          <a:p>
            <a:endParaRPr lang="fr-FR" sz="2400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244280" cy="4718304"/>
          </a:xfrm>
        </p:spPr>
        <p:txBody>
          <a:bodyPr>
            <a:normAutofit/>
          </a:bodyPr>
          <a:lstStyle/>
          <a:p>
            <a:r>
              <a:rPr lang="fr-FR" b="1" dirty="0" smtClean="0"/>
              <a:t>Composition</a:t>
            </a:r>
            <a:endParaRPr lang="fr-FR" sz="2400" b="1" dirty="0" smtClean="0"/>
          </a:p>
          <a:p>
            <a:pPr lvl="1"/>
            <a:r>
              <a:rPr lang="fr-FR" sz="2200" dirty="0"/>
              <a:t>T</a:t>
            </a:r>
            <a:r>
              <a:rPr lang="fr-FR" sz="2200" dirty="0" smtClean="0"/>
              <a:t>ype particulier d’</a:t>
            </a:r>
            <a:r>
              <a:rPr lang="fr-FR" sz="2200" b="1" dirty="0" smtClean="0">
                <a:solidFill>
                  <a:srgbClr val="D2533C"/>
                </a:solidFill>
              </a:rPr>
              <a:t>agrégation</a:t>
            </a:r>
            <a:r>
              <a:rPr lang="fr-FR" sz="2200" dirty="0" smtClean="0"/>
              <a:t> </a:t>
            </a:r>
          </a:p>
          <a:p>
            <a:pPr lvl="1"/>
            <a:r>
              <a:rPr lang="fr-FR" sz="2200" dirty="0" smtClean="0"/>
              <a:t>Les ‘</a:t>
            </a:r>
            <a:r>
              <a:rPr lang="fr-FR" sz="2200" b="1" i="1" dirty="0" smtClean="0">
                <a:solidFill>
                  <a:schemeClr val="tx2"/>
                </a:solidFill>
              </a:rPr>
              <a:t>parties</a:t>
            </a:r>
            <a:r>
              <a:rPr lang="fr-FR" sz="2200" dirty="0" smtClean="0"/>
              <a:t>’ n’</a:t>
            </a:r>
            <a:r>
              <a:rPr lang="fr-FR" sz="2200" b="1" i="1" dirty="0" smtClean="0">
                <a:solidFill>
                  <a:schemeClr val="tx2"/>
                </a:solidFill>
              </a:rPr>
              <a:t>existent</a:t>
            </a:r>
            <a:r>
              <a:rPr lang="fr-FR" sz="2200" dirty="0" smtClean="0"/>
              <a:t> que dans un seul ‘</a:t>
            </a:r>
            <a:r>
              <a:rPr lang="fr-FR" sz="2200" b="1" i="1" dirty="0" smtClean="0">
                <a:solidFill>
                  <a:schemeClr val="tx2"/>
                </a:solidFill>
              </a:rPr>
              <a:t>tout</a:t>
            </a:r>
            <a:r>
              <a:rPr lang="fr-FR" sz="2200" dirty="0" smtClean="0"/>
              <a:t>’</a:t>
            </a:r>
          </a:p>
          <a:p>
            <a:pPr lvl="1"/>
            <a:r>
              <a:rPr lang="fr-FR" sz="2200" dirty="0" smtClean="0"/>
              <a:t>Si on supprime le ‘</a:t>
            </a:r>
            <a:r>
              <a:rPr lang="fr-FR" sz="2200" b="1" i="1" dirty="0" smtClean="0">
                <a:solidFill>
                  <a:schemeClr val="tx2"/>
                </a:solidFill>
              </a:rPr>
              <a:t>tout</a:t>
            </a:r>
            <a:r>
              <a:rPr lang="fr-FR" sz="2200" dirty="0" smtClean="0"/>
              <a:t>’, les ‘</a:t>
            </a:r>
            <a:r>
              <a:rPr lang="fr-FR" sz="2200" b="1" i="1" dirty="0" smtClean="0">
                <a:solidFill>
                  <a:schemeClr val="tx2"/>
                </a:solidFill>
              </a:rPr>
              <a:t>parties</a:t>
            </a:r>
            <a:r>
              <a:rPr lang="fr-FR" sz="2200" dirty="0" smtClean="0"/>
              <a:t>‘  aussi sont </a:t>
            </a:r>
            <a:r>
              <a:rPr lang="fr-FR" sz="2200" b="1" i="1" dirty="0">
                <a:solidFill>
                  <a:schemeClr val="tx2"/>
                </a:solidFill>
              </a:rPr>
              <a:t>supprimées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08F9BE58-7793-45FF-A067-2A41621469A2}" type="slidenum">
              <a:rPr lang="fr-FR" smtClean="0"/>
              <a:pPr algn="r"/>
              <a:t>58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8444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 : agrégations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i="1" dirty="0" smtClean="0"/>
              <a:t>Pattern</a:t>
            </a:r>
            <a:r>
              <a:rPr lang="fr-FR" dirty="0" smtClean="0"/>
              <a:t> </a:t>
            </a:r>
            <a:r>
              <a:rPr lang="fr-FR" b="1" dirty="0" smtClean="0">
                <a:solidFill>
                  <a:schemeClr val="tx2"/>
                </a:solidFill>
              </a:rPr>
              <a:t>Composite</a:t>
            </a:r>
          </a:p>
          <a:p>
            <a:pPr lvl="1"/>
            <a:r>
              <a:rPr lang="fr-FR" dirty="0"/>
              <a:t>Ex.: Une arbre qui contient des branches, qui elles-aussi contiennent d’autres branches, jusqu’aux feuilles</a:t>
            </a:r>
          </a:p>
          <a:p>
            <a:pPr lvl="1"/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59</a:t>
            </a:fld>
            <a:endParaRPr lang="fr-FR"/>
          </a:p>
        </p:txBody>
      </p:sp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195734"/>
            <a:ext cx="4071966" cy="2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1802" y="3319370"/>
            <a:ext cx="3232164" cy="2434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76802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Méthodologies de développement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Méthodologie</a:t>
            </a:r>
          </a:p>
          <a:p>
            <a:pPr lvl="1"/>
            <a:r>
              <a:rPr lang="fr-FR" sz="2400" dirty="0" smtClean="0"/>
              <a:t>Démarche reproductible pour obtenir un résultat</a:t>
            </a:r>
          </a:p>
          <a:p>
            <a:pPr lvl="1"/>
            <a:endParaRPr lang="fr-FR" sz="2400" dirty="0" smtClean="0"/>
          </a:p>
          <a:p>
            <a:r>
              <a:rPr lang="fr-FR" sz="2800" dirty="0" smtClean="0"/>
              <a:t>But : </a:t>
            </a:r>
            <a:r>
              <a:rPr lang="fr-FR" sz="2800" b="1" dirty="0" smtClean="0">
                <a:solidFill>
                  <a:schemeClr val="tx2"/>
                </a:solidFill>
              </a:rPr>
              <a:t>Organiser la démarche de travail</a:t>
            </a:r>
          </a:p>
          <a:p>
            <a:pPr lvl="1"/>
            <a:r>
              <a:rPr lang="fr-FR" sz="2400" dirty="0" smtClean="0"/>
              <a:t>Procédés </a:t>
            </a:r>
          </a:p>
          <a:p>
            <a:pPr lvl="1"/>
            <a:r>
              <a:rPr lang="fr-FR" sz="2400" dirty="0" smtClean="0"/>
              <a:t>Artefacts </a:t>
            </a:r>
          </a:p>
          <a:p>
            <a:pPr lvl="1"/>
            <a:r>
              <a:rPr lang="fr-FR" sz="2400" dirty="0" smtClean="0"/>
              <a:t>Intervenants </a:t>
            </a:r>
            <a:endParaRPr lang="fr-FR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r"/>
            <a:fld id="{B6F15528-21DE-4FAA-801E-634DDDAF4B2B}" type="slidenum">
              <a:rPr lang="en-US" smtClean="0"/>
              <a:pPr algn="r"/>
              <a:t>6</a:t>
            </a:fld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38600"/>
            <a:ext cx="4038600" cy="22717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33086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978" name="Rectangle 205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Diagramme de classes : </a:t>
            </a:r>
            <a:r>
              <a:rPr lang="fr-CH" dirty="0" smtClean="0"/>
              <a:t>dépendances</a:t>
            </a:r>
            <a:endParaRPr lang="fr-FR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428596" y="1285861"/>
            <a:ext cx="8229600" cy="3786213"/>
          </a:xfrm>
        </p:spPr>
        <p:txBody>
          <a:bodyPr>
            <a:normAutofit/>
          </a:bodyPr>
          <a:lstStyle/>
          <a:p>
            <a:r>
              <a:rPr lang="fr-FR" sz="2800" b="1" dirty="0" smtClean="0"/>
              <a:t>Dépendances</a:t>
            </a:r>
          </a:p>
          <a:p>
            <a:pPr lvl="1"/>
            <a:r>
              <a:rPr lang="fr-FR" sz="2400" b="1" i="1" dirty="0" smtClean="0">
                <a:solidFill>
                  <a:schemeClr val="tx2"/>
                </a:solidFill>
              </a:rPr>
              <a:t>Dépendance sémantique </a:t>
            </a:r>
            <a:r>
              <a:rPr lang="fr-CH" sz="2400" dirty="0" smtClean="0"/>
              <a:t>entre éléments de la modélisation</a:t>
            </a:r>
            <a:endParaRPr lang="fr-FR" sz="2400" dirty="0" smtClean="0"/>
          </a:p>
          <a:p>
            <a:pPr lvl="1"/>
            <a:r>
              <a:rPr lang="fr-CH" sz="2400" dirty="0" smtClean="0"/>
              <a:t>Un </a:t>
            </a:r>
            <a:r>
              <a:rPr lang="fr-CH" sz="2400" b="1" i="1" dirty="0" smtClean="0">
                <a:solidFill>
                  <a:schemeClr val="tx2"/>
                </a:solidFill>
              </a:rPr>
              <a:t>changement</a:t>
            </a:r>
            <a:r>
              <a:rPr lang="fr-CH" sz="2400" dirty="0" smtClean="0"/>
              <a:t> au niveau de la </a:t>
            </a:r>
            <a:r>
              <a:rPr lang="fr-CH" sz="2400" b="1" i="1" dirty="0" smtClean="0">
                <a:solidFill>
                  <a:schemeClr val="tx2"/>
                </a:solidFill>
              </a:rPr>
              <a:t>cible</a:t>
            </a:r>
            <a:r>
              <a:rPr lang="fr-CH" sz="2400" dirty="0" smtClean="0"/>
              <a:t> implique un </a:t>
            </a:r>
            <a:r>
              <a:rPr lang="fr-CH" sz="2400" b="1" i="1" dirty="0" smtClean="0">
                <a:solidFill>
                  <a:schemeClr val="tx2"/>
                </a:solidFill>
              </a:rPr>
              <a:t>changement</a:t>
            </a:r>
            <a:r>
              <a:rPr lang="fr-CH" sz="2400" dirty="0" smtClean="0"/>
              <a:t> au niveau de la </a:t>
            </a:r>
            <a:r>
              <a:rPr lang="fr-CH" sz="2400" b="1" i="1" dirty="0" smtClean="0">
                <a:solidFill>
                  <a:schemeClr val="tx2"/>
                </a:solidFill>
              </a:rPr>
              <a:t>source</a:t>
            </a:r>
            <a:endParaRPr lang="fr-FR" sz="2400" b="1" i="1" dirty="0" smtClean="0">
              <a:solidFill>
                <a:schemeClr val="tx2"/>
              </a:solidFill>
            </a:endParaRPr>
          </a:p>
          <a:p>
            <a:pPr lvl="1"/>
            <a:r>
              <a:rPr lang="fr-FR" sz="2400" dirty="0" smtClean="0"/>
              <a:t>Les </a:t>
            </a:r>
            <a:r>
              <a:rPr lang="fr-FR" sz="2400" b="1" dirty="0" smtClean="0">
                <a:solidFill>
                  <a:schemeClr val="tx2"/>
                </a:solidFill>
              </a:rPr>
              <a:t>stéréotypes</a:t>
            </a:r>
            <a:r>
              <a:rPr lang="fr-FR" sz="2400" dirty="0" smtClean="0"/>
              <a:t> sont utilisés pour préciser la nature de la dépendance (</a:t>
            </a:r>
            <a:r>
              <a:rPr lang="fr-FR" sz="2400" b="1" i="1" dirty="0">
                <a:solidFill>
                  <a:schemeClr val="tx2"/>
                </a:solidFill>
              </a:rPr>
              <a:t>« call</a:t>
            </a:r>
            <a:r>
              <a:rPr lang="fr-FR" sz="2400" b="1" i="1" dirty="0" smtClean="0">
                <a:solidFill>
                  <a:schemeClr val="tx2"/>
                </a:solidFill>
              </a:rPr>
              <a:t> », « use », « </a:t>
            </a:r>
            <a:r>
              <a:rPr lang="fr-FR" sz="2400" b="1" i="1" dirty="0" err="1" smtClean="0">
                <a:solidFill>
                  <a:schemeClr val="tx2"/>
                </a:solidFill>
              </a:rPr>
              <a:t>instantiate</a:t>
            </a:r>
            <a:r>
              <a:rPr lang="fr-FR" sz="2400" b="1" i="1" dirty="0" smtClean="0">
                <a:solidFill>
                  <a:schemeClr val="tx2"/>
                </a:solidFill>
              </a:rPr>
              <a:t> »</a:t>
            </a:r>
            <a:r>
              <a:rPr lang="fr-FR" sz="2400" dirty="0" smtClean="0"/>
              <a:t>…)</a:t>
            </a:r>
          </a:p>
          <a:p>
            <a:pPr lvl="1"/>
            <a:endParaRPr lang="fr-FR" sz="2400" dirty="0" smtClean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37EF-5CCA-4017-B545-558A4AC33A73}" type="slidenum">
              <a:rPr lang="fr-FR"/>
              <a:pPr/>
              <a:t>60</a:t>
            </a:fld>
            <a:endParaRPr lang="fr-FR"/>
          </a:p>
        </p:txBody>
      </p:sp>
      <p:grpSp>
        <p:nvGrpSpPr>
          <p:cNvPr id="3" name="Group 2"/>
          <p:cNvGrpSpPr/>
          <p:nvPr/>
        </p:nvGrpSpPr>
        <p:grpSpPr>
          <a:xfrm>
            <a:off x="1807704" y="4264155"/>
            <a:ext cx="5724524" cy="852486"/>
            <a:chOff x="1776434" y="5214950"/>
            <a:chExt cx="5724524" cy="852486"/>
          </a:xfrm>
        </p:grpSpPr>
        <p:sp>
          <p:nvSpPr>
            <p:cNvPr id="1022982" name="Rectangle 2054"/>
            <p:cNvSpPr>
              <a:spLocks noChangeArrowheads="1"/>
            </p:cNvSpPr>
            <p:nvPr/>
          </p:nvSpPr>
          <p:spPr bwMode="auto">
            <a:xfrm>
              <a:off x="1776434" y="5214950"/>
              <a:ext cx="1776410" cy="852486"/>
            </a:xfrm>
            <a:prstGeom prst="rect">
              <a:avLst/>
            </a:prstGeom>
            <a:solidFill>
              <a:srgbClr val="FFFFA7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CH" b="1" dirty="0"/>
                <a:t>Elément </a:t>
              </a:r>
              <a:r>
                <a:rPr lang="fr-CH" b="1" dirty="0" smtClean="0"/>
                <a:t>source</a:t>
              </a:r>
            </a:p>
            <a:p>
              <a:pPr algn="ctr"/>
              <a:r>
                <a:rPr lang="fr-CH" b="1" dirty="0" smtClean="0"/>
                <a:t>Dépendant</a:t>
              </a:r>
              <a:endParaRPr lang="fr-CH" b="1" dirty="0"/>
            </a:p>
          </p:txBody>
        </p:sp>
        <p:sp>
          <p:nvSpPr>
            <p:cNvPr id="1022983" name="Rectangle 2055"/>
            <p:cNvSpPr>
              <a:spLocks noChangeArrowheads="1"/>
            </p:cNvSpPr>
            <p:nvPr/>
          </p:nvSpPr>
          <p:spPr bwMode="auto">
            <a:xfrm>
              <a:off x="5562648" y="5214950"/>
              <a:ext cx="1938310" cy="852486"/>
            </a:xfrm>
            <a:prstGeom prst="rect">
              <a:avLst/>
            </a:prstGeom>
            <a:solidFill>
              <a:srgbClr val="FFFFA7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CH" b="1" dirty="0"/>
                <a:t>Elément </a:t>
              </a:r>
              <a:r>
                <a:rPr lang="fr-CH" b="1" dirty="0" smtClean="0"/>
                <a:t>cible</a:t>
              </a:r>
            </a:p>
            <a:p>
              <a:pPr algn="ctr"/>
              <a:r>
                <a:rPr lang="fr-CH" b="1" dirty="0" smtClean="0"/>
                <a:t>Indépendant</a:t>
              </a:r>
              <a:endParaRPr lang="fr-CH" b="1" dirty="0"/>
            </a:p>
          </p:txBody>
        </p:sp>
        <p:cxnSp>
          <p:nvCxnSpPr>
            <p:cNvPr id="1022985" name="AutoShape 2057"/>
            <p:cNvCxnSpPr>
              <a:cxnSpLocks noChangeShapeType="1"/>
              <a:stCxn id="1022982" idx="3"/>
              <a:endCxn id="1022983" idx="1"/>
            </p:cNvCxnSpPr>
            <p:nvPr/>
          </p:nvCxnSpPr>
          <p:spPr bwMode="auto">
            <a:xfrm>
              <a:off x="3552844" y="5641193"/>
              <a:ext cx="2009804" cy="1588"/>
            </a:xfrm>
            <a:prstGeom prst="straightConnector1">
              <a:avLst/>
            </a:prstGeom>
            <a:noFill/>
            <a:ln w="19050">
              <a:solidFill>
                <a:srgbClr val="C00000"/>
              </a:solidFill>
              <a:prstDash val="dash"/>
              <a:round/>
              <a:headEnd/>
              <a:tailEnd type="arrow" w="lg" len="lg"/>
            </a:ln>
            <a:effectLst/>
          </p:spPr>
        </p:cxnSp>
        <p:sp>
          <p:nvSpPr>
            <p:cNvPr id="16" name="TextBox 15"/>
            <p:cNvSpPr txBox="1"/>
            <p:nvPr/>
          </p:nvSpPr>
          <p:spPr>
            <a:xfrm>
              <a:off x="3633822" y="5214950"/>
              <a:ext cx="16914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« dépendance »</a:t>
              </a:r>
              <a:endParaRPr lang="fr-FR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124405" y="5744296"/>
            <a:ext cx="4929222" cy="781048"/>
            <a:chOff x="2652658" y="5286388"/>
            <a:chExt cx="4929222" cy="781048"/>
          </a:xfrm>
        </p:grpSpPr>
        <p:sp>
          <p:nvSpPr>
            <p:cNvPr id="14" name="Rectangle 2054"/>
            <p:cNvSpPr>
              <a:spLocks noChangeArrowheads="1"/>
            </p:cNvSpPr>
            <p:nvPr/>
          </p:nvSpPr>
          <p:spPr bwMode="auto">
            <a:xfrm>
              <a:off x="2652658" y="5429264"/>
              <a:ext cx="1624050" cy="638172"/>
            </a:xfrm>
            <a:prstGeom prst="rect">
              <a:avLst/>
            </a:prstGeom>
            <a:solidFill>
              <a:srgbClr val="FFFFA7"/>
            </a:solidFill>
            <a:ln w="19050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CH" b="1" dirty="0" err="1" smtClean="0"/>
                <a:t>CarFactory</a:t>
              </a:r>
              <a:endParaRPr lang="fr-CH" b="1" dirty="0"/>
            </a:p>
          </p:txBody>
        </p:sp>
        <p:sp>
          <p:nvSpPr>
            <p:cNvPr id="15" name="Rectangle 2055"/>
            <p:cNvSpPr>
              <a:spLocks noChangeArrowheads="1"/>
            </p:cNvSpPr>
            <p:nvPr/>
          </p:nvSpPr>
          <p:spPr bwMode="auto">
            <a:xfrm>
              <a:off x="6286512" y="5429264"/>
              <a:ext cx="1295368" cy="638172"/>
            </a:xfrm>
            <a:prstGeom prst="rect">
              <a:avLst/>
            </a:prstGeom>
            <a:solidFill>
              <a:srgbClr val="FFFFA7"/>
            </a:solidFill>
            <a:ln w="19050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CH" b="1" dirty="0" smtClean="0"/>
                <a:t>Car</a:t>
              </a:r>
              <a:endParaRPr lang="fr-CH" b="1" dirty="0"/>
            </a:p>
          </p:txBody>
        </p:sp>
        <p:cxnSp>
          <p:nvCxnSpPr>
            <p:cNvPr id="17" name="AutoShape 2057"/>
            <p:cNvCxnSpPr>
              <a:cxnSpLocks noChangeShapeType="1"/>
              <a:stCxn id="14" idx="3"/>
              <a:endCxn id="15" idx="1"/>
            </p:cNvCxnSpPr>
            <p:nvPr/>
          </p:nvCxnSpPr>
          <p:spPr bwMode="auto">
            <a:xfrm>
              <a:off x="4276708" y="5748350"/>
              <a:ext cx="2009804" cy="1588"/>
            </a:xfrm>
            <a:prstGeom prst="straightConnector1">
              <a:avLst/>
            </a:prstGeom>
            <a:noFill/>
            <a:ln w="19050">
              <a:solidFill>
                <a:srgbClr val="C00000"/>
              </a:solidFill>
              <a:prstDash val="dash"/>
              <a:round/>
              <a:headEnd/>
              <a:tailEnd type="arrow" w="lg" len="lg"/>
            </a:ln>
            <a:effectLst/>
          </p:spPr>
        </p:cxnSp>
        <p:sp>
          <p:nvSpPr>
            <p:cNvPr id="18" name="TextBox 17"/>
            <p:cNvSpPr txBox="1"/>
            <p:nvPr/>
          </p:nvSpPr>
          <p:spPr>
            <a:xfrm>
              <a:off x="4438608" y="5286388"/>
              <a:ext cx="15222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« </a:t>
              </a:r>
              <a:r>
                <a:rPr lang="fr-FR" dirty="0" err="1" smtClean="0"/>
                <a:t>instantiate</a:t>
              </a:r>
              <a:r>
                <a:rPr lang="fr-FR" dirty="0" smtClean="0"/>
                <a:t> »</a:t>
              </a: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3578601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860032" y="3212976"/>
            <a:ext cx="4095767" cy="3435554"/>
            <a:chOff x="4714876" y="3071810"/>
            <a:chExt cx="4095767" cy="3435554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14876" y="3071810"/>
              <a:ext cx="4095767" cy="3435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Rectangle 14"/>
            <p:cNvSpPr/>
            <p:nvPr/>
          </p:nvSpPr>
          <p:spPr>
            <a:xfrm>
              <a:off x="6929454" y="3786190"/>
              <a:ext cx="100013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{</a:t>
              </a:r>
              <a:r>
                <a:rPr lang="fr-FR" sz="14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order</a:t>
              </a:r>
              <a:r>
                <a:rPr lang="fr-FR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}</a:t>
              </a:r>
              <a:endParaRPr lang="fr-FR" sz="14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aphicFrame>
        <p:nvGraphicFramePr>
          <p:cNvPr id="8806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839281"/>
              </p:ext>
            </p:extLst>
          </p:nvPr>
        </p:nvGraphicFramePr>
        <p:xfrm>
          <a:off x="179512" y="3573016"/>
          <a:ext cx="4896544" cy="1615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Photo Editor Photo" r:id="rId4" imgW="3580952" imgH="1181265" progId="">
                  <p:embed/>
                </p:oleObj>
              </mc:Choice>
              <mc:Fallback>
                <p:oleObj name="Photo Editor Photo" r:id="rId4" imgW="3580952" imgH="118126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573016"/>
                        <a:ext cx="4896544" cy="1615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 : contraintes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3286148"/>
          </a:xfrm>
        </p:spPr>
        <p:txBody>
          <a:bodyPr>
            <a:normAutofit/>
          </a:bodyPr>
          <a:lstStyle/>
          <a:p>
            <a:r>
              <a:rPr lang="fr-CH" b="1" dirty="0" smtClean="0"/>
              <a:t>Contraintes</a:t>
            </a:r>
          </a:p>
          <a:p>
            <a:pPr lvl="1"/>
            <a:r>
              <a:rPr lang="fr-CH" b="1" i="1" dirty="0" smtClean="0">
                <a:solidFill>
                  <a:schemeClr val="tx2"/>
                </a:solidFill>
              </a:rPr>
              <a:t>Condition</a:t>
            </a:r>
            <a:r>
              <a:rPr lang="fr-CH" dirty="0" smtClean="0"/>
              <a:t> qui doit être </a:t>
            </a:r>
            <a:r>
              <a:rPr lang="fr-CH" b="1" i="1" dirty="0" smtClean="0">
                <a:solidFill>
                  <a:schemeClr val="tx2"/>
                </a:solidFill>
              </a:rPr>
              <a:t>vérifiée</a:t>
            </a:r>
            <a:r>
              <a:rPr lang="fr-CH" dirty="0" smtClean="0"/>
              <a:t> par les </a:t>
            </a:r>
            <a:r>
              <a:rPr lang="fr-CH" b="1" i="1" dirty="0" smtClean="0">
                <a:solidFill>
                  <a:schemeClr val="tx2"/>
                </a:solidFill>
              </a:rPr>
              <a:t>éléments</a:t>
            </a:r>
            <a:r>
              <a:rPr lang="fr-CH" dirty="0" smtClean="0"/>
              <a:t> d’un modèle</a:t>
            </a:r>
          </a:p>
          <a:p>
            <a:pPr lvl="1"/>
            <a:r>
              <a:rPr lang="fr-CH" b="1" i="1" dirty="0" smtClean="0">
                <a:solidFill>
                  <a:schemeClr val="tx2"/>
                </a:solidFill>
              </a:rPr>
              <a:t>Expression</a:t>
            </a:r>
            <a:r>
              <a:rPr lang="fr-CH" dirty="0" smtClean="0"/>
              <a:t> qui </a:t>
            </a:r>
            <a:r>
              <a:rPr lang="fr-CH" b="1" i="1" dirty="0" smtClean="0">
                <a:solidFill>
                  <a:schemeClr val="tx2"/>
                </a:solidFill>
              </a:rPr>
              <a:t>limite</a:t>
            </a:r>
            <a:r>
              <a:rPr lang="fr-CH" dirty="0" smtClean="0"/>
              <a:t> la sémantique d’un </a:t>
            </a:r>
            <a:r>
              <a:rPr lang="fr-CH" b="1" i="1" dirty="0" smtClean="0">
                <a:solidFill>
                  <a:schemeClr val="tx2"/>
                </a:solidFill>
              </a:rPr>
              <a:t>élément</a:t>
            </a:r>
            <a:r>
              <a:rPr lang="fr-CH" dirty="0" smtClean="0"/>
              <a:t> et doit être </a:t>
            </a:r>
            <a:r>
              <a:rPr lang="fr-CH" b="1" i="1" dirty="0" smtClean="0">
                <a:solidFill>
                  <a:schemeClr val="tx2"/>
                </a:solidFill>
              </a:rPr>
              <a:t>toujours respectée </a:t>
            </a:r>
            <a:r>
              <a:rPr lang="fr-CH" dirty="0" smtClean="0"/>
              <a:t>afin de garantir la </a:t>
            </a:r>
            <a:r>
              <a:rPr lang="fr-CH" b="1" i="1" dirty="0" smtClean="0">
                <a:solidFill>
                  <a:schemeClr val="tx2"/>
                </a:solidFill>
              </a:rPr>
              <a:t>validité</a:t>
            </a:r>
            <a:r>
              <a:rPr lang="fr-CH" dirty="0" smtClean="0"/>
              <a:t> du </a:t>
            </a:r>
            <a:r>
              <a:rPr lang="fr-CH" b="1" i="1" dirty="0" smtClean="0">
                <a:solidFill>
                  <a:schemeClr val="tx2"/>
                </a:solidFill>
              </a:rPr>
              <a:t>système</a:t>
            </a:r>
            <a:r>
              <a:rPr lang="fr-CH" dirty="0" smtClean="0"/>
              <a:t> modélisé</a:t>
            </a:r>
          </a:p>
          <a:p>
            <a:pPr lvl="1">
              <a:tabLst>
                <a:tab pos="1438275" algn="l"/>
                <a:tab pos="2151063" algn="l"/>
              </a:tabLst>
            </a:pPr>
            <a:r>
              <a:rPr lang="fr-FR" dirty="0"/>
              <a:t>On peut associer des contraintes </a:t>
            </a:r>
            <a:r>
              <a:rPr lang="fr-FR" dirty="0" smtClean="0"/>
              <a:t>à  </a:t>
            </a:r>
            <a:r>
              <a:rPr lang="fr-FR" dirty="0"/>
              <a:t>n’importe quel élément du modèle</a:t>
            </a:r>
          </a:p>
          <a:p>
            <a:pPr lvl="2">
              <a:tabLst>
                <a:tab pos="1438275" algn="l"/>
                <a:tab pos="2151063" algn="l"/>
              </a:tabLst>
            </a:pPr>
            <a:r>
              <a:rPr lang="fr-FR" i="1" dirty="0"/>
              <a:t>Attribut, méthodes, associations</a:t>
            </a:r>
            <a:r>
              <a:rPr lang="fr-FR" dirty="0"/>
              <a:t>…</a:t>
            </a:r>
          </a:p>
          <a:p>
            <a:pPr lvl="1"/>
            <a:endParaRPr lang="fr-CH" dirty="0" smtClean="0"/>
          </a:p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61</a:t>
            </a:fld>
            <a:endParaRPr lang="fr-FR"/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5440053"/>
            <a:ext cx="2160239" cy="140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10913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860032" y="3212976"/>
            <a:ext cx="4095767" cy="3435554"/>
            <a:chOff x="4714876" y="3071810"/>
            <a:chExt cx="4095767" cy="3435554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14876" y="3071810"/>
              <a:ext cx="4095767" cy="3435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Rectangle 14"/>
            <p:cNvSpPr/>
            <p:nvPr/>
          </p:nvSpPr>
          <p:spPr>
            <a:xfrm>
              <a:off x="6929454" y="3786190"/>
              <a:ext cx="100013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{</a:t>
              </a:r>
              <a:r>
                <a:rPr lang="fr-FR" sz="14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order</a:t>
              </a:r>
              <a:r>
                <a:rPr lang="fr-FR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}</a:t>
              </a:r>
              <a:endParaRPr lang="fr-FR" sz="14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aphicFrame>
        <p:nvGraphicFramePr>
          <p:cNvPr id="8806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75870"/>
              </p:ext>
            </p:extLst>
          </p:nvPr>
        </p:nvGraphicFramePr>
        <p:xfrm>
          <a:off x="179512" y="3573016"/>
          <a:ext cx="4896544" cy="1615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Photo Editor Photo" r:id="rId4" imgW="3580952" imgH="1181265" progId="">
                  <p:embed/>
                </p:oleObj>
              </mc:Choice>
              <mc:Fallback>
                <p:oleObj name="Photo Editor Photo" r:id="rId4" imgW="3580952" imgH="118126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573016"/>
                        <a:ext cx="4896544" cy="1615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 : contraintes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3286148"/>
          </a:xfrm>
        </p:spPr>
        <p:txBody>
          <a:bodyPr>
            <a:normAutofit/>
          </a:bodyPr>
          <a:lstStyle/>
          <a:p>
            <a:r>
              <a:rPr lang="fr-CH" b="1" dirty="0" smtClean="0"/>
              <a:t>Contraintes</a:t>
            </a:r>
          </a:p>
          <a:p>
            <a:pPr lvl="1"/>
            <a:r>
              <a:rPr lang="fr-CH" b="1" i="1" dirty="0" smtClean="0">
                <a:solidFill>
                  <a:schemeClr val="tx2"/>
                </a:solidFill>
              </a:rPr>
              <a:t>Condition</a:t>
            </a:r>
            <a:r>
              <a:rPr lang="fr-CH" dirty="0" smtClean="0"/>
              <a:t> qui doit être </a:t>
            </a:r>
            <a:r>
              <a:rPr lang="fr-CH" b="1" i="1" dirty="0" smtClean="0">
                <a:solidFill>
                  <a:schemeClr val="tx2"/>
                </a:solidFill>
              </a:rPr>
              <a:t>vérifiée</a:t>
            </a:r>
            <a:r>
              <a:rPr lang="fr-CH" dirty="0" smtClean="0"/>
              <a:t> par les </a:t>
            </a:r>
            <a:r>
              <a:rPr lang="fr-CH" b="1" i="1" dirty="0" smtClean="0">
                <a:solidFill>
                  <a:schemeClr val="tx2"/>
                </a:solidFill>
              </a:rPr>
              <a:t>éléments</a:t>
            </a:r>
            <a:r>
              <a:rPr lang="fr-CH" dirty="0" smtClean="0"/>
              <a:t> d’un modèle</a:t>
            </a:r>
          </a:p>
          <a:p>
            <a:pPr lvl="1"/>
            <a:r>
              <a:rPr lang="fr-CH" b="1" i="1" dirty="0" smtClean="0">
                <a:solidFill>
                  <a:schemeClr val="tx2"/>
                </a:solidFill>
              </a:rPr>
              <a:t>Expression</a:t>
            </a:r>
            <a:r>
              <a:rPr lang="fr-CH" dirty="0" smtClean="0"/>
              <a:t> qui </a:t>
            </a:r>
            <a:r>
              <a:rPr lang="fr-CH" b="1" i="1" dirty="0" smtClean="0">
                <a:solidFill>
                  <a:schemeClr val="tx2"/>
                </a:solidFill>
              </a:rPr>
              <a:t>limite</a:t>
            </a:r>
            <a:r>
              <a:rPr lang="fr-CH" dirty="0" smtClean="0"/>
              <a:t> la sémantique d’un </a:t>
            </a:r>
            <a:r>
              <a:rPr lang="fr-CH" b="1" i="1" dirty="0" smtClean="0">
                <a:solidFill>
                  <a:schemeClr val="tx2"/>
                </a:solidFill>
              </a:rPr>
              <a:t>élément</a:t>
            </a:r>
            <a:r>
              <a:rPr lang="fr-CH" dirty="0" smtClean="0"/>
              <a:t> et doit être </a:t>
            </a:r>
            <a:r>
              <a:rPr lang="fr-CH" b="1" i="1" dirty="0" smtClean="0">
                <a:solidFill>
                  <a:schemeClr val="tx2"/>
                </a:solidFill>
              </a:rPr>
              <a:t>toujours respectée </a:t>
            </a:r>
            <a:r>
              <a:rPr lang="fr-CH" dirty="0" smtClean="0"/>
              <a:t>afin de garantir la </a:t>
            </a:r>
            <a:r>
              <a:rPr lang="fr-CH" b="1" i="1" dirty="0" smtClean="0">
                <a:solidFill>
                  <a:schemeClr val="tx2"/>
                </a:solidFill>
              </a:rPr>
              <a:t>validité</a:t>
            </a:r>
            <a:r>
              <a:rPr lang="fr-CH" dirty="0" smtClean="0"/>
              <a:t> du </a:t>
            </a:r>
            <a:r>
              <a:rPr lang="fr-CH" b="1" i="1" dirty="0" smtClean="0">
                <a:solidFill>
                  <a:schemeClr val="tx2"/>
                </a:solidFill>
              </a:rPr>
              <a:t>système</a:t>
            </a:r>
            <a:r>
              <a:rPr lang="fr-CH" dirty="0" smtClean="0"/>
              <a:t> modélisé</a:t>
            </a:r>
          </a:p>
          <a:p>
            <a:pPr lvl="1">
              <a:tabLst>
                <a:tab pos="1438275" algn="l"/>
                <a:tab pos="2151063" algn="l"/>
              </a:tabLst>
            </a:pPr>
            <a:r>
              <a:rPr lang="fr-FR" dirty="0"/>
              <a:t>On peut associer des contraintes </a:t>
            </a:r>
            <a:r>
              <a:rPr lang="fr-FR" dirty="0" smtClean="0"/>
              <a:t>à  </a:t>
            </a:r>
            <a:r>
              <a:rPr lang="fr-FR" dirty="0"/>
              <a:t>n’importe quel élément du modèle</a:t>
            </a:r>
          </a:p>
          <a:p>
            <a:pPr lvl="2">
              <a:tabLst>
                <a:tab pos="1438275" algn="l"/>
                <a:tab pos="2151063" algn="l"/>
              </a:tabLst>
            </a:pPr>
            <a:r>
              <a:rPr lang="fr-FR" i="1" dirty="0"/>
              <a:t>Attribut, méthodes, associations</a:t>
            </a:r>
            <a:r>
              <a:rPr lang="fr-FR" dirty="0"/>
              <a:t>…</a:t>
            </a:r>
          </a:p>
          <a:p>
            <a:pPr lvl="1"/>
            <a:endParaRPr lang="fr-CH" dirty="0" smtClean="0"/>
          </a:p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62</a:t>
            </a:fld>
            <a:endParaRPr lang="fr-FR"/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5440053"/>
            <a:ext cx="2160239" cy="140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267752" y="5725705"/>
            <a:ext cx="3816424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sz="2000" dirty="0"/>
              <a:t>C</a:t>
            </a:r>
            <a:r>
              <a:rPr lang="fr-FR" sz="2000" dirty="0" smtClean="0"/>
              <a:t>ontraintes prédéfinis en </a:t>
            </a:r>
            <a:r>
              <a:rPr lang="fr-FR" sz="2000" dirty="0" err="1" smtClean="0"/>
              <a:t>UML</a:t>
            </a:r>
            <a:r>
              <a:rPr lang="fr-FR" sz="2000" dirty="0" smtClean="0"/>
              <a:t> : </a:t>
            </a:r>
          </a:p>
          <a:p>
            <a:pPr algn="ctr"/>
            <a:r>
              <a:rPr lang="fr-FR" sz="2000" dirty="0" smtClean="0"/>
              <a:t> {</a:t>
            </a:r>
            <a:r>
              <a:rPr lang="fr-FR" sz="2000" i="1" dirty="0" err="1" smtClean="0">
                <a:solidFill>
                  <a:schemeClr val="tx2"/>
                </a:solidFill>
              </a:rPr>
              <a:t>order</a:t>
            </a:r>
            <a:r>
              <a:rPr lang="fr-FR" sz="2000" dirty="0"/>
              <a:t>}  </a:t>
            </a:r>
            <a:r>
              <a:rPr lang="fr-FR" sz="2000" dirty="0" smtClean="0"/>
              <a:t>, {</a:t>
            </a:r>
            <a:r>
              <a:rPr lang="fr-FR" sz="2000" i="1" dirty="0">
                <a:solidFill>
                  <a:schemeClr val="tx2"/>
                </a:solidFill>
              </a:rPr>
              <a:t>unique</a:t>
            </a:r>
            <a:r>
              <a:rPr lang="fr-FR" sz="2000" dirty="0"/>
              <a:t>} </a:t>
            </a:r>
            <a:r>
              <a:rPr lang="fr-FR" sz="2000" dirty="0" smtClean="0"/>
              <a:t>, {</a:t>
            </a:r>
            <a:r>
              <a:rPr lang="fr-FR" sz="2000" i="1" dirty="0" err="1">
                <a:solidFill>
                  <a:schemeClr val="tx2"/>
                </a:solidFill>
              </a:rPr>
              <a:t>subset</a:t>
            </a:r>
            <a:r>
              <a:rPr lang="fr-FR" sz="2000" dirty="0" smtClean="0"/>
              <a:t>},  {</a:t>
            </a:r>
            <a:r>
              <a:rPr lang="fr-FR" sz="2000" i="1" dirty="0" err="1">
                <a:solidFill>
                  <a:schemeClr val="tx2"/>
                </a:solidFill>
              </a:rPr>
              <a:t>complete</a:t>
            </a:r>
            <a:r>
              <a:rPr lang="fr-FR" sz="2000" dirty="0" smtClean="0"/>
              <a:t>}, {</a:t>
            </a:r>
            <a:r>
              <a:rPr lang="fr-FR" sz="2000" i="1" dirty="0" err="1">
                <a:solidFill>
                  <a:schemeClr val="tx2"/>
                </a:solidFill>
              </a:rPr>
              <a:t>incomplete</a:t>
            </a:r>
            <a:r>
              <a:rPr lang="fr-FR" sz="2000" dirty="0" smtClean="0"/>
              <a:t>}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221915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3786190"/>
            <a:ext cx="5087377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 : contraintes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Contraintes</a:t>
            </a:r>
          </a:p>
          <a:p>
            <a:pPr lvl="1"/>
            <a:r>
              <a:rPr lang="fr-FR" sz="2400" dirty="0" smtClean="0"/>
              <a:t>Les contraintes peuvent être écrites de manière plus ou moins formelle</a:t>
            </a:r>
          </a:p>
          <a:p>
            <a:pPr lvl="2"/>
            <a:r>
              <a:rPr lang="fr-FR" sz="2000" dirty="0" smtClean="0"/>
              <a:t>Plus formelle : langage </a:t>
            </a:r>
            <a:r>
              <a:rPr lang="fr-FR" sz="2000" dirty="0" err="1" smtClean="0"/>
              <a:t>OCL</a:t>
            </a:r>
            <a:r>
              <a:rPr lang="fr-FR" sz="2000" dirty="0" smtClean="0"/>
              <a:t> </a:t>
            </a:r>
          </a:p>
          <a:p>
            <a:pPr lvl="2"/>
            <a:r>
              <a:rPr lang="fr-FR" sz="2000" dirty="0" smtClean="0"/>
              <a:t>Moins formelle : langage naturel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63</a:t>
            </a:fld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571472" y="4643446"/>
            <a:ext cx="2928958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indent="12700" algn="ctr"/>
            <a:r>
              <a:rPr lang="fr-FR" sz="2000" dirty="0" smtClean="0"/>
              <a:t>Une contrainte (ou un commentaire) peut être indiquée  dans une </a:t>
            </a:r>
            <a:r>
              <a:rPr lang="fr-FR" sz="2000" b="1" dirty="0" smtClean="0">
                <a:solidFill>
                  <a:schemeClr val="tx2"/>
                </a:solidFill>
              </a:rPr>
              <a:t>note</a:t>
            </a:r>
            <a:r>
              <a:rPr lang="fr-FR" sz="2000" dirty="0" smtClean="0"/>
              <a:t> attachée à l’élément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183971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7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420888"/>
            <a:ext cx="2909887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21588" y="4153044"/>
            <a:ext cx="4714908" cy="244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 : interfaces</a:t>
            </a:r>
            <a:endParaRPr lang="fr-FR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51520" y="1484784"/>
            <a:ext cx="8229600" cy="5072098"/>
          </a:xfrm>
        </p:spPr>
        <p:txBody>
          <a:bodyPr>
            <a:normAutofit/>
          </a:bodyPr>
          <a:lstStyle/>
          <a:p>
            <a:r>
              <a:rPr lang="fr-FR" b="1" dirty="0" smtClean="0"/>
              <a:t>Interface</a:t>
            </a:r>
          </a:p>
          <a:p>
            <a:pPr lvl="1"/>
            <a:r>
              <a:rPr lang="fr-FR" sz="2200" b="1" i="1" dirty="0" smtClean="0">
                <a:solidFill>
                  <a:schemeClr val="tx2"/>
                </a:solidFill>
              </a:rPr>
              <a:t>Ensemble d’opérations </a:t>
            </a:r>
            <a:r>
              <a:rPr lang="fr-FR" sz="2200" dirty="0" smtClean="0"/>
              <a:t>assurant un </a:t>
            </a:r>
            <a:r>
              <a:rPr lang="fr-FR" sz="2200" b="1" i="1" dirty="0" smtClean="0">
                <a:solidFill>
                  <a:schemeClr val="tx2"/>
                </a:solidFill>
              </a:rPr>
              <a:t>service cohérent </a:t>
            </a:r>
            <a:r>
              <a:rPr lang="fr-FR" sz="2200" dirty="0" smtClean="0"/>
              <a:t>offert par une (ou plusieurs) classe(s)</a:t>
            </a:r>
          </a:p>
          <a:p>
            <a:pPr lvl="1"/>
            <a:r>
              <a:rPr lang="fr-FR" sz="2200" dirty="0" smtClean="0"/>
              <a:t>Représentation d’un </a:t>
            </a:r>
            <a:r>
              <a:rPr lang="fr-FR" sz="2200" b="1" i="1" dirty="0" smtClean="0">
                <a:solidFill>
                  <a:schemeClr val="tx2"/>
                </a:solidFill>
              </a:rPr>
              <a:t>comportement visible </a:t>
            </a:r>
            <a:br>
              <a:rPr lang="fr-FR" sz="2200" b="1" i="1" dirty="0" smtClean="0">
                <a:solidFill>
                  <a:schemeClr val="tx2"/>
                </a:solidFill>
              </a:rPr>
            </a:br>
            <a:r>
              <a:rPr lang="fr-FR" sz="2200" dirty="0" smtClean="0"/>
              <a:t>à l’extérieur </a:t>
            </a:r>
          </a:p>
          <a:p>
            <a:pPr lvl="1"/>
            <a:r>
              <a:rPr lang="fr-FR" sz="2200" dirty="0" smtClean="0"/>
              <a:t>Une interface spécifie les opérations </a:t>
            </a:r>
            <a:r>
              <a:rPr lang="fr-FR" sz="2200" b="1" i="1" dirty="0" smtClean="0">
                <a:solidFill>
                  <a:schemeClr val="tx2"/>
                </a:solidFill>
              </a:rPr>
              <a:t>sans en définir </a:t>
            </a:r>
            <a:r>
              <a:rPr lang="fr-FR" sz="2200" dirty="0" smtClean="0"/>
              <a:t>la </a:t>
            </a:r>
            <a:r>
              <a:rPr lang="fr-FR" sz="2200" b="1" i="1" dirty="0" smtClean="0">
                <a:solidFill>
                  <a:schemeClr val="tx2"/>
                </a:solidFill>
              </a:rPr>
              <a:t>structure interne</a:t>
            </a:r>
          </a:p>
          <a:p>
            <a:pPr lvl="1"/>
            <a:r>
              <a:rPr lang="fr-FR" sz="2200" dirty="0" smtClean="0"/>
              <a:t>La </a:t>
            </a:r>
            <a:r>
              <a:rPr lang="fr-FR" sz="2200" b="1" dirty="0" smtClean="0">
                <a:solidFill>
                  <a:schemeClr val="tx2"/>
                </a:solidFill>
              </a:rPr>
              <a:t>classe</a:t>
            </a:r>
            <a:r>
              <a:rPr lang="fr-FR" sz="2200" dirty="0" smtClean="0"/>
              <a:t> réalisant l’interface </a:t>
            </a:r>
            <a:br>
              <a:rPr lang="fr-FR" sz="2200" dirty="0" smtClean="0"/>
            </a:br>
            <a:r>
              <a:rPr lang="fr-FR" sz="2200" dirty="0" smtClean="0"/>
              <a:t>fournit </a:t>
            </a:r>
            <a:r>
              <a:rPr lang="fr-FR" sz="2200" b="1" dirty="0" smtClean="0">
                <a:solidFill>
                  <a:schemeClr val="tx2"/>
                </a:solidFill>
              </a:rPr>
              <a:t>l’implémentation</a:t>
            </a:r>
            <a:r>
              <a:rPr lang="fr-FR" sz="2200" dirty="0" smtClean="0"/>
              <a:t> de </a:t>
            </a:r>
            <a:br>
              <a:rPr lang="fr-FR" sz="2200" dirty="0" smtClean="0"/>
            </a:br>
            <a:r>
              <a:rPr lang="fr-FR" sz="2200" b="1" dirty="0" smtClean="0">
                <a:solidFill>
                  <a:schemeClr val="tx2"/>
                </a:solidFill>
              </a:rPr>
              <a:t>toutes</a:t>
            </a:r>
            <a:r>
              <a:rPr lang="fr-FR" sz="2200" dirty="0" smtClean="0"/>
              <a:t> les </a:t>
            </a:r>
            <a:r>
              <a:rPr lang="fr-FR" sz="2200" b="1" dirty="0" smtClean="0">
                <a:solidFill>
                  <a:schemeClr val="tx2"/>
                </a:solidFill>
              </a:rPr>
              <a:t>opérations</a:t>
            </a:r>
            <a:endParaRPr lang="fr-FR" sz="2200" b="1" dirty="0">
              <a:solidFill>
                <a:schemeClr val="tx2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480EE-416E-49F0-9036-E4668EB36372}" type="slidenum">
              <a:rPr lang="fr-FR"/>
              <a:pPr/>
              <a:t>64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7251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 : interfaces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Interface</a:t>
            </a:r>
          </a:p>
          <a:p>
            <a:pPr lvl="1"/>
            <a:r>
              <a:rPr lang="fr-FR" sz="2400" dirty="0" smtClean="0"/>
              <a:t>Une classe peut utiliser les services d’une interface</a:t>
            </a:r>
          </a:p>
          <a:p>
            <a:pPr lvl="2"/>
            <a:r>
              <a:rPr lang="fr-FR" sz="2000" dirty="0" smtClean="0"/>
              <a:t>Dépendance  « use »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65</a:t>
            </a:fld>
            <a:endParaRPr lang="fr-FR"/>
          </a:p>
        </p:txBody>
      </p:sp>
      <p:pic>
        <p:nvPicPr>
          <p:cNvPr id="1228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3643314"/>
            <a:ext cx="2896334" cy="752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698082"/>
            <a:ext cx="270035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5072074"/>
            <a:ext cx="7027709" cy="757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99079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291112" y="4562489"/>
            <a:ext cx="5669579" cy="2019302"/>
            <a:chOff x="384634" y="4000504"/>
            <a:chExt cx="5669579" cy="2019302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4634" y="4000504"/>
              <a:ext cx="5669579" cy="2019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2" name="Group 11"/>
            <p:cNvGrpSpPr/>
            <p:nvPr/>
          </p:nvGrpSpPr>
          <p:grpSpPr>
            <a:xfrm>
              <a:off x="857224" y="4857760"/>
              <a:ext cx="4643470" cy="571504"/>
              <a:chOff x="857224" y="4857760"/>
              <a:chExt cx="4643470" cy="571504"/>
            </a:xfrm>
          </p:grpSpPr>
          <p:sp>
            <p:nvSpPr>
              <p:cNvPr id="13" name="Flowchart: Or 12"/>
              <p:cNvSpPr/>
              <p:nvPr/>
            </p:nvSpPr>
            <p:spPr>
              <a:xfrm>
                <a:off x="3143240" y="4857760"/>
                <a:ext cx="214314" cy="214314"/>
              </a:xfrm>
              <a:prstGeom prst="flowChartOr">
                <a:avLst/>
              </a:prstGeom>
              <a:ln>
                <a:solidFill>
                  <a:schemeClr val="tx2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schemeClr val="tx2"/>
                  </a:solidFill>
                </a:endParaRPr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857224" y="5214950"/>
                <a:ext cx="4643470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rot="5400000">
                <a:off x="750067" y="5322107"/>
                <a:ext cx="214314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rot="5400000">
                <a:off x="2250265" y="5322107"/>
                <a:ext cx="214314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 rot="5400000">
                <a:off x="3679025" y="5322107"/>
                <a:ext cx="214314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5393537" y="5322107"/>
                <a:ext cx="214314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3143240" y="5107793"/>
                <a:ext cx="214314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1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classes : paquetages</a:t>
            </a:r>
            <a:endParaRPr lang="fr-FR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28596" y="1268760"/>
            <a:ext cx="8229600" cy="5072098"/>
          </a:xfrm>
        </p:spPr>
        <p:txBody>
          <a:bodyPr>
            <a:normAutofit/>
          </a:bodyPr>
          <a:lstStyle/>
          <a:p>
            <a:r>
              <a:rPr lang="fr-FR" sz="2800" b="1" dirty="0" smtClean="0"/>
              <a:t>Paquetage</a:t>
            </a:r>
          </a:p>
          <a:p>
            <a:pPr lvl="1"/>
            <a:r>
              <a:rPr lang="fr-FR" sz="2400" dirty="0" smtClean="0"/>
              <a:t>Mécanisme permettant le </a:t>
            </a:r>
            <a:r>
              <a:rPr lang="fr-FR" sz="2400" b="1" i="1" dirty="0" smtClean="0">
                <a:solidFill>
                  <a:schemeClr val="tx2"/>
                </a:solidFill>
              </a:rPr>
              <a:t>regroupement</a:t>
            </a:r>
            <a:r>
              <a:rPr lang="fr-FR" sz="2400" dirty="0" smtClean="0"/>
              <a:t> des éléments de modélisation</a:t>
            </a:r>
          </a:p>
          <a:p>
            <a:r>
              <a:rPr lang="fr-FR" sz="2800" dirty="0" smtClean="0"/>
              <a:t>Les paquetages permettent de…</a:t>
            </a:r>
          </a:p>
          <a:p>
            <a:pPr lvl="1"/>
            <a:r>
              <a:rPr lang="fr-FR" sz="2400" dirty="0" smtClean="0"/>
              <a:t>Organiser les classes par </a:t>
            </a:r>
            <a:r>
              <a:rPr lang="fr-FR" sz="2400" b="1" i="1" dirty="0" smtClean="0">
                <a:solidFill>
                  <a:schemeClr val="tx2"/>
                </a:solidFill>
              </a:rPr>
              <a:t>ensemble fonctionnel</a:t>
            </a:r>
          </a:p>
          <a:p>
            <a:r>
              <a:rPr lang="fr-FR" sz="2800" dirty="0" smtClean="0"/>
              <a:t>Un paquetage définit </a:t>
            </a:r>
            <a:r>
              <a:rPr lang="fr-FR" sz="2800" b="1" dirty="0" smtClean="0">
                <a:solidFill>
                  <a:schemeClr val="tx2"/>
                </a:solidFill>
              </a:rPr>
              <a:t>un espace de nommage</a:t>
            </a:r>
            <a:r>
              <a:rPr lang="fr-FR" sz="2800" dirty="0" smtClean="0"/>
              <a:t> </a:t>
            </a:r>
          </a:p>
          <a:p>
            <a:pPr lvl="1"/>
            <a:r>
              <a:rPr lang="fr-FR" sz="2400" dirty="0" err="1" smtClean="0"/>
              <a:t>Banque::Client</a:t>
            </a:r>
            <a:r>
              <a:rPr lang="fr-FR" sz="2400" dirty="0" smtClean="0"/>
              <a:t> </a:t>
            </a:r>
            <a:br>
              <a:rPr lang="fr-FR" sz="2400" dirty="0" smtClean="0"/>
            </a:br>
            <a:r>
              <a:rPr lang="fr-FR" sz="2400" dirty="0" err="1" smtClean="0"/>
              <a:t>Commerce::Client</a:t>
            </a:r>
            <a:endParaRPr lang="fr-FR" sz="2000" dirty="0" smtClean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FC278-933A-4FAD-BCB4-8A8AE21D029E}" type="slidenum">
              <a:rPr lang="fr-FR"/>
              <a:pPr/>
              <a:t>66</a:t>
            </a:fld>
            <a:endParaRPr lang="fr-FR"/>
          </a:p>
        </p:txBody>
      </p:sp>
      <p:graphicFrame>
        <p:nvGraphicFramePr>
          <p:cNvPr id="80179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933659"/>
              </p:ext>
            </p:extLst>
          </p:nvPr>
        </p:nvGraphicFramePr>
        <p:xfrm>
          <a:off x="7441454" y="2348880"/>
          <a:ext cx="1519237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Photo Editor Photo" r:id="rId5" imgW="1009791" imgH="800212" progId="">
                  <p:embed/>
                </p:oleObj>
              </mc:Choice>
              <mc:Fallback>
                <p:oleObj name="Photo Editor Photo" r:id="rId5" imgW="1009791" imgH="80021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1454" y="2348880"/>
                        <a:ext cx="1519237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0140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paquetages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67</a:t>
            </a:fld>
            <a:endParaRPr lang="fr-FR"/>
          </a:p>
        </p:txBody>
      </p:sp>
      <p:pic>
        <p:nvPicPr>
          <p:cNvPr id="21506" name="Picture 2" descr="Package diagra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617878"/>
            <a:ext cx="6572296" cy="43488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4671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90600"/>
          </a:xfrm>
        </p:spPr>
        <p:txBody>
          <a:bodyPr/>
          <a:lstStyle/>
          <a:p>
            <a:r>
              <a:rPr lang="fr-FR" dirty="0" smtClean="0"/>
              <a:t>Diagramme objets</a:t>
            </a:r>
            <a:endParaRPr lang="fr-FR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969622"/>
            <a:ext cx="6496719" cy="282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40768"/>
            <a:ext cx="8607900" cy="2719204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fr-FR" sz="3000" dirty="0" smtClean="0"/>
              <a:t>Représentation des </a:t>
            </a:r>
            <a:r>
              <a:rPr lang="fr-FR" sz="3000" b="1" dirty="0" smtClean="0">
                <a:solidFill>
                  <a:schemeClr val="tx2"/>
                </a:solidFill>
              </a:rPr>
              <a:t>instances</a:t>
            </a:r>
            <a:r>
              <a:rPr lang="fr-FR" sz="3000" dirty="0" smtClean="0"/>
              <a:t> des </a:t>
            </a:r>
            <a:r>
              <a:rPr lang="fr-FR" sz="3000" b="1" dirty="0" smtClean="0">
                <a:solidFill>
                  <a:schemeClr val="tx2"/>
                </a:solidFill>
              </a:rPr>
              <a:t>classes</a:t>
            </a:r>
            <a:r>
              <a:rPr lang="fr-FR" sz="3000" dirty="0" smtClean="0"/>
              <a:t> et des </a:t>
            </a:r>
            <a:r>
              <a:rPr lang="fr-FR" sz="3000" b="1" dirty="0" smtClean="0">
                <a:solidFill>
                  <a:schemeClr val="tx2"/>
                </a:solidFill>
              </a:rPr>
              <a:t>associations</a:t>
            </a:r>
          </a:p>
          <a:p>
            <a:pPr lvl="1">
              <a:lnSpc>
                <a:spcPct val="110000"/>
              </a:lnSpc>
            </a:pPr>
            <a:r>
              <a:rPr lang="fr-FR" sz="2800" dirty="0" smtClean="0"/>
              <a:t>Représentation de </a:t>
            </a:r>
            <a:r>
              <a:rPr lang="fr-FR" sz="2800" dirty="0"/>
              <a:t>l’</a:t>
            </a:r>
            <a:r>
              <a:rPr lang="fr-FR" sz="2800" b="1" i="1" dirty="0">
                <a:solidFill>
                  <a:schemeClr val="tx2"/>
                </a:solidFill>
              </a:rPr>
              <a:t>état </a:t>
            </a:r>
            <a:r>
              <a:rPr lang="fr-FR" sz="2800" dirty="0"/>
              <a:t>des objets</a:t>
            </a:r>
            <a:r>
              <a:rPr lang="fr-FR" sz="2800" b="1" i="1" dirty="0">
                <a:solidFill>
                  <a:schemeClr val="tx2"/>
                </a:solidFill>
              </a:rPr>
              <a:t> </a:t>
            </a:r>
          </a:p>
          <a:p>
            <a:pPr lvl="2">
              <a:lnSpc>
                <a:spcPct val="110000"/>
              </a:lnSpc>
            </a:pPr>
            <a:r>
              <a:rPr lang="fr-FR" sz="2600" b="1" dirty="0" smtClean="0">
                <a:solidFill>
                  <a:schemeClr val="tx2"/>
                </a:solidFill>
              </a:rPr>
              <a:t>Slot</a:t>
            </a:r>
            <a:r>
              <a:rPr lang="fr-FR" sz="2600" dirty="0" smtClean="0"/>
              <a:t> : indication des </a:t>
            </a:r>
            <a:r>
              <a:rPr lang="fr-FR" sz="2600" b="1" i="1" dirty="0">
                <a:solidFill>
                  <a:schemeClr val="tx2"/>
                </a:solidFill>
              </a:rPr>
              <a:t>valeurs des </a:t>
            </a:r>
            <a:r>
              <a:rPr lang="fr-FR" sz="2600" b="1" i="1" dirty="0" smtClean="0">
                <a:solidFill>
                  <a:schemeClr val="tx2"/>
                </a:solidFill>
              </a:rPr>
              <a:t>attributs </a:t>
            </a:r>
            <a:r>
              <a:rPr lang="fr-FR" sz="2600" dirty="0" smtClean="0"/>
              <a:t>à un instant </a:t>
            </a:r>
            <a:r>
              <a:rPr lang="fr-FR" sz="2600" i="1" dirty="0" smtClean="0"/>
              <a:t>t</a:t>
            </a:r>
            <a:endParaRPr lang="fr-FR" sz="2600" b="1" i="1" dirty="0">
              <a:solidFill>
                <a:schemeClr val="tx2"/>
              </a:solidFill>
            </a:endParaRPr>
          </a:p>
          <a:p>
            <a:pPr lvl="1">
              <a:lnSpc>
                <a:spcPct val="110000"/>
              </a:lnSpc>
            </a:pPr>
            <a:r>
              <a:rPr lang="fr-FR" sz="2600" b="1" i="1" dirty="0" err="1" smtClean="0">
                <a:solidFill>
                  <a:schemeClr val="tx2"/>
                </a:solidFill>
              </a:rPr>
              <a:t>Snapshot</a:t>
            </a:r>
            <a:r>
              <a:rPr lang="fr-FR" sz="2600" b="1" i="1" dirty="0" smtClean="0">
                <a:solidFill>
                  <a:schemeClr val="tx2"/>
                </a:solidFill>
              </a:rPr>
              <a:t> du système </a:t>
            </a:r>
            <a:r>
              <a:rPr lang="fr-FR" sz="2600" dirty="0" smtClean="0"/>
              <a:t>en modélisation</a:t>
            </a:r>
          </a:p>
          <a:p>
            <a:pPr lvl="1">
              <a:lnSpc>
                <a:spcPct val="110000"/>
              </a:lnSpc>
            </a:pPr>
            <a:r>
              <a:rPr lang="fr-FR" sz="2600" b="1" i="1" dirty="0" smtClean="0">
                <a:solidFill>
                  <a:schemeClr val="tx2"/>
                </a:solidFill>
              </a:rPr>
              <a:t>Illustration </a:t>
            </a:r>
            <a:r>
              <a:rPr lang="fr-FR" sz="2600" dirty="0" smtClean="0"/>
              <a:t>du diagramme de classes,</a:t>
            </a:r>
            <a:r>
              <a:rPr lang="fr-FR" sz="2600" b="1" i="1" dirty="0" smtClean="0">
                <a:solidFill>
                  <a:schemeClr val="tx2"/>
                </a:solidFill>
              </a:rPr>
              <a:t> </a:t>
            </a:r>
            <a:r>
              <a:rPr lang="fr-FR" sz="2600" b="1" i="1" dirty="0" smtClean="0"/>
              <a:t>d’une </a:t>
            </a:r>
            <a:r>
              <a:rPr lang="fr-FR" sz="2600" b="1" i="1" dirty="0"/>
              <a:t>situation </a:t>
            </a:r>
            <a:r>
              <a:rPr lang="fr-FR" sz="2600" b="1" i="1" dirty="0" smtClean="0"/>
              <a:t>précise</a:t>
            </a:r>
            <a:endParaRPr lang="fr-FR" sz="2600" b="1" i="1" dirty="0" smtClean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9BE58-7793-45FF-A067-2A41621469A2}" type="slidenum">
              <a:rPr lang="fr-FR" smtClean="0"/>
              <a:pPr/>
              <a:t>68</a:t>
            </a:fld>
            <a:endParaRPr lang="fr-FR"/>
          </a:p>
        </p:txBody>
      </p:sp>
      <p:sp>
        <p:nvSpPr>
          <p:cNvPr id="10" name="TextBox 9"/>
          <p:cNvSpPr txBox="1"/>
          <p:nvPr/>
        </p:nvSpPr>
        <p:spPr>
          <a:xfrm>
            <a:off x="7407877" y="3997506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tx2"/>
                </a:solidFill>
              </a:rPr>
              <a:t>Objet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34887" y="4646434"/>
            <a:ext cx="630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tx2"/>
                </a:solidFill>
              </a:rPr>
              <a:t>Lien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5188" y="5457324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tx2"/>
                </a:solidFill>
              </a:rPr>
              <a:t>Slot </a:t>
            </a:r>
          </a:p>
        </p:txBody>
      </p:sp>
      <p:cxnSp>
        <p:nvCxnSpPr>
          <p:cNvPr id="13" name="Straight Arrow Connector 12"/>
          <p:cNvCxnSpPr>
            <a:stCxn id="10" idx="1"/>
          </p:cNvCxnSpPr>
          <p:nvPr/>
        </p:nvCxnSpPr>
        <p:spPr>
          <a:xfrm rot="10800000" flipV="1">
            <a:off x="6193431" y="4182172"/>
            <a:ext cx="1214446" cy="296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11" idx="1"/>
          </p:cNvCxnSpPr>
          <p:nvPr/>
        </p:nvCxnSpPr>
        <p:spPr>
          <a:xfrm rot="10800000" flipV="1">
            <a:off x="6606193" y="4831100"/>
            <a:ext cx="928694" cy="296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2" idx="1"/>
          </p:cNvCxnSpPr>
          <p:nvPr/>
        </p:nvCxnSpPr>
        <p:spPr>
          <a:xfrm flipH="1">
            <a:off x="7187157" y="5641990"/>
            <a:ext cx="978031" cy="803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4850" y="4101720"/>
            <a:ext cx="833883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sz="2000" dirty="0" smtClean="0"/>
              <a:t>Classe</a:t>
            </a:r>
            <a:endParaRPr lang="fr-FR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3370590" y="6021288"/>
            <a:ext cx="763607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sz="2000" dirty="0" smtClean="0"/>
              <a:t>Objet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18442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mtClean="0"/>
              <a:t>Modélisation des Applications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8001000" cy="2057400"/>
          </a:xfrm>
        </p:spPr>
        <p:txBody>
          <a:bodyPr>
            <a:normAutofit/>
          </a:bodyPr>
          <a:lstStyle/>
          <a:p>
            <a:r>
              <a:rPr lang="fr-FR" sz="2000" dirty="0" smtClean="0"/>
              <a:t>Manuele Kirsch Pinheiro</a:t>
            </a:r>
          </a:p>
          <a:p>
            <a:r>
              <a:rPr lang="fr-FR" sz="2000" dirty="0" smtClean="0"/>
              <a:t>Maître de Conférences – Université Paris 1</a:t>
            </a:r>
          </a:p>
          <a:p>
            <a:r>
              <a:rPr lang="fr-FR" sz="2000" dirty="0" smtClean="0">
                <a:hlinkClick r:id="rId2"/>
              </a:rPr>
              <a:t>mkirschpin@univ-paris1.fr</a:t>
            </a:r>
            <a:r>
              <a:rPr lang="fr-FR" sz="2000" dirty="0" smtClean="0"/>
              <a:t> / </a:t>
            </a:r>
            <a:r>
              <a:rPr lang="fr-FR" sz="2000" dirty="0" smtClean="0">
                <a:hlinkClick r:id="rId3"/>
              </a:rPr>
              <a:t>kirschpm@gmail.com</a:t>
            </a:r>
            <a:r>
              <a:rPr lang="fr-FR" sz="2000" dirty="0" smtClean="0"/>
              <a:t> </a:t>
            </a:r>
          </a:p>
          <a:p>
            <a:r>
              <a:rPr lang="fr-FR" sz="2000" dirty="0" smtClean="0">
                <a:hlinkClick r:id="rId4"/>
              </a:rPr>
              <a:t>http://mkirschp.free.fr</a:t>
            </a:r>
            <a:r>
              <a:rPr lang="fr-FR" sz="2000" dirty="0" smtClean="0"/>
              <a:t> 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6342605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urved Down Arrow 24"/>
          <p:cNvSpPr/>
          <p:nvPr/>
        </p:nvSpPr>
        <p:spPr>
          <a:xfrm rot="14991001" flipH="1">
            <a:off x="304178" y="2929540"/>
            <a:ext cx="785818" cy="357190"/>
          </a:xfrm>
          <a:prstGeom prst="curvedDownArrow">
            <a:avLst>
              <a:gd name="adj1" fmla="val 25000"/>
              <a:gd name="adj2" fmla="val 65965"/>
              <a:gd name="adj3" fmla="val 25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4" name="Curved Down Arrow 23"/>
          <p:cNvSpPr/>
          <p:nvPr/>
        </p:nvSpPr>
        <p:spPr>
          <a:xfrm rot="14991001" flipH="1">
            <a:off x="2590194" y="5715622"/>
            <a:ext cx="785818" cy="357190"/>
          </a:xfrm>
          <a:prstGeom prst="curvedDownArrow">
            <a:avLst>
              <a:gd name="adj1" fmla="val 25000"/>
              <a:gd name="adj2" fmla="val 65965"/>
              <a:gd name="adj3" fmla="val 25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3" name="Curved Down Arrow 22"/>
          <p:cNvSpPr/>
          <p:nvPr/>
        </p:nvSpPr>
        <p:spPr>
          <a:xfrm rot="14991001" flipH="1">
            <a:off x="1804376" y="5072680"/>
            <a:ext cx="785818" cy="357190"/>
          </a:xfrm>
          <a:prstGeom prst="curvedDownArrow">
            <a:avLst>
              <a:gd name="adj1" fmla="val 25000"/>
              <a:gd name="adj2" fmla="val 65965"/>
              <a:gd name="adj3" fmla="val 25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2" name="Curved Down Arrow 21"/>
          <p:cNvSpPr/>
          <p:nvPr/>
        </p:nvSpPr>
        <p:spPr>
          <a:xfrm rot="14991001" flipH="1">
            <a:off x="1267394" y="4504686"/>
            <a:ext cx="785818" cy="357190"/>
          </a:xfrm>
          <a:prstGeom prst="curvedDownArrow">
            <a:avLst>
              <a:gd name="adj1" fmla="val 25000"/>
              <a:gd name="adj2" fmla="val 65965"/>
              <a:gd name="adj3" fmla="val 25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1" name="Curved Down Arrow 20"/>
          <p:cNvSpPr/>
          <p:nvPr/>
        </p:nvSpPr>
        <p:spPr>
          <a:xfrm rot="14991001" flipH="1">
            <a:off x="695890" y="3647429"/>
            <a:ext cx="785818" cy="357190"/>
          </a:xfrm>
          <a:prstGeom prst="curvedDownArrow">
            <a:avLst>
              <a:gd name="adj1" fmla="val 25000"/>
              <a:gd name="adj2" fmla="val 65965"/>
              <a:gd name="adj3" fmla="val 25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fr-FR" dirty="0"/>
              <a:t>Méthodologies de développement</a:t>
            </a:r>
            <a:endParaRPr lang="fr-FR" dirty="0" smtClean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r"/>
            <a:fld id="{08F9BE58-7793-45FF-A067-2A41621469A2}" type="slidenum">
              <a:rPr lang="fr-FR" smtClean="0"/>
              <a:pPr algn="r"/>
              <a:t>7</a:t>
            </a:fld>
            <a:endParaRPr lang="fr-FR" dirty="0"/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500034" y="2183686"/>
            <a:ext cx="1439863" cy="641350"/>
          </a:xfrm>
          <a:prstGeom prst="rect">
            <a:avLst/>
          </a:prstGeom>
          <a:solidFill>
            <a:srgbClr val="99FF33"/>
          </a:solidFill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000" dirty="0"/>
              <a:t>Étude du besoin</a:t>
            </a:r>
          </a:p>
        </p:txBody>
      </p:sp>
      <p:sp>
        <p:nvSpPr>
          <p:cNvPr id="108549" name="Text Box 5"/>
          <p:cNvSpPr txBox="1">
            <a:spLocks noChangeArrowheads="1"/>
          </p:cNvSpPr>
          <p:nvPr/>
        </p:nvSpPr>
        <p:spPr bwMode="auto">
          <a:xfrm>
            <a:off x="1000100" y="3173885"/>
            <a:ext cx="1439862" cy="366712"/>
          </a:xfrm>
          <a:prstGeom prst="rect">
            <a:avLst/>
          </a:prstGeom>
          <a:solidFill>
            <a:srgbClr val="FFCCFF"/>
          </a:solidFill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000" dirty="0"/>
              <a:t>Analyse</a:t>
            </a:r>
          </a:p>
        </p:txBody>
      </p:sp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1371600" y="3967146"/>
            <a:ext cx="1443031" cy="400110"/>
          </a:xfrm>
          <a:prstGeom prst="rect">
            <a:avLst/>
          </a:prstGeom>
          <a:solidFill>
            <a:srgbClr val="66CCFF"/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36000" rIns="360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000" dirty="0"/>
              <a:t>Conception</a:t>
            </a:r>
          </a:p>
        </p:txBody>
      </p:sp>
      <p:sp>
        <p:nvSpPr>
          <p:cNvPr id="108551" name="Text Box 7"/>
          <p:cNvSpPr txBox="1">
            <a:spLocks noChangeArrowheads="1"/>
          </p:cNvSpPr>
          <p:nvPr/>
        </p:nvSpPr>
        <p:spPr bwMode="auto">
          <a:xfrm>
            <a:off x="1985956" y="4681526"/>
            <a:ext cx="1443044" cy="400110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000" dirty="0" smtClean="0"/>
              <a:t>Code</a:t>
            </a:r>
            <a:endParaRPr lang="fr-FR" sz="2000" dirty="0"/>
          </a:p>
        </p:txBody>
      </p:sp>
      <p:sp>
        <p:nvSpPr>
          <p:cNvPr id="108552" name="Text Box 8"/>
          <p:cNvSpPr txBox="1">
            <a:spLocks noChangeArrowheads="1"/>
          </p:cNvSpPr>
          <p:nvPr/>
        </p:nvSpPr>
        <p:spPr bwMode="auto">
          <a:xfrm>
            <a:off x="2486022" y="5253030"/>
            <a:ext cx="1476378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000" dirty="0" smtClean="0"/>
              <a:t>Test</a:t>
            </a:r>
            <a:endParaRPr lang="fr-FR" sz="2000" dirty="0"/>
          </a:p>
        </p:txBody>
      </p:sp>
      <p:sp>
        <p:nvSpPr>
          <p:cNvPr id="108553" name="Text Box 9"/>
          <p:cNvSpPr txBox="1">
            <a:spLocks noChangeArrowheads="1"/>
          </p:cNvSpPr>
          <p:nvPr/>
        </p:nvSpPr>
        <p:spPr bwMode="auto">
          <a:xfrm>
            <a:off x="3357554" y="5897282"/>
            <a:ext cx="1871662" cy="3667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000" dirty="0"/>
              <a:t>Déploiement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9056" y="1371600"/>
            <a:ext cx="3748118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u="sng" dirty="0" smtClean="0">
                <a:solidFill>
                  <a:schemeClr val="tx2"/>
                </a:solidFill>
              </a:rPr>
              <a:t>Cycle de vie en cascade</a:t>
            </a:r>
            <a:endParaRPr lang="fr-FR" sz="2400" b="1" u="sng" dirty="0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28794" y="2090718"/>
            <a:ext cx="5929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Définition et formulation des exigences provisoires</a:t>
            </a:r>
          </a:p>
          <a:p>
            <a:r>
              <a:rPr lang="fr-FR" b="1" dirty="0" smtClean="0"/>
              <a:t>S’accorder sur ce qui doit être fait dans le système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2428860" y="2852718"/>
            <a:ext cx="64294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Compréhension en profondeur des exigences </a:t>
            </a:r>
          </a:p>
          <a:p>
            <a:r>
              <a:rPr lang="fr-FR" dirty="0" smtClean="0"/>
              <a:t>Construction de modèles</a:t>
            </a:r>
          </a:p>
          <a:p>
            <a:r>
              <a:rPr lang="fr-FR" b="1" dirty="0" smtClean="0"/>
              <a:t>Comprendre les besoins et les décrire</a:t>
            </a:r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3067040" y="3892319"/>
            <a:ext cx="607696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 dirty="0" smtClean="0"/>
              <a:t>Mise au point de l’architecture du système</a:t>
            </a:r>
          </a:p>
          <a:p>
            <a:r>
              <a:rPr lang="fr-FR" b="1" dirty="0" smtClean="0"/>
              <a:t>S’accorder sur la manière dont le système doit être fait</a:t>
            </a: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3714744" y="4696915"/>
            <a:ext cx="3587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Traduction de la conception en code</a:t>
            </a:r>
            <a:endParaRPr lang="fr-FR" dirty="0"/>
          </a:p>
        </p:txBody>
      </p:sp>
      <p:sp>
        <p:nvSpPr>
          <p:cNvPr id="15" name="Rectangle 14"/>
          <p:cNvSpPr/>
          <p:nvPr/>
        </p:nvSpPr>
        <p:spPr>
          <a:xfrm>
            <a:off x="4038600" y="5194320"/>
            <a:ext cx="500066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fr-FR" b="1" dirty="0" smtClean="0"/>
              <a:t>Vérification</a:t>
            </a:r>
            <a:r>
              <a:rPr lang="fr-FR" dirty="0" smtClean="0"/>
              <a:t> du bon fonctionnement de l’application</a:t>
            </a:r>
            <a:endParaRPr lang="fr-FR" dirty="0"/>
          </a:p>
        </p:txBody>
      </p:sp>
      <p:sp>
        <p:nvSpPr>
          <p:cNvPr id="16" name="TextBox 15"/>
          <p:cNvSpPr txBox="1"/>
          <p:nvPr/>
        </p:nvSpPr>
        <p:spPr>
          <a:xfrm>
            <a:off x="5357818" y="5895972"/>
            <a:ext cx="2748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Mise en place chez le client</a:t>
            </a:r>
            <a:endParaRPr lang="fr-FR" dirty="0"/>
          </a:p>
        </p:txBody>
      </p:sp>
      <p:sp>
        <p:nvSpPr>
          <p:cNvPr id="17" name="Rectangle 16"/>
          <p:cNvSpPr/>
          <p:nvPr/>
        </p:nvSpPr>
        <p:spPr>
          <a:xfrm>
            <a:off x="4572000" y="1433155"/>
            <a:ext cx="4405313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36000" bIns="0">
            <a:spAutoFit/>
          </a:bodyPr>
          <a:lstStyle/>
          <a:p>
            <a:pPr algn="ctr"/>
            <a:r>
              <a:rPr lang="fr-FR" sz="2200" b="1" dirty="0" smtClean="0">
                <a:solidFill>
                  <a:schemeClr val="tx1"/>
                </a:solidFill>
              </a:rPr>
              <a:t>Étapes d’un projet informatique</a:t>
            </a:r>
            <a:endParaRPr lang="fr-FR" sz="2200" b="1" dirty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4282" y="5681658"/>
            <a:ext cx="1928826" cy="629007"/>
          </a:xfrm>
          <a:prstGeom prst="snip1Rect">
            <a:avLst>
              <a:gd name="adj" fmla="val 2494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dirty="0" smtClean="0"/>
              <a:t>Vérification trop tardive !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30090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Objectifs et Planning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>
                <a:solidFill>
                  <a:schemeClr val="tx2"/>
                </a:solidFill>
              </a:rPr>
              <a:t>Objectifs</a:t>
            </a:r>
            <a:r>
              <a:rPr lang="fr-FR" dirty="0"/>
              <a:t> :</a:t>
            </a:r>
          </a:p>
          <a:p>
            <a:pPr lvl="1"/>
            <a:r>
              <a:rPr lang="fr-FR" dirty="0"/>
              <a:t>Sensibiliser à la modélisation d’applications</a:t>
            </a:r>
          </a:p>
          <a:p>
            <a:pPr lvl="1"/>
            <a:r>
              <a:rPr lang="fr-FR" dirty="0"/>
              <a:t>Introduire / réviser le langage </a:t>
            </a:r>
            <a:r>
              <a:rPr lang="fr-FR" dirty="0" err="1"/>
              <a:t>UML</a:t>
            </a:r>
            <a:endParaRPr lang="fr-FR" dirty="0"/>
          </a:p>
          <a:p>
            <a:pPr lvl="1"/>
            <a:r>
              <a:rPr lang="fr-FR" dirty="0" smtClean="0"/>
              <a:t>Introduire </a:t>
            </a:r>
            <a:r>
              <a:rPr lang="fr-FR" dirty="0"/>
              <a:t>le passage UML </a:t>
            </a:r>
            <a:r>
              <a:rPr lang="fr-FR" dirty="0">
                <a:sym typeface="Wingdings" pitchFamily="2" charset="2"/>
              </a:rPr>
              <a:t> code Java</a:t>
            </a:r>
          </a:p>
          <a:p>
            <a:r>
              <a:rPr lang="fr-FR" dirty="0">
                <a:solidFill>
                  <a:schemeClr val="tx2"/>
                </a:solidFill>
                <a:sym typeface="Wingdings" pitchFamily="2" charset="2"/>
              </a:rPr>
              <a:t>Planning</a:t>
            </a:r>
            <a:r>
              <a:rPr lang="fr-FR" dirty="0">
                <a:sym typeface="Wingdings" pitchFamily="2" charset="2"/>
              </a:rPr>
              <a:t> :</a:t>
            </a:r>
          </a:p>
          <a:p>
            <a:pPr lvl="1"/>
            <a:r>
              <a:rPr lang="fr-FR" dirty="0">
                <a:sym typeface="Wingdings" pitchFamily="2" charset="2"/>
              </a:rPr>
              <a:t>10h (CM / </a:t>
            </a:r>
            <a:r>
              <a:rPr lang="fr-FR" dirty="0" smtClean="0">
                <a:sym typeface="Wingdings" pitchFamily="2" charset="2"/>
              </a:rPr>
              <a:t>TP) </a:t>
            </a:r>
            <a:r>
              <a:rPr lang="fr-FR" dirty="0">
                <a:sym typeface="Wingdings" pitchFamily="2" charset="2"/>
              </a:rPr>
              <a:t>en 4 séances 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>
                <a:sym typeface="Wingdings" pitchFamily="2" charset="2"/>
              </a:rPr>
              <a:t>Séance 1 : </a:t>
            </a:r>
            <a:r>
              <a:rPr lang="fr-FR" dirty="0" smtClean="0">
                <a:sym typeface="Wingdings" pitchFamily="2" charset="2"/>
              </a:rPr>
              <a:t>Introduction </a:t>
            </a:r>
            <a:r>
              <a:rPr lang="fr-FR" dirty="0">
                <a:sym typeface="Wingdings" pitchFamily="2" charset="2"/>
              </a:rPr>
              <a:t>à la modélisation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>
                <a:sym typeface="Wingdings" pitchFamily="2" charset="2"/>
              </a:rPr>
              <a:t>Séance 2 : Diagramme de classes </a:t>
            </a:r>
            <a:r>
              <a:rPr lang="fr-FR" dirty="0" err="1">
                <a:sym typeface="Wingdings" pitchFamily="2" charset="2"/>
              </a:rPr>
              <a:t>UML</a:t>
            </a:r>
            <a:endParaRPr lang="fr-FR" dirty="0">
              <a:sym typeface="Wingdings" pitchFamily="2" charset="2"/>
            </a:endParaRPr>
          </a:p>
          <a:p>
            <a:pPr lvl="2">
              <a:buFont typeface="Wingdings" pitchFamily="2" charset="2"/>
              <a:buChar char="Ø"/>
            </a:pPr>
            <a:r>
              <a:rPr lang="fr-FR" b="1" dirty="0">
                <a:sym typeface="Wingdings" pitchFamily="2" charset="2"/>
              </a:rPr>
              <a:t>Séance 3 : Diagramme de séquence </a:t>
            </a:r>
            <a:r>
              <a:rPr lang="fr-FR" b="1" dirty="0" err="1">
                <a:sym typeface="Wingdings" pitchFamily="2" charset="2"/>
              </a:rPr>
              <a:t>UML</a:t>
            </a:r>
            <a:endParaRPr lang="fr-FR" b="1" dirty="0">
              <a:sym typeface="Wingdings" pitchFamily="2" charset="2"/>
            </a:endParaRPr>
          </a:p>
          <a:p>
            <a:pPr lvl="2"/>
            <a:r>
              <a:rPr lang="fr-FR" dirty="0">
                <a:sym typeface="Wingdings" pitchFamily="2" charset="2"/>
              </a:rPr>
              <a:t>Séance 4 : Passage </a:t>
            </a:r>
            <a:r>
              <a:rPr lang="fr-FR" dirty="0" err="1">
                <a:sym typeface="Wingdings" pitchFamily="2" charset="2"/>
              </a:rPr>
              <a:t>UML</a:t>
            </a:r>
            <a:r>
              <a:rPr lang="fr-FR" dirty="0">
                <a:sym typeface="Wingdings" pitchFamily="2" charset="2"/>
              </a:rPr>
              <a:t>  code</a:t>
            </a:r>
          </a:p>
          <a:p>
            <a:r>
              <a:rPr lang="fr-FR" dirty="0">
                <a:sym typeface="Wingdings" pitchFamily="2" charset="2"/>
              </a:rPr>
              <a:t>Evaluation </a:t>
            </a:r>
          </a:p>
          <a:p>
            <a:pPr lvl="1"/>
            <a:r>
              <a:rPr lang="fr-FR" dirty="0">
                <a:sym typeface="Wingdings" pitchFamily="2" charset="2"/>
              </a:rPr>
              <a:t>Examen final</a:t>
            </a:r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r"/>
            <a:fld id="{B6F15528-21DE-4FAA-801E-634DDDAF4B2B}" type="slidenum">
              <a:rPr lang="en-US" smtClean="0"/>
              <a:pPr algn="r"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812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/>
          <a:lstStyle/>
          <a:p>
            <a:r>
              <a:rPr lang="fr-FR" smtClean="0"/>
              <a:t>Les diagrammes d’UML</a:t>
            </a:r>
            <a:endParaRPr lang="fr-FR" dirty="0"/>
          </a:p>
        </p:txBody>
      </p:sp>
      <p:sp>
        <p:nvSpPr>
          <p:cNvPr id="67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53381"/>
            <a:ext cx="4038600" cy="762000"/>
          </a:xfrm>
        </p:spPr>
        <p:txBody>
          <a:bodyPr lIns="0" tIns="0" rIns="0" bIns="0">
            <a:noAutofit/>
          </a:bodyPr>
          <a:lstStyle/>
          <a:p>
            <a:r>
              <a:rPr lang="fr-CH" sz="2400" b="1" dirty="0" smtClean="0">
                <a:solidFill>
                  <a:schemeClr val="tx2">
                    <a:lumMod val="50000"/>
                  </a:schemeClr>
                </a:solidFill>
                <a:sym typeface="Wingdings" pitchFamily="2" charset="2"/>
              </a:rPr>
              <a:t>Diagrammes structurels</a:t>
            </a:r>
          </a:p>
          <a:p>
            <a:r>
              <a:rPr lang="fr-CH" sz="2400" b="1" dirty="0" smtClean="0">
                <a:solidFill>
                  <a:schemeClr val="tx2">
                    <a:lumMod val="50000"/>
                  </a:schemeClr>
                </a:solidFill>
                <a:sym typeface="Wingdings" pitchFamily="2" charset="2"/>
              </a:rPr>
              <a:t>vues statiques 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152400" y="2906712"/>
            <a:ext cx="4343400" cy="3570288"/>
          </a:xfrm>
        </p:spPr>
        <p:txBody>
          <a:bodyPr>
            <a:normAutofit/>
          </a:bodyPr>
          <a:lstStyle/>
          <a:p>
            <a:r>
              <a:rPr lang="fr-FR" sz="2200" b="1" i="1" dirty="0" smtClean="0">
                <a:solidFill>
                  <a:schemeClr val="tx2">
                    <a:lumMod val="50000"/>
                  </a:schemeClr>
                </a:solidFill>
              </a:rPr>
              <a:t>Diagrammes de classes</a:t>
            </a:r>
          </a:p>
          <a:p>
            <a:r>
              <a:rPr lang="fr-FR" sz="2200" b="1" i="1" dirty="0" smtClean="0">
                <a:solidFill>
                  <a:schemeClr val="tx2">
                    <a:lumMod val="50000"/>
                  </a:schemeClr>
                </a:solidFill>
              </a:rPr>
              <a:t>Diagrammes d’objets</a:t>
            </a:r>
          </a:p>
          <a:p>
            <a:r>
              <a:rPr lang="fr-FR" sz="2200" dirty="0" smtClean="0"/>
              <a:t>Diagrammes de composants</a:t>
            </a:r>
          </a:p>
          <a:p>
            <a:r>
              <a:rPr lang="fr-FR" sz="2200" dirty="0" smtClean="0"/>
              <a:t>Diagrammes de déploiement</a:t>
            </a:r>
          </a:p>
          <a:p>
            <a:r>
              <a:rPr lang="fr-FR" sz="2200" b="1" i="1" dirty="0" smtClean="0"/>
              <a:t>Diagrammes de paquetage </a:t>
            </a:r>
          </a:p>
          <a:p>
            <a:pPr lvl="1"/>
            <a:endParaRPr lang="fr-FR" dirty="0" smtClean="0"/>
          </a:p>
          <a:p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>
          <a:xfrm>
            <a:off x="4724400" y="1524000"/>
            <a:ext cx="4267200" cy="1020762"/>
          </a:xfrm>
          <a:noFill/>
          <a:ln>
            <a:noFill/>
          </a:ln>
          <a:effectLst/>
        </p:spPr>
        <p:txBody>
          <a:bodyPr vert="horz" lIns="0" tIns="0" rIns="0" bIns="0" rtlCol="0" anchor="ctr">
            <a:noAutofit/>
          </a:bodyPr>
          <a:lstStyle/>
          <a:p>
            <a:r>
              <a:rPr lang="fr-CH" sz="2400" b="1" dirty="0" smtClean="0">
                <a:solidFill>
                  <a:schemeClr val="tx2">
                    <a:lumMod val="50000"/>
                  </a:schemeClr>
                </a:solidFill>
                <a:sym typeface="Wingdings" pitchFamily="2" charset="2"/>
              </a:rPr>
              <a:t>Diagrammes comportementaux </a:t>
            </a:r>
          </a:p>
          <a:p>
            <a:r>
              <a:rPr lang="fr-CH" sz="2400" b="1" dirty="0" smtClean="0">
                <a:solidFill>
                  <a:schemeClr val="tx2">
                    <a:lumMod val="50000"/>
                  </a:schemeClr>
                </a:solidFill>
                <a:sym typeface="Wingdings" pitchFamily="2" charset="2"/>
              </a:rPr>
              <a:t>v</a:t>
            </a:r>
            <a:r>
              <a:rPr lang="fr-CH" sz="2400" b="1" dirty="0" smtClean="0">
                <a:solidFill>
                  <a:schemeClr val="tx2">
                    <a:lumMod val="50000"/>
                  </a:schemeClr>
                </a:solidFill>
              </a:rPr>
              <a:t>ues </a:t>
            </a:r>
            <a:r>
              <a:rPr lang="fr-CH" sz="2400" b="1" dirty="0">
                <a:solidFill>
                  <a:schemeClr val="tx2">
                    <a:lumMod val="50000"/>
                  </a:schemeClr>
                </a:solidFill>
              </a:rPr>
              <a:t>dynamiques 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>
          <a:xfrm>
            <a:off x="4648200" y="2906712"/>
            <a:ext cx="4267200" cy="3722688"/>
          </a:xfrm>
        </p:spPr>
        <p:txBody>
          <a:bodyPr>
            <a:normAutofit lnSpcReduction="10000"/>
          </a:bodyPr>
          <a:lstStyle/>
          <a:p>
            <a:r>
              <a:rPr lang="fr-FR" dirty="0" smtClean="0"/>
              <a:t>Diagrammes de cas d’utilisation</a:t>
            </a:r>
          </a:p>
          <a:p>
            <a:r>
              <a:rPr lang="fr-FR" b="1" i="1" dirty="0" smtClean="0">
                <a:solidFill>
                  <a:schemeClr val="tx2">
                    <a:lumMod val="50000"/>
                  </a:schemeClr>
                </a:solidFill>
              </a:rPr>
              <a:t>Diagrammes de séquence</a:t>
            </a:r>
          </a:p>
          <a:p>
            <a:r>
              <a:rPr lang="fr-FR" dirty="0" smtClean="0"/>
              <a:t>Diagrammes d’activités</a:t>
            </a:r>
          </a:p>
          <a:p>
            <a:r>
              <a:rPr lang="fr-FR" dirty="0" smtClean="0"/>
              <a:t>Diagrammes de  communication (collaboration)</a:t>
            </a:r>
          </a:p>
          <a:p>
            <a:r>
              <a:rPr lang="fr-FR" dirty="0" smtClean="0"/>
              <a:t>Diagrammes d’états</a:t>
            </a:r>
          </a:p>
          <a:p>
            <a:r>
              <a:rPr lang="fr-FR" dirty="0" smtClean="0"/>
              <a:t>Timing </a:t>
            </a:r>
            <a:r>
              <a:rPr lang="fr-FR" dirty="0" err="1" smtClean="0"/>
              <a:t>diagram</a:t>
            </a:r>
            <a:endParaRPr lang="fr-FR" dirty="0" smtClean="0"/>
          </a:p>
          <a:p>
            <a:r>
              <a:rPr lang="fr-FR" dirty="0" smtClean="0"/>
              <a:t>Interaction </a:t>
            </a:r>
            <a:r>
              <a:rPr lang="fr-FR" dirty="0" err="1" smtClean="0"/>
              <a:t>overview</a:t>
            </a:r>
            <a:r>
              <a:rPr lang="fr-FR" dirty="0" smtClean="0"/>
              <a:t> </a:t>
            </a:r>
            <a:r>
              <a:rPr lang="fr-FR" dirty="0" err="1" smtClean="0"/>
              <a:t>diagram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8A545265-BCF5-4BA0-B57D-70264005D588}" type="slidenum">
              <a:rPr lang="fr-FR" smtClean="0"/>
              <a:pPr algn="r"/>
              <a:t>71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373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Diagramme de séquence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76800"/>
          </a:xfrm>
        </p:spPr>
        <p:txBody>
          <a:bodyPr>
            <a:normAutofit/>
          </a:bodyPr>
          <a:lstStyle/>
          <a:p>
            <a:r>
              <a:rPr lang="fr-FR" sz="2800" dirty="0" smtClean="0"/>
              <a:t>Les </a:t>
            </a:r>
            <a:r>
              <a:rPr lang="fr-FR" sz="2800" b="1" dirty="0" smtClean="0">
                <a:solidFill>
                  <a:schemeClr val="tx2"/>
                </a:solidFill>
              </a:rPr>
              <a:t>diagrammes de séquence </a:t>
            </a:r>
            <a:r>
              <a:rPr lang="fr-FR" sz="2800" dirty="0" smtClean="0"/>
              <a:t>permettent la modélisation des </a:t>
            </a:r>
            <a:r>
              <a:rPr lang="fr-FR" sz="2800" b="1" dirty="0" smtClean="0">
                <a:solidFill>
                  <a:schemeClr val="tx2"/>
                </a:solidFill>
              </a:rPr>
              <a:t>interactions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smtClean="0"/>
              <a:t>entre les instances</a:t>
            </a:r>
          </a:p>
          <a:p>
            <a:pPr lvl="1"/>
            <a:r>
              <a:rPr lang="fr-FR" sz="2400" dirty="0" smtClean="0"/>
              <a:t>Illustration de </a:t>
            </a:r>
            <a:r>
              <a:rPr lang="fr-FR" sz="2400" b="1" dirty="0" smtClean="0">
                <a:solidFill>
                  <a:schemeClr val="tx2"/>
                </a:solidFill>
              </a:rPr>
              <a:t>l’aspect temporel</a:t>
            </a:r>
          </a:p>
          <a:p>
            <a:pPr lvl="1"/>
            <a:r>
              <a:rPr lang="fr-FR" sz="2400" dirty="0" smtClean="0"/>
              <a:t>L’</a:t>
            </a:r>
            <a:r>
              <a:rPr lang="fr-FR" sz="2400" b="1" dirty="0" smtClean="0">
                <a:solidFill>
                  <a:schemeClr val="tx2"/>
                </a:solidFill>
              </a:rPr>
              <a:t>échange des messages</a:t>
            </a:r>
            <a:r>
              <a:rPr lang="fr-FR" sz="2400" dirty="0" smtClean="0"/>
              <a:t> entre les instances dans le temps</a:t>
            </a:r>
          </a:p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Communication</a:t>
            </a:r>
            <a:r>
              <a:rPr lang="fr-FR" sz="2400" dirty="0" smtClean="0"/>
              <a:t> </a:t>
            </a:r>
            <a:r>
              <a:rPr lang="fr-FR" sz="2400" dirty="0"/>
              <a:t>entre participants </a:t>
            </a:r>
          </a:p>
          <a:p>
            <a:pPr lvl="2"/>
            <a:r>
              <a:rPr lang="fr-FR" sz="2000" dirty="0"/>
              <a:t>Échange de données, appel de </a:t>
            </a:r>
            <a:r>
              <a:rPr lang="fr-FR" sz="2000" dirty="0" smtClean="0"/>
              <a:t>méthodes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fr-FR" i="1" dirty="0" smtClean="0"/>
              <a:t>Le </a:t>
            </a:r>
            <a:r>
              <a:rPr lang="fr-FR" i="1" dirty="0"/>
              <a:t>diagramme de classes ne dit pas comment les méthodes sont utilisées, dans quel ordre…</a:t>
            </a:r>
            <a:endParaRPr lang="fr-FR" i="1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5968F-6B0B-47B4-A07E-A91BE5840956}" type="slidenum">
              <a:rPr lang="fr-FR" smtClean="0"/>
              <a:pPr/>
              <a:t>72</a:t>
            </a:fld>
            <a:endParaRPr lang="fr-FR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5013176"/>
            <a:ext cx="7615238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67320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500188" y="3000375"/>
            <a:ext cx="1643062" cy="30003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2571750"/>
            <a:ext cx="7578725" cy="376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Diagramme de séquence</a:t>
            </a:r>
          </a:p>
        </p:txBody>
      </p:sp>
      <p:sp>
        <p:nvSpPr>
          <p:cNvPr id="20484" name="Content Placeholder 2"/>
          <p:cNvSpPr>
            <a:spLocks noGrp="1"/>
          </p:cNvSpPr>
          <p:nvPr>
            <p:ph idx="1"/>
          </p:nvPr>
        </p:nvSpPr>
        <p:spPr>
          <a:xfrm>
            <a:off x="551445" y="1299958"/>
            <a:ext cx="8229600" cy="4876800"/>
          </a:xfrm>
        </p:spPr>
        <p:txBody>
          <a:bodyPr/>
          <a:lstStyle/>
          <a:p>
            <a:pPr marL="0" indent="0" algn="ctr">
              <a:buNone/>
            </a:pPr>
            <a:r>
              <a:rPr lang="fr-FR" dirty="0" smtClean="0"/>
              <a:t>Le diagramme de séquence montre les interactions sous un angle temporel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17E03-A6D2-4806-B985-F330B339913F}" type="slidenum">
              <a:rPr lang="fr-FR" smtClean="0"/>
              <a:pPr/>
              <a:t>73</a:t>
            </a:fld>
            <a:endParaRPr lang="fr-FR"/>
          </a:p>
        </p:txBody>
      </p:sp>
      <p:grpSp>
        <p:nvGrpSpPr>
          <p:cNvPr id="41" name="Group 40"/>
          <p:cNvGrpSpPr>
            <a:grpSpLocks/>
          </p:cNvGrpSpPr>
          <p:nvPr/>
        </p:nvGrpSpPr>
        <p:grpSpPr bwMode="auto">
          <a:xfrm>
            <a:off x="214313" y="1928813"/>
            <a:ext cx="1801812" cy="714375"/>
            <a:chOff x="214282" y="1928802"/>
            <a:chExt cx="1802344" cy="714380"/>
          </a:xfrm>
        </p:grpSpPr>
        <p:sp>
          <p:nvSpPr>
            <p:cNvPr id="20503" name="TextBox 6"/>
            <p:cNvSpPr txBox="1">
              <a:spLocks noChangeArrowheads="1"/>
            </p:cNvSpPr>
            <p:nvPr/>
          </p:nvSpPr>
          <p:spPr bwMode="auto">
            <a:xfrm>
              <a:off x="214282" y="1928802"/>
              <a:ext cx="1802344" cy="380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36000" tIns="36000" rIns="36000" bIns="36000">
              <a:spAutoFit/>
            </a:bodyPr>
            <a:lstStyle/>
            <a:p>
              <a:r>
                <a:rPr lang="en-US" sz="2000" b="1" i="1">
                  <a:solidFill>
                    <a:schemeClr val="tx2"/>
                  </a:solidFill>
                  <a:latin typeface="Calibri" pitchFamily="34" charset="0"/>
                </a:rPr>
                <a:t>Diagram header</a:t>
              </a:r>
            </a:p>
          </p:txBody>
        </p:sp>
        <p:cxnSp>
          <p:nvCxnSpPr>
            <p:cNvPr id="15" name="Straight Arrow Connector 14"/>
            <p:cNvCxnSpPr>
              <a:stCxn id="20503" idx="2"/>
            </p:cNvCxnSpPr>
            <p:nvPr/>
          </p:nvCxnSpPr>
          <p:spPr>
            <a:xfrm rot="16200000" flipH="1">
              <a:off x="1105974" y="2320079"/>
              <a:ext cx="333377" cy="312829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>
            <a:grpSpLocks/>
          </p:cNvGrpSpPr>
          <p:nvPr/>
        </p:nvGrpSpPr>
        <p:grpSpPr bwMode="auto">
          <a:xfrm>
            <a:off x="71438" y="5976938"/>
            <a:ext cx="1801812" cy="738187"/>
            <a:chOff x="71406" y="5977502"/>
            <a:chExt cx="1802344" cy="737646"/>
          </a:xfrm>
        </p:grpSpPr>
        <p:sp>
          <p:nvSpPr>
            <p:cNvPr id="20501" name="TextBox 15"/>
            <p:cNvSpPr txBox="1">
              <a:spLocks noChangeArrowheads="1"/>
            </p:cNvSpPr>
            <p:nvPr/>
          </p:nvSpPr>
          <p:spPr bwMode="auto">
            <a:xfrm>
              <a:off x="71406" y="6334668"/>
              <a:ext cx="1802344" cy="380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000" tIns="36000" rIns="36000" bIns="36000">
              <a:spAutoFit/>
            </a:bodyPr>
            <a:lstStyle/>
            <a:p>
              <a:r>
                <a:rPr lang="en-US" sz="2000" b="1" i="1">
                  <a:solidFill>
                    <a:schemeClr val="tx2"/>
                  </a:solidFill>
                  <a:latin typeface="Calibri" pitchFamily="34" charset="0"/>
                </a:rPr>
                <a:t>Diagram area</a:t>
              </a:r>
            </a:p>
          </p:txBody>
        </p:sp>
        <p:cxnSp>
          <p:nvCxnSpPr>
            <p:cNvPr id="17" name="Straight Arrow Connector 16"/>
            <p:cNvCxnSpPr>
              <a:stCxn id="20501" idx="0"/>
            </p:cNvCxnSpPr>
            <p:nvPr/>
          </p:nvCxnSpPr>
          <p:spPr>
            <a:xfrm rot="5400000" flipH="1" flipV="1">
              <a:off x="937032" y="6013842"/>
              <a:ext cx="356925" cy="284246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>
            <a:grpSpLocks/>
          </p:cNvGrpSpPr>
          <p:nvPr/>
        </p:nvGrpSpPr>
        <p:grpSpPr bwMode="auto">
          <a:xfrm>
            <a:off x="0" y="4143375"/>
            <a:ext cx="1643063" cy="1117600"/>
            <a:chOff x="-32" y="4309555"/>
            <a:chExt cx="1500198" cy="950709"/>
          </a:xfrm>
        </p:grpSpPr>
        <p:sp>
          <p:nvSpPr>
            <p:cNvPr id="20499" name="TextBox 20"/>
            <p:cNvSpPr txBox="1">
              <a:spLocks noChangeArrowheads="1"/>
            </p:cNvSpPr>
            <p:nvPr/>
          </p:nvSpPr>
          <p:spPr bwMode="auto">
            <a:xfrm>
              <a:off x="-32" y="4572008"/>
              <a:ext cx="1500198" cy="688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000" tIns="36000" rIns="36000" bIns="36000">
              <a:spAutoFit/>
            </a:bodyPr>
            <a:lstStyle/>
            <a:p>
              <a:pPr algn="ctr"/>
              <a:r>
                <a:rPr lang="en-US" sz="2000" b="1" i="1">
                  <a:solidFill>
                    <a:schemeClr val="tx2"/>
                  </a:solidFill>
                  <a:latin typeface="Calibri" pitchFamily="34" charset="0"/>
                </a:rPr>
                <a:t>Lifeline</a:t>
              </a:r>
            </a:p>
            <a:p>
              <a:pPr algn="ctr"/>
              <a:r>
                <a:rPr lang="fr-FR" sz="2000" b="1" i="1">
                  <a:solidFill>
                    <a:schemeClr val="tx2"/>
                  </a:solidFill>
                  <a:latin typeface="Calibri" pitchFamily="34" charset="0"/>
                </a:rPr>
                <a:t>(Ligne de vie)</a:t>
              </a:r>
            </a:p>
          </p:txBody>
        </p:sp>
        <p:cxnSp>
          <p:nvCxnSpPr>
            <p:cNvPr id="22" name="Straight Arrow Connector 21"/>
            <p:cNvCxnSpPr>
              <a:stCxn id="20499" idx="0"/>
            </p:cNvCxnSpPr>
            <p:nvPr/>
          </p:nvCxnSpPr>
          <p:spPr>
            <a:xfrm rot="5400000" flipH="1" flipV="1">
              <a:off x="908968" y="4151379"/>
              <a:ext cx="261985" cy="578337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>
            <a:grpSpLocks/>
          </p:cNvGrpSpPr>
          <p:nvPr/>
        </p:nvGrpSpPr>
        <p:grpSpPr bwMode="auto">
          <a:xfrm>
            <a:off x="3286125" y="2643188"/>
            <a:ext cx="1079500" cy="1143000"/>
            <a:chOff x="3286116" y="2643182"/>
            <a:chExt cx="1079389" cy="1143011"/>
          </a:xfrm>
        </p:grpSpPr>
        <p:sp>
          <p:nvSpPr>
            <p:cNvPr id="20497" name="TextBox 28"/>
            <p:cNvSpPr txBox="1">
              <a:spLocks noChangeArrowheads="1"/>
            </p:cNvSpPr>
            <p:nvPr/>
          </p:nvSpPr>
          <p:spPr bwMode="auto">
            <a:xfrm>
              <a:off x="3286116" y="2643182"/>
              <a:ext cx="1079389" cy="380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36000" tIns="36000" rIns="36000" bIns="36000">
              <a:spAutoFit/>
            </a:bodyPr>
            <a:lstStyle/>
            <a:p>
              <a:r>
                <a:rPr lang="en-US" sz="2000" b="1" i="1">
                  <a:solidFill>
                    <a:schemeClr val="tx2"/>
                  </a:solidFill>
                  <a:latin typeface="Calibri" pitchFamily="34" charset="0"/>
                </a:rPr>
                <a:t>Message </a:t>
              </a:r>
            </a:p>
          </p:txBody>
        </p:sp>
        <p:cxnSp>
          <p:nvCxnSpPr>
            <p:cNvPr id="30" name="Straight Arrow Connector 29"/>
            <p:cNvCxnSpPr>
              <a:stCxn id="20497" idx="2"/>
            </p:cNvCxnSpPr>
            <p:nvPr/>
          </p:nvCxnSpPr>
          <p:spPr>
            <a:xfrm rot="5400000">
              <a:off x="3389251" y="3349632"/>
              <a:ext cx="762007" cy="111114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>
            <a:grpSpLocks/>
          </p:cNvGrpSpPr>
          <p:nvPr/>
        </p:nvGrpSpPr>
        <p:grpSpPr bwMode="auto">
          <a:xfrm>
            <a:off x="6118225" y="2239963"/>
            <a:ext cx="1239838" cy="974725"/>
            <a:chOff x="6117559" y="2240678"/>
            <a:chExt cx="1240523" cy="974008"/>
          </a:xfrm>
        </p:grpSpPr>
        <p:sp>
          <p:nvSpPr>
            <p:cNvPr id="20495" name="TextBox 32"/>
            <p:cNvSpPr txBox="1">
              <a:spLocks noChangeArrowheads="1"/>
            </p:cNvSpPr>
            <p:nvPr/>
          </p:nvSpPr>
          <p:spPr bwMode="auto">
            <a:xfrm>
              <a:off x="6117559" y="2240678"/>
              <a:ext cx="1240523" cy="688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36000" tIns="36000" rIns="36000" bIns="36000">
              <a:spAutoFit/>
            </a:bodyPr>
            <a:lstStyle/>
            <a:p>
              <a:pPr algn="ctr"/>
              <a:r>
                <a:rPr lang="en-US" sz="2000" b="1" i="1">
                  <a:solidFill>
                    <a:schemeClr val="tx2"/>
                  </a:solidFill>
                  <a:latin typeface="Calibri" pitchFamily="34" charset="0"/>
                </a:rPr>
                <a:t>Participant</a:t>
              </a:r>
            </a:p>
            <a:p>
              <a:pPr algn="ctr"/>
              <a:r>
                <a:rPr lang="en-US" sz="2000" b="1" i="1">
                  <a:solidFill>
                    <a:schemeClr val="tx2"/>
                  </a:solidFill>
                  <a:latin typeface="Calibri" pitchFamily="34" charset="0"/>
                </a:rPr>
                <a:t>(objet)</a:t>
              </a:r>
            </a:p>
          </p:txBody>
        </p:sp>
        <p:cxnSp>
          <p:nvCxnSpPr>
            <p:cNvPr id="34" name="Straight Arrow Connector 33"/>
            <p:cNvCxnSpPr>
              <a:stCxn id="20495" idx="2"/>
            </p:cNvCxnSpPr>
            <p:nvPr/>
          </p:nvCxnSpPr>
          <p:spPr>
            <a:xfrm rot="16200000" flipH="1">
              <a:off x="6797568" y="2868604"/>
              <a:ext cx="285540" cy="406625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/>
          <p:cNvGrpSpPr>
            <a:grpSpLocks/>
          </p:cNvGrpSpPr>
          <p:nvPr/>
        </p:nvGrpSpPr>
        <p:grpSpPr bwMode="auto">
          <a:xfrm>
            <a:off x="7715250" y="4000500"/>
            <a:ext cx="1143000" cy="1928813"/>
            <a:chOff x="7715272" y="3999710"/>
            <a:chExt cx="1143008" cy="1929620"/>
          </a:xfrm>
        </p:grpSpPr>
        <p:sp>
          <p:nvSpPr>
            <p:cNvPr id="20493" name="TextBox 37"/>
            <p:cNvSpPr txBox="1">
              <a:spLocks noChangeArrowheads="1"/>
            </p:cNvSpPr>
            <p:nvPr/>
          </p:nvSpPr>
          <p:spPr bwMode="auto">
            <a:xfrm>
              <a:off x="7715272" y="3999710"/>
              <a:ext cx="1143008" cy="688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000" tIns="36000" rIns="36000" bIns="36000">
              <a:spAutoFit/>
            </a:bodyPr>
            <a:lstStyle/>
            <a:p>
              <a:pPr algn="ctr"/>
              <a:r>
                <a:rPr lang="fr-FR" sz="2000" b="1" i="1">
                  <a:solidFill>
                    <a:schemeClr val="tx2"/>
                  </a:solidFill>
                  <a:latin typeface="Calibri" pitchFamily="34" charset="0"/>
                </a:rPr>
                <a:t>Sens du temps</a:t>
              </a:r>
            </a:p>
          </p:txBody>
        </p:sp>
        <p:cxnSp>
          <p:nvCxnSpPr>
            <p:cNvPr id="39" name="Straight Arrow Connector 38"/>
            <p:cNvCxnSpPr>
              <a:stCxn id="20493" idx="2"/>
            </p:cNvCxnSpPr>
            <p:nvPr/>
          </p:nvCxnSpPr>
          <p:spPr>
            <a:xfrm rot="5400000">
              <a:off x="7665010" y="5307564"/>
              <a:ext cx="1241944" cy="1587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4749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77974"/>
            <a:ext cx="6327295" cy="394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séquence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002" y="1498540"/>
            <a:ext cx="8229600" cy="4876800"/>
          </a:xfrm>
        </p:spPr>
        <p:txBody>
          <a:bodyPr/>
          <a:lstStyle/>
          <a:p>
            <a:r>
              <a:rPr lang="fr-FR" dirty="0"/>
              <a:t>Un </a:t>
            </a:r>
            <a:r>
              <a:rPr lang="fr-FR" dirty="0" err="1"/>
              <a:t>SD</a:t>
            </a:r>
            <a:r>
              <a:rPr lang="fr-FR" dirty="0"/>
              <a:t> illustre un </a:t>
            </a:r>
            <a:r>
              <a:rPr lang="fr-FR" b="1" dirty="0">
                <a:solidFill>
                  <a:schemeClr val="tx2"/>
                </a:solidFill>
              </a:rPr>
              <a:t>scénario d’exécution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A325-26FB-4264-9B61-C789AFA25E8D}" type="slidenum">
              <a:rPr lang="fr-FR" smtClean="0"/>
              <a:pPr/>
              <a:t>74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3437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77974"/>
            <a:ext cx="6327295" cy="394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séquence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002" y="1498540"/>
            <a:ext cx="8229600" cy="4876800"/>
          </a:xfrm>
        </p:spPr>
        <p:txBody>
          <a:bodyPr/>
          <a:lstStyle/>
          <a:p>
            <a:r>
              <a:rPr lang="fr-FR" dirty="0"/>
              <a:t>Un </a:t>
            </a:r>
            <a:r>
              <a:rPr lang="fr-FR" dirty="0" err="1"/>
              <a:t>SD</a:t>
            </a:r>
            <a:r>
              <a:rPr lang="fr-FR" dirty="0"/>
              <a:t> illustre un </a:t>
            </a:r>
            <a:r>
              <a:rPr lang="fr-FR" b="1" dirty="0">
                <a:solidFill>
                  <a:schemeClr val="tx2"/>
                </a:solidFill>
              </a:rPr>
              <a:t>scénario d’exécution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A325-26FB-4264-9B61-C789AFA25E8D}" type="slidenum">
              <a:rPr lang="fr-FR" smtClean="0"/>
              <a:pPr/>
              <a:t>75</a:t>
            </a:fld>
            <a:endParaRPr lang="fr-FR"/>
          </a:p>
        </p:txBody>
      </p:sp>
      <p:sp>
        <p:nvSpPr>
          <p:cNvPr id="6" name="TextBox 5"/>
          <p:cNvSpPr txBox="1"/>
          <p:nvPr/>
        </p:nvSpPr>
        <p:spPr>
          <a:xfrm>
            <a:off x="498715" y="3700673"/>
            <a:ext cx="3096344" cy="99603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2000" dirty="0" smtClean="0"/>
              <a:t>L’opération « </a:t>
            </a:r>
            <a:r>
              <a:rPr lang="fr-FR" sz="2000" b="1" dirty="0" err="1" smtClean="0"/>
              <a:t>vérifierCarte</a:t>
            </a:r>
            <a:r>
              <a:rPr lang="fr-FR" sz="2000" dirty="0" smtClean="0"/>
              <a:t> » vient avant l’appel de « </a:t>
            </a:r>
            <a:r>
              <a:rPr lang="fr-FR" sz="2000" b="1" dirty="0" err="1" smtClean="0"/>
              <a:t>vérifierSolde</a:t>
            </a:r>
            <a:r>
              <a:rPr lang="fr-FR" sz="2000" dirty="0" smtClean="0"/>
              <a:t> »</a:t>
            </a:r>
            <a:endParaRPr lang="fr-FR" sz="2000" dirty="0"/>
          </a:p>
        </p:txBody>
      </p:sp>
      <p:cxnSp>
        <p:nvCxnSpPr>
          <p:cNvPr id="8" name="Straight Arrow Connector 7"/>
          <p:cNvCxnSpPr>
            <a:stCxn id="6" idx="3"/>
          </p:cNvCxnSpPr>
          <p:nvPr/>
        </p:nvCxnSpPr>
        <p:spPr>
          <a:xfrm flipV="1">
            <a:off x="3595059" y="4198689"/>
            <a:ext cx="720080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6" idx="3"/>
          </p:cNvCxnSpPr>
          <p:nvPr/>
        </p:nvCxnSpPr>
        <p:spPr>
          <a:xfrm>
            <a:off x="3595059" y="4198690"/>
            <a:ext cx="720080" cy="498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4" name="Grouper 3"/>
          <p:cNvGrpSpPr/>
          <p:nvPr/>
        </p:nvGrpSpPr>
        <p:grpSpPr>
          <a:xfrm>
            <a:off x="2555776" y="5055377"/>
            <a:ext cx="6365397" cy="1613983"/>
            <a:chOff x="2555776" y="5055377"/>
            <a:chExt cx="6365397" cy="1613983"/>
          </a:xfrm>
        </p:grpSpPr>
        <p:cxnSp>
          <p:nvCxnSpPr>
            <p:cNvPr id="13" name="Straight Arrow Connector 12"/>
            <p:cNvCxnSpPr>
              <a:stCxn id="11" idx="0"/>
            </p:cNvCxnSpPr>
            <p:nvPr/>
          </p:nvCxnSpPr>
          <p:spPr>
            <a:xfrm flipV="1">
              <a:off x="3780211" y="5138498"/>
              <a:ext cx="647773" cy="86409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2555776" y="6269250"/>
              <a:ext cx="6365397" cy="40011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fr-FR" sz="2000" dirty="0" smtClean="0"/>
                <a:t>L’objet </a:t>
              </a:r>
              <a:r>
                <a:rPr lang="fr-FR" sz="2000" b="1" dirty="0" smtClean="0">
                  <a:solidFill>
                    <a:schemeClr val="tx2"/>
                  </a:solidFill>
                </a:rPr>
                <a:t>o1</a:t>
              </a:r>
              <a:r>
                <a:rPr lang="fr-FR" sz="2000" dirty="0" smtClean="0">
                  <a:solidFill>
                    <a:schemeClr val="tx2"/>
                  </a:solidFill>
                </a:rPr>
                <a:t> </a:t>
              </a:r>
              <a:r>
                <a:rPr lang="fr-FR" sz="2000" dirty="0" smtClean="0"/>
                <a:t>invoque l’opération « </a:t>
              </a:r>
              <a:r>
                <a:rPr lang="fr-FR" sz="2000" dirty="0" err="1" smtClean="0"/>
                <a:t>vérifierSolde</a:t>
              </a:r>
              <a:r>
                <a:rPr lang="fr-FR" sz="2000" dirty="0" smtClean="0"/>
                <a:t> » de l’objet </a:t>
              </a:r>
              <a:r>
                <a:rPr lang="fr-FR" sz="2000" b="1" dirty="0" smtClean="0">
                  <a:solidFill>
                    <a:schemeClr val="tx2"/>
                  </a:solidFill>
                </a:rPr>
                <a:t>o2</a:t>
              </a:r>
              <a:endParaRPr lang="fr-FR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132437" y="6002594"/>
              <a:ext cx="1295547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000" b="1" dirty="0" smtClean="0">
                  <a:solidFill>
                    <a:schemeClr val="tx2"/>
                  </a:solidFill>
                </a:rPr>
                <a:t>Émetteur</a:t>
              </a:r>
              <a:endParaRPr lang="fr-FR" sz="2000" b="1" dirty="0">
                <a:solidFill>
                  <a:schemeClr val="tx2"/>
                </a:solidFill>
              </a:endParaRPr>
            </a:p>
          </p:txBody>
        </p:sp>
        <p:cxnSp>
          <p:nvCxnSpPr>
            <p:cNvPr id="17" name="Straight Arrow Connector 16"/>
            <p:cNvCxnSpPr>
              <a:stCxn id="15" idx="0"/>
            </p:cNvCxnSpPr>
            <p:nvPr/>
          </p:nvCxnSpPr>
          <p:spPr>
            <a:xfrm flipH="1" flipV="1">
              <a:off x="7134702" y="5055377"/>
              <a:ext cx="719909" cy="9472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7134702" y="6002594"/>
              <a:ext cx="1439818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000" b="1" dirty="0" smtClean="0">
                  <a:solidFill>
                    <a:schemeClr val="tx2"/>
                  </a:solidFill>
                </a:rPr>
                <a:t>Récepteur</a:t>
              </a:r>
              <a:endParaRPr lang="fr-FR" sz="2000" b="1" dirty="0">
                <a:solidFill>
                  <a:schemeClr val="tx2"/>
                </a:solidFill>
              </a:endParaRPr>
            </a:p>
          </p:txBody>
        </p:sp>
      </p:grpSp>
      <p:sp>
        <p:nvSpPr>
          <p:cNvPr id="21" name="Oval 20"/>
          <p:cNvSpPr/>
          <p:nvPr/>
        </p:nvSpPr>
        <p:spPr>
          <a:xfrm rot="20838031">
            <a:off x="6076239" y="863337"/>
            <a:ext cx="2116925" cy="86409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fr-FR" sz="2200" dirty="0" smtClean="0"/>
              <a:t>On déroule un scénario </a:t>
            </a:r>
            <a:endParaRPr lang="fr-FR" sz="2200" dirty="0"/>
          </a:p>
        </p:txBody>
      </p: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7494656" y="3227650"/>
            <a:ext cx="1143000" cy="1928813"/>
            <a:chOff x="7715272" y="3999710"/>
            <a:chExt cx="1143008" cy="1929620"/>
          </a:xfrm>
        </p:grpSpPr>
        <p:sp>
          <p:nvSpPr>
            <p:cNvPr id="23" name="TextBox 37"/>
            <p:cNvSpPr txBox="1">
              <a:spLocks noChangeArrowheads="1"/>
            </p:cNvSpPr>
            <p:nvPr/>
          </p:nvSpPr>
          <p:spPr bwMode="auto">
            <a:xfrm>
              <a:off x="7715272" y="3999710"/>
              <a:ext cx="1143008" cy="688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000" tIns="36000" rIns="36000" bIns="36000">
              <a:spAutoFit/>
            </a:bodyPr>
            <a:lstStyle/>
            <a:p>
              <a:pPr algn="ctr"/>
              <a:r>
                <a:rPr lang="fr-FR" sz="2000" b="1" i="1" dirty="0" smtClean="0">
                  <a:solidFill>
                    <a:schemeClr val="tx2"/>
                  </a:solidFill>
                  <a:latin typeface="Calibri" pitchFamily="34" charset="0"/>
                </a:rPr>
                <a:t>Ordre des messages</a:t>
              </a:r>
              <a:endParaRPr lang="fr-FR" sz="2000" b="1" i="1" dirty="0">
                <a:solidFill>
                  <a:schemeClr val="tx2"/>
                </a:solidFill>
                <a:latin typeface="Calibri" pitchFamily="34" charset="0"/>
              </a:endParaRPr>
            </a:p>
          </p:txBody>
        </p:sp>
        <p:cxnSp>
          <p:nvCxnSpPr>
            <p:cNvPr id="24" name="Straight Arrow Connector 23"/>
            <p:cNvCxnSpPr>
              <a:stCxn id="23" idx="2"/>
            </p:cNvCxnSpPr>
            <p:nvPr/>
          </p:nvCxnSpPr>
          <p:spPr>
            <a:xfrm flipH="1">
              <a:off x="8285190" y="4688254"/>
              <a:ext cx="1586" cy="1241076"/>
            </a:xfrm>
            <a:prstGeom prst="straightConnector1">
              <a:avLst/>
            </a:prstGeom>
            <a:ln>
              <a:tailEnd type="stealth" w="lg" len="lg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28625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10213" y="2832100"/>
            <a:ext cx="22860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Diagramme de séquence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876800"/>
          </a:xfrm>
        </p:spPr>
        <p:txBody>
          <a:bodyPr>
            <a:normAutofit/>
          </a:bodyPr>
          <a:lstStyle/>
          <a:p>
            <a:r>
              <a:rPr lang="fr-FR" sz="2800" dirty="0" smtClean="0"/>
              <a:t>Messages </a:t>
            </a:r>
          </a:p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Synchrone</a:t>
            </a:r>
          </a:p>
          <a:p>
            <a:pPr lvl="2"/>
            <a:r>
              <a:rPr lang="fr-FR" sz="2000" dirty="0" smtClean="0"/>
              <a:t>L’émetteur reste bloqué le temps que dure l’invocation</a:t>
            </a:r>
          </a:p>
          <a:p>
            <a:pPr lvl="1"/>
            <a:r>
              <a:rPr lang="fr-FR" sz="2400" b="1" dirty="0">
                <a:solidFill>
                  <a:schemeClr val="tx2"/>
                </a:solidFill>
              </a:rPr>
              <a:t>Asynchrone</a:t>
            </a:r>
          </a:p>
          <a:p>
            <a:pPr lvl="2"/>
            <a:r>
              <a:rPr lang="fr-FR" sz="2000" dirty="0" smtClean="0"/>
              <a:t>L’émetteur n’attend pas la fin de l’invocation, il ne reste pas bloqué</a:t>
            </a:r>
          </a:p>
          <a:p>
            <a:pPr lvl="1"/>
            <a:r>
              <a:rPr lang="fr-FR" sz="2400" b="1" dirty="0">
                <a:solidFill>
                  <a:schemeClr val="tx2"/>
                </a:solidFill>
              </a:rPr>
              <a:t>Retour</a:t>
            </a:r>
            <a:r>
              <a:rPr lang="fr-FR" sz="2400" dirty="0" smtClean="0"/>
              <a:t> (</a:t>
            </a:r>
            <a:r>
              <a:rPr lang="fr-FR" sz="2400" b="1" dirty="0" err="1">
                <a:solidFill>
                  <a:schemeClr val="tx2"/>
                </a:solidFill>
              </a:rPr>
              <a:t>reply</a:t>
            </a:r>
            <a:r>
              <a:rPr lang="fr-FR" sz="2400" dirty="0" smtClean="0"/>
              <a:t>)</a:t>
            </a:r>
          </a:p>
          <a:p>
            <a:pPr lvl="2"/>
            <a:r>
              <a:rPr lang="fr-FR" sz="2000" dirty="0" smtClean="0"/>
              <a:t>Un message peut donner lieu à un retour</a:t>
            </a:r>
          </a:p>
          <a:p>
            <a:pPr lvl="1"/>
            <a:r>
              <a:rPr lang="fr-FR" sz="2400" b="1" dirty="0">
                <a:solidFill>
                  <a:schemeClr val="tx2"/>
                </a:solidFill>
              </a:rPr>
              <a:t>Création</a:t>
            </a:r>
          </a:p>
          <a:p>
            <a:pPr lvl="2"/>
            <a:r>
              <a:rPr lang="fr-FR" sz="2000" dirty="0" smtClean="0"/>
              <a:t>Création d’une nouvelle instance</a:t>
            </a:r>
          </a:p>
          <a:p>
            <a:pPr lvl="1"/>
            <a:r>
              <a:rPr lang="fr-FR" sz="2400" b="1" dirty="0">
                <a:solidFill>
                  <a:schemeClr val="tx2"/>
                </a:solidFill>
              </a:rPr>
              <a:t>Destruction</a:t>
            </a:r>
            <a:r>
              <a:rPr lang="fr-FR" sz="2400" dirty="0" smtClean="0"/>
              <a:t> </a:t>
            </a:r>
          </a:p>
          <a:p>
            <a:pPr lvl="2"/>
            <a:r>
              <a:rPr lang="fr-FR" sz="2000" dirty="0" smtClean="0"/>
              <a:t>Destruction d’une instance</a:t>
            </a:r>
          </a:p>
          <a:p>
            <a:pPr lvl="1"/>
            <a:endParaRPr lang="fr-FR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7EB61-BCCC-492B-9936-D4A19DAE33E7}" type="slidenum">
              <a:rPr lang="fr-FR" smtClean="0"/>
              <a:pPr/>
              <a:t>76</a:t>
            </a:fld>
            <a:endParaRPr lang="fr-FR"/>
          </a:p>
        </p:txBody>
      </p:sp>
      <p:pic>
        <p:nvPicPr>
          <p:cNvPr id="2355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10213" y="1905923"/>
            <a:ext cx="3000375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8277" y="3706738"/>
            <a:ext cx="30861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13" y="4308896"/>
            <a:ext cx="2973387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2988" y="5373216"/>
            <a:ext cx="24384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06465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Diagramme de séquence</a:t>
            </a:r>
          </a:p>
        </p:txBody>
      </p:sp>
      <p:pic>
        <p:nvPicPr>
          <p:cNvPr id="2457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03210" y="1212662"/>
            <a:ext cx="6841197" cy="5264338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FC671-CB09-4E86-8096-2D0703334A7F}" type="slidenum">
              <a:rPr lang="fr-FR" smtClean="0"/>
              <a:pPr/>
              <a:t>77</a:t>
            </a:fld>
            <a:endParaRPr lang="fr-FR"/>
          </a:p>
        </p:txBody>
      </p:sp>
      <p:sp>
        <p:nvSpPr>
          <p:cNvPr id="24581" name="TextBox 7"/>
          <p:cNvSpPr txBox="1">
            <a:spLocks noChangeArrowheads="1"/>
          </p:cNvSpPr>
          <p:nvPr/>
        </p:nvSpPr>
        <p:spPr bwMode="auto">
          <a:xfrm>
            <a:off x="2319338" y="3371850"/>
            <a:ext cx="1150937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pPr algn="ctr"/>
            <a:r>
              <a:rPr lang="fr-FR" sz="2000" b="1" i="1" dirty="0">
                <a:solidFill>
                  <a:schemeClr val="tx2"/>
                </a:solidFill>
                <a:latin typeface="Calibri" pitchFamily="34" charset="0"/>
              </a:rPr>
              <a:t>Message </a:t>
            </a:r>
            <a:br>
              <a:rPr lang="fr-FR" sz="2000" b="1" i="1" dirty="0">
                <a:solidFill>
                  <a:schemeClr val="tx2"/>
                </a:solidFill>
                <a:latin typeface="Calibri" pitchFamily="34" charset="0"/>
              </a:rPr>
            </a:br>
            <a:r>
              <a:rPr lang="fr-FR" sz="2000" b="1" i="1" dirty="0">
                <a:solidFill>
                  <a:schemeClr val="tx2"/>
                </a:solidFill>
                <a:latin typeface="Calibri" pitchFamily="34" charset="0"/>
              </a:rPr>
              <a:t>synchrone</a:t>
            </a:r>
          </a:p>
        </p:txBody>
      </p:sp>
      <p:cxnSp>
        <p:nvCxnSpPr>
          <p:cNvPr id="9" name="Straight Arrow Connector 8"/>
          <p:cNvCxnSpPr>
            <a:stCxn id="24581" idx="0"/>
          </p:cNvCxnSpPr>
          <p:nvPr/>
        </p:nvCxnSpPr>
        <p:spPr>
          <a:xfrm rot="5400000" flipH="1" flipV="1">
            <a:off x="2713832" y="2980531"/>
            <a:ext cx="571500" cy="211137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3" name="TextBox 12"/>
          <p:cNvSpPr txBox="1">
            <a:spLocks noChangeArrowheads="1"/>
          </p:cNvSpPr>
          <p:nvPr/>
        </p:nvSpPr>
        <p:spPr bwMode="auto">
          <a:xfrm>
            <a:off x="3563938" y="3716337"/>
            <a:ext cx="1150937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tIns="36000" rIns="36000" bIns="36000">
            <a:spAutoFit/>
          </a:bodyPr>
          <a:lstStyle/>
          <a:p>
            <a:pPr algn="ctr"/>
            <a:r>
              <a:rPr lang="fr-FR" sz="2000" b="1" i="1" dirty="0">
                <a:solidFill>
                  <a:schemeClr val="tx2"/>
                </a:solidFill>
                <a:latin typeface="Calibri" pitchFamily="34" charset="0"/>
              </a:rPr>
              <a:t>Message </a:t>
            </a:r>
            <a:br>
              <a:rPr lang="fr-FR" sz="2000" b="1" i="1" dirty="0">
                <a:solidFill>
                  <a:schemeClr val="tx2"/>
                </a:solidFill>
                <a:latin typeface="Calibri" pitchFamily="34" charset="0"/>
              </a:rPr>
            </a:br>
            <a:r>
              <a:rPr lang="fr-FR" sz="2000" b="1" i="1" dirty="0">
                <a:solidFill>
                  <a:schemeClr val="tx2"/>
                </a:solidFill>
                <a:latin typeface="Calibri" pitchFamily="34" charset="0"/>
              </a:rPr>
              <a:t>retour</a:t>
            </a:r>
          </a:p>
        </p:txBody>
      </p:sp>
      <p:cxnSp>
        <p:nvCxnSpPr>
          <p:cNvPr id="14" name="Straight Arrow Connector 13"/>
          <p:cNvCxnSpPr>
            <a:stCxn id="24583" idx="2"/>
          </p:cNvCxnSpPr>
          <p:nvPr/>
        </p:nvCxnSpPr>
        <p:spPr>
          <a:xfrm rot="5400000">
            <a:off x="3767137" y="4559300"/>
            <a:ext cx="525463" cy="217488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5" name="TextBox 16"/>
          <p:cNvSpPr txBox="1">
            <a:spLocks noChangeArrowheads="1"/>
          </p:cNvSpPr>
          <p:nvPr/>
        </p:nvSpPr>
        <p:spPr bwMode="auto">
          <a:xfrm>
            <a:off x="6804248" y="5710263"/>
            <a:ext cx="135731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tIns="36000" rIns="36000" bIns="36000">
            <a:spAutoFit/>
          </a:bodyPr>
          <a:lstStyle/>
          <a:p>
            <a:r>
              <a:rPr lang="fr-FR" sz="2000" b="1" i="1" dirty="0">
                <a:solidFill>
                  <a:schemeClr val="tx2"/>
                </a:solidFill>
                <a:latin typeface="Calibri" pitchFamily="34" charset="0"/>
              </a:rPr>
              <a:t>Destruction </a:t>
            </a:r>
          </a:p>
        </p:txBody>
      </p:sp>
      <p:cxnSp>
        <p:nvCxnSpPr>
          <p:cNvPr id="18" name="Straight Arrow Connector 17"/>
          <p:cNvCxnSpPr>
            <a:stCxn id="24585" idx="0"/>
          </p:cNvCxnSpPr>
          <p:nvPr/>
        </p:nvCxnSpPr>
        <p:spPr>
          <a:xfrm rot="16200000" flipV="1">
            <a:off x="7143973" y="5370538"/>
            <a:ext cx="571500" cy="107950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7" name="TextBox 23"/>
          <p:cNvSpPr txBox="1">
            <a:spLocks noChangeArrowheads="1"/>
          </p:cNvSpPr>
          <p:nvPr/>
        </p:nvSpPr>
        <p:spPr bwMode="auto">
          <a:xfrm>
            <a:off x="5929313" y="1643063"/>
            <a:ext cx="10350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pPr algn="ctr"/>
            <a:r>
              <a:rPr lang="fr-FR" sz="2000" b="1" i="1">
                <a:solidFill>
                  <a:schemeClr val="tx2"/>
                </a:solidFill>
                <a:latin typeface="Calibri" pitchFamily="34" charset="0"/>
              </a:rPr>
              <a:t>Création </a:t>
            </a:r>
          </a:p>
        </p:txBody>
      </p:sp>
      <p:cxnSp>
        <p:nvCxnSpPr>
          <p:cNvPr id="25" name="Straight Arrow Connector 24"/>
          <p:cNvCxnSpPr>
            <a:stCxn id="24587" idx="2"/>
          </p:cNvCxnSpPr>
          <p:nvPr/>
        </p:nvCxnSpPr>
        <p:spPr>
          <a:xfrm rot="5400000">
            <a:off x="5949950" y="2146301"/>
            <a:ext cx="619125" cy="374650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9" name="TextBox 27"/>
          <p:cNvSpPr txBox="1">
            <a:spLocks noChangeArrowheads="1"/>
          </p:cNvSpPr>
          <p:nvPr/>
        </p:nvSpPr>
        <p:spPr bwMode="auto">
          <a:xfrm>
            <a:off x="5145088" y="5073650"/>
            <a:ext cx="142875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tIns="36000" rIns="36000" bIns="36000">
            <a:spAutoFit/>
          </a:bodyPr>
          <a:lstStyle/>
          <a:p>
            <a:r>
              <a:rPr lang="fr-FR" sz="2000" b="1" i="1" dirty="0">
                <a:solidFill>
                  <a:schemeClr val="tx2"/>
                </a:solidFill>
                <a:latin typeface="Calibri" pitchFamily="34" charset="0"/>
              </a:rPr>
              <a:t>Message </a:t>
            </a:r>
            <a:br>
              <a:rPr lang="fr-FR" sz="2000" b="1" i="1" dirty="0">
                <a:solidFill>
                  <a:schemeClr val="tx2"/>
                </a:solidFill>
                <a:latin typeface="Calibri" pitchFamily="34" charset="0"/>
              </a:rPr>
            </a:br>
            <a:r>
              <a:rPr lang="fr-FR" sz="2000" b="1" i="1" dirty="0">
                <a:solidFill>
                  <a:schemeClr val="tx2"/>
                </a:solidFill>
                <a:latin typeface="Calibri" pitchFamily="34" charset="0"/>
              </a:rPr>
              <a:t>asynchrone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rot="5400000" flipH="1" flipV="1">
            <a:off x="4645819" y="4502944"/>
            <a:ext cx="1285875" cy="1588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5400000" flipH="1" flipV="1">
            <a:off x="5184776" y="4859337"/>
            <a:ext cx="571500" cy="0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92" name="TextBox 56"/>
          <p:cNvSpPr txBox="1">
            <a:spLocks noChangeArrowheads="1"/>
          </p:cNvSpPr>
          <p:nvPr/>
        </p:nvSpPr>
        <p:spPr bwMode="auto">
          <a:xfrm>
            <a:off x="2956718" y="5814245"/>
            <a:ext cx="19288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fr-FR" b="1" i="1" dirty="0">
                <a:solidFill>
                  <a:schemeClr val="tx2"/>
                </a:solidFill>
                <a:latin typeface="Calibri" pitchFamily="34" charset="0"/>
              </a:rPr>
              <a:t>Message synchrone</a:t>
            </a:r>
          </a:p>
          <a:p>
            <a:pPr algn="ctr"/>
            <a:r>
              <a:rPr lang="fr-FR" b="1" i="1" dirty="0">
                <a:solidFill>
                  <a:schemeClr val="tx2"/>
                </a:solidFill>
                <a:latin typeface="Calibri" pitchFamily="34" charset="0"/>
              </a:rPr>
              <a:t>(traitement interne)</a:t>
            </a:r>
          </a:p>
        </p:txBody>
      </p:sp>
      <p:cxnSp>
        <p:nvCxnSpPr>
          <p:cNvPr id="58" name="Straight Arrow Connector 57"/>
          <p:cNvCxnSpPr>
            <a:stCxn id="24592" idx="1"/>
          </p:cNvCxnSpPr>
          <p:nvPr/>
        </p:nvCxnSpPr>
        <p:spPr>
          <a:xfrm rot="10800000">
            <a:off x="2599530" y="5655495"/>
            <a:ext cx="357188" cy="436562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04684" y="3481460"/>
            <a:ext cx="1619672" cy="138499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2"/>
                </a:solidFill>
              </a:rPr>
              <a:t>Période d’activation </a:t>
            </a:r>
            <a:r>
              <a:rPr lang="fr-FR" dirty="0" smtClean="0"/>
              <a:t>:</a:t>
            </a:r>
          </a:p>
          <a:p>
            <a:pPr algn="ctr"/>
            <a:r>
              <a:rPr lang="fr-FR" dirty="0" smtClean="0"/>
              <a:t> indication durée du traitement</a:t>
            </a:r>
            <a:endParaRPr lang="fr-FR" dirty="0"/>
          </a:p>
        </p:txBody>
      </p:sp>
      <p:sp>
        <p:nvSpPr>
          <p:cNvPr id="28" name="Left Brace 27"/>
          <p:cNvSpPr/>
          <p:nvPr/>
        </p:nvSpPr>
        <p:spPr>
          <a:xfrm>
            <a:off x="1835696" y="2736438"/>
            <a:ext cx="360040" cy="3087689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8345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Diagramme de séquence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Messages asynchrones </a:t>
            </a:r>
          </a:p>
          <a:p>
            <a:pPr lvl="1"/>
            <a:r>
              <a:rPr lang="fr-FR" sz="2400" dirty="0" smtClean="0"/>
              <a:t>L’ordre de réception des messages, dans un scénario précis, peut être indiqué</a:t>
            </a:r>
            <a:endParaRPr lang="fr-FR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116331"/>
            <a:ext cx="6768752" cy="3510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376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Diagramme de séquence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Messages perdus </a:t>
            </a:r>
          </a:p>
          <a:p>
            <a:pPr lvl="1"/>
            <a:r>
              <a:rPr lang="fr-FR" sz="2400" dirty="0" err="1" smtClean="0"/>
              <a:t>UML</a:t>
            </a:r>
            <a:r>
              <a:rPr lang="fr-FR" sz="2400" dirty="0" smtClean="0"/>
              <a:t> permet d’indiquer la perte d’un message, ou encore la réception d’un message inattendu</a:t>
            </a:r>
            <a:endParaRPr lang="fr-FR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000" y="2937540"/>
            <a:ext cx="4787984" cy="3651853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6389928" y="3356992"/>
            <a:ext cx="2016952" cy="504056"/>
            <a:chOff x="5508104" y="4221088"/>
            <a:chExt cx="2016952" cy="504056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6012160" y="4606587"/>
              <a:ext cx="1259592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7271751" y="4480288"/>
              <a:ext cx="253305" cy="244856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08104" y="4221088"/>
              <a:ext cx="1809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 b="1" dirty="0" smtClean="0"/>
                <a:t>Message perdu</a:t>
              </a:r>
              <a:endParaRPr lang="fr-FR" sz="2000" b="1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259966" y="4119496"/>
            <a:ext cx="2527627" cy="601794"/>
            <a:chOff x="6564556" y="3952674"/>
            <a:chExt cx="2527627" cy="601794"/>
          </a:xfrm>
        </p:grpSpPr>
        <p:cxnSp>
          <p:nvCxnSpPr>
            <p:cNvPr id="13" name="Straight Arrow Connector 12"/>
            <p:cNvCxnSpPr/>
            <p:nvPr/>
          </p:nvCxnSpPr>
          <p:spPr>
            <a:xfrm>
              <a:off x="6817861" y="4432040"/>
              <a:ext cx="1259592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6876576" y="3952674"/>
              <a:ext cx="22156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 b="1" dirty="0" smtClean="0"/>
                <a:t>Message inattendu</a:t>
              </a:r>
              <a:endParaRPr lang="fr-FR" sz="2000" b="1" dirty="0"/>
            </a:p>
          </p:txBody>
        </p:sp>
        <p:sp>
          <p:nvSpPr>
            <p:cNvPr id="16" name="Oval 15"/>
            <p:cNvSpPr/>
            <p:nvPr/>
          </p:nvSpPr>
          <p:spPr>
            <a:xfrm>
              <a:off x="6564556" y="4309612"/>
              <a:ext cx="253305" cy="244856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721121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kirsch\Documents\Manu\Paris\Materiel\UML\Cours-UML_files\cycle-vie-v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569" y="1862110"/>
            <a:ext cx="7016231" cy="3929090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3719"/>
            <a:ext cx="8229600" cy="990600"/>
          </a:xfrm>
        </p:spPr>
        <p:txBody>
          <a:bodyPr>
            <a:normAutofit/>
          </a:bodyPr>
          <a:lstStyle/>
          <a:p>
            <a:r>
              <a:rPr lang="fr-FR" dirty="0"/>
              <a:t>Méthodologies de développement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r"/>
            <a:fld id="{08F9BE58-7793-45FF-A067-2A41621469A2}" type="slidenum">
              <a:rPr lang="fr-FR" smtClean="0"/>
              <a:pPr algn="r"/>
              <a:t>8</a:t>
            </a:fld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290976" y="1295400"/>
            <a:ext cx="1809405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fr-FR" sz="2400" b="1" u="sng" dirty="0" smtClean="0">
                <a:solidFill>
                  <a:schemeClr val="tx2"/>
                </a:solidFill>
              </a:rPr>
              <a:t>Le cycle en V</a:t>
            </a:r>
          </a:p>
        </p:txBody>
      </p:sp>
      <p:sp>
        <p:nvSpPr>
          <p:cNvPr id="9" name="Rectangle 8"/>
          <p:cNvSpPr/>
          <p:nvPr/>
        </p:nvSpPr>
        <p:spPr>
          <a:xfrm>
            <a:off x="151484" y="3944541"/>
            <a:ext cx="3277515" cy="1846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fr-FR" sz="2000" dirty="0" smtClean="0"/>
              <a:t>Toute </a:t>
            </a:r>
            <a:r>
              <a:rPr lang="fr-FR" sz="2000" b="1" dirty="0" smtClean="0"/>
              <a:t>description d’un composant </a:t>
            </a:r>
            <a:r>
              <a:rPr lang="fr-FR" sz="2000" dirty="0" smtClean="0"/>
              <a:t>est accompagnée de </a:t>
            </a:r>
            <a:r>
              <a:rPr lang="fr-FR" sz="2000" b="1" dirty="0" smtClean="0"/>
              <a:t>tests</a:t>
            </a:r>
            <a:r>
              <a:rPr lang="fr-FR" sz="2000" dirty="0" smtClean="0"/>
              <a:t> permettant de </a:t>
            </a:r>
            <a:r>
              <a:rPr lang="fr-FR" sz="2000" b="1" dirty="0" smtClean="0"/>
              <a:t>valider</a:t>
            </a:r>
            <a:r>
              <a:rPr lang="fr-FR" sz="2000" dirty="0" smtClean="0"/>
              <a:t> s’il correspond bien à sa </a:t>
            </a:r>
            <a:r>
              <a:rPr lang="fr-FR" sz="2000" b="1" dirty="0" smtClean="0"/>
              <a:t>description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0" y="1219200"/>
            <a:ext cx="2300318" cy="718140"/>
          </a:xfrm>
          <a:prstGeom prst="snip1Rect">
            <a:avLst>
              <a:gd name="adj" fmla="val 2494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000" dirty="0" smtClean="0"/>
              <a:t>Vérification toujours tardive ! </a:t>
            </a:r>
            <a:endParaRPr lang="fr-FR" sz="2000" dirty="0"/>
          </a:p>
        </p:txBody>
      </p:sp>
      <p:sp>
        <p:nvSpPr>
          <p:cNvPr id="11" name="Snip Single Corner Rectangle 10"/>
          <p:cNvSpPr/>
          <p:nvPr/>
        </p:nvSpPr>
        <p:spPr>
          <a:xfrm>
            <a:off x="76200" y="5957680"/>
            <a:ext cx="6019800" cy="808077"/>
          </a:xfrm>
          <a:prstGeom prst="snip1Rect">
            <a:avLst>
              <a:gd name="adj" fmla="val 3346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algn="ctr"/>
            <a:r>
              <a:rPr lang="fr-FR" sz="2200" dirty="0" smtClean="0"/>
              <a:t>On n’énonce pas une propriété qu’il est impossible de vérifier </a:t>
            </a:r>
            <a:endParaRPr lang="fr-FR" sz="2200" dirty="0"/>
          </a:p>
        </p:txBody>
      </p:sp>
      <p:sp>
        <p:nvSpPr>
          <p:cNvPr id="12" name="Down Arrow 11"/>
          <p:cNvSpPr/>
          <p:nvPr/>
        </p:nvSpPr>
        <p:spPr>
          <a:xfrm>
            <a:off x="1571604" y="5529453"/>
            <a:ext cx="285752" cy="428628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5749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Diagramme de séquence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80</a:t>
            </a:fld>
            <a:endParaRPr lang="en-US" dirty="0"/>
          </a:p>
        </p:txBody>
      </p:sp>
      <p:sp>
        <p:nvSpPr>
          <p:cNvPr id="8" name="ZoneTexte 7"/>
          <p:cNvSpPr txBox="1"/>
          <p:nvPr/>
        </p:nvSpPr>
        <p:spPr>
          <a:xfrm>
            <a:off x="5796136" y="1772816"/>
            <a:ext cx="3168352" cy="193899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Les diagrammes de séquence sont utiles pour illustrer les protocoles de communication réseau. </a:t>
            </a:r>
            <a:endParaRPr lang="fr-FR" sz="24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628800"/>
            <a:ext cx="4999992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866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Diagramme de séquence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81</a:t>
            </a:fld>
            <a:endParaRPr lang="en-US" dirty="0"/>
          </a:p>
        </p:txBody>
      </p:sp>
      <p:sp>
        <p:nvSpPr>
          <p:cNvPr id="8" name="ZoneTexte 7"/>
          <p:cNvSpPr txBox="1"/>
          <p:nvPr/>
        </p:nvSpPr>
        <p:spPr>
          <a:xfrm>
            <a:off x="5796136" y="1772816"/>
            <a:ext cx="3168352" cy="193899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Les diagrammes de séquence sont utiles pour illustrer les protocoles de communication réseau. </a:t>
            </a:r>
            <a:endParaRPr lang="fr-FR" sz="24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628800"/>
            <a:ext cx="4999992" cy="417646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628800"/>
            <a:ext cx="4862658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457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Diagramme de séquence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Scénario</a:t>
            </a:r>
            <a:r>
              <a:rPr lang="fr-FR" sz="2800" dirty="0" smtClean="0"/>
              <a:t> :  </a:t>
            </a:r>
          </a:p>
          <a:p>
            <a:pPr lvl="1"/>
            <a:r>
              <a:rPr lang="fr-FR" sz="2400" dirty="0" smtClean="0"/>
              <a:t>Un client ouvre une connexion avec un serveur</a:t>
            </a:r>
          </a:p>
          <a:p>
            <a:pPr lvl="1"/>
            <a:r>
              <a:rPr lang="fr-FR" sz="2400" dirty="0" smtClean="0"/>
              <a:t>Le serveur, lorsqu’il reçoit une demande d’ouverture de connexion de la part d’un client, va créer un nouveau </a:t>
            </a:r>
            <a:r>
              <a:rPr lang="fr-FR" sz="2400" i="1" dirty="0" smtClean="0"/>
              <a:t>thread</a:t>
            </a:r>
            <a:r>
              <a:rPr lang="fr-FR" sz="2400" dirty="0" smtClean="0"/>
              <a:t> qui s’occupera de cette connexion</a:t>
            </a:r>
          </a:p>
          <a:p>
            <a:pPr lvl="1"/>
            <a:r>
              <a:rPr lang="fr-FR" sz="2400" dirty="0" smtClean="0"/>
              <a:t>Le client envoie alors le message à travers la nouvelle connexion </a:t>
            </a:r>
          </a:p>
          <a:p>
            <a:pPr lvl="1"/>
            <a:r>
              <a:rPr lang="fr-FR" sz="2400" dirty="0" smtClean="0"/>
              <a:t>Le </a:t>
            </a:r>
            <a:r>
              <a:rPr lang="fr-FR" sz="2400" i="1" dirty="0" smtClean="0"/>
              <a:t>thread</a:t>
            </a:r>
            <a:r>
              <a:rPr lang="fr-FR" sz="2400" dirty="0" smtClean="0"/>
              <a:t> dédié reçoit le message et le traite. Il envoie ensuite la réponse au client, qui l’attend</a:t>
            </a:r>
          </a:p>
          <a:p>
            <a:pPr lvl="1"/>
            <a:r>
              <a:rPr lang="fr-FR" sz="2400" dirty="0" smtClean="0"/>
              <a:t>Le client ferme ensuite la connexion auprès du serveur, qui détruit le </a:t>
            </a:r>
            <a:r>
              <a:rPr lang="fr-FR" sz="2400" i="1" dirty="0" smtClean="0"/>
              <a:t>thread</a:t>
            </a:r>
            <a:endParaRPr lang="fr-FR" sz="2400" i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415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Diagramme de séquence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Scénario</a:t>
            </a:r>
            <a:r>
              <a:rPr lang="fr-FR" sz="2800" dirty="0" smtClean="0"/>
              <a:t> :  </a:t>
            </a:r>
          </a:p>
          <a:p>
            <a:pPr lvl="1"/>
            <a:r>
              <a:rPr lang="fr-FR" sz="2400" dirty="0" smtClean="0"/>
              <a:t>Un client ouvre une connexion avec un serveur</a:t>
            </a:r>
          </a:p>
          <a:p>
            <a:pPr lvl="1"/>
            <a:r>
              <a:rPr lang="fr-FR" sz="2400" dirty="0" smtClean="0"/>
              <a:t>Le serveur, lorsqu’il reçoit une demande d’ouverture de connexion de la part d’un client, va créer un nouveau </a:t>
            </a:r>
            <a:r>
              <a:rPr lang="fr-FR" sz="2400" i="1" dirty="0" smtClean="0"/>
              <a:t>thread</a:t>
            </a:r>
            <a:r>
              <a:rPr lang="fr-FR" sz="2400" dirty="0" smtClean="0"/>
              <a:t> qui s’occupera de cette connexion</a:t>
            </a:r>
          </a:p>
          <a:p>
            <a:pPr lvl="1"/>
            <a:r>
              <a:rPr lang="fr-FR" sz="2400" dirty="0" smtClean="0"/>
              <a:t>Le client envoie alors le message à travers la nouvelle connexion </a:t>
            </a:r>
          </a:p>
          <a:p>
            <a:pPr lvl="1"/>
            <a:r>
              <a:rPr lang="fr-FR" sz="2400" dirty="0" smtClean="0"/>
              <a:t>Le </a:t>
            </a:r>
            <a:r>
              <a:rPr lang="fr-FR" sz="2400" i="1" dirty="0" smtClean="0"/>
              <a:t>thread</a:t>
            </a:r>
            <a:r>
              <a:rPr lang="fr-FR" sz="2400" dirty="0" smtClean="0"/>
              <a:t> dédié reçoit le message et le traite. Il envoie ensuite la réponse au client, qui l’attend</a:t>
            </a:r>
          </a:p>
          <a:p>
            <a:pPr lvl="1"/>
            <a:r>
              <a:rPr lang="fr-FR" sz="2400" dirty="0" smtClean="0"/>
              <a:t>Le client ferme ensuite la connexion auprès du serveur, qui détruit le </a:t>
            </a:r>
            <a:r>
              <a:rPr lang="fr-FR" sz="2400" i="1" dirty="0" smtClean="0"/>
              <a:t>thread</a:t>
            </a:r>
            <a:endParaRPr lang="fr-FR" sz="2400" i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83</a:t>
            </a:fld>
            <a:endParaRPr lang="en-US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29" y="1434981"/>
            <a:ext cx="8571151" cy="4946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782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Diagramme de séquence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876800"/>
          </a:xfrm>
        </p:spPr>
        <p:txBody>
          <a:bodyPr/>
          <a:lstStyle/>
          <a:p>
            <a:r>
              <a:rPr lang="fr-FR" dirty="0" smtClean="0"/>
              <a:t>Relation </a:t>
            </a:r>
            <a:r>
              <a:rPr lang="fr-FR" b="1" dirty="0" smtClean="0"/>
              <a:t>diagramme de séquence </a:t>
            </a:r>
            <a:r>
              <a:rPr lang="fr-FR" dirty="0" smtClean="0">
                <a:sym typeface="Wingdings" pitchFamily="2" charset="2"/>
              </a:rPr>
              <a:t>↔ </a:t>
            </a:r>
            <a:r>
              <a:rPr lang="fr-FR" b="1" dirty="0" smtClean="0">
                <a:sym typeface="Wingdings" pitchFamily="2" charset="2"/>
              </a:rPr>
              <a:t>diagramme de classe</a:t>
            </a:r>
          </a:p>
          <a:p>
            <a:pPr lvl="1"/>
            <a:r>
              <a:rPr lang="fr-FR" sz="2200" dirty="0" smtClean="0">
                <a:sym typeface="Wingdings" pitchFamily="2" charset="2"/>
              </a:rPr>
              <a:t>Les messages dans un diagramme de séquence correspondent </a:t>
            </a:r>
            <a:r>
              <a:rPr lang="fr-FR" sz="2200" dirty="0">
                <a:sym typeface="Wingdings" pitchFamily="2" charset="2"/>
              </a:rPr>
              <a:t>a</a:t>
            </a:r>
            <a:r>
              <a:rPr lang="fr-FR" sz="2200" dirty="0" smtClean="0">
                <a:sym typeface="Wingdings" pitchFamily="2" charset="2"/>
              </a:rPr>
              <a:t>ux opérations dans le diagramme de classes</a:t>
            </a:r>
            <a:endParaRPr lang="fr-FR" sz="2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A325-26FB-4264-9B61-C789AFA25E8D}" type="slidenum">
              <a:rPr lang="fr-FR" smtClean="0"/>
              <a:pPr/>
              <a:t>84</a:t>
            </a:fld>
            <a:endParaRPr lang="fr-FR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51080"/>
            <a:ext cx="7056784" cy="3466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1" y="5015072"/>
            <a:ext cx="374441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 smtClean="0"/>
              <a:t>Les </a:t>
            </a:r>
            <a:r>
              <a:rPr lang="fr-FR" sz="2000" b="1" dirty="0" smtClean="0">
                <a:solidFill>
                  <a:schemeClr val="tx2"/>
                </a:solidFill>
              </a:rPr>
              <a:t>opérations</a:t>
            </a:r>
            <a:r>
              <a:rPr lang="fr-FR" sz="2000" dirty="0" smtClean="0">
                <a:solidFill>
                  <a:schemeClr val="tx2"/>
                </a:solidFill>
              </a:rPr>
              <a:t> </a:t>
            </a:r>
            <a:r>
              <a:rPr lang="fr-FR" sz="2000" dirty="0" smtClean="0"/>
              <a:t>appelées par un </a:t>
            </a:r>
            <a:r>
              <a:rPr lang="fr-FR" sz="2000" b="1" dirty="0" smtClean="0">
                <a:solidFill>
                  <a:schemeClr val="tx2"/>
                </a:solidFill>
              </a:rPr>
              <a:t>autre objet </a:t>
            </a:r>
            <a:r>
              <a:rPr lang="fr-FR" sz="2000" dirty="0" smtClean="0"/>
              <a:t>sont </a:t>
            </a:r>
            <a:r>
              <a:rPr lang="fr-FR" sz="2000" b="1" dirty="0" smtClean="0"/>
              <a:t>publiques </a:t>
            </a:r>
            <a:br>
              <a:rPr lang="fr-FR" sz="2000" b="1" dirty="0" smtClean="0"/>
            </a:br>
            <a:r>
              <a:rPr lang="fr-FR" sz="2000" dirty="0" smtClean="0"/>
              <a:t>(ou package)</a:t>
            </a:r>
          </a:p>
        </p:txBody>
      </p:sp>
      <p:cxnSp>
        <p:nvCxnSpPr>
          <p:cNvPr id="8" name="Straight Arrow Connector 7"/>
          <p:cNvCxnSpPr>
            <a:stCxn id="6" idx="3"/>
          </p:cNvCxnSpPr>
          <p:nvPr/>
        </p:nvCxnSpPr>
        <p:spPr>
          <a:xfrm>
            <a:off x="3995937" y="5476737"/>
            <a:ext cx="1368151" cy="2462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7504" y="6125815"/>
            <a:ext cx="483497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 smtClean="0"/>
              <a:t>Les </a:t>
            </a:r>
            <a:r>
              <a:rPr lang="fr-FR" sz="2000" b="1" dirty="0" smtClean="0">
                <a:solidFill>
                  <a:schemeClr val="tx2"/>
                </a:solidFill>
              </a:rPr>
              <a:t>opérations</a:t>
            </a:r>
            <a:r>
              <a:rPr lang="fr-FR" sz="2000" dirty="0" smtClean="0">
                <a:solidFill>
                  <a:schemeClr val="tx2"/>
                </a:solidFill>
              </a:rPr>
              <a:t> </a:t>
            </a:r>
            <a:r>
              <a:rPr lang="fr-FR" sz="2000" dirty="0" smtClean="0"/>
              <a:t>correspondant aux </a:t>
            </a:r>
            <a:r>
              <a:rPr lang="fr-FR" sz="2000" b="1" dirty="0" smtClean="0">
                <a:solidFill>
                  <a:schemeClr val="tx2"/>
                </a:solidFill>
              </a:rPr>
              <a:t>traitement internes </a:t>
            </a:r>
            <a:r>
              <a:rPr lang="fr-FR" sz="2000" dirty="0" smtClean="0"/>
              <a:t>peuvent être </a:t>
            </a:r>
            <a:r>
              <a:rPr lang="fr-FR" sz="2000" b="1" dirty="0" smtClean="0">
                <a:solidFill>
                  <a:schemeClr val="tx2"/>
                </a:solidFill>
              </a:rPr>
              <a:t>privées</a:t>
            </a:r>
          </a:p>
        </p:txBody>
      </p:sp>
      <p:cxnSp>
        <p:nvCxnSpPr>
          <p:cNvPr id="12" name="Straight Arrow Connector 11"/>
          <p:cNvCxnSpPr>
            <a:stCxn id="11" idx="3"/>
          </p:cNvCxnSpPr>
          <p:nvPr/>
        </p:nvCxnSpPr>
        <p:spPr>
          <a:xfrm flipV="1">
            <a:off x="4942482" y="6125816"/>
            <a:ext cx="421606" cy="3077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300192" y="2636912"/>
            <a:ext cx="280831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i="1" dirty="0" smtClean="0"/>
              <a:t>Souvent un </a:t>
            </a:r>
            <a:r>
              <a:rPr lang="fr-FR" b="1" i="1" dirty="0" smtClean="0">
                <a:solidFill>
                  <a:schemeClr val="tx2"/>
                </a:solidFill>
              </a:rPr>
              <a:t>message</a:t>
            </a:r>
            <a:r>
              <a:rPr lang="fr-FR" i="1" dirty="0" smtClean="0">
                <a:solidFill>
                  <a:schemeClr val="tx2"/>
                </a:solidFill>
              </a:rPr>
              <a:t> </a:t>
            </a:r>
            <a:r>
              <a:rPr lang="fr-FR" i="1" dirty="0" smtClean="0"/>
              <a:t>entre 2 </a:t>
            </a:r>
            <a:r>
              <a:rPr lang="fr-FR" b="1" i="1" dirty="0" smtClean="0">
                <a:solidFill>
                  <a:schemeClr val="tx2"/>
                </a:solidFill>
              </a:rPr>
              <a:t>objets</a:t>
            </a:r>
            <a:r>
              <a:rPr lang="fr-FR" i="1" dirty="0" smtClean="0">
                <a:solidFill>
                  <a:schemeClr val="tx2"/>
                </a:solidFill>
              </a:rPr>
              <a:t> </a:t>
            </a:r>
            <a:r>
              <a:rPr lang="fr-FR" i="1" dirty="0" smtClean="0"/>
              <a:t>indique une </a:t>
            </a:r>
            <a:r>
              <a:rPr lang="fr-FR" b="1" i="1" dirty="0" smtClean="0">
                <a:solidFill>
                  <a:schemeClr val="tx2"/>
                </a:solidFill>
              </a:rPr>
              <a:t>association</a:t>
            </a:r>
            <a:r>
              <a:rPr lang="fr-FR" i="1" dirty="0" smtClean="0">
                <a:solidFill>
                  <a:schemeClr val="tx2"/>
                </a:solidFill>
              </a:rPr>
              <a:t> </a:t>
            </a:r>
            <a:r>
              <a:rPr lang="fr-FR" i="1" dirty="0" smtClean="0"/>
              <a:t>(ou dépendance) entre les </a:t>
            </a:r>
            <a:r>
              <a:rPr lang="fr-FR" b="1" i="1" dirty="0" smtClean="0">
                <a:solidFill>
                  <a:schemeClr val="tx2"/>
                </a:solidFill>
              </a:rPr>
              <a:t>classes </a:t>
            </a:r>
          </a:p>
        </p:txBody>
      </p:sp>
      <p:cxnSp>
        <p:nvCxnSpPr>
          <p:cNvPr id="19" name="Straight Arrow Connector 18"/>
          <p:cNvCxnSpPr>
            <a:stCxn id="22" idx="2"/>
          </p:cNvCxnSpPr>
          <p:nvPr/>
        </p:nvCxnSpPr>
        <p:spPr>
          <a:xfrm flipH="1">
            <a:off x="6516216" y="3744908"/>
            <a:ext cx="1188132" cy="3321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841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0032" y="3789040"/>
            <a:ext cx="37052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Diagramme de séquence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Fragment d’interaction</a:t>
            </a:r>
          </a:p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Regroupement de messages </a:t>
            </a:r>
            <a:r>
              <a:rPr lang="fr-FR" sz="2400" dirty="0" smtClean="0"/>
              <a:t>à l’intérieur d’un diagramme de séquence</a:t>
            </a:r>
          </a:p>
          <a:p>
            <a:pPr lvl="1"/>
            <a:r>
              <a:rPr lang="fr-FR" sz="2400" dirty="0" smtClean="0"/>
              <a:t>Les fragments permettent de représenter une situation plus complexe à partir d’un opérateur</a:t>
            </a:r>
          </a:p>
          <a:p>
            <a:pPr lvl="2"/>
            <a:r>
              <a:rPr lang="fr-FR" sz="2000" dirty="0" smtClean="0"/>
              <a:t>Fragments optionnels, </a:t>
            </a:r>
            <a:br>
              <a:rPr lang="fr-FR" sz="2000" dirty="0" smtClean="0"/>
            </a:br>
            <a:r>
              <a:rPr lang="fr-FR" sz="2000" dirty="0" smtClean="0"/>
              <a:t>alternatifs, parallèles, </a:t>
            </a:r>
            <a:br>
              <a:rPr lang="fr-FR" sz="2000" dirty="0" smtClean="0"/>
            </a:br>
            <a:r>
              <a:rPr lang="fr-FR" sz="2000" dirty="0" smtClean="0"/>
              <a:t>boucles…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2609A-8AF2-412D-98AB-9E85A071BB3C}" type="slidenum">
              <a:rPr lang="fr-FR" smtClean="0"/>
              <a:pPr/>
              <a:t>85</a:t>
            </a:fld>
            <a:endParaRPr lang="fr-FR"/>
          </a:p>
        </p:txBody>
      </p:sp>
      <p:cxnSp>
        <p:nvCxnSpPr>
          <p:cNvPr id="8" name="Curved Connector 7"/>
          <p:cNvCxnSpPr/>
          <p:nvPr/>
        </p:nvCxnSpPr>
        <p:spPr>
          <a:xfrm flipV="1">
            <a:off x="3931345" y="5098727"/>
            <a:ext cx="928687" cy="825500"/>
          </a:xfrm>
          <a:prstGeom prst="curvedConnector3">
            <a:avLst>
              <a:gd name="adj1" fmla="val 50000"/>
            </a:avLst>
          </a:prstGeom>
          <a:ln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4677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1802" y="1412776"/>
            <a:ext cx="5122198" cy="481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990600"/>
          </a:xfrm>
        </p:spPr>
        <p:txBody>
          <a:bodyPr/>
          <a:lstStyle/>
          <a:p>
            <a:r>
              <a:rPr lang="fr-FR" dirty="0" smtClean="0"/>
              <a:t>Diagramme de séquence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sz="half" idx="1"/>
          </p:nvPr>
        </p:nvSpPr>
        <p:spPr>
          <a:xfrm>
            <a:off x="251520" y="1512634"/>
            <a:ext cx="4038600" cy="4718304"/>
          </a:xfrm>
        </p:spPr>
        <p:txBody>
          <a:bodyPr/>
          <a:lstStyle/>
          <a:p>
            <a:r>
              <a:rPr lang="fr-FR" b="1" dirty="0" smtClean="0"/>
              <a:t>Fragment d’interaction</a:t>
            </a:r>
          </a:p>
          <a:p>
            <a:pPr lvl="1"/>
            <a:r>
              <a:rPr lang="fr-FR" b="1" dirty="0" err="1" smtClean="0">
                <a:solidFill>
                  <a:schemeClr val="tx2"/>
                </a:solidFill>
              </a:rPr>
              <a:t>Opt</a:t>
            </a:r>
            <a:r>
              <a:rPr lang="fr-FR" dirty="0" smtClean="0">
                <a:solidFill>
                  <a:schemeClr val="tx2"/>
                </a:solidFill>
              </a:rPr>
              <a:t> </a:t>
            </a:r>
            <a:r>
              <a:rPr lang="fr-FR" dirty="0" smtClean="0"/>
              <a:t>indique qu’un groupe de messages est optionnel </a:t>
            </a:r>
          </a:p>
          <a:p>
            <a:pPr lvl="1"/>
            <a:endParaRPr lang="fr-FR" dirty="0" smtClean="0"/>
          </a:p>
          <a:p>
            <a:pPr lvl="1"/>
            <a:r>
              <a:rPr lang="fr-FR" b="1" dirty="0" smtClean="0">
                <a:solidFill>
                  <a:schemeClr val="tx2"/>
                </a:solidFill>
              </a:rPr>
              <a:t>Alt</a:t>
            </a:r>
            <a:r>
              <a:rPr lang="fr-FR" dirty="0" smtClean="0">
                <a:solidFill>
                  <a:schemeClr val="tx2"/>
                </a:solidFill>
              </a:rPr>
              <a:t> </a:t>
            </a:r>
            <a:r>
              <a:rPr lang="fr-FR" dirty="0" smtClean="0"/>
              <a:t>indique des groupes de messages alternatifs (un choix)</a:t>
            </a:r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5A70D5A-7B0B-45FD-926F-62C689C47059}" type="slidenum">
              <a:rPr lang="fr-FR" smtClean="0"/>
              <a:pPr algn="r"/>
              <a:t>86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7672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Diagramme de séquence</a:t>
            </a:r>
          </a:p>
        </p:txBody>
      </p:sp>
      <p:pic>
        <p:nvPicPr>
          <p:cNvPr id="3072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5856" y="2541736"/>
            <a:ext cx="5643562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Content Placeholder 1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Fragment d’interaction</a:t>
            </a:r>
          </a:p>
          <a:p>
            <a:pPr lvl="1"/>
            <a:r>
              <a:rPr lang="fr-FR" sz="2400" b="1" dirty="0" smtClean="0">
                <a:solidFill>
                  <a:schemeClr val="tx2"/>
                </a:solidFill>
              </a:rPr>
              <a:t>Par</a:t>
            </a:r>
            <a:r>
              <a:rPr lang="fr-FR" sz="2400" dirty="0" smtClean="0">
                <a:solidFill>
                  <a:schemeClr val="tx2"/>
                </a:solidFill>
              </a:rPr>
              <a:t> </a:t>
            </a:r>
            <a:r>
              <a:rPr lang="fr-FR" sz="2400" dirty="0" smtClean="0"/>
              <a:t>indique que l’envoie des messages se déroule en parallèle</a:t>
            </a:r>
          </a:p>
          <a:p>
            <a:endParaRPr lang="fr-FR" sz="280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476C-1F7C-4C4D-846A-E4C56AE6A279}" type="slidenum">
              <a:rPr lang="fr-FR" smtClean="0"/>
              <a:pPr/>
              <a:t>87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9198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Diagramme de séquence</a:t>
            </a:r>
          </a:p>
        </p:txBody>
      </p:sp>
      <p:sp>
        <p:nvSpPr>
          <p:cNvPr id="31746" name="Content Placeholder 7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76800"/>
          </a:xfrm>
        </p:spPr>
        <p:txBody>
          <a:bodyPr>
            <a:normAutofit/>
          </a:bodyPr>
          <a:lstStyle/>
          <a:p>
            <a:r>
              <a:rPr lang="fr-FR" sz="2800" b="1" dirty="0" smtClean="0"/>
              <a:t>Fragment d’interaction</a:t>
            </a:r>
          </a:p>
          <a:p>
            <a:pPr lvl="1"/>
            <a:r>
              <a:rPr lang="fr-FR" sz="2400" b="1" dirty="0" err="1" smtClean="0">
                <a:solidFill>
                  <a:schemeClr val="tx2"/>
                </a:solidFill>
              </a:rPr>
              <a:t>loop</a:t>
            </a:r>
            <a:r>
              <a:rPr lang="fr-FR" sz="2400" b="1" dirty="0" smtClean="0">
                <a:solidFill>
                  <a:schemeClr val="tx2"/>
                </a:solidFill>
              </a:rPr>
              <a:t> (min, max) </a:t>
            </a:r>
            <a:r>
              <a:rPr lang="fr-FR" sz="2400" dirty="0" smtClean="0"/>
              <a:t>: boucle se répète au moins min fois, jusqu’à max, ou tant que la condition est vraie </a:t>
            </a:r>
          </a:p>
          <a:p>
            <a:endParaRPr lang="fr-FR" sz="28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C8D-E9D4-4EA1-8835-214B9D2C005F}" type="slidenum">
              <a:rPr lang="fr-FR" smtClean="0"/>
              <a:pPr/>
              <a:t>88</a:t>
            </a:fld>
            <a:endParaRPr lang="fr-FR"/>
          </a:p>
        </p:txBody>
      </p:sp>
      <p:pic>
        <p:nvPicPr>
          <p:cNvPr id="3174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3049610"/>
            <a:ext cx="7512867" cy="3547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5"/>
          <p:cNvGrpSpPr/>
          <p:nvPr/>
        </p:nvGrpSpPr>
        <p:grpSpPr>
          <a:xfrm>
            <a:off x="6084168" y="2813447"/>
            <a:ext cx="2987824" cy="1119609"/>
            <a:chOff x="6156177" y="2813447"/>
            <a:chExt cx="2987824" cy="1119609"/>
          </a:xfrm>
        </p:grpSpPr>
        <p:sp>
          <p:nvSpPr>
            <p:cNvPr id="2" name="Oval 1"/>
            <p:cNvSpPr/>
            <p:nvPr/>
          </p:nvSpPr>
          <p:spPr>
            <a:xfrm>
              <a:off x="7236295" y="3429000"/>
              <a:ext cx="648073" cy="504056"/>
            </a:xfrm>
            <a:prstGeom prst="ellipse">
              <a:avLst/>
            </a:prstGeom>
            <a:no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156177" y="2813447"/>
              <a:ext cx="2987824" cy="615553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2000" dirty="0" smtClean="0"/>
                <a:t>Multiplicité pour indiquer qu’il y a plusieurs portes</a:t>
              </a:r>
              <a:endParaRPr lang="fr-FR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36978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2294" y="1643063"/>
            <a:ext cx="5331706" cy="43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90600"/>
          </a:xfrm>
        </p:spPr>
        <p:txBody>
          <a:bodyPr/>
          <a:lstStyle/>
          <a:p>
            <a:r>
              <a:rPr lang="fr-FR" dirty="0" smtClean="0"/>
              <a:t>Diagramme de séquence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1643063"/>
            <a:ext cx="3744416" cy="4718304"/>
          </a:xfrm>
        </p:spPr>
        <p:txBody>
          <a:bodyPr>
            <a:normAutofit fontScale="92500"/>
          </a:bodyPr>
          <a:lstStyle/>
          <a:p>
            <a:r>
              <a:rPr lang="fr-FR" b="1" dirty="0" smtClean="0"/>
              <a:t>Fragment d’interaction</a:t>
            </a:r>
          </a:p>
          <a:p>
            <a:pPr lvl="1"/>
            <a:r>
              <a:rPr lang="fr-FR" b="1" dirty="0" err="1" smtClean="0">
                <a:solidFill>
                  <a:schemeClr val="tx2"/>
                </a:solidFill>
              </a:rPr>
              <a:t>Critical</a:t>
            </a:r>
            <a:r>
              <a:rPr lang="fr-FR" dirty="0" smtClean="0">
                <a:solidFill>
                  <a:schemeClr val="tx2"/>
                </a:solidFill>
              </a:rPr>
              <a:t> </a:t>
            </a:r>
            <a:r>
              <a:rPr lang="fr-FR" dirty="0" smtClean="0"/>
              <a:t>indique que </a:t>
            </a:r>
            <a:br>
              <a:rPr lang="fr-FR" dirty="0" smtClean="0"/>
            </a:br>
            <a:r>
              <a:rPr lang="fr-FR" dirty="0" smtClean="0"/>
              <a:t>le fragment est atomique, qu’il doit être complètement traversé avant que de nouveaux messages soient acceptés</a:t>
            </a:r>
          </a:p>
          <a:p>
            <a:pPr lvl="1"/>
            <a:endParaRPr lang="fr-FR" dirty="0" smtClean="0"/>
          </a:p>
          <a:p>
            <a:pPr lvl="1"/>
            <a:r>
              <a:rPr lang="fr-FR" b="1" dirty="0" err="1" smtClean="0">
                <a:solidFill>
                  <a:schemeClr val="tx2"/>
                </a:solidFill>
              </a:rPr>
              <a:t>Ref</a:t>
            </a:r>
            <a:r>
              <a:rPr lang="fr-FR" dirty="0" smtClean="0">
                <a:solidFill>
                  <a:schemeClr val="tx2"/>
                </a:solidFill>
              </a:rPr>
              <a:t> </a:t>
            </a:r>
            <a:r>
              <a:rPr lang="fr-FR" dirty="0" smtClean="0"/>
              <a:t>: lorsqu’une interaction est trop complexe, on peut </a:t>
            </a:r>
            <a:br>
              <a:rPr lang="fr-FR" dirty="0" smtClean="0"/>
            </a:br>
            <a:r>
              <a:rPr lang="fr-FR" dirty="0" smtClean="0"/>
              <a:t>la décomposer en plusieurs </a:t>
            </a:r>
            <a:br>
              <a:rPr lang="fr-FR" dirty="0" smtClean="0"/>
            </a:br>
            <a:r>
              <a:rPr lang="fr-FR" dirty="0" smtClean="0"/>
              <a:t>diagrammes</a:t>
            </a:r>
          </a:p>
          <a:p>
            <a:endParaRPr lang="fr-FR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1C3517A-54E3-4604-964F-01D304E510E9}" type="slidenum">
              <a:rPr lang="fr-FR" smtClean="0"/>
              <a:pPr algn="r"/>
              <a:t>89</a:t>
            </a:fld>
            <a:endParaRPr lang="fr-FR" dirty="0"/>
          </a:p>
        </p:txBody>
      </p:sp>
      <p:grpSp>
        <p:nvGrpSpPr>
          <p:cNvPr id="7" name="Group 6"/>
          <p:cNvGrpSpPr/>
          <p:nvPr/>
        </p:nvGrpSpPr>
        <p:grpSpPr>
          <a:xfrm>
            <a:off x="5364088" y="4397623"/>
            <a:ext cx="2952328" cy="1119609"/>
            <a:chOff x="6012161" y="1667880"/>
            <a:chExt cx="2952328" cy="1119609"/>
          </a:xfrm>
        </p:grpSpPr>
        <p:sp>
          <p:nvSpPr>
            <p:cNvPr id="8" name="Oval 7"/>
            <p:cNvSpPr/>
            <p:nvPr/>
          </p:nvSpPr>
          <p:spPr>
            <a:xfrm>
              <a:off x="6012161" y="1667880"/>
              <a:ext cx="1944216" cy="504056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64289" y="2171936"/>
              <a:ext cx="1800200" cy="615553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2000" dirty="0" smtClean="0"/>
                <a:t>Condition pour poursuivre</a:t>
              </a:r>
              <a:endParaRPr lang="fr-FR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70130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Méthodologies de développement</a:t>
            </a:r>
            <a:endParaRPr lang="fr-FR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876800"/>
          </a:xfrm>
        </p:spPr>
        <p:txBody>
          <a:bodyPr>
            <a:normAutofit/>
          </a:bodyPr>
          <a:lstStyle/>
          <a:p>
            <a:r>
              <a:rPr lang="fr-FR" sz="2800" b="1" dirty="0" smtClean="0">
                <a:solidFill>
                  <a:schemeClr val="tx2">
                    <a:lumMod val="50000"/>
                  </a:schemeClr>
                </a:solidFill>
              </a:rPr>
              <a:t>Méthodes agiles</a:t>
            </a:r>
          </a:p>
          <a:p>
            <a:pPr lvl="1"/>
            <a:r>
              <a:rPr lang="fr-FR" sz="2400" dirty="0" smtClean="0"/>
              <a:t>« Nouvelle » génération de méthodologies de développement</a:t>
            </a:r>
          </a:p>
          <a:p>
            <a:pPr lvl="1"/>
            <a:r>
              <a:rPr lang="fr-FR" sz="2400" b="1" i="1" dirty="0" smtClean="0"/>
              <a:t>Agilité</a:t>
            </a:r>
            <a:r>
              <a:rPr lang="fr-FR" sz="2400" dirty="0" smtClean="0"/>
              <a:t> : capacité de s’adapter et à réagir à l’environnement</a:t>
            </a:r>
          </a:p>
          <a:p>
            <a:pPr lvl="1"/>
            <a:r>
              <a:rPr lang="fr-FR" sz="2400" dirty="0" smtClean="0"/>
              <a:t>Priorité à la </a:t>
            </a:r>
            <a:r>
              <a:rPr lang="fr-FR" sz="2400" b="1" i="1" dirty="0" smtClean="0"/>
              <a:t>satisfaction du client</a:t>
            </a:r>
            <a:r>
              <a:rPr lang="fr-FR" sz="2400" dirty="0" smtClean="0"/>
              <a:t>  </a:t>
            </a:r>
          </a:p>
          <a:p>
            <a:r>
              <a:rPr lang="fr-FR" sz="2800" b="1" dirty="0" smtClean="0">
                <a:solidFill>
                  <a:schemeClr val="tx2">
                    <a:lumMod val="50000"/>
                  </a:schemeClr>
                </a:solidFill>
              </a:rPr>
              <a:t>Manifeste Agile</a:t>
            </a:r>
          </a:p>
          <a:p>
            <a:pPr lvl="1"/>
            <a:r>
              <a:rPr lang="fr-FR" sz="2400" b="1" dirty="0" smtClean="0">
                <a:solidFill>
                  <a:srgbClr val="C00000"/>
                </a:solidFill>
              </a:rPr>
              <a:t>Individus</a:t>
            </a:r>
            <a:r>
              <a:rPr lang="fr-FR" sz="2400" dirty="0" smtClean="0"/>
              <a:t> et </a:t>
            </a:r>
            <a:r>
              <a:rPr lang="fr-FR" sz="2400" b="1" dirty="0" smtClean="0">
                <a:solidFill>
                  <a:srgbClr val="C00000"/>
                </a:solidFill>
              </a:rPr>
              <a:t>interactions</a:t>
            </a:r>
            <a:r>
              <a:rPr lang="fr-FR" sz="2400" dirty="0" smtClean="0"/>
              <a:t> plus que processus et outils </a:t>
            </a:r>
          </a:p>
          <a:p>
            <a:pPr lvl="1"/>
            <a:r>
              <a:rPr lang="fr-FR" sz="2400" b="1" dirty="0" smtClean="0">
                <a:solidFill>
                  <a:srgbClr val="C00000"/>
                </a:solidFill>
              </a:rPr>
              <a:t>Logiciels fonctionnel</a:t>
            </a:r>
            <a:r>
              <a:rPr lang="fr-FR" sz="2400" dirty="0" smtClean="0"/>
              <a:t> plus que documentation abondante</a:t>
            </a:r>
          </a:p>
          <a:p>
            <a:pPr lvl="1"/>
            <a:r>
              <a:rPr lang="fr-FR" sz="2400" b="1" dirty="0" smtClean="0">
                <a:solidFill>
                  <a:srgbClr val="C00000"/>
                </a:solidFill>
              </a:rPr>
              <a:t>Collaboration</a:t>
            </a:r>
            <a:r>
              <a:rPr lang="fr-FR" sz="2400" dirty="0" smtClean="0"/>
              <a:t> avec le client plus que négociation contractuelle</a:t>
            </a:r>
          </a:p>
          <a:p>
            <a:pPr lvl="1"/>
            <a:r>
              <a:rPr lang="fr-FR" sz="2400" b="1" dirty="0" smtClean="0">
                <a:solidFill>
                  <a:srgbClr val="C00000"/>
                </a:solidFill>
              </a:rPr>
              <a:t>Adaptation</a:t>
            </a:r>
            <a:r>
              <a:rPr lang="fr-FR" sz="2400" dirty="0" smtClean="0"/>
              <a:t> au changement plus que suivi d’un plan</a:t>
            </a:r>
            <a:endParaRPr lang="fr-FR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234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Diagramme de séquence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Scénario</a:t>
            </a:r>
            <a:r>
              <a:rPr lang="fr-FR" sz="2800" dirty="0" smtClean="0"/>
              <a:t> :  </a:t>
            </a:r>
          </a:p>
          <a:p>
            <a:pPr lvl="1"/>
            <a:r>
              <a:rPr lang="fr-FR" sz="2400" dirty="0" smtClean="0"/>
              <a:t>Un client ouvre une connexion avec un serveur</a:t>
            </a:r>
          </a:p>
          <a:p>
            <a:pPr lvl="1"/>
            <a:r>
              <a:rPr lang="fr-FR" sz="2400" dirty="0" smtClean="0"/>
              <a:t>Le serveur, lorsqu’il reçoit une demande d’ouverture de connexion de la part d’un client, va créer un nouveau </a:t>
            </a:r>
            <a:r>
              <a:rPr lang="fr-FR" sz="2400" i="1" dirty="0" smtClean="0"/>
              <a:t>thread</a:t>
            </a:r>
            <a:r>
              <a:rPr lang="fr-FR" sz="2400" dirty="0" smtClean="0"/>
              <a:t> qui s’occupera de cette connexion</a:t>
            </a:r>
          </a:p>
          <a:p>
            <a:pPr lvl="1"/>
            <a:r>
              <a:rPr lang="fr-FR" sz="2400" dirty="0" smtClean="0"/>
              <a:t>Le client envoie alors </a:t>
            </a:r>
            <a:r>
              <a:rPr lang="fr-FR" sz="2400" b="1" dirty="0" smtClean="0"/>
              <a:t>une ou plusieurs messages </a:t>
            </a:r>
            <a:r>
              <a:rPr lang="fr-FR" sz="2400" dirty="0" smtClean="0"/>
              <a:t>à travers la nouvelle connexion </a:t>
            </a:r>
          </a:p>
          <a:p>
            <a:pPr lvl="1"/>
            <a:r>
              <a:rPr lang="fr-FR" sz="2400" dirty="0" smtClean="0"/>
              <a:t>Le </a:t>
            </a:r>
            <a:r>
              <a:rPr lang="fr-FR" sz="2400" i="1" dirty="0" smtClean="0"/>
              <a:t>thread</a:t>
            </a:r>
            <a:r>
              <a:rPr lang="fr-FR" sz="2400" dirty="0" smtClean="0"/>
              <a:t> dédié reçoit </a:t>
            </a:r>
            <a:r>
              <a:rPr lang="fr-FR" sz="2400" b="1" dirty="0" smtClean="0"/>
              <a:t>chaque message et le traite</a:t>
            </a:r>
            <a:r>
              <a:rPr lang="fr-FR" sz="2400" dirty="0" smtClean="0"/>
              <a:t>. Il envoie ensuite la réponse au client, qui </a:t>
            </a:r>
            <a:r>
              <a:rPr lang="fr-FR" sz="2400" b="1" dirty="0" smtClean="0"/>
              <a:t>attend à chaque message</a:t>
            </a:r>
          </a:p>
          <a:p>
            <a:pPr lvl="1"/>
            <a:r>
              <a:rPr lang="fr-FR" sz="2400" dirty="0" smtClean="0"/>
              <a:t>Une fois </a:t>
            </a:r>
            <a:r>
              <a:rPr lang="fr-FR" sz="2400" b="1" dirty="0" smtClean="0"/>
              <a:t>tous les messages envoyés</a:t>
            </a:r>
            <a:r>
              <a:rPr lang="fr-FR" sz="2400" dirty="0" smtClean="0"/>
              <a:t>, le client ferme la connexion auprès du serveur, qui détruit le </a:t>
            </a:r>
            <a:r>
              <a:rPr lang="fr-FR" sz="2400" i="1" dirty="0" smtClean="0"/>
              <a:t>thread</a:t>
            </a:r>
            <a:endParaRPr lang="fr-FR" sz="2400" i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752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Diagramme de séquence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smtClean="0"/>
              <a:t>Scénario</a:t>
            </a:r>
            <a:r>
              <a:rPr lang="fr-FR" sz="2800" dirty="0" smtClean="0"/>
              <a:t> :  </a:t>
            </a:r>
          </a:p>
          <a:p>
            <a:pPr lvl="1"/>
            <a:r>
              <a:rPr lang="fr-FR" sz="2400" dirty="0" smtClean="0"/>
              <a:t>Un client ouvre une connexion avec un serveur</a:t>
            </a:r>
          </a:p>
          <a:p>
            <a:pPr lvl="1"/>
            <a:r>
              <a:rPr lang="fr-FR" sz="2400" dirty="0" smtClean="0"/>
              <a:t>Le serveur, lorsqu’il reçoit une demande d’ouverture de connexion de la part d’un client, va créer un nouveau </a:t>
            </a:r>
            <a:r>
              <a:rPr lang="fr-FR" sz="2400" i="1" dirty="0" smtClean="0"/>
              <a:t>thread</a:t>
            </a:r>
            <a:r>
              <a:rPr lang="fr-FR" sz="2400" dirty="0" smtClean="0"/>
              <a:t> qui s’occupera de cette connexion</a:t>
            </a:r>
          </a:p>
          <a:p>
            <a:pPr lvl="1"/>
            <a:r>
              <a:rPr lang="fr-FR" sz="2400" dirty="0" smtClean="0"/>
              <a:t>Le client envoie alors </a:t>
            </a:r>
            <a:r>
              <a:rPr lang="fr-FR" sz="2400" b="1" dirty="0" smtClean="0"/>
              <a:t>une ou plusieurs messages </a:t>
            </a:r>
            <a:r>
              <a:rPr lang="fr-FR" sz="2400" dirty="0" smtClean="0"/>
              <a:t>à travers la nouvelle connexion </a:t>
            </a:r>
          </a:p>
          <a:p>
            <a:pPr lvl="1"/>
            <a:r>
              <a:rPr lang="fr-FR" sz="2400" dirty="0" smtClean="0"/>
              <a:t>Le </a:t>
            </a:r>
            <a:r>
              <a:rPr lang="fr-FR" sz="2400" i="1" dirty="0" smtClean="0"/>
              <a:t>thread</a:t>
            </a:r>
            <a:r>
              <a:rPr lang="fr-FR" sz="2400" dirty="0" smtClean="0"/>
              <a:t> dédié reçoit </a:t>
            </a:r>
            <a:r>
              <a:rPr lang="fr-FR" sz="2400" b="1" dirty="0" smtClean="0"/>
              <a:t>chaque message et le traite</a:t>
            </a:r>
            <a:r>
              <a:rPr lang="fr-FR" sz="2400" dirty="0" smtClean="0"/>
              <a:t>. Il envoie ensuite la réponse au client, qui </a:t>
            </a:r>
            <a:r>
              <a:rPr lang="fr-FR" sz="2400" b="1" dirty="0" smtClean="0"/>
              <a:t>attend à chaque message</a:t>
            </a:r>
          </a:p>
          <a:p>
            <a:pPr lvl="1"/>
            <a:r>
              <a:rPr lang="fr-FR" sz="2400" dirty="0" smtClean="0"/>
              <a:t>Une fois </a:t>
            </a:r>
            <a:r>
              <a:rPr lang="fr-FR" sz="2400" b="1" dirty="0" smtClean="0"/>
              <a:t>tous les messages envoyés</a:t>
            </a:r>
            <a:r>
              <a:rPr lang="fr-FR" sz="2400" dirty="0" smtClean="0"/>
              <a:t>, le client ferme la connexion auprès du serveur, qui détruit le </a:t>
            </a:r>
            <a:r>
              <a:rPr lang="fr-FR" sz="2400" i="1" dirty="0" smtClean="0"/>
              <a:t>thread</a:t>
            </a:r>
            <a:endParaRPr lang="fr-FR" sz="2400" i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91</a:t>
            </a:fld>
            <a:endParaRPr lang="en-US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340768"/>
            <a:ext cx="88773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714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Interaction Diagramme de séquence - Diagramme de </a:t>
            </a:r>
            <a:r>
              <a:rPr lang="fr-FR" dirty="0" smtClean="0"/>
              <a:t>classes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dirty="0" smtClean="0"/>
              <a:t>Les diagrammes de classes (CD) et de séquence (SD) sont étroitement liés </a:t>
            </a:r>
          </a:p>
          <a:p>
            <a:pPr lvl="1"/>
            <a:r>
              <a:rPr lang="fr-FR" sz="2400" dirty="0" smtClean="0"/>
              <a:t>Les SD illustrent l’interaction entre objets d’une ou plusieurs classes</a:t>
            </a:r>
          </a:p>
          <a:p>
            <a:pPr lvl="1"/>
            <a:r>
              <a:rPr lang="fr-FR" sz="2400" dirty="0" smtClean="0"/>
              <a:t>Les messages envoyés dans un SD correspondent à d’appels de méthodes que les classes doivent fournir</a:t>
            </a:r>
          </a:p>
          <a:p>
            <a:pPr lvl="1"/>
            <a:endParaRPr lang="fr-FR" sz="2400" dirty="0" smtClean="0"/>
          </a:p>
          <a:p>
            <a:r>
              <a:rPr lang="fr-FR" sz="2800" dirty="0" smtClean="0"/>
              <a:t>Grâce aux diagrammes de séquence, on peut enrichir les diagrammes de classes </a:t>
            </a:r>
          </a:p>
          <a:p>
            <a:pPr lvl="2"/>
            <a:r>
              <a:rPr lang="fr-FR" sz="2000" dirty="0" smtClean="0"/>
              <a:t>Méthodes, associations, dépendances oubliés</a:t>
            </a:r>
          </a:p>
          <a:p>
            <a:pPr lvl="1"/>
            <a:endParaRPr lang="fr-FR" sz="2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299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dirty="0"/>
              <a:t>I</a:t>
            </a:r>
            <a:r>
              <a:rPr dirty="0" smtClean="0"/>
              <a:t>nteraction</a:t>
            </a:r>
            <a:r>
              <a:rPr lang="fr-FR" dirty="0" smtClean="0"/>
              <a:t> Diagramme de séquence - Diagramme de classes </a:t>
            </a: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C8D8A533-8558-472E-A25E-87616DE459F0}" type="slidenum">
              <a:rPr lang="fr-FR"/>
              <a:pPr algn="r">
                <a:defRPr/>
              </a:pPr>
              <a:t>93</a:t>
            </a:fld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4211960" y="1660738"/>
            <a:ext cx="4734564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sz="2000" dirty="0" smtClean="0"/>
              <a:t>Exemple : Application de gestion de volume</a:t>
            </a:r>
            <a:endParaRPr lang="fr-FR" sz="2000" dirty="0"/>
          </a:p>
        </p:txBody>
      </p:sp>
      <p:pic>
        <p:nvPicPr>
          <p:cNvPr id="8" name="Image 7" descr="volum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132856"/>
            <a:ext cx="5207000" cy="356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46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dirty="0"/>
              <a:t>I</a:t>
            </a:r>
            <a:r>
              <a:rPr dirty="0" smtClean="0"/>
              <a:t>nteraction</a:t>
            </a:r>
            <a:r>
              <a:rPr lang="fr-FR" dirty="0" smtClean="0"/>
              <a:t> Diagramme de séquence - Diagramme de classes </a:t>
            </a: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C8D8A533-8558-472E-A25E-87616DE459F0}" type="slidenum">
              <a:rPr lang="fr-FR"/>
              <a:pPr algn="r">
                <a:defRPr/>
              </a:pPr>
              <a:t>94</a:t>
            </a:fld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4211960" y="1660738"/>
            <a:ext cx="4734564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sz="2000" dirty="0" smtClean="0"/>
              <a:t>Exemple : Application de gestion de volume</a:t>
            </a:r>
            <a:endParaRPr lang="fr-FR" sz="2000" dirty="0"/>
          </a:p>
        </p:txBody>
      </p:sp>
      <p:pic>
        <p:nvPicPr>
          <p:cNvPr id="8" name="Image 7" descr="volum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132856"/>
            <a:ext cx="5207000" cy="3568700"/>
          </a:xfrm>
          <a:prstGeom prst="rect">
            <a:avLst/>
          </a:prstGeom>
        </p:spPr>
      </p:pic>
      <p:pic>
        <p:nvPicPr>
          <p:cNvPr id="235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4" y="2132856"/>
            <a:ext cx="9162238" cy="3567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395536" y="5661248"/>
            <a:ext cx="56531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/>
              <a:t>Quelles classes participent à cette interaction ? </a:t>
            </a:r>
          </a:p>
          <a:p>
            <a:r>
              <a:rPr lang="fr-FR" sz="2000" dirty="0" smtClean="0"/>
              <a:t>Quelles opérations proposent-elles ? </a:t>
            </a:r>
          </a:p>
          <a:p>
            <a:r>
              <a:rPr lang="fr-FR" sz="2000" dirty="0" smtClean="0"/>
              <a:t>Avons-nous des interfaces communes à ces classes ? 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494753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9B9B224B-675C-446C-A5C4-5DFA0DE4F405}" type="slidenum">
              <a:rPr lang="fr-FR"/>
              <a:pPr algn="r">
                <a:defRPr/>
              </a:pPr>
              <a:t>95</a:t>
            </a:fld>
            <a:endParaRPr lang="fr-FR" dirty="0"/>
          </a:p>
        </p:txBody>
      </p:sp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0"/>
            <a:ext cx="9144000" cy="641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3963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mtClean="0"/>
              <a:t>Modélisation des Applications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8001000" cy="2057400"/>
          </a:xfrm>
        </p:spPr>
        <p:txBody>
          <a:bodyPr>
            <a:normAutofit/>
          </a:bodyPr>
          <a:lstStyle/>
          <a:p>
            <a:r>
              <a:rPr lang="fr-FR" sz="2000" dirty="0" smtClean="0"/>
              <a:t>Manuele Kirsch Pinheiro</a:t>
            </a:r>
          </a:p>
          <a:p>
            <a:r>
              <a:rPr lang="fr-FR" sz="2000" dirty="0" smtClean="0"/>
              <a:t>Maître de Conférences – Université Paris 1</a:t>
            </a:r>
          </a:p>
          <a:p>
            <a:r>
              <a:rPr lang="fr-FR" sz="2000" dirty="0" smtClean="0">
                <a:hlinkClick r:id="rId2"/>
              </a:rPr>
              <a:t>mkirschpin@univ-paris1.fr</a:t>
            </a:r>
            <a:r>
              <a:rPr lang="fr-FR" sz="2000" dirty="0" smtClean="0"/>
              <a:t> / </a:t>
            </a:r>
            <a:r>
              <a:rPr lang="fr-FR" sz="2000" dirty="0" smtClean="0">
                <a:hlinkClick r:id="rId3"/>
              </a:rPr>
              <a:t>kirschpm@gmail.com</a:t>
            </a:r>
            <a:r>
              <a:rPr lang="fr-FR" sz="2000" dirty="0" smtClean="0"/>
              <a:t> </a:t>
            </a:r>
          </a:p>
          <a:p>
            <a:r>
              <a:rPr lang="fr-FR" sz="2000" dirty="0" smtClean="0">
                <a:hlinkClick r:id="rId4"/>
              </a:rPr>
              <a:t>http://mkirschp.free.fr</a:t>
            </a:r>
            <a:r>
              <a:rPr lang="fr-FR" sz="2000" dirty="0" smtClean="0"/>
              <a:t> 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4004511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Objectifs et Planning 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Objectifs :</a:t>
            </a:r>
          </a:p>
          <a:p>
            <a:pPr lvl="1"/>
            <a:r>
              <a:rPr lang="fr-FR" dirty="0" smtClean="0"/>
              <a:t>Sensibiliser à la modélisation d’applications</a:t>
            </a:r>
          </a:p>
          <a:p>
            <a:pPr lvl="1"/>
            <a:r>
              <a:rPr lang="fr-FR" dirty="0" smtClean="0"/>
              <a:t>Introduire / réviser le langage UML</a:t>
            </a:r>
          </a:p>
          <a:p>
            <a:pPr lvl="1"/>
            <a:r>
              <a:rPr lang="fr-FR" dirty="0" smtClean="0"/>
              <a:t>Introduire le passage UML </a:t>
            </a:r>
            <a:r>
              <a:rPr lang="fr-FR" dirty="0" smtClean="0">
                <a:sym typeface="Wingdings" pitchFamily="2" charset="2"/>
              </a:rPr>
              <a:t> code Java</a:t>
            </a:r>
          </a:p>
          <a:p>
            <a:r>
              <a:rPr lang="fr-FR" dirty="0" smtClean="0">
                <a:sym typeface="Wingdings" pitchFamily="2" charset="2"/>
              </a:rPr>
              <a:t>Planning :</a:t>
            </a:r>
          </a:p>
          <a:p>
            <a:pPr lvl="1"/>
            <a:r>
              <a:rPr lang="fr-FR" dirty="0" smtClean="0">
                <a:sym typeface="Wingdings" pitchFamily="2" charset="2"/>
              </a:rPr>
              <a:t>10h (CM / TP) en 4 séances </a:t>
            </a:r>
          </a:p>
          <a:p>
            <a:pPr lvl="2"/>
            <a:r>
              <a:rPr lang="fr-FR" dirty="0" smtClean="0">
                <a:sym typeface="Wingdings" pitchFamily="2" charset="2"/>
              </a:rPr>
              <a:t>Séance 1 : Introduction à la modélisation</a:t>
            </a:r>
          </a:p>
          <a:p>
            <a:pPr lvl="2"/>
            <a:r>
              <a:rPr lang="fr-FR" dirty="0" smtClean="0">
                <a:sym typeface="Wingdings" pitchFamily="2" charset="2"/>
              </a:rPr>
              <a:t>Séance 2 : Diagramme de classes UML</a:t>
            </a:r>
          </a:p>
          <a:p>
            <a:pPr lvl="2"/>
            <a:r>
              <a:rPr lang="fr-FR" dirty="0" smtClean="0">
                <a:sym typeface="Wingdings" pitchFamily="2" charset="2"/>
              </a:rPr>
              <a:t>Séance 3 : Diagramme de séquence UML</a:t>
            </a:r>
          </a:p>
          <a:p>
            <a:pPr lvl="2">
              <a:buFont typeface="Wingdings" charset="2"/>
              <a:buChar char="Ø"/>
            </a:pPr>
            <a:r>
              <a:rPr lang="fr-FR" b="1" dirty="0" smtClean="0">
                <a:sym typeface="Wingdings" pitchFamily="2" charset="2"/>
              </a:rPr>
              <a:t>Séance 4 : Passage UML  code</a:t>
            </a:r>
          </a:p>
          <a:p>
            <a:r>
              <a:rPr lang="fr-FR" dirty="0" smtClean="0">
                <a:sym typeface="Wingdings" pitchFamily="2" charset="2"/>
              </a:rPr>
              <a:t>Evaluation </a:t>
            </a:r>
          </a:p>
          <a:p>
            <a:pPr lvl="1"/>
            <a:r>
              <a:rPr lang="fr-FR" dirty="0" smtClean="0">
                <a:sym typeface="Wingdings" pitchFamily="2" charset="2"/>
              </a:rPr>
              <a:t>Examen final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41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Modélisation des applications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dirty="0" smtClean="0"/>
              <a:t>Développement de qualité </a:t>
            </a:r>
          </a:p>
          <a:p>
            <a:pPr lvl="1"/>
            <a:r>
              <a:rPr lang="fr-FR" sz="2400" b="1" dirty="0" smtClean="0">
                <a:solidFill>
                  <a:schemeClr val="accent1"/>
                </a:solidFill>
              </a:rPr>
              <a:t>Penser qualité </a:t>
            </a:r>
          </a:p>
          <a:p>
            <a:pPr lvl="2"/>
            <a:r>
              <a:rPr lang="fr-FR" sz="2000" dirty="0" smtClean="0"/>
              <a:t>Modularité / réutilisation </a:t>
            </a:r>
          </a:p>
          <a:p>
            <a:pPr lvl="2"/>
            <a:r>
              <a:rPr lang="fr-FR" sz="2000" dirty="0" smtClean="0"/>
              <a:t>Évolutivité / extensibilité </a:t>
            </a:r>
          </a:p>
          <a:p>
            <a:pPr lvl="2"/>
            <a:r>
              <a:rPr lang="fr-FR" sz="2000" dirty="0" smtClean="0"/>
              <a:t>Robustesse </a:t>
            </a:r>
          </a:p>
          <a:p>
            <a:pPr lvl="1"/>
            <a:r>
              <a:rPr lang="fr-FR" sz="2400" b="1" dirty="0" smtClean="0"/>
              <a:t>Vision globale </a:t>
            </a:r>
          </a:p>
          <a:p>
            <a:pPr lvl="2"/>
            <a:r>
              <a:rPr lang="fr-FR" sz="2000" dirty="0" smtClean="0"/>
              <a:t>Solution à court terme X solution à long terme</a:t>
            </a:r>
          </a:p>
          <a:p>
            <a:pPr lvl="2"/>
            <a:endParaRPr lang="fr-FR" sz="2000" dirty="0" smtClean="0"/>
          </a:p>
          <a:p>
            <a:pPr lvl="1">
              <a:buFont typeface="Wingdings" charset="2"/>
              <a:buChar char="Ø"/>
            </a:pPr>
            <a:r>
              <a:rPr lang="fr-FR" sz="2800" b="1" dirty="0" smtClean="0">
                <a:solidFill>
                  <a:srgbClr val="790A14"/>
                </a:solidFill>
              </a:rPr>
              <a:t> Besoin de modélisation ! </a:t>
            </a:r>
          </a:p>
          <a:p>
            <a:pPr lvl="1">
              <a:buFont typeface="Wingdings" charset="2"/>
              <a:buChar char="Ø"/>
            </a:pPr>
            <a:endParaRPr lang="fr-FR" sz="2800" b="1" dirty="0" smtClean="0">
              <a:solidFill>
                <a:srgbClr val="D2533C"/>
              </a:solidFill>
            </a:endParaRPr>
          </a:p>
          <a:p>
            <a:pPr lvl="1">
              <a:buFont typeface="Wingdings" charset="2"/>
              <a:buChar char="²"/>
            </a:pPr>
            <a:r>
              <a:rPr lang="fr-FR" sz="2400" b="1" dirty="0" smtClean="0"/>
              <a:t>Correspondance modèle </a:t>
            </a:r>
            <a:r>
              <a:rPr lang="fr-FR" sz="2400" b="1" dirty="0" smtClean="0">
                <a:latin typeface="Wingdings"/>
                <a:ea typeface="Wingdings"/>
                <a:cs typeface="Wingdings"/>
                <a:sym typeface="Wingdings"/>
              </a:rPr>
              <a:t></a:t>
            </a:r>
            <a:r>
              <a:rPr lang="fr-FR" sz="2400" b="1" dirty="0" smtClean="0">
                <a:sym typeface="Wingdings"/>
              </a:rPr>
              <a:t> code généré </a:t>
            </a:r>
            <a:endParaRPr lang="fr-FR" sz="24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680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Modélisation des applications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dirty="0" smtClean="0"/>
              <a:t>Correspondance modèle </a:t>
            </a:r>
            <a:r>
              <a:rPr lang="fr-FR" dirty="0" smtClean="0">
                <a:sym typeface="Wingdings"/>
              </a:rPr>
              <a:t></a:t>
            </a:r>
            <a:r>
              <a:rPr lang="fr-FR" sz="2800" dirty="0" smtClean="0">
                <a:sym typeface="Wingdings"/>
              </a:rPr>
              <a:t> code</a:t>
            </a:r>
          </a:p>
          <a:p>
            <a:pPr lvl="1"/>
            <a:r>
              <a:rPr lang="fr-FR" sz="2400" dirty="0" smtClean="0">
                <a:sym typeface="Wingdings"/>
              </a:rPr>
              <a:t>Bien modéliser ne suffit pas si le code ne correspond pas au modèle </a:t>
            </a:r>
          </a:p>
          <a:p>
            <a:pPr lvl="1"/>
            <a:r>
              <a:rPr lang="fr-FR" sz="2400" b="1" dirty="0" smtClean="0">
                <a:solidFill>
                  <a:srgbClr val="790A14"/>
                </a:solidFill>
                <a:sym typeface="Wingdings"/>
              </a:rPr>
              <a:t>Traçabilité</a:t>
            </a:r>
            <a:r>
              <a:rPr lang="fr-FR" sz="2400" b="1" dirty="0" smtClean="0">
                <a:solidFill>
                  <a:srgbClr val="D2533C"/>
                </a:solidFill>
                <a:sym typeface="Wingdings"/>
              </a:rPr>
              <a:t> </a:t>
            </a:r>
          </a:p>
          <a:p>
            <a:r>
              <a:rPr lang="fr-FR" sz="2800" dirty="0" smtClean="0">
                <a:sym typeface="Wingdings"/>
              </a:rPr>
              <a:t>Round-trip </a:t>
            </a:r>
            <a:endParaRPr lang="fr-FR" sz="2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99</a:t>
            </a:fld>
            <a:endParaRPr lang="en-US" dirty="0"/>
          </a:p>
        </p:txBody>
      </p:sp>
      <p:sp>
        <p:nvSpPr>
          <p:cNvPr id="5" name="ZoneTexte 4"/>
          <p:cNvSpPr txBox="1"/>
          <p:nvPr/>
        </p:nvSpPr>
        <p:spPr>
          <a:xfrm>
            <a:off x="1752600" y="4724400"/>
            <a:ext cx="1905000" cy="58477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/>
              <a:t>Modèle </a:t>
            </a:r>
            <a:endParaRPr lang="fr-FR" sz="3200" dirty="0"/>
          </a:p>
        </p:txBody>
      </p:sp>
      <p:sp>
        <p:nvSpPr>
          <p:cNvPr id="6" name="ZoneTexte 5"/>
          <p:cNvSpPr txBox="1"/>
          <p:nvPr/>
        </p:nvSpPr>
        <p:spPr>
          <a:xfrm>
            <a:off x="5943600" y="4800600"/>
            <a:ext cx="1905000" cy="58477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 smtClean="0"/>
              <a:t>Code</a:t>
            </a:r>
            <a:endParaRPr lang="fr-FR" sz="3200" dirty="0"/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5638800"/>
            <a:ext cx="835463" cy="520223"/>
          </a:xfrm>
          <a:prstGeom prst="rect">
            <a:avLst/>
          </a:prstGeom>
          <a:ln w="6350" cap="sq" cmpd="sng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000" y="5867400"/>
            <a:ext cx="724849" cy="549728"/>
          </a:xfrm>
          <a:prstGeom prst="rect">
            <a:avLst/>
          </a:prstGeom>
          <a:ln w="6350" cap="sq" cmpd="sng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5" name="Grouper 24"/>
          <p:cNvGrpSpPr/>
          <p:nvPr/>
        </p:nvGrpSpPr>
        <p:grpSpPr>
          <a:xfrm>
            <a:off x="609600" y="5257800"/>
            <a:ext cx="1716360" cy="902618"/>
            <a:chOff x="228600" y="5334000"/>
            <a:chExt cx="1716360" cy="902618"/>
          </a:xfrm>
        </p:grpSpPr>
        <p:pic>
          <p:nvPicPr>
            <p:cNvPr id="21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5791200"/>
              <a:ext cx="1182960" cy="445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5334000"/>
              <a:ext cx="912798" cy="687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Image 2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5486400"/>
            <a:ext cx="1452453" cy="838200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5486400"/>
            <a:ext cx="724849" cy="549728"/>
          </a:xfrm>
          <a:prstGeom prst="rect">
            <a:avLst/>
          </a:prstGeom>
          <a:ln w="6350" cap="sq" cmpd="sng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" name="Flèche courbée vers le bas 25"/>
          <p:cNvSpPr/>
          <p:nvPr/>
        </p:nvSpPr>
        <p:spPr>
          <a:xfrm>
            <a:off x="3733800" y="4038600"/>
            <a:ext cx="2209800" cy="685800"/>
          </a:xfrm>
          <a:prstGeom prst="curved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8" name="Flèche courbée vers le bas 27"/>
          <p:cNvSpPr/>
          <p:nvPr/>
        </p:nvSpPr>
        <p:spPr>
          <a:xfrm flipH="1" flipV="1">
            <a:off x="3657600" y="5257800"/>
            <a:ext cx="2209800" cy="685800"/>
          </a:xfrm>
          <a:prstGeom prst="curved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3962400" y="3581400"/>
            <a:ext cx="18005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/>
              <a:t>Transformation </a:t>
            </a:r>
            <a:endParaRPr lang="fr-FR" sz="2000" dirty="0"/>
          </a:p>
        </p:txBody>
      </p:sp>
      <p:sp>
        <p:nvSpPr>
          <p:cNvPr id="30" name="ZoneTexte 29"/>
          <p:cNvSpPr txBox="1"/>
          <p:nvPr/>
        </p:nvSpPr>
        <p:spPr>
          <a:xfrm>
            <a:off x="4114800" y="6019800"/>
            <a:ext cx="13516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/>
              <a:t>Mise à jour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644221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1247</TotalTime>
  <Words>6180</Words>
  <Application>Microsoft Macintosh PowerPoint</Application>
  <PresentationFormat>Présentation à l'écran (4:3)</PresentationFormat>
  <Paragraphs>1478</Paragraphs>
  <Slides>147</Slides>
  <Notes>21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147</vt:i4>
      </vt:variant>
    </vt:vector>
  </HeadingPairs>
  <TitlesOfParts>
    <vt:vector size="149" baseType="lpstr">
      <vt:lpstr>Clarity</vt:lpstr>
      <vt:lpstr>Photo Editor Photo</vt:lpstr>
      <vt:lpstr>Modélisation des Applications</vt:lpstr>
      <vt:lpstr>Objectifs et Planning </vt:lpstr>
      <vt:lpstr>Références </vt:lpstr>
      <vt:lpstr>Pourquoi Modéliser ?</vt:lpstr>
      <vt:lpstr>Modélisation</vt:lpstr>
      <vt:lpstr>Méthodologies de développement</vt:lpstr>
      <vt:lpstr>Méthodologies de développement</vt:lpstr>
      <vt:lpstr>Méthodologies de développement</vt:lpstr>
      <vt:lpstr>Méthodologies de développement</vt:lpstr>
      <vt:lpstr>Méthodes agiles </vt:lpstr>
      <vt:lpstr>Présentation PowerPoint</vt:lpstr>
      <vt:lpstr>Réussite d’un Projet</vt:lpstr>
      <vt:lpstr>UML : quoi ?!</vt:lpstr>
      <vt:lpstr>Historique</vt:lpstr>
      <vt:lpstr>UML &amp; MDA</vt:lpstr>
      <vt:lpstr>UML : 5 vues</vt:lpstr>
      <vt:lpstr>Les diagrammes d’UML</vt:lpstr>
      <vt:lpstr>Orientation à Objets</vt:lpstr>
      <vt:lpstr>Pourquoi l’orientation à objets ?</vt:lpstr>
      <vt:lpstr>Réutilisation</vt:lpstr>
      <vt:lpstr>Réutilisation </vt:lpstr>
      <vt:lpstr>Concevoir un code de qualité </vt:lpstr>
      <vt:lpstr>Concevoir un code de qualité </vt:lpstr>
      <vt:lpstr>Anti-exemples </vt:lpstr>
      <vt:lpstr>Anti-exemples </vt:lpstr>
      <vt:lpstr>Anti-exemples </vt:lpstr>
      <vt:lpstr>Anti-exemples </vt:lpstr>
      <vt:lpstr>Anti-exemples </vt:lpstr>
      <vt:lpstr>Anti-exemples </vt:lpstr>
      <vt:lpstr>Anti-exemples </vt:lpstr>
      <vt:lpstr>Anti-exemples </vt:lpstr>
      <vt:lpstr>Anti-exemples </vt:lpstr>
      <vt:lpstr>Anti-exemples </vt:lpstr>
      <vt:lpstr>Anti-exemples </vt:lpstr>
      <vt:lpstr>Anti-exemples </vt:lpstr>
      <vt:lpstr>Anti-exemples </vt:lpstr>
      <vt:lpstr>Anti-exemples </vt:lpstr>
      <vt:lpstr>Références</vt:lpstr>
      <vt:lpstr>Modélisation des Applications</vt:lpstr>
      <vt:lpstr>Objectifs et Planning </vt:lpstr>
      <vt:lpstr>Les diagrammes d’UML</vt:lpstr>
      <vt:lpstr>Diagramme de classes</vt:lpstr>
      <vt:lpstr>Diagramme de classes</vt:lpstr>
      <vt:lpstr>Diagramme de classes : classe</vt:lpstr>
      <vt:lpstr>Diagramme de classes : classe</vt:lpstr>
      <vt:lpstr>Diagramme de classes : classe</vt:lpstr>
      <vt:lpstr>Diagramme de classes : classe</vt:lpstr>
      <vt:lpstr>Diagramme de classes : classe</vt:lpstr>
      <vt:lpstr>Diagramme de classes : héritage</vt:lpstr>
      <vt:lpstr>Diagramme de classes : héritage</vt:lpstr>
      <vt:lpstr>UML : Stéréotypes</vt:lpstr>
      <vt:lpstr>Diagramme de classes : associations</vt:lpstr>
      <vt:lpstr>Diagramme de classes : associations</vt:lpstr>
      <vt:lpstr>Diagramme de classes : associations</vt:lpstr>
      <vt:lpstr>Diagramme de classes : associations</vt:lpstr>
      <vt:lpstr>Diagramme de classes : associations</vt:lpstr>
      <vt:lpstr>Diagramme de classes : classe-association</vt:lpstr>
      <vt:lpstr>Diagramme de classes : agrégations</vt:lpstr>
      <vt:lpstr>Diagramme de classes : agrégations</vt:lpstr>
      <vt:lpstr>Diagramme de classes : dépendances</vt:lpstr>
      <vt:lpstr>Diagramme de classes : contraintes</vt:lpstr>
      <vt:lpstr>Diagramme de classes : contraintes</vt:lpstr>
      <vt:lpstr>Diagramme de classes : contraintes</vt:lpstr>
      <vt:lpstr>Diagramme de classes : interfaces</vt:lpstr>
      <vt:lpstr>Diagramme de classes : interfaces</vt:lpstr>
      <vt:lpstr>Diagramme de classes : paquetages</vt:lpstr>
      <vt:lpstr>Diagramme de paquetages</vt:lpstr>
      <vt:lpstr>Diagramme objets</vt:lpstr>
      <vt:lpstr>Modélisation des Applications</vt:lpstr>
      <vt:lpstr>Objectifs et Planning </vt:lpstr>
      <vt:lpstr>Les diagrammes d’UML</vt:lpstr>
      <vt:lpstr>Diagramme de séquence</vt:lpstr>
      <vt:lpstr>Diagramme de séquence</vt:lpstr>
      <vt:lpstr>Diagramme de séquence</vt:lpstr>
      <vt:lpstr>Diagramme de séquence</vt:lpstr>
      <vt:lpstr>Diagramme de séquence</vt:lpstr>
      <vt:lpstr>Diagramme de séquence</vt:lpstr>
      <vt:lpstr>Diagramme de séquence</vt:lpstr>
      <vt:lpstr>Diagramme de séquence</vt:lpstr>
      <vt:lpstr>Diagramme de séquence</vt:lpstr>
      <vt:lpstr>Diagramme de séquence</vt:lpstr>
      <vt:lpstr>Diagramme de séquence</vt:lpstr>
      <vt:lpstr>Diagramme de séquence</vt:lpstr>
      <vt:lpstr>Diagramme de séquence</vt:lpstr>
      <vt:lpstr>Diagramme de séquence</vt:lpstr>
      <vt:lpstr>Diagramme de séquence</vt:lpstr>
      <vt:lpstr>Diagramme de séquence</vt:lpstr>
      <vt:lpstr>Diagramme de séquence</vt:lpstr>
      <vt:lpstr>Diagramme de séquence</vt:lpstr>
      <vt:lpstr>Diagramme de séquence</vt:lpstr>
      <vt:lpstr>Diagramme de séquence</vt:lpstr>
      <vt:lpstr>Interaction Diagramme de séquence - Diagramme de classes </vt:lpstr>
      <vt:lpstr>Interaction Diagramme de séquence - Diagramme de classes </vt:lpstr>
      <vt:lpstr>Interaction Diagramme de séquence - Diagramme de classes </vt:lpstr>
      <vt:lpstr>Présentation PowerPoint</vt:lpstr>
      <vt:lpstr>Modélisation des Applications</vt:lpstr>
      <vt:lpstr>Objectifs et Planning </vt:lpstr>
      <vt:lpstr>Modélisation des applications</vt:lpstr>
      <vt:lpstr>Modélisation des applications</vt:lpstr>
      <vt:lpstr>UML &amp; MDA</vt:lpstr>
      <vt:lpstr>Passage UML  code Java</vt:lpstr>
      <vt:lpstr>Applications génération de code</vt:lpstr>
      <vt:lpstr>Applications génération de code</vt:lpstr>
      <vt:lpstr>Applications génération de code</vt:lpstr>
      <vt:lpstr>Applications</vt:lpstr>
      <vt:lpstr>Applications</vt:lpstr>
      <vt:lpstr>Applications</vt:lpstr>
      <vt:lpstr>Applications</vt:lpstr>
      <vt:lpstr>Applications</vt:lpstr>
      <vt:lpstr>Applications</vt:lpstr>
      <vt:lpstr>Applications génération de code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  <vt:lpstr>Passage UML  code Java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Modélisation des Applications</dc:title>
  <dc:creator>kirsch</dc:creator>
  <cp:lastModifiedBy>Manuele Kirsch Pinheiro</cp:lastModifiedBy>
  <cp:revision>77</cp:revision>
  <cp:lastPrinted>2011-10-16T16:54:30Z</cp:lastPrinted>
  <dcterms:created xsi:type="dcterms:W3CDTF">2006-08-16T00:00:00Z</dcterms:created>
  <dcterms:modified xsi:type="dcterms:W3CDTF">2011-10-16T16:55:09Z</dcterms:modified>
</cp:coreProperties>
</file>