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33"/>
  </p:notesMasterIdLst>
  <p:sldIdLst>
    <p:sldId id="256" r:id="rId2"/>
    <p:sldId id="262" r:id="rId3"/>
    <p:sldId id="258" r:id="rId4"/>
    <p:sldId id="259" r:id="rId5"/>
    <p:sldId id="261" r:id="rId6"/>
    <p:sldId id="264" r:id="rId7"/>
    <p:sldId id="266" r:id="rId8"/>
    <p:sldId id="267" r:id="rId9"/>
    <p:sldId id="268" r:id="rId10"/>
    <p:sldId id="269" r:id="rId11"/>
    <p:sldId id="276" r:id="rId12"/>
    <p:sldId id="260" r:id="rId13"/>
    <p:sldId id="270" r:id="rId14"/>
    <p:sldId id="272" r:id="rId15"/>
    <p:sldId id="273" r:id="rId16"/>
    <p:sldId id="271" r:id="rId17"/>
    <p:sldId id="274" r:id="rId18"/>
    <p:sldId id="277" r:id="rId19"/>
    <p:sldId id="278" r:id="rId20"/>
    <p:sldId id="279" r:id="rId21"/>
    <p:sldId id="280" r:id="rId22"/>
    <p:sldId id="275" r:id="rId23"/>
    <p:sldId id="281" r:id="rId24"/>
    <p:sldId id="282" r:id="rId25"/>
    <p:sldId id="286" r:id="rId26"/>
    <p:sldId id="283" r:id="rId27"/>
    <p:sldId id="287" r:id="rId28"/>
    <p:sldId id="285" r:id="rId29"/>
    <p:sldId id="284" r:id="rId30"/>
    <p:sldId id="288" r:id="rId31"/>
    <p:sldId id="26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36" autoAdjust="0"/>
  </p:normalViewPr>
  <p:slideViewPr>
    <p:cSldViewPr>
      <p:cViewPr varScale="1">
        <p:scale>
          <a:sx n="78" d="100"/>
          <a:sy n="78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FF02B-F98B-419E-992F-55B9166A8D7C}" type="doc">
      <dgm:prSet loTypeId="urn:microsoft.com/office/officeart/2005/8/layout/chart3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68904FDB-DC59-45EA-A2F7-6F64A88C60BB}">
      <dgm:prSet phldrT="[Text]" custT="1"/>
      <dgm:spPr/>
      <dgm:t>
        <a:bodyPr/>
        <a:lstStyle/>
        <a:p>
          <a:r>
            <a:rPr lang="en-US" sz="1800" noProof="0" dirty="0" smtClean="0"/>
            <a:t>32% Success</a:t>
          </a:r>
          <a:endParaRPr lang="en-US" sz="1800" noProof="0" dirty="0"/>
        </a:p>
      </dgm:t>
    </dgm:pt>
    <dgm:pt modelId="{ABED82CA-4D6B-4964-B335-7E66EE15A3F6}" type="parTrans" cxnId="{DA7D0769-C4DA-4F98-B5AD-00A61941F465}">
      <dgm:prSet/>
      <dgm:spPr/>
      <dgm:t>
        <a:bodyPr/>
        <a:lstStyle/>
        <a:p>
          <a:endParaRPr lang="en-US" noProof="0"/>
        </a:p>
      </dgm:t>
    </dgm:pt>
    <dgm:pt modelId="{780F3DCC-0437-45C4-9731-F5CB66DF23D9}" type="sibTrans" cxnId="{DA7D0769-C4DA-4F98-B5AD-00A61941F465}">
      <dgm:prSet/>
      <dgm:spPr/>
      <dgm:t>
        <a:bodyPr/>
        <a:lstStyle/>
        <a:p>
          <a:endParaRPr lang="en-US" noProof="0"/>
        </a:p>
      </dgm:t>
    </dgm:pt>
    <dgm:pt modelId="{CF26CEB3-87FB-4F87-A418-F3BF95EA332A}">
      <dgm:prSet phldrT="[Text]" custT="1"/>
      <dgm:spPr/>
      <dgm:t>
        <a:bodyPr/>
        <a:lstStyle/>
        <a:p>
          <a:r>
            <a:rPr lang="en-US" sz="1800" noProof="0" dirty="0" smtClean="0"/>
            <a:t>24% Failed </a:t>
          </a:r>
          <a:endParaRPr lang="en-US" sz="1800" noProof="0" dirty="0"/>
        </a:p>
      </dgm:t>
    </dgm:pt>
    <dgm:pt modelId="{79B26E92-2E38-4242-BD9E-9D124A14F0CF}" type="parTrans" cxnId="{92F3E354-E9F3-4464-8272-4223C5EF5B62}">
      <dgm:prSet/>
      <dgm:spPr/>
      <dgm:t>
        <a:bodyPr/>
        <a:lstStyle/>
        <a:p>
          <a:endParaRPr lang="en-US" noProof="0"/>
        </a:p>
      </dgm:t>
    </dgm:pt>
    <dgm:pt modelId="{8E290C05-4BFA-4821-8B88-2ED1E5D6B44F}" type="sibTrans" cxnId="{92F3E354-E9F3-4464-8272-4223C5EF5B62}">
      <dgm:prSet/>
      <dgm:spPr/>
      <dgm:t>
        <a:bodyPr/>
        <a:lstStyle/>
        <a:p>
          <a:endParaRPr lang="en-US" noProof="0"/>
        </a:p>
      </dgm:t>
    </dgm:pt>
    <dgm:pt modelId="{BCBCCDD3-A6A8-4C05-92BA-EB170E950936}">
      <dgm:prSet phldrT="[Text]" custT="1"/>
      <dgm:spPr/>
      <dgm:t>
        <a:bodyPr lIns="0" tIns="0" rIns="0" bIns="0"/>
        <a:lstStyle/>
        <a:p>
          <a:r>
            <a:rPr lang="en-US" sz="1800" noProof="0" dirty="0" smtClean="0"/>
            <a:t>44% Challenged</a:t>
          </a:r>
          <a:endParaRPr lang="en-US" sz="1800" noProof="0" dirty="0"/>
        </a:p>
      </dgm:t>
    </dgm:pt>
    <dgm:pt modelId="{FE4A3324-1861-4DE6-8F95-0F78847B47D2}" type="parTrans" cxnId="{44F32B45-532D-451B-B43D-4E9404F4537F}">
      <dgm:prSet/>
      <dgm:spPr/>
      <dgm:t>
        <a:bodyPr/>
        <a:lstStyle/>
        <a:p>
          <a:endParaRPr lang="en-US" noProof="0"/>
        </a:p>
      </dgm:t>
    </dgm:pt>
    <dgm:pt modelId="{CB618FC0-4137-4E0E-9A09-8E5081416460}" type="sibTrans" cxnId="{44F32B45-532D-451B-B43D-4E9404F4537F}">
      <dgm:prSet/>
      <dgm:spPr/>
      <dgm:t>
        <a:bodyPr/>
        <a:lstStyle/>
        <a:p>
          <a:endParaRPr lang="en-US" noProof="0"/>
        </a:p>
      </dgm:t>
    </dgm:pt>
    <dgm:pt modelId="{02E4052C-4307-4340-AC14-DD06C588986B}" type="pres">
      <dgm:prSet presAssocID="{EDBFF02B-F98B-419E-992F-55B9166A8D7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E45419C-643C-41F0-8B5E-8BC41D620E47}" type="pres">
      <dgm:prSet presAssocID="{EDBFF02B-F98B-419E-992F-55B9166A8D7C}" presName="wedge1" presStyleLbl="node1" presStyleIdx="0" presStyleCnt="3" custScaleX="109626" custScaleY="104519"/>
      <dgm:spPr/>
      <dgm:t>
        <a:bodyPr/>
        <a:lstStyle/>
        <a:p>
          <a:endParaRPr lang="fr-FR"/>
        </a:p>
      </dgm:t>
    </dgm:pt>
    <dgm:pt modelId="{651DB690-CF00-4CD5-B96F-5A3766ABC7C4}" type="pres">
      <dgm:prSet presAssocID="{EDBFF02B-F98B-419E-992F-55B9166A8D7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D5E441-C075-4680-B93E-D91B11FCE1A7}" type="pres">
      <dgm:prSet presAssocID="{EDBFF02B-F98B-419E-992F-55B9166A8D7C}" presName="wedge2" presStyleLbl="node1" presStyleIdx="1" presStyleCnt="3"/>
      <dgm:spPr/>
      <dgm:t>
        <a:bodyPr/>
        <a:lstStyle/>
        <a:p>
          <a:endParaRPr lang="fr-FR"/>
        </a:p>
      </dgm:t>
    </dgm:pt>
    <dgm:pt modelId="{F50D5044-E2DE-425F-A97D-99483B7B5EE4}" type="pres">
      <dgm:prSet presAssocID="{EDBFF02B-F98B-419E-992F-55B9166A8D7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8416B1-7DC4-4B6B-B608-8545AB14FFF8}" type="pres">
      <dgm:prSet presAssocID="{EDBFF02B-F98B-419E-992F-55B9166A8D7C}" presName="wedge3" presStyleLbl="node1" presStyleIdx="2" presStyleCnt="3" custScaleY="98807"/>
      <dgm:spPr/>
      <dgm:t>
        <a:bodyPr/>
        <a:lstStyle/>
        <a:p>
          <a:endParaRPr lang="fr-FR"/>
        </a:p>
      </dgm:t>
    </dgm:pt>
    <dgm:pt modelId="{C7DBA4B5-84BB-4AF4-8232-9474996960B4}" type="pres">
      <dgm:prSet presAssocID="{EDBFF02B-F98B-419E-992F-55B9166A8D7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904E135-E513-4377-A541-5EF25B6583B0}" type="presOf" srcId="{CF26CEB3-87FB-4F87-A418-F3BF95EA332A}" destId="{F50D5044-E2DE-425F-A97D-99483B7B5EE4}" srcOrd="1" destOrd="0" presId="urn:microsoft.com/office/officeart/2005/8/layout/chart3"/>
    <dgm:cxn modelId="{20C5DF12-F19C-4E89-8CC8-EDA29C2C21E2}" type="presOf" srcId="{68904FDB-DC59-45EA-A2F7-6F64A88C60BB}" destId="{4E45419C-643C-41F0-8B5E-8BC41D620E47}" srcOrd="0" destOrd="0" presId="urn:microsoft.com/office/officeart/2005/8/layout/chart3"/>
    <dgm:cxn modelId="{94B1DB7A-9DDE-4EAC-80B6-1106F56A2A10}" type="presOf" srcId="{68904FDB-DC59-45EA-A2F7-6F64A88C60BB}" destId="{651DB690-CF00-4CD5-B96F-5A3766ABC7C4}" srcOrd="1" destOrd="0" presId="urn:microsoft.com/office/officeart/2005/8/layout/chart3"/>
    <dgm:cxn modelId="{AE51CCA3-21E2-4F8E-95CC-76197E2DAEB2}" type="presOf" srcId="{BCBCCDD3-A6A8-4C05-92BA-EB170E950936}" destId="{D48416B1-7DC4-4B6B-B608-8545AB14FFF8}" srcOrd="0" destOrd="0" presId="urn:microsoft.com/office/officeart/2005/8/layout/chart3"/>
    <dgm:cxn modelId="{44F32B45-532D-451B-B43D-4E9404F4537F}" srcId="{EDBFF02B-F98B-419E-992F-55B9166A8D7C}" destId="{BCBCCDD3-A6A8-4C05-92BA-EB170E950936}" srcOrd="2" destOrd="0" parTransId="{FE4A3324-1861-4DE6-8F95-0F78847B47D2}" sibTransId="{CB618FC0-4137-4E0E-9A09-8E5081416460}"/>
    <dgm:cxn modelId="{3F12CE76-7B4E-4782-B0EB-FFA5D0147489}" type="presOf" srcId="{BCBCCDD3-A6A8-4C05-92BA-EB170E950936}" destId="{C7DBA4B5-84BB-4AF4-8232-9474996960B4}" srcOrd="1" destOrd="0" presId="urn:microsoft.com/office/officeart/2005/8/layout/chart3"/>
    <dgm:cxn modelId="{DA7D0769-C4DA-4F98-B5AD-00A61941F465}" srcId="{EDBFF02B-F98B-419E-992F-55B9166A8D7C}" destId="{68904FDB-DC59-45EA-A2F7-6F64A88C60BB}" srcOrd="0" destOrd="0" parTransId="{ABED82CA-4D6B-4964-B335-7E66EE15A3F6}" sibTransId="{780F3DCC-0437-45C4-9731-F5CB66DF23D9}"/>
    <dgm:cxn modelId="{A24759CA-B425-42F6-B94B-94D42103DBE2}" type="presOf" srcId="{CF26CEB3-87FB-4F87-A418-F3BF95EA332A}" destId="{22D5E441-C075-4680-B93E-D91B11FCE1A7}" srcOrd="0" destOrd="0" presId="urn:microsoft.com/office/officeart/2005/8/layout/chart3"/>
    <dgm:cxn modelId="{92F3E354-E9F3-4464-8272-4223C5EF5B62}" srcId="{EDBFF02B-F98B-419E-992F-55B9166A8D7C}" destId="{CF26CEB3-87FB-4F87-A418-F3BF95EA332A}" srcOrd="1" destOrd="0" parTransId="{79B26E92-2E38-4242-BD9E-9D124A14F0CF}" sibTransId="{8E290C05-4BFA-4821-8B88-2ED1E5D6B44F}"/>
    <dgm:cxn modelId="{D9C63D3E-8869-4A15-9ECE-0B89228137E9}" type="presOf" srcId="{EDBFF02B-F98B-419E-992F-55B9166A8D7C}" destId="{02E4052C-4307-4340-AC14-DD06C588986B}" srcOrd="0" destOrd="0" presId="urn:microsoft.com/office/officeart/2005/8/layout/chart3"/>
    <dgm:cxn modelId="{F06961F6-5926-45A2-ABC1-F5013AA393B8}" type="presParOf" srcId="{02E4052C-4307-4340-AC14-DD06C588986B}" destId="{4E45419C-643C-41F0-8B5E-8BC41D620E47}" srcOrd="0" destOrd="0" presId="urn:microsoft.com/office/officeart/2005/8/layout/chart3"/>
    <dgm:cxn modelId="{E72DE5D2-7090-401D-A5A9-5B797693529B}" type="presParOf" srcId="{02E4052C-4307-4340-AC14-DD06C588986B}" destId="{651DB690-CF00-4CD5-B96F-5A3766ABC7C4}" srcOrd="1" destOrd="0" presId="urn:microsoft.com/office/officeart/2005/8/layout/chart3"/>
    <dgm:cxn modelId="{31FC525A-07B3-4E82-B4B5-C3B73567A518}" type="presParOf" srcId="{02E4052C-4307-4340-AC14-DD06C588986B}" destId="{22D5E441-C075-4680-B93E-D91B11FCE1A7}" srcOrd="2" destOrd="0" presId="urn:microsoft.com/office/officeart/2005/8/layout/chart3"/>
    <dgm:cxn modelId="{F41D225A-6080-4ED6-AE2F-D88FE56C3F99}" type="presParOf" srcId="{02E4052C-4307-4340-AC14-DD06C588986B}" destId="{F50D5044-E2DE-425F-A97D-99483B7B5EE4}" srcOrd="3" destOrd="0" presId="urn:microsoft.com/office/officeart/2005/8/layout/chart3"/>
    <dgm:cxn modelId="{A11EC0B5-CEEC-4C9D-8C3D-172A1D3B5107}" type="presParOf" srcId="{02E4052C-4307-4340-AC14-DD06C588986B}" destId="{D48416B1-7DC4-4B6B-B608-8545AB14FFF8}" srcOrd="4" destOrd="0" presId="urn:microsoft.com/office/officeart/2005/8/layout/chart3"/>
    <dgm:cxn modelId="{F5F19194-E1E3-4A0C-9EBE-000F35282FFF}" type="presParOf" srcId="{02E4052C-4307-4340-AC14-DD06C588986B}" destId="{C7DBA4B5-84BB-4AF4-8232-9474996960B4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3742AB-7697-49D4-9FA1-8524CF7C972A}" type="doc">
      <dgm:prSet loTypeId="urn:microsoft.com/office/officeart/2005/8/layout/arrow2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4073FE4-D39D-4B36-9A73-32C6E1384D51}">
      <dgm:prSet phldrT="[Text]"/>
      <dgm:spPr/>
      <dgm:t>
        <a:bodyPr/>
        <a:lstStyle/>
        <a:p>
          <a:r>
            <a:rPr lang="fr-FR" dirty="0" smtClean="0"/>
            <a:t>1960</a:t>
          </a:r>
          <a:endParaRPr lang="fr-FR" dirty="0"/>
        </a:p>
      </dgm:t>
    </dgm:pt>
    <dgm:pt modelId="{CF1D2F8B-DA2D-4F0F-A1EE-627530548F7B}" type="parTrans" cxnId="{7CA60E68-3D00-49E2-91F0-A36DBB96B93D}">
      <dgm:prSet/>
      <dgm:spPr/>
      <dgm:t>
        <a:bodyPr/>
        <a:lstStyle/>
        <a:p>
          <a:endParaRPr lang="fr-FR"/>
        </a:p>
      </dgm:t>
    </dgm:pt>
    <dgm:pt modelId="{814192CD-0D95-4B3A-B463-46FE37128018}" type="sibTrans" cxnId="{7CA60E68-3D00-49E2-91F0-A36DBB96B93D}">
      <dgm:prSet/>
      <dgm:spPr/>
      <dgm:t>
        <a:bodyPr/>
        <a:lstStyle/>
        <a:p>
          <a:endParaRPr lang="fr-FR"/>
        </a:p>
      </dgm:t>
    </dgm:pt>
    <dgm:pt modelId="{3F59506C-9669-4F2F-AE6F-2A1D1591D55B}">
      <dgm:prSet phldrT="[Text]"/>
      <dgm:spPr/>
      <dgm:t>
        <a:bodyPr/>
        <a:lstStyle/>
        <a:p>
          <a:r>
            <a:rPr lang="fr-FR" dirty="0" smtClean="0"/>
            <a:t>1980</a:t>
          </a:r>
          <a:endParaRPr lang="fr-FR" dirty="0"/>
        </a:p>
      </dgm:t>
    </dgm:pt>
    <dgm:pt modelId="{579EF4DA-F16F-4574-9539-1EF4BEA6205A}" type="parTrans" cxnId="{6E1C95BE-E735-4DD9-8B53-80FBA5C257E9}">
      <dgm:prSet/>
      <dgm:spPr/>
      <dgm:t>
        <a:bodyPr/>
        <a:lstStyle/>
        <a:p>
          <a:endParaRPr lang="fr-FR"/>
        </a:p>
      </dgm:t>
    </dgm:pt>
    <dgm:pt modelId="{D498FFA7-6B46-4774-A0E8-CE24BFC55E09}" type="sibTrans" cxnId="{6E1C95BE-E735-4DD9-8B53-80FBA5C257E9}">
      <dgm:prSet/>
      <dgm:spPr/>
      <dgm:t>
        <a:bodyPr/>
        <a:lstStyle/>
        <a:p>
          <a:endParaRPr lang="fr-FR"/>
        </a:p>
      </dgm:t>
    </dgm:pt>
    <dgm:pt modelId="{AB1D2FCF-2D2C-4047-9796-749B0F8EC38A}">
      <dgm:prSet phldrT="[Text]"/>
      <dgm:spPr/>
      <dgm:t>
        <a:bodyPr/>
        <a:lstStyle/>
        <a:p>
          <a:r>
            <a:rPr lang="fr-FR" dirty="0" smtClean="0"/>
            <a:t>1990</a:t>
          </a:r>
          <a:endParaRPr lang="fr-FR" dirty="0"/>
        </a:p>
      </dgm:t>
    </dgm:pt>
    <dgm:pt modelId="{EB1375E8-7C64-40A9-A52E-DC76E31B7413}" type="parTrans" cxnId="{02FE8608-8392-44E3-8488-5E27193A4546}">
      <dgm:prSet/>
      <dgm:spPr/>
      <dgm:t>
        <a:bodyPr/>
        <a:lstStyle/>
        <a:p>
          <a:endParaRPr lang="fr-FR"/>
        </a:p>
      </dgm:t>
    </dgm:pt>
    <dgm:pt modelId="{BB17F57E-ECFC-4975-A5E1-425728ADEC01}" type="sibTrans" cxnId="{02FE8608-8392-44E3-8488-5E27193A4546}">
      <dgm:prSet/>
      <dgm:spPr/>
      <dgm:t>
        <a:bodyPr/>
        <a:lstStyle/>
        <a:p>
          <a:endParaRPr lang="fr-FR"/>
        </a:p>
      </dgm:t>
    </dgm:pt>
    <dgm:pt modelId="{D6866C1E-2E30-41FF-984C-E470A16D208A}">
      <dgm:prSet/>
      <dgm:spPr/>
      <dgm:t>
        <a:bodyPr/>
        <a:lstStyle/>
        <a:p>
          <a:r>
            <a:rPr lang="fr-FR" dirty="0" smtClean="0"/>
            <a:t>2000</a:t>
          </a:r>
        </a:p>
      </dgm:t>
    </dgm:pt>
    <dgm:pt modelId="{E91C3E64-6755-48C3-A273-3B40FC484226}" type="parTrans" cxnId="{1F5F6E04-F9FD-4D81-9321-18F537BFFE8D}">
      <dgm:prSet/>
      <dgm:spPr/>
      <dgm:t>
        <a:bodyPr/>
        <a:lstStyle/>
        <a:p>
          <a:endParaRPr lang="fr-FR"/>
        </a:p>
      </dgm:t>
    </dgm:pt>
    <dgm:pt modelId="{AE5B7BB9-5C12-4591-B9DD-0C9732722821}" type="sibTrans" cxnId="{1F5F6E04-F9FD-4D81-9321-18F537BFFE8D}">
      <dgm:prSet/>
      <dgm:spPr/>
      <dgm:t>
        <a:bodyPr/>
        <a:lstStyle/>
        <a:p>
          <a:endParaRPr lang="fr-FR"/>
        </a:p>
      </dgm:t>
    </dgm:pt>
    <dgm:pt modelId="{92FAA480-BDA9-4BA5-A963-5497DA25FD73}" type="pres">
      <dgm:prSet presAssocID="{593742AB-7697-49D4-9FA1-8524CF7C972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9FC7453-CEE8-4126-A0B6-85E8E34BCF03}" type="pres">
      <dgm:prSet presAssocID="{593742AB-7697-49D4-9FA1-8524CF7C972A}" presName="arrow" presStyleLbl="bgShp" presStyleIdx="0" presStyleCnt="1" custAng="0" custScaleX="115420" custLinFactNeighborX="12642" custLinFactNeighborY="-7892"/>
      <dgm:spPr/>
    </dgm:pt>
    <dgm:pt modelId="{B3A45607-075F-478B-90B3-A8B6EE2928C8}" type="pres">
      <dgm:prSet presAssocID="{593742AB-7697-49D4-9FA1-8524CF7C972A}" presName="arrowDiagram4" presStyleCnt="0"/>
      <dgm:spPr/>
    </dgm:pt>
    <dgm:pt modelId="{99275A2D-92C1-494F-9914-D35CF68BE4F3}" type="pres">
      <dgm:prSet presAssocID="{14073FE4-D39D-4B36-9A73-32C6E1384D51}" presName="bullet4a" presStyleLbl="node1" presStyleIdx="0" presStyleCnt="4" custLinFactX="-198915" custLinFactY="13972" custLinFactNeighborX="-200000" custLinFactNeighborY="100000"/>
      <dgm:spPr/>
    </dgm:pt>
    <dgm:pt modelId="{FE6427FE-6244-4A9F-B7CB-8895A3AC6336}" type="pres">
      <dgm:prSet presAssocID="{14073FE4-D39D-4B36-9A73-32C6E1384D51}" presName="textBox4a" presStyleLbl="revTx" presStyleIdx="0" presStyleCnt="4" custLinFactNeighborX="-5365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76797F-2BF7-425C-93AB-BA4FB3A1CE2B}" type="pres">
      <dgm:prSet presAssocID="{3F59506C-9669-4F2F-AE6F-2A1D1591D55B}" presName="bullet4b" presStyleLbl="node1" presStyleIdx="1" presStyleCnt="4" custLinFactX="-100000" custLinFactNeighborX="-104713" custLinFactNeighborY="64073"/>
      <dgm:spPr/>
    </dgm:pt>
    <dgm:pt modelId="{3EC39CF5-4BFC-44A4-A0A9-4152DB2619D3}" type="pres">
      <dgm:prSet presAssocID="{3F59506C-9669-4F2F-AE6F-2A1D1591D55B}" presName="textBox4b" presStyleLbl="revTx" presStyleIdx="1" presStyleCnt="4" custLinFactNeighborX="-38993" custLinFactNeighborY="34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654597-488B-49BB-A17F-A64E6DE0A87B}" type="pres">
      <dgm:prSet presAssocID="{AB1D2FCF-2D2C-4047-9796-749B0F8EC38A}" presName="bullet4c" presStyleLbl="node1" presStyleIdx="2" presStyleCnt="4" custLinFactX="-35504" custLinFactNeighborX="-100000" custLinFactNeighborY="36000"/>
      <dgm:spPr/>
    </dgm:pt>
    <dgm:pt modelId="{88D0C1D3-BE99-464D-AA33-441A476AB2CE}" type="pres">
      <dgm:prSet presAssocID="{AB1D2FCF-2D2C-4047-9796-749B0F8EC38A}" presName="textBox4c" presStyleLbl="revTx" presStyleIdx="2" presStyleCnt="4" custLinFactNeighborX="-342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EB79DA-3D28-4104-8ACE-2EBD74E8B038}" type="pres">
      <dgm:prSet presAssocID="{D6866C1E-2E30-41FF-984C-E470A16D208A}" presName="bullet4d" presStyleLbl="node1" presStyleIdx="3" presStyleCnt="4"/>
      <dgm:spPr/>
    </dgm:pt>
    <dgm:pt modelId="{2212D2B7-B75F-4395-A161-04D4DBA1C153}" type="pres">
      <dgm:prSet presAssocID="{D6866C1E-2E30-41FF-984C-E470A16D208A}" presName="textBox4d" presStyleLbl="revTx" presStyleIdx="3" presStyleCnt="4" custLinFactNeighborY="141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5C09121-59CC-42C8-BC04-2B7A61199569}" type="presOf" srcId="{3F59506C-9669-4F2F-AE6F-2A1D1591D55B}" destId="{3EC39CF5-4BFC-44A4-A0A9-4152DB2619D3}" srcOrd="0" destOrd="0" presId="urn:microsoft.com/office/officeart/2005/8/layout/arrow2"/>
    <dgm:cxn modelId="{1F5F6E04-F9FD-4D81-9321-18F537BFFE8D}" srcId="{593742AB-7697-49D4-9FA1-8524CF7C972A}" destId="{D6866C1E-2E30-41FF-984C-E470A16D208A}" srcOrd="3" destOrd="0" parTransId="{E91C3E64-6755-48C3-A273-3B40FC484226}" sibTransId="{AE5B7BB9-5C12-4591-B9DD-0C9732722821}"/>
    <dgm:cxn modelId="{F3338B00-AF8E-4BC9-9AEF-25CDBC982AB4}" type="presOf" srcId="{AB1D2FCF-2D2C-4047-9796-749B0F8EC38A}" destId="{88D0C1D3-BE99-464D-AA33-441A476AB2CE}" srcOrd="0" destOrd="0" presId="urn:microsoft.com/office/officeart/2005/8/layout/arrow2"/>
    <dgm:cxn modelId="{3A0A9781-0305-4B28-AA5F-59FA435EF1A6}" type="presOf" srcId="{D6866C1E-2E30-41FF-984C-E470A16D208A}" destId="{2212D2B7-B75F-4395-A161-04D4DBA1C153}" srcOrd="0" destOrd="0" presId="urn:microsoft.com/office/officeart/2005/8/layout/arrow2"/>
    <dgm:cxn modelId="{1E48D757-489F-4902-A58E-5CDBAE5B5B93}" type="presOf" srcId="{593742AB-7697-49D4-9FA1-8524CF7C972A}" destId="{92FAA480-BDA9-4BA5-A963-5497DA25FD73}" srcOrd="0" destOrd="0" presId="urn:microsoft.com/office/officeart/2005/8/layout/arrow2"/>
    <dgm:cxn modelId="{7CA60E68-3D00-49E2-91F0-A36DBB96B93D}" srcId="{593742AB-7697-49D4-9FA1-8524CF7C972A}" destId="{14073FE4-D39D-4B36-9A73-32C6E1384D51}" srcOrd="0" destOrd="0" parTransId="{CF1D2F8B-DA2D-4F0F-A1EE-627530548F7B}" sibTransId="{814192CD-0D95-4B3A-B463-46FE37128018}"/>
    <dgm:cxn modelId="{02FE8608-8392-44E3-8488-5E27193A4546}" srcId="{593742AB-7697-49D4-9FA1-8524CF7C972A}" destId="{AB1D2FCF-2D2C-4047-9796-749B0F8EC38A}" srcOrd="2" destOrd="0" parTransId="{EB1375E8-7C64-40A9-A52E-DC76E31B7413}" sibTransId="{BB17F57E-ECFC-4975-A5E1-425728ADEC01}"/>
    <dgm:cxn modelId="{C68F0632-EF20-413B-B341-58022450A2A9}" type="presOf" srcId="{14073FE4-D39D-4B36-9A73-32C6E1384D51}" destId="{FE6427FE-6244-4A9F-B7CB-8895A3AC6336}" srcOrd="0" destOrd="0" presId="urn:microsoft.com/office/officeart/2005/8/layout/arrow2"/>
    <dgm:cxn modelId="{6E1C95BE-E735-4DD9-8B53-80FBA5C257E9}" srcId="{593742AB-7697-49D4-9FA1-8524CF7C972A}" destId="{3F59506C-9669-4F2F-AE6F-2A1D1591D55B}" srcOrd="1" destOrd="0" parTransId="{579EF4DA-F16F-4574-9539-1EF4BEA6205A}" sibTransId="{D498FFA7-6B46-4774-A0E8-CE24BFC55E09}"/>
    <dgm:cxn modelId="{A7C1E1D6-BD88-44E2-A5A3-F7F97C9EBA27}" type="presParOf" srcId="{92FAA480-BDA9-4BA5-A963-5497DA25FD73}" destId="{B9FC7453-CEE8-4126-A0B6-85E8E34BCF03}" srcOrd="0" destOrd="0" presId="urn:microsoft.com/office/officeart/2005/8/layout/arrow2"/>
    <dgm:cxn modelId="{E14C565C-2EEA-423F-B769-2121CA00DFAA}" type="presParOf" srcId="{92FAA480-BDA9-4BA5-A963-5497DA25FD73}" destId="{B3A45607-075F-478B-90B3-A8B6EE2928C8}" srcOrd="1" destOrd="0" presId="urn:microsoft.com/office/officeart/2005/8/layout/arrow2"/>
    <dgm:cxn modelId="{65F289DE-D31F-4050-BA4A-C45CCFFF9847}" type="presParOf" srcId="{B3A45607-075F-478B-90B3-A8B6EE2928C8}" destId="{99275A2D-92C1-494F-9914-D35CF68BE4F3}" srcOrd="0" destOrd="0" presId="urn:microsoft.com/office/officeart/2005/8/layout/arrow2"/>
    <dgm:cxn modelId="{DE3A1BA1-8BD7-4531-814F-CC55617BE2C6}" type="presParOf" srcId="{B3A45607-075F-478B-90B3-A8B6EE2928C8}" destId="{FE6427FE-6244-4A9F-B7CB-8895A3AC6336}" srcOrd="1" destOrd="0" presId="urn:microsoft.com/office/officeart/2005/8/layout/arrow2"/>
    <dgm:cxn modelId="{D7D56EB0-BC19-410C-A0EA-EFDACE6EB898}" type="presParOf" srcId="{B3A45607-075F-478B-90B3-A8B6EE2928C8}" destId="{A576797F-2BF7-425C-93AB-BA4FB3A1CE2B}" srcOrd="2" destOrd="0" presId="urn:microsoft.com/office/officeart/2005/8/layout/arrow2"/>
    <dgm:cxn modelId="{64772704-7E16-480A-8988-832ED477C34A}" type="presParOf" srcId="{B3A45607-075F-478B-90B3-A8B6EE2928C8}" destId="{3EC39CF5-4BFC-44A4-A0A9-4152DB2619D3}" srcOrd="3" destOrd="0" presId="urn:microsoft.com/office/officeart/2005/8/layout/arrow2"/>
    <dgm:cxn modelId="{986E5E07-509A-4C1F-82A9-A7AB2F408261}" type="presParOf" srcId="{B3A45607-075F-478B-90B3-A8B6EE2928C8}" destId="{8C654597-488B-49BB-A17F-A64E6DE0A87B}" srcOrd="4" destOrd="0" presId="urn:microsoft.com/office/officeart/2005/8/layout/arrow2"/>
    <dgm:cxn modelId="{50E90155-A34F-4FB5-A89C-F269AB927CFE}" type="presParOf" srcId="{B3A45607-075F-478B-90B3-A8B6EE2928C8}" destId="{88D0C1D3-BE99-464D-AA33-441A476AB2CE}" srcOrd="5" destOrd="0" presId="urn:microsoft.com/office/officeart/2005/8/layout/arrow2"/>
    <dgm:cxn modelId="{E7D53AE5-53BA-4B0A-8615-424F55D22527}" type="presParOf" srcId="{B3A45607-075F-478B-90B3-A8B6EE2928C8}" destId="{1FEB79DA-3D28-4104-8ACE-2EBD74E8B038}" srcOrd="6" destOrd="0" presId="urn:microsoft.com/office/officeart/2005/8/layout/arrow2"/>
    <dgm:cxn modelId="{C304D9E4-C284-43C2-903C-8A8DD24D3EBB}" type="presParOf" srcId="{B3A45607-075F-478B-90B3-A8B6EE2928C8}" destId="{2212D2B7-B75F-4395-A161-04D4DBA1C153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B942A3-FF68-4790-B313-B2BC30F12A31}" type="doc">
      <dgm:prSet loTypeId="urn:microsoft.com/office/officeart/2005/8/layout/process2" loCatId="process" qsTypeId="urn:microsoft.com/office/officeart/2005/8/quickstyle/simple1" qsCatId="simple" csTypeId="urn:microsoft.com/office/officeart/2005/8/colors/colorful1#1" csCatId="colorful" phldr="1"/>
      <dgm:spPr/>
    </dgm:pt>
    <dgm:pt modelId="{C89DB897-EEDE-439F-9778-6434DC8B0DB3}">
      <dgm:prSet phldrT="[Text]"/>
      <dgm:spPr/>
      <dgm:t>
        <a:bodyPr/>
        <a:lstStyle/>
        <a:p>
          <a:r>
            <a:rPr lang="fr-FR" dirty="0" smtClean="0"/>
            <a:t>PIM</a:t>
          </a:r>
          <a:endParaRPr lang="fr-FR" dirty="0"/>
        </a:p>
      </dgm:t>
    </dgm:pt>
    <dgm:pt modelId="{CDA4887D-579C-4F06-90A1-5703B633315C}" type="parTrans" cxnId="{1A1C476D-8235-4F58-BF4B-67D385F50510}">
      <dgm:prSet/>
      <dgm:spPr/>
      <dgm:t>
        <a:bodyPr/>
        <a:lstStyle/>
        <a:p>
          <a:endParaRPr lang="fr-FR"/>
        </a:p>
      </dgm:t>
    </dgm:pt>
    <dgm:pt modelId="{ADB0CF24-B82C-43A1-B5D3-6F898B2477F8}" type="sibTrans" cxnId="{1A1C476D-8235-4F58-BF4B-67D385F50510}">
      <dgm:prSet/>
      <dgm:spPr/>
      <dgm:t>
        <a:bodyPr/>
        <a:lstStyle/>
        <a:p>
          <a:endParaRPr lang="fr-FR"/>
        </a:p>
      </dgm:t>
    </dgm:pt>
    <dgm:pt modelId="{83EA664D-8AD7-4C55-8A7B-E7D6469C9E9A}">
      <dgm:prSet phldrT="[Text]"/>
      <dgm:spPr/>
      <dgm:t>
        <a:bodyPr/>
        <a:lstStyle/>
        <a:p>
          <a:r>
            <a:rPr lang="fr-FR" dirty="0" smtClean="0"/>
            <a:t>transformation</a:t>
          </a:r>
          <a:endParaRPr lang="fr-FR" dirty="0"/>
        </a:p>
      </dgm:t>
    </dgm:pt>
    <dgm:pt modelId="{8B86697A-C8F3-4BC8-8B3F-5B4C2D4E8668}" type="parTrans" cxnId="{62203678-C842-4DAB-8EA8-95F9874D8125}">
      <dgm:prSet/>
      <dgm:spPr/>
      <dgm:t>
        <a:bodyPr/>
        <a:lstStyle/>
        <a:p>
          <a:endParaRPr lang="fr-FR"/>
        </a:p>
      </dgm:t>
    </dgm:pt>
    <dgm:pt modelId="{A7BBE76C-B3E0-409F-B63E-916340C96657}" type="sibTrans" cxnId="{62203678-C842-4DAB-8EA8-95F9874D8125}">
      <dgm:prSet/>
      <dgm:spPr/>
      <dgm:t>
        <a:bodyPr/>
        <a:lstStyle/>
        <a:p>
          <a:endParaRPr lang="fr-FR"/>
        </a:p>
      </dgm:t>
    </dgm:pt>
    <dgm:pt modelId="{0B8C5E3F-7F78-43B3-A741-EFEF4D274E49}">
      <dgm:prSet phldrT="[Text]"/>
      <dgm:spPr/>
      <dgm:t>
        <a:bodyPr/>
        <a:lstStyle/>
        <a:p>
          <a:r>
            <a:rPr lang="fr-FR" dirty="0" smtClean="0"/>
            <a:t>PSM</a:t>
          </a:r>
          <a:endParaRPr lang="fr-FR" dirty="0"/>
        </a:p>
      </dgm:t>
    </dgm:pt>
    <dgm:pt modelId="{EA7055C2-FCDB-4CE3-BD11-4C79EA27746E}" type="parTrans" cxnId="{E17B71EF-A2E1-4E42-926C-E431513EA18F}">
      <dgm:prSet/>
      <dgm:spPr/>
      <dgm:t>
        <a:bodyPr/>
        <a:lstStyle/>
        <a:p>
          <a:endParaRPr lang="fr-FR"/>
        </a:p>
      </dgm:t>
    </dgm:pt>
    <dgm:pt modelId="{5D7448D8-7E85-4290-9DDB-8F1332374D62}" type="sibTrans" cxnId="{E17B71EF-A2E1-4E42-926C-E431513EA18F}">
      <dgm:prSet/>
      <dgm:spPr/>
      <dgm:t>
        <a:bodyPr/>
        <a:lstStyle/>
        <a:p>
          <a:endParaRPr lang="fr-FR"/>
        </a:p>
      </dgm:t>
    </dgm:pt>
    <dgm:pt modelId="{156ADF90-0C98-4491-B606-2AE7997A1984}">
      <dgm:prSet phldrT="[Text]"/>
      <dgm:spPr/>
      <dgm:t>
        <a:bodyPr/>
        <a:lstStyle/>
        <a:p>
          <a:r>
            <a:rPr lang="fr-FR" dirty="0" smtClean="0"/>
            <a:t>Implémentation </a:t>
          </a:r>
          <a:endParaRPr lang="fr-FR" dirty="0"/>
        </a:p>
      </dgm:t>
    </dgm:pt>
    <dgm:pt modelId="{5EAB1F38-C8FC-4737-8816-C7F0E2003ACB}" type="parTrans" cxnId="{6FCA14F4-E28B-427B-A048-41D77318E5AF}">
      <dgm:prSet/>
      <dgm:spPr/>
      <dgm:t>
        <a:bodyPr/>
        <a:lstStyle/>
        <a:p>
          <a:endParaRPr lang="fr-FR"/>
        </a:p>
      </dgm:t>
    </dgm:pt>
    <dgm:pt modelId="{F9A2E024-C021-4643-B436-89F15C66DDA3}" type="sibTrans" cxnId="{6FCA14F4-E28B-427B-A048-41D77318E5AF}">
      <dgm:prSet/>
      <dgm:spPr/>
      <dgm:t>
        <a:bodyPr/>
        <a:lstStyle/>
        <a:p>
          <a:endParaRPr lang="fr-FR"/>
        </a:p>
      </dgm:t>
    </dgm:pt>
    <dgm:pt modelId="{1A7F1D55-2DBA-47C8-A979-230D1D12229B}" type="pres">
      <dgm:prSet presAssocID="{93B942A3-FF68-4790-B313-B2BC30F12A31}" presName="linearFlow" presStyleCnt="0">
        <dgm:presLayoutVars>
          <dgm:resizeHandles val="exact"/>
        </dgm:presLayoutVars>
      </dgm:prSet>
      <dgm:spPr/>
    </dgm:pt>
    <dgm:pt modelId="{243D5A91-29C3-49A5-A4F6-EF7695ABBB66}" type="pres">
      <dgm:prSet presAssocID="{C89DB897-EEDE-439F-9778-6434DC8B0D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DA8119-9712-40DD-8945-4DCDD91E9B10}" type="pres">
      <dgm:prSet presAssocID="{ADB0CF24-B82C-43A1-B5D3-6F898B2477F8}" presName="sibTrans" presStyleLbl="sibTrans2D1" presStyleIdx="0" presStyleCnt="3"/>
      <dgm:spPr/>
      <dgm:t>
        <a:bodyPr/>
        <a:lstStyle/>
        <a:p>
          <a:endParaRPr lang="fr-FR"/>
        </a:p>
      </dgm:t>
    </dgm:pt>
    <dgm:pt modelId="{F99C5371-050D-4544-B63A-022474D80530}" type="pres">
      <dgm:prSet presAssocID="{ADB0CF24-B82C-43A1-B5D3-6F898B2477F8}" presName="connectorText" presStyleLbl="sibTrans2D1" presStyleIdx="0" presStyleCnt="3"/>
      <dgm:spPr/>
      <dgm:t>
        <a:bodyPr/>
        <a:lstStyle/>
        <a:p>
          <a:endParaRPr lang="fr-FR"/>
        </a:p>
      </dgm:t>
    </dgm:pt>
    <dgm:pt modelId="{3D96EC18-D684-44B1-8CB5-6F3E9880FAF8}" type="pres">
      <dgm:prSet presAssocID="{83EA664D-8AD7-4C55-8A7B-E7D6469C9E9A}" presName="node" presStyleLbl="node1" presStyleIdx="1" presStyleCnt="4">
        <dgm:presLayoutVars>
          <dgm:bulletEnabled val="1"/>
        </dgm:presLayoutVars>
      </dgm:prSet>
      <dgm:spPr>
        <a:prstGeom prst="flowChartMultidocument">
          <a:avLst/>
        </a:prstGeom>
      </dgm:spPr>
      <dgm:t>
        <a:bodyPr/>
        <a:lstStyle/>
        <a:p>
          <a:endParaRPr lang="fr-FR"/>
        </a:p>
      </dgm:t>
    </dgm:pt>
    <dgm:pt modelId="{F9C3CE9A-A900-43C6-9703-9EB02548ADC8}" type="pres">
      <dgm:prSet presAssocID="{A7BBE76C-B3E0-409F-B63E-916340C96657}" presName="sibTrans" presStyleLbl="sibTrans2D1" presStyleIdx="1" presStyleCnt="3"/>
      <dgm:spPr/>
      <dgm:t>
        <a:bodyPr/>
        <a:lstStyle/>
        <a:p>
          <a:endParaRPr lang="fr-FR"/>
        </a:p>
      </dgm:t>
    </dgm:pt>
    <dgm:pt modelId="{46F46589-F8B8-4426-8134-CC510619FD32}" type="pres">
      <dgm:prSet presAssocID="{A7BBE76C-B3E0-409F-B63E-916340C96657}" presName="connectorText" presStyleLbl="sibTrans2D1" presStyleIdx="1" presStyleCnt="3"/>
      <dgm:spPr/>
      <dgm:t>
        <a:bodyPr/>
        <a:lstStyle/>
        <a:p>
          <a:endParaRPr lang="fr-FR"/>
        </a:p>
      </dgm:t>
    </dgm:pt>
    <dgm:pt modelId="{66052685-1C82-4BAC-B1BD-F29DA57123E2}" type="pres">
      <dgm:prSet presAssocID="{0B8C5E3F-7F78-43B3-A741-EFEF4D274E4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04DD8E-7C01-46B4-BA4D-7A5A2100ED18}" type="pres">
      <dgm:prSet presAssocID="{5D7448D8-7E85-4290-9DDB-8F1332374D62}" presName="sibTrans" presStyleLbl="sibTrans2D1" presStyleIdx="2" presStyleCnt="3"/>
      <dgm:spPr/>
      <dgm:t>
        <a:bodyPr/>
        <a:lstStyle/>
        <a:p>
          <a:endParaRPr lang="fr-FR"/>
        </a:p>
      </dgm:t>
    </dgm:pt>
    <dgm:pt modelId="{2BA4AB2D-D63A-4CB9-B4C9-2AF314DCEFD1}" type="pres">
      <dgm:prSet presAssocID="{5D7448D8-7E85-4290-9DDB-8F1332374D62}" presName="connectorText" presStyleLbl="sibTrans2D1" presStyleIdx="2" presStyleCnt="3"/>
      <dgm:spPr/>
      <dgm:t>
        <a:bodyPr/>
        <a:lstStyle/>
        <a:p>
          <a:endParaRPr lang="fr-FR"/>
        </a:p>
      </dgm:t>
    </dgm:pt>
    <dgm:pt modelId="{69C01DBA-7F0F-4736-98CE-F505F2DBBC2E}" type="pres">
      <dgm:prSet presAssocID="{156ADF90-0C98-4491-B606-2AE7997A1984}" presName="node" presStyleLbl="node1" presStyleIdx="3" presStyleCnt="4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fr-FR"/>
        </a:p>
      </dgm:t>
    </dgm:pt>
  </dgm:ptLst>
  <dgm:cxnLst>
    <dgm:cxn modelId="{A28976A7-F02F-49B4-ADC0-9C498843E959}" type="presOf" srcId="{A7BBE76C-B3E0-409F-B63E-916340C96657}" destId="{46F46589-F8B8-4426-8134-CC510619FD32}" srcOrd="1" destOrd="0" presId="urn:microsoft.com/office/officeart/2005/8/layout/process2"/>
    <dgm:cxn modelId="{1A1C476D-8235-4F58-BF4B-67D385F50510}" srcId="{93B942A3-FF68-4790-B313-B2BC30F12A31}" destId="{C89DB897-EEDE-439F-9778-6434DC8B0DB3}" srcOrd="0" destOrd="0" parTransId="{CDA4887D-579C-4F06-90A1-5703B633315C}" sibTransId="{ADB0CF24-B82C-43A1-B5D3-6F898B2477F8}"/>
    <dgm:cxn modelId="{62203678-C842-4DAB-8EA8-95F9874D8125}" srcId="{93B942A3-FF68-4790-B313-B2BC30F12A31}" destId="{83EA664D-8AD7-4C55-8A7B-E7D6469C9E9A}" srcOrd="1" destOrd="0" parTransId="{8B86697A-C8F3-4BC8-8B3F-5B4C2D4E8668}" sibTransId="{A7BBE76C-B3E0-409F-B63E-916340C96657}"/>
    <dgm:cxn modelId="{1F58BAB9-C190-4872-9002-A7F4B17644D0}" type="presOf" srcId="{5D7448D8-7E85-4290-9DDB-8F1332374D62}" destId="{2BA4AB2D-D63A-4CB9-B4C9-2AF314DCEFD1}" srcOrd="1" destOrd="0" presId="urn:microsoft.com/office/officeart/2005/8/layout/process2"/>
    <dgm:cxn modelId="{18D9CF3D-4321-40B9-B073-E4966BA377AC}" type="presOf" srcId="{ADB0CF24-B82C-43A1-B5D3-6F898B2477F8}" destId="{91DA8119-9712-40DD-8945-4DCDD91E9B10}" srcOrd="0" destOrd="0" presId="urn:microsoft.com/office/officeart/2005/8/layout/process2"/>
    <dgm:cxn modelId="{0E53EF17-86DD-45E1-9C9B-FBB1B054E85A}" type="presOf" srcId="{156ADF90-0C98-4491-B606-2AE7997A1984}" destId="{69C01DBA-7F0F-4736-98CE-F505F2DBBC2E}" srcOrd="0" destOrd="0" presId="urn:microsoft.com/office/officeart/2005/8/layout/process2"/>
    <dgm:cxn modelId="{714E28DF-B8AD-4193-A1C3-8451A69D5DDC}" type="presOf" srcId="{C89DB897-EEDE-439F-9778-6434DC8B0DB3}" destId="{243D5A91-29C3-49A5-A4F6-EF7695ABBB66}" srcOrd="0" destOrd="0" presId="urn:microsoft.com/office/officeart/2005/8/layout/process2"/>
    <dgm:cxn modelId="{95E6A61F-9ADC-443E-82B3-5A08EC3D19B5}" type="presOf" srcId="{93B942A3-FF68-4790-B313-B2BC30F12A31}" destId="{1A7F1D55-2DBA-47C8-A979-230D1D12229B}" srcOrd="0" destOrd="0" presId="urn:microsoft.com/office/officeart/2005/8/layout/process2"/>
    <dgm:cxn modelId="{CD73CCC7-BC46-4467-A490-8110C4B0B9A9}" type="presOf" srcId="{0B8C5E3F-7F78-43B3-A741-EFEF4D274E49}" destId="{66052685-1C82-4BAC-B1BD-F29DA57123E2}" srcOrd="0" destOrd="0" presId="urn:microsoft.com/office/officeart/2005/8/layout/process2"/>
    <dgm:cxn modelId="{AFB0524A-1110-4A3E-914B-8FC5164CF921}" type="presOf" srcId="{83EA664D-8AD7-4C55-8A7B-E7D6469C9E9A}" destId="{3D96EC18-D684-44B1-8CB5-6F3E9880FAF8}" srcOrd="0" destOrd="0" presId="urn:microsoft.com/office/officeart/2005/8/layout/process2"/>
    <dgm:cxn modelId="{6FCA14F4-E28B-427B-A048-41D77318E5AF}" srcId="{93B942A3-FF68-4790-B313-B2BC30F12A31}" destId="{156ADF90-0C98-4491-B606-2AE7997A1984}" srcOrd="3" destOrd="0" parTransId="{5EAB1F38-C8FC-4737-8816-C7F0E2003ACB}" sibTransId="{F9A2E024-C021-4643-B436-89F15C66DDA3}"/>
    <dgm:cxn modelId="{E17B71EF-A2E1-4E42-926C-E431513EA18F}" srcId="{93B942A3-FF68-4790-B313-B2BC30F12A31}" destId="{0B8C5E3F-7F78-43B3-A741-EFEF4D274E49}" srcOrd="2" destOrd="0" parTransId="{EA7055C2-FCDB-4CE3-BD11-4C79EA27746E}" sibTransId="{5D7448D8-7E85-4290-9DDB-8F1332374D62}"/>
    <dgm:cxn modelId="{9E96C46A-663B-4064-B4CC-BE9E3D8B82AE}" type="presOf" srcId="{A7BBE76C-B3E0-409F-B63E-916340C96657}" destId="{F9C3CE9A-A900-43C6-9703-9EB02548ADC8}" srcOrd="0" destOrd="0" presId="urn:microsoft.com/office/officeart/2005/8/layout/process2"/>
    <dgm:cxn modelId="{47CCA92B-B3A8-46C4-8D51-3836BEA2A48C}" type="presOf" srcId="{ADB0CF24-B82C-43A1-B5D3-6F898B2477F8}" destId="{F99C5371-050D-4544-B63A-022474D80530}" srcOrd="1" destOrd="0" presId="urn:microsoft.com/office/officeart/2005/8/layout/process2"/>
    <dgm:cxn modelId="{EE34D2DF-0ADF-49A7-8D12-801DAC29F8E6}" type="presOf" srcId="{5D7448D8-7E85-4290-9DDB-8F1332374D62}" destId="{DD04DD8E-7C01-46B4-BA4D-7A5A2100ED18}" srcOrd="0" destOrd="0" presId="urn:microsoft.com/office/officeart/2005/8/layout/process2"/>
    <dgm:cxn modelId="{CB4F51FA-C89C-480B-8DBB-56963AFB3CCF}" type="presParOf" srcId="{1A7F1D55-2DBA-47C8-A979-230D1D12229B}" destId="{243D5A91-29C3-49A5-A4F6-EF7695ABBB66}" srcOrd="0" destOrd="0" presId="urn:microsoft.com/office/officeart/2005/8/layout/process2"/>
    <dgm:cxn modelId="{88723673-F6B1-4CA2-81C5-C8EAE800D6A6}" type="presParOf" srcId="{1A7F1D55-2DBA-47C8-A979-230D1D12229B}" destId="{91DA8119-9712-40DD-8945-4DCDD91E9B10}" srcOrd="1" destOrd="0" presId="urn:microsoft.com/office/officeart/2005/8/layout/process2"/>
    <dgm:cxn modelId="{5B046B79-1E76-4351-BBED-32FCFBE17639}" type="presParOf" srcId="{91DA8119-9712-40DD-8945-4DCDD91E9B10}" destId="{F99C5371-050D-4544-B63A-022474D80530}" srcOrd="0" destOrd="0" presId="urn:microsoft.com/office/officeart/2005/8/layout/process2"/>
    <dgm:cxn modelId="{F6C2D063-872A-429F-B4B5-F3AF7D534321}" type="presParOf" srcId="{1A7F1D55-2DBA-47C8-A979-230D1D12229B}" destId="{3D96EC18-D684-44B1-8CB5-6F3E9880FAF8}" srcOrd="2" destOrd="0" presId="urn:microsoft.com/office/officeart/2005/8/layout/process2"/>
    <dgm:cxn modelId="{DCBA7129-B00B-4C97-97F2-B70140ED2808}" type="presParOf" srcId="{1A7F1D55-2DBA-47C8-A979-230D1D12229B}" destId="{F9C3CE9A-A900-43C6-9703-9EB02548ADC8}" srcOrd="3" destOrd="0" presId="urn:microsoft.com/office/officeart/2005/8/layout/process2"/>
    <dgm:cxn modelId="{E2EE8C70-8658-4FE2-A58A-03FFA32DBB32}" type="presParOf" srcId="{F9C3CE9A-A900-43C6-9703-9EB02548ADC8}" destId="{46F46589-F8B8-4426-8134-CC510619FD32}" srcOrd="0" destOrd="0" presId="urn:microsoft.com/office/officeart/2005/8/layout/process2"/>
    <dgm:cxn modelId="{E14A7730-2672-47ED-9A35-C5C7BE55C86B}" type="presParOf" srcId="{1A7F1D55-2DBA-47C8-A979-230D1D12229B}" destId="{66052685-1C82-4BAC-B1BD-F29DA57123E2}" srcOrd="4" destOrd="0" presId="urn:microsoft.com/office/officeart/2005/8/layout/process2"/>
    <dgm:cxn modelId="{E5FC374F-4CD1-4388-88A2-FA7D2DAB0B9C}" type="presParOf" srcId="{1A7F1D55-2DBA-47C8-A979-230D1D12229B}" destId="{DD04DD8E-7C01-46B4-BA4D-7A5A2100ED18}" srcOrd="5" destOrd="0" presId="urn:microsoft.com/office/officeart/2005/8/layout/process2"/>
    <dgm:cxn modelId="{391EDF85-9BF0-4F03-BD70-203626E8E3CB}" type="presParOf" srcId="{DD04DD8E-7C01-46B4-BA4D-7A5A2100ED18}" destId="{2BA4AB2D-D63A-4CB9-B4C9-2AF314DCEFD1}" srcOrd="0" destOrd="0" presId="urn:microsoft.com/office/officeart/2005/8/layout/process2"/>
    <dgm:cxn modelId="{101DF304-92BA-49D5-8B77-47089C27C7D2}" type="presParOf" srcId="{1A7F1D55-2DBA-47C8-A979-230D1D12229B}" destId="{69C01DBA-7F0F-4736-98CE-F505F2DBBC2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5419C-643C-41F0-8B5E-8BC41D620E47}">
      <dsp:nvSpPr>
        <dsp:cNvPr id="0" name=""/>
        <dsp:cNvSpPr/>
      </dsp:nvSpPr>
      <dsp:spPr>
        <a:xfrm>
          <a:off x="128111" y="182054"/>
          <a:ext cx="2876944" cy="2742920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32% Success</a:t>
          </a:r>
          <a:endParaRPr lang="en-US" sz="1800" kern="1200" noProof="0" dirty="0"/>
        </a:p>
      </dsp:txBody>
      <dsp:txXfrm>
        <a:off x="1692279" y="688188"/>
        <a:ext cx="976106" cy="914306"/>
      </dsp:txXfrm>
    </dsp:sp>
    <dsp:sp modelId="{22D5E441-C075-4680-B93E-D91B11FCE1A7}">
      <dsp:nvSpPr>
        <dsp:cNvPr id="0" name=""/>
        <dsp:cNvSpPr/>
      </dsp:nvSpPr>
      <dsp:spPr>
        <a:xfrm>
          <a:off x="119142" y="319456"/>
          <a:ext cx="2624327" cy="2624327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5">
                <a:hueOff val="-6198687"/>
                <a:satOff val="9275"/>
                <a:lumOff val="-10392"/>
                <a:alphaOff val="0"/>
                <a:shade val="70000"/>
                <a:satMod val="150000"/>
              </a:schemeClr>
            </a:gs>
            <a:gs pos="34000">
              <a:schemeClr val="accent5">
                <a:hueOff val="-6198687"/>
                <a:satOff val="9275"/>
                <a:lumOff val="-10392"/>
                <a:alphaOff val="0"/>
                <a:shade val="70000"/>
                <a:satMod val="140000"/>
              </a:schemeClr>
            </a:gs>
            <a:gs pos="70000">
              <a:schemeClr val="accent5">
                <a:hueOff val="-6198687"/>
                <a:satOff val="9275"/>
                <a:lumOff val="-10392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6198687"/>
                <a:satOff val="9275"/>
                <a:lumOff val="-10392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24% Failed </a:t>
          </a:r>
          <a:endParaRPr lang="en-US" sz="1800" kern="1200" noProof="0" dirty="0"/>
        </a:p>
      </dsp:txBody>
      <dsp:txXfrm>
        <a:off x="837708" y="1975281"/>
        <a:ext cx="1187195" cy="812291"/>
      </dsp:txXfrm>
    </dsp:sp>
    <dsp:sp modelId="{D48416B1-7DC4-4B6B-B608-8545AB14FFF8}">
      <dsp:nvSpPr>
        <dsp:cNvPr id="0" name=""/>
        <dsp:cNvSpPr/>
      </dsp:nvSpPr>
      <dsp:spPr>
        <a:xfrm>
          <a:off x="119142" y="335110"/>
          <a:ext cx="2624327" cy="259301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5">
                <a:hueOff val="-12397374"/>
                <a:satOff val="18550"/>
                <a:lumOff val="-20783"/>
                <a:alphaOff val="0"/>
                <a:shade val="70000"/>
                <a:satMod val="150000"/>
              </a:schemeClr>
            </a:gs>
            <a:gs pos="34000">
              <a:schemeClr val="accent5">
                <a:hueOff val="-12397374"/>
                <a:satOff val="18550"/>
                <a:lumOff val="-20783"/>
                <a:alphaOff val="0"/>
                <a:shade val="70000"/>
                <a:satMod val="140000"/>
              </a:schemeClr>
            </a:gs>
            <a:gs pos="70000">
              <a:schemeClr val="accent5">
                <a:hueOff val="-12397374"/>
                <a:satOff val="18550"/>
                <a:lumOff val="-20783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12397374"/>
                <a:satOff val="18550"/>
                <a:lumOff val="-20783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44% Challenged</a:t>
          </a:r>
          <a:endParaRPr lang="en-US" sz="1800" kern="1200" noProof="0" dirty="0"/>
        </a:p>
      </dsp:txBody>
      <dsp:txXfrm>
        <a:off x="400320" y="844453"/>
        <a:ext cx="890396" cy="864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C7453-CEE8-4126-A0B6-85E8E34BCF03}">
      <dsp:nvSpPr>
        <dsp:cNvPr id="0" name=""/>
        <dsp:cNvSpPr/>
      </dsp:nvSpPr>
      <dsp:spPr>
        <a:xfrm>
          <a:off x="-388242" y="0"/>
          <a:ext cx="9006084" cy="48768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275A2D-92C1-494F-9914-D35CF68BE4F3}">
      <dsp:nvSpPr>
        <dsp:cNvPr id="0" name=""/>
        <dsp:cNvSpPr/>
      </dsp:nvSpPr>
      <dsp:spPr>
        <a:xfrm>
          <a:off x="266025" y="3830929"/>
          <a:ext cx="179466" cy="1794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427FE-6244-4A9F-B7CB-8895A3AC6336}">
      <dsp:nvSpPr>
        <dsp:cNvPr id="0" name=""/>
        <dsp:cNvSpPr/>
      </dsp:nvSpPr>
      <dsp:spPr>
        <a:xfrm>
          <a:off x="355762" y="3716121"/>
          <a:ext cx="1334292" cy="1160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095" tIns="0" rIns="0" bIns="0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1960</a:t>
          </a:r>
          <a:endParaRPr lang="fr-FR" sz="4800" kern="1200" dirty="0"/>
        </a:p>
      </dsp:txBody>
      <dsp:txXfrm>
        <a:off x="355762" y="3716121"/>
        <a:ext cx="1334292" cy="1160678"/>
      </dsp:txXfrm>
    </dsp:sp>
    <dsp:sp modelId="{A576797F-2BF7-425C-93AB-BA4FB3A1CE2B}">
      <dsp:nvSpPr>
        <dsp:cNvPr id="0" name=""/>
        <dsp:cNvSpPr/>
      </dsp:nvSpPr>
      <dsp:spPr>
        <a:xfrm>
          <a:off x="1610971" y="2692026"/>
          <a:ext cx="312115" cy="3121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39CF5-4BFC-44A4-A0A9-4152DB2619D3}">
      <dsp:nvSpPr>
        <dsp:cNvPr id="0" name=""/>
        <dsp:cNvSpPr/>
      </dsp:nvSpPr>
      <dsp:spPr>
        <a:xfrm>
          <a:off x="1767028" y="2648102"/>
          <a:ext cx="1638604" cy="22286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83" tIns="0" rIns="0" bIns="0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1980</a:t>
          </a:r>
          <a:endParaRPr lang="fr-FR" sz="4800" kern="1200" dirty="0"/>
        </a:p>
      </dsp:txBody>
      <dsp:txXfrm>
        <a:off x="1767028" y="2648102"/>
        <a:ext cx="1638604" cy="2228697"/>
      </dsp:txXfrm>
    </dsp:sp>
    <dsp:sp modelId="{8C654597-488B-49BB-A17F-A64E6DE0A87B}">
      <dsp:nvSpPr>
        <dsp:cNvPr id="0" name=""/>
        <dsp:cNvSpPr/>
      </dsp:nvSpPr>
      <dsp:spPr>
        <a:xfrm>
          <a:off x="3308628" y="1805040"/>
          <a:ext cx="413552" cy="413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D0C1D3-BE99-464D-AA33-441A476AB2CE}">
      <dsp:nvSpPr>
        <dsp:cNvPr id="0" name=""/>
        <dsp:cNvSpPr/>
      </dsp:nvSpPr>
      <dsp:spPr>
        <a:xfrm>
          <a:off x="3515349" y="1862937"/>
          <a:ext cx="1638604" cy="3013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33" tIns="0" rIns="0" bIns="0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1990</a:t>
          </a:r>
          <a:endParaRPr lang="fr-FR" sz="4800" kern="1200" dirty="0"/>
        </a:p>
      </dsp:txBody>
      <dsp:txXfrm>
        <a:off x="3515349" y="1862937"/>
        <a:ext cx="1638604" cy="3013862"/>
      </dsp:txXfrm>
    </dsp:sp>
    <dsp:sp modelId="{1FEB79DA-3D28-4104-8ACE-2EBD74E8B038}">
      <dsp:nvSpPr>
        <dsp:cNvPr id="0" name=""/>
        <dsp:cNvSpPr/>
      </dsp:nvSpPr>
      <dsp:spPr>
        <a:xfrm>
          <a:off x="5632460" y="1103132"/>
          <a:ext cx="554004" cy="554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12D2B7-B75F-4395-A161-04D4DBA1C153}">
      <dsp:nvSpPr>
        <dsp:cNvPr id="0" name=""/>
        <dsp:cNvSpPr/>
      </dsp:nvSpPr>
      <dsp:spPr>
        <a:xfrm>
          <a:off x="5909462" y="1380134"/>
          <a:ext cx="1638604" cy="3496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3555" tIns="0" rIns="0" bIns="0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2000</a:t>
          </a:r>
        </a:p>
      </dsp:txBody>
      <dsp:txXfrm>
        <a:off x="5909462" y="1380134"/>
        <a:ext cx="1638604" cy="3496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D5A91-29C3-49A5-A4F6-EF7695ABBB66}">
      <dsp:nvSpPr>
        <dsp:cNvPr id="0" name=""/>
        <dsp:cNvSpPr/>
      </dsp:nvSpPr>
      <dsp:spPr>
        <a:xfrm>
          <a:off x="26746" y="2104"/>
          <a:ext cx="1624494" cy="7828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PIM</a:t>
          </a:r>
          <a:endParaRPr lang="fr-FR" sz="1600" kern="1200" dirty="0"/>
        </a:p>
      </dsp:txBody>
      <dsp:txXfrm>
        <a:off x="49676" y="25034"/>
        <a:ext cx="1578634" cy="737028"/>
      </dsp:txXfrm>
    </dsp:sp>
    <dsp:sp modelId="{91DA8119-9712-40DD-8945-4DCDD91E9B10}">
      <dsp:nvSpPr>
        <dsp:cNvPr id="0" name=""/>
        <dsp:cNvSpPr/>
      </dsp:nvSpPr>
      <dsp:spPr>
        <a:xfrm rot="5400000">
          <a:off x="692202" y="804565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833924"/>
        <a:ext cx="211380" cy="205508"/>
      </dsp:txXfrm>
    </dsp:sp>
    <dsp:sp modelId="{3D96EC18-D684-44B1-8CB5-6F3E9880FAF8}">
      <dsp:nvSpPr>
        <dsp:cNvPr id="0" name=""/>
        <dsp:cNvSpPr/>
      </dsp:nvSpPr>
      <dsp:spPr>
        <a:xfrm>
          <a:off x="26746" y="1176437"/>
          <a:ext cx="1624494" cy="782888"/>
        </a:xfrm>
        <a:prstGeom prst="flowChartMultidocumen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transformation</a:t>
          </a:r>
          <a:endParaRPr lang="fr-FR" sz="1600" kern="1200" dirty="0"/>
        </a:p>
      </dsp:txBody>
      <dsp:txXfrm>
        <a:off x="26746" y="1309637"/>
        <a:ext cx="1398494" cy="620040"/>
      </dsp:txXfrm>
    </dsp:sp>
    <dsp:sp modelId="{F9C3CE9A-A900-43C6-9703-9EB02548ADC8}">
      <dsp:nvSpPr>
        <dsp:cNvPr id="0" name=""/>
        <dsp:cNvSpPr/>
      </dsp:nvSpPr>
      <dsp:spPr>
        <a:xfrm rot="5400000">
          <a:off x="692202" y="1978898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2008257"/>
        <a:ext cx="211380" cy="205508"/>
      </dsp:txXfrm>
    </dsp:sp>
    <dsp:sp modelId="{66052685-1C82-4BAC-B1BD-F29DA57123E2}">
      <dsp:nvSpPr>
        <dsp:cNvPr id="0" name=""/>
        <dsp:cNvSpPr/>
      </dsp:nvSpPr>
      <dsp:spPr>
        <a:xfrm>
          <a:off x="26746" y="2350771"/>
          <a:ext cx="1624494" cy="78288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PSM</a:t>
          </a:r>
          <a:endParaRPr lang="fr-FR" sz="1600" kern="1200" dirty="0"/>
        </a:p>
      </dsp:txBody>
      <dsp:txXfrm>
        <a:off x="49676" y="2373701"/>
        <a:ext cx="1578634" cy="737028"/>
      </dsp:txXfrm>
    </dsp:sp>
    <dsp:sp modelId="{DD04DD8E-7C01-46B4-BA4D-7A5A2100ED18}">
      <dsp:nvSpPr>
        <dsp:cNvPr id="0" name=""/>
        <dsp:cNvSpPr/>
      </dsp:nvSpPr>
      <dsp:spPr>
        <a:xfrm rot="5400000">
          <a:off x="692202" y="3153232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3182591"/>
        <a:ext cx="211380" cy="205508"/>
      </dsp:txXfrm>
    </dsp:sp>
    <dsp:sp modelId="{69C01DBA-7F0F-4736-98CE-F505F2DBBC2E}">
      <dsp:nvSpPr>
        <dsp:cNvPr id="0" name=""/>
        <dsp:cNvSpPr/>
      </dsp:nvSpPr>
      <dsp:spPr>
        <a:xfrm>
          <a:off x="26746" y="3525104"/>
          <a:ext cx="1624494" cy="782888"/>
        </a:xfrm>
        <a:prstGeom prst="flowChartDocumen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Implémentation </a:t>
          </a:r>
          <a:endParaRPr lang="fr-FR" sz="1600" kern="1200" dirty="0"/>
        </a:p>
      </dsp:txBody>
      <dsp:txXfrm>
        <a:off x="26746" y="3525104"/>
        <a:ext cx="1624494" cy="627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334F2-EBCE-4074-8787-6BA04942A14F}" type="datetimeFigureOut">
              <a:rPr lang="fr-FR" smtClean="0"/>
              <a:t>05/10/11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E9D91-C699-4216-A755-E64174294D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515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R01 V1-1a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610A9-48CE-4F03-B8D0-8F27A8B7A33B}" type="slidenum">
              <a:rPr lang="fr-FR"/>
              <a:pPr/>
              <a:t>16</a:t>
            </a:fld>
            <a:endParaRPr lang="fr-FR"/>
          </a:p>
        </p:txBody>
      </p:sp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3144"/>
            <a:ext cx="5028987" cy="4115019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fr-FR" i="1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01 V1-1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5FDBF-8631-4C3E-9FC8-4188D8CA4767}" type="slidenum">
              <a:rPr lang="fr-FR"/>
              <a:pPr/>
              <a:t>17</a:t>
            </a:fld>
            <a:endParaRPr lang="fr-FR"/>
          </a:p>
        </p:txBody>
      </p:sp>
      <p:sp>
        <p:nvSpPr>
          <p:cNvPr id="798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A68C-9925-40F7-BE5B-E93F8353906A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01E8-E762-4B04-80EA-EC118B89A479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72DE-583F-424C-852E-E3F43CA5652D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45EE9-A40B-4B1F-AF9A-C1CC39CEA266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E102-F160-43CF-87EA-DF81D1E85F2D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6772-3C49-4F9D-A0F5-5CA8A87FEE1D}" type="datetime1">
              <a:rPr lang="fr-FR" smtClean="0"/>
              <a:t>05/10/11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6099-6FA3-487B-9D38-4AE499E655D3}" type="datetime1">
              <a:rPr lang="fr-FR" smtClean="0"/>
              <a:t>05/10/11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D2AC-DFBE-4283-8596-EEF10E46430C}" type="datetime1">
              <a:rPr lang="fr-FR" smtClean="0"/>
              <a:t>05/10/11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F84D5-57A3-40E3-AC07-6E838404CF34}" type="datetime1">
              <a:rPr lang="fr-FR" smtClean="0"/>
              <a:t>05/10/11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C7EC-B952-4DBA-9946-05BA4A6306C7}" type="datetime1">
              <a:rPr lang="fr-FR" smtClean="0"/>
              <a:t>05/10/11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1E29B-0EE0-4B48-B9A9-148535D79A7C}" type="datetime1">
              <a:rPr lang="fr-FR" smtClean="0"/>
              <a:t>05/10/11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9FD5E56-E202-413C-B86F-262C2EBD3420}" type="datetime1">
              <a:rPr lang="fr-FR" smtClean="0"/>
              <a:t>05/10/11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irschpm@gmail.com" TargetMode="External"/><Relationship Id="rId4" Type="http://schemas.openxmlformats.org/officeDocument/2006/relationships/hyperlink" Target="http://mkirschp.free.fr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kirschpin@univ-paris1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g.org/mda/index.htm" TargetMode="External"/><Relationship Id="rId4" Type="http://schemas.openxmlformats.org/officeDocument/2006/relationships/hyperlink" Target="http://epi.univ-paris1.fr/ufr06m1info" TargetMode="External"/><Relationship Id="rId5" Type="http://schemas.openxmlformats.org/officeDocument/2006/relationships/hyperlink" Target="http://www1.standishgroup.com/newsroom/chaos_2009.php" TargetMode="External"/><Relationship Id="rId6" Type="http://schemas.openxmlformats.org/officeDocument/2006/relationships/hyperlink" Target="http://www.projectsmart.co.uk/docs/chaos-report.pdf" TargetMode="External"/><Relationship Id="rId7" Type="http://schemas.openxmlformats.org/officeDocument/2006/relationships/hyperlink" Target="http://www.geek-directeur-technique.com/2009/07/10/le-triangle-qualite-cout-delai" TargetMode="External"/><Relationship Id="rId8" Type="http://schemas.openxmlformats.org/officeDocument/2006/relationships/hyperlink" Target="http://www.scrumalliance.org/pages/what_is_scrum" TargetMode="External"/><Relationship Id="rId9" Type="http://schemas.openxmlformats.org/officeDocument/2006/relationships/hyperlink" Target="http://agilemanifesto.org/iso/fr/manifesto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ml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Modélisation des Applications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001000" cy="20574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Manuele Kirsch Pinheiro</a:t>
            </a:r>
          </a:p>
          <a:p>
            <a:r>
              <a:rPr lang="fr-FR" sz="2000" dirty="0" smtClean="0"/>
              <a:t>Maître de Conférences – Université Paris 1</a:t>
            </a:r>
          </a:p>
          <a:p>
            <a:r>
              <a:rPr lang="fr-FR" sz="2000" dirty="0" smtClean="0">
                <a:hlinkClick r:id="rId2"/>
              </a:rPr>
              <a:t>mkirschpin@univ-paris1.fr</a:t>
            </a:r>
            <a:r>
              <a:rPr lang="fr-FR" sz="2000" dirty="0" smtClean="0"/>
              <a:t> / </a:t>
            </a:r>
            <a:r>
              <a:rPr lang="fr-FR" sz="2000" dirty="0" smtClean="0">
                <a:hlinkClick r:id="rId3"/>
              </a:rPr>
              <a:t>kirschpm@gmail.com</a:t>
            </a:r>
            <a:r>
              <a:rPr lang="fr-FR" sz="2000" dirty="0" smtClean="0"/>
              <a:t> </a:t>
            </a:r>
          </a:p>
          <a:p>
            <a:r>
              <a:rPr lang="fr-FR" sz="2000" dirty="0" smtClean="0">
                <a:hlinkClick r:id="rId4"/>
              </a:rPr>
              <a:t>http://mkirschp.free.fr</a:t>
            </a:r>
            <a:r>
              <a:rPr lang="fr-FR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161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Méthodes agiles </a:t>
            </a:r>
            <a:endParaRPr lang="fr-FR" dirty="0"/>
          </a:p>
        </p:txBody>
      </p:sp>
      <p:pic>
        <p:nvPicPr>
          <p:cNvPr id="1026" name="Picture 2" descr="http://violasong.com/temp/scrumproce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302209"/>
            <a:ext cx="5562600" cy="255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4876800"/>
          </a:xfrm>
        </p:spPr>
        <p:txBody>
          <a:bodyPr/>
          <a:lstStyle/>
          <a:p>
            <a:r>
              <a:rPr lang="fr-FR" b="1" dirty="0" smtClean="0"/>
              <a:t>Principes sous-jacents de l’agilité</a:t>
            </a:r>
          </a:p>
          <a:p>
            <a:pPr lvl="1"/>
            <a:r>
              <a:rPr lang="fr-FR" sz="2200" b="1" dirty="0" smtClean="0">
                <a:solidFill>
                  <a:srgbClr val="C00000"/>
                </a:solidFill>
              </a:rPr>
              <a:t>Intégration du client </a:t>
            </a:r>
            <a:r>
              <a:rPr lang="fr-FR" sz="2200" dirty="0" smtClean="0"/>
              <a:t>au processus de développement</a:t>
            </a:r>
          </a:p>
          <a:p>
            <a:pPr lvl="1"/>
            <a:r>
              <a:rPr lang="fr-FR" sz="2200" b="1" dirty="0" smtClean="0">
                <a:solidFill>
                  <a:srgbClr val="C00000"/>
                </a:solidFill>
              </a:rPr>
              <a:t>Livraison rapide et régulière </a:t>
            </a:r>
            <a:r>
              <a:rPr lang="fr-FR" sz="2200" dirty="0" smtClean="0"/>
              <a:t>de fonctionnalités à forte valeur ajoutée </a:t>
            </a:r>
          </a:p>
          <a:p>
            <a:pPr lvl="1"/>
            <a:r>
              <a:rPr lang="fr-FR" sz="2200" b="1" dirty="0" smtClean="0">
                <a:solidFill>
                  <a:srgbClr val="C00000"/>
                </a:solidFill>
              </a:rPr>
              <a:t>Acceptation du changement </a:t>
            </a:r>
            <a:r>
              <a:rPr lang="fr-FR" sz="2200" dirty="0" smtClean="0"/>
              <a:t>dans les besoins </a:t>
            </a:r>
          </a:p>
          <a:p>
            <a:pPr lvl="1"/>
            <a:r>
              <a:rPr lang="fr-FR" sz="2200" b="1" dirty="0" smtClean="0">
                <a:solidFill>
                  <a:srgbClr val="C00000"/>
                </a:solidFill>
              </a:rPr>
              <a:t>Travail d’équipe </a:t>
            </a:r>
          </a:p>
          <a:p>
            <a:pPr lvl="1"/>
            <a:r>
              <a:rPr lang="fr-FR" sz="2200" b="1" dirty="0" smtClean="0"/>
              <a:t>Simplicité et qualité </a:t>
            </a:r>
          </a:p>
          <a:p>
            <a:pPr lvl="1"/>
            <a:r>
              <a:rPr lang="fr-FR" sz="2200" dirty="0" smtClean="0"/>
              <a:t>Attention continue </a:t>
            </a:r>
            <a:r>
              <a:rPr lang="fr-FR" sz="2200" dirty="0"/>
              <a:t>à </a:t>
            </a:r>
            <a:r>
              <a:rPr lang="fr-FR" sz="2200" b="1" dirty="0">
                <a:solidFill>
                  <a:srgbClr val="C00000"/>
                </a:solidFill>
              </a:rPr>
              <a:t>l'excellence technique </a:t>
            </a:r>
            <a:r>
              <a:rPr lang="fr-FR" sz="2200" dirty="0" smtClean="0"/>
              <a:t>et à </a:t>
            </a:r>
            <a:r>
              <a:rPr lang="fr-FR" sz="2200" dirty="0"/>
              <a:t>une </a:t>
            </a:r>
            <a:r>
              <a:rPr lang="fr-FR" sz="2200" b="1" dirty="0">
                <a:solidFill>
                  <a:srgbClr val="C00000"/>
                </a:solidFill>
              </a:rPr>
              <a:t>bonne conception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019800"/>
            <a:ext cx="851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Scrum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250181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07" y="609600"/>
            <a:ext cx="8694793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3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smtClean="0"/>
              <a:t>Réussite d’un Projet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 smtClean="0"/>
              <a:t>Difficile équilibre : </a:t>
            </a:r>
            <a:r>
              <a:rPr lang="fr-FR" sz="2400" b="1" dirty="0" smtClean="0">
                <a:solidFill>
                  <a:schemeClr val="tx2"/>
                </a:solidFill>
              </a:rPr>
              <a:t>Qualité</a:t>
            </a:r>
            <a:r>
              <a:rPr lang="fr-FR" sz="2400" b="1" dirty="0" smtClean="0">
                <a:solidFill>
                  <a:schemeClr val="accent2"/>
                </a:solidFill>
              </a:rPr>
              <a:t> – </a:t>
            </a:r>
            <a:r>
              <a:rPr lang="fr-FR" sz="2400" b="1" dirty="0" smtClean="0">
                <a:solidFill>
                  <a:schemeClr val="tx2"/>
                </a:solidFill>
              </a:rPr>
              <a:t>Coût</a:t>
            </a:r>
            <a:r>
              <a:rPr lang="fr-FR" sz="2400" b="1" dirty="0" smtClean="0">
                <a:solidFill>
                  <a:schemeClr val="accent2"/>
                </a:solidFill>
              </a:rPr>
              <a:t> – </a:t>
            </a:r>
            <a:r>
              <a:rPr lang="fr-FR" sz="2400" b="1" dirty="0" smtClean="0">
                <a:solidFill>
                  <a:schemeClr val="tx2"/>
                </a:solidFill>
              </a:rPr>
              <a:t>Délai </a:t>
            </a:r>
          </a:p>
          <a:p>
            <a:pPr lvl="1"/>
            <a:r>
              <a:rPr lang="fr-FR" sz="2000" i="1" dirty="0" smtClean="0"/>
              <a:t>Rapide et pas cher</a:t>
            </a:r>
            <a:r>
              <a:rPr lang="fr-FR" sz="2000" dirty="0" smtClean="0"/>
              <a:t> </a:t>
            </a:r>
            <a:r>
              <a:rPr lang="fr-FR" sz="2000" dirty="0" smtClean="0">
                <a:sym typeface="Wingdings" pitchFamily="2" charset="2"/>
              </a:rPr>
              <a:t></a:t>
            </a:r>
            <a:r>
              <a:rPr lang="fr-FR" sz="2000" dirty="0" smtClean="0"/>
              <a:t> </a:t>
            </a:r>
            <a:r>
              <a:rPr lang="fr-FR" sz="2000" b="1" dirty="0" smtClean="0"/>
              <a:t>Mauvaise qualité</a:t>
            </a:r>
          </a:p>
          <a:p>
            <a:pPr lvl="1"/>
            <a:r>
              <a:rPr lang="fr-FR" sz="2000" i="1" dirty="0" smtClean="0"/>
              <a:t>Rapide et de bonne qualité</a:t>
            </a:r>
            <a:r>
              <a:rPr lang="fr-FR" sz="2000" dirty="0" smtClean="0"/>
              <a:t> </a:t>
            </a:r>
            <a:r>
              <a:rPr lang="fr-FR" sz="2000" dirty="0" smtClean="0">
                <a:sym typeface="Wingdings" pitchFamily="2" charset="2"/>
              </a:rPr>
              <a:t></a:t>
            </a:r>
            <a:r>
              <a:rPr lang="fr-FR" sz="2000" dirty="0" smtClean="0"/>
              <a:t> </a:t>
            </a:r>
            <a:r>
              <a:rPr lang="fr-FR" sz="2000" b="1" dirty="0" smtClean="0"/>
              <a:t>Cher</a:t>
            </a:r>
          </a:p>
          <a:p>
            <a:pPr lvl="1"/>
            <a:r>
              <a:rPr lang="fr-FR" sz="2000" i="1" dirty="0" smtClean="0"/>
              <a:t>Bonne qualité et pas cher</a:t>
            </a:r>
            <a:r>
              <a:rPr lang="fr-FR" sz="2000" dirty="0" smtClean="0"/>
              <a:t> </a:t>
            </a:r>
            <a:r>
              <a:rPr lang="fr-FR" sz="2000" dirty="0" smtClean="0">
                <a:sym typeface="Wingdings" pitchFamily="2" charset="2"/>
              </a:rPr>
              <a:t></a:t>
            </a:r>
            <a:r>
              <a:rPr lang="fr-FR" sz="2000" dirty="0" smtClean="0"/>
              <a:t> </a:t>
            </a:r>
            <a:r>
              <a:rPr lang="fr-FR" sz="2000" b="1" dirty="0" smtClean="0"/>
              <a:t>Lent</a:t>
            </a:r>
          </a:p>
          <a:p>
            <a:pPr lvl="1"/>
            <a:r>
              <a:rPr lang="fr-FR" sz="2000" i="1" dirty="0" smtClean="0"/>
              <a:t>Lent, de mauvaise qualité, et cher </a:t>
            </a:r>
            <a:r>
              <a:rPr lang="fr-FR" sz="2000" i="1" dirty="0" smtClean="0">
                <a:sym typeface="Wingdings" pitchFamily="2" charset="2"/>
              </a:rPr>
              <a:t> </a:t>
            </a:r>
            <a:r>
              <a:rPr lang="fr-FR" sz="2000" b="1" i="1" dirty="0" smtClean="0">
                <a:sym typeface="Wingdings" pitchFamily="2" charset="2"/>
              </a:rPr>
              <a:t>Catastrophe</a:t>
            </a:r>
            <a:r>
              <a:rPr lang="fr-FR" sz="2000" i="1" dirty="0" smtClean="0">
                <a:sym typeface="Wingdings" pitchFamily="2" charset="2"/>
              </a:rPr>
              <a:t> !! </a:t>
            </a:r>
          </a:p>
          <a:p>
            <a:pPr lvl="1"/>
            <a:endParaRPr lang="fr-FR" sz="2000" i="1" dirty="0" smtClean="0">
              <a:sym typeface="Wingdings" pitchFamily="2" charset="2"/>
            </a:endParaRPr>
          </a:p>
          <a:p>
            <a:r>
              <a:rPr lang="fr-FR" sz="2400" b="1" dirty="0" smtClean="0"/>
              <a:t>Chaos </a:t>
            </a:r>
            <a:r>
              <a:rPr lang="fr-FR" sz="2400" b="1" dirty="0" err="1" smtClean="0"/>
              <a:t>Repport</a:t>
            </a:r>
            <a:r>
              <a:rPr lang="fr-FR" sz="2400" b="1" dirty="0" smtClean="0"/>
              <a:t> </a:t>
            </a:r>
            <a:r>
              <a:rPr lang="fr-FR" sz="2400" dirty="0" smtClean="0"/>
              <a:t>by </a:t>
            </a:r>
            <a:r>
              <a:rPr lang="fr-FR" sz="2400" dirty="0" err="1" smtClean="0"/>
              <a:t>Standish</a:t>
            </a:r>
            <a:r>
              <a:rPr lang="fr-FR" sz="2400" dirty="0" smtClean="0"/>
              <a:t> Group 2009</a:t>
            </a:r>
          </a:p>
          <a:p>
            <a:pPr lvl="1"/>
            <a:r>
              <a:rPr lang="fr-FR" sz="2000" dirty="0" smtClean="0"/>
              <a:t>Seulement </a:t>
            </a:r>
            <a:r>
              <a:rPr lang="fr-FR" sz="2000" b="1" dirty="0" smtClean="0">
                <a:solidFill>
                  <a:schemeClr val="tx2"/>
                </a:solidFill>
              </a:rPr>
              <a:t>32%</a:t>
            </a:r>
            <a:r>
              <a:rPr lang="fr-FR" sz="2000" dirty="0" smtClean="0"/>
              <a:t> des projets </a:t>
            </a:r>
            <a:r>
              <a:rPr lang="fr-FR" sz="2000" b="1" dirty="0" smtClean="0">
                <a:solidFill>
                  <a:schemeClr val="tx2"/>
                </a:solidFill>
              </a:rPr>
              <a:t>réussissent</a:t>
            </a:r>
            <a:r>
              <a:rPr lang="fr-FR" sz="2000" dirty="0" smtClean="0"/>
              <a:t> </a:t>
            </a:r>
            <a:br>
              <a:rPr lang="fr-FR" sz="2000" dirty="0" smtClean="0"/>
            </a:br>
            <a:r>
              <a:rPr lang="fr-FR" sz="2000" dirty="0" smtClean="0"/>
              <a:t>(temps, budget et </a:t>
            </a:r>
            <a:r>
              <a:rPr lang="fr-FR" sz="2000" i="1" dirty="0" err="1" smtClean="0"/>
              <a:t>features</a:t>
            </a:r>
            <a:r>
              <a:rPr lang="fr-FR" sz="2000" dirty="0" smtClean="0"/>
              <a:t>) </a:t>
            </a:r>
          </a:p>
          <a:p>
            <a:pPr lvl="1"/>
            <a:r>
              <a:rPr lang="fr-FR" sz="2000" b="1" dirty="0" smtClean="0">
                <a:solidFill>
                  <a:schemeClr val="tx2"/>
                </a:solidFill>
              </a:rPr>
              <a:t>44% ne respectent pas</a:t>
            </a:r>
            <a:r>
              <a:rPr lang="fr-FR" sz="2000" dirty="0" smtClean="0"/>
              <a:t> les délais, les coûts </a:t>
            </a:r>
            <a:br>
              <a:rPr lang="fr-FR" sz="2000" dirty="0" smtClean="0"/>
            </a:br>
            <a:r>
              <a:rPr lang="fr-FR" sz="2000" dirty="0" smtClean="0"/>
              <a:t>et/ou les besoins énoncés </a:t>
            </a:r>
          </a:p>
          <a:p>
            <a:pPr lvl="1"/>
            <a:r>
              <a:rPr lang="fr-FR" sz="2000" b="1" dirty="0" smtClean="0">
                <a:solidFill>
                  <a:schemeClr val="tx2"/>
                </a:solidFill>
              </a:rPr>
              <a:t>24%</a:t>
            </a:r>
            <a:r>
              <a:rPr lang="fr-FR" sz="2000" dirty="0" smtClean="0"/>
              <a:t> des projets </a:t>
            </a:r>
            <a:r>
              <a:rPr lang="fr-FR" sz="2000" b="1" dirty="0" smtClean="0">
                <a:solidFill>
                  <a:schemeClr val="tx2"/>
                </a:solidFill>
              </a:rPr>
              <a:t>n’aboutissent pas</a:t>
            </a:r>
          </a:p>
          <a:p>
            <a:pPr lvl="2"/>
            <a:endParaRPr lang="fr-FR" sz="1800" b="1" dirty="0" smtClean="0">
              <a:solidFill>
                <a:schemeClr val="tx2"/>
              </a:solidFill>
            </a:endParaRPr>
          </a:p>
          <a:p>
            <a:r>
              <a:rPr lang="fr-FR" sz="2400" b="1" dirty="0" smtClean="0"/>
              <a:t>Facteurs de réussite </a:t>
            </a:r>
          </a:p>
          <a:p>
            <a:pPr lvl="1"/>
            <a:r>
              <a:rPr lang="fr-FR" sz="2000" i="1" dirty="0" smtClean="0"/>
              <a:t>Implication de l’utilisateur</a:t>
            </a:r>
          </a:p>
          <a:p>
            <a:pPr lvl="1"/>
            <a:r>
              <a:rPr lang="fr-FR" sz="2000" i="1" dirty="0" smtClean="0"/>
              <a:t>Exigences et spécifications claires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12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706264" y="382506"/>
            <a:ext cx="3263271" cy="2055894"/>
            <a:chOff x="4564237" y="811161"/>
            <a:chExt cx="3263271" cy="2055894"/>
          </a:xfrm>
        </p:grpSpPr>
        <p:sp>
          <p:nvSpPr>
            <p:cNvPr id="5" name="Flowchart: Extract 4"/>
            <p:cNvSpPr/>
            <p:nvPr/>
          </p:nvSpPr>
          <p:spPr>
            <a:xfrm>
              <a:off x="5334000" y="1143000"/>
              <a:ext cx="1752600" cy="1524000"/>
            </a:xfrm>
            <a:prstGeom prst="flowChartExtra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5000" y="811161"/>
              <a:ext cx="970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Qualité</a:t>
              </a:r>
              <a:endParaRPr lang="fr-F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86600" y="2466945"/>
              <a:ext cx="740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Délai</a:t>
              </a:r>
              <a:endParaRPr lang="fr-F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64237" y="2466945"/>
              <a:ext cx="673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Coût</a:t>
              </a:r>
              <a:endParaRPr lang="fr-F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548172983"/>
              </p:ext>
            </p:extLst>
          </p:nvPr>
        </p:nvGraphicFramePr>
        <p:xfrm>
          <a:off x="5899985" y="3505200"/>
          <a:ext cx="3124199" cy="312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003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UML : quoi ?!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dirty="0" err="1" smtClean="0"/>
              <a:t>UML</a:t>
            </a:r>
            <a:r>
              <a:rPr lang="fr-FR" dirty="0" smtClean="0"/>
              <a:t>, c’est quoi ?</a:t>
            </a:r>
          </a:p>
          <a:p>
            <a:pPr lvl="1"/>
            <a:r>
              <a:rPr lang="fr-FR" dirty="0" err="1" smtClean="0"/>
              <a:t>UML</a:t>
            </a:r>
            <a:r>
              <a:rPr lang="fr-FR" dirty="0" smtClean="0"/>
              <a:t> est une </a:t>
            </a:r>
            <a:r>
              <a:rPr lang="fr-FR" b="1" dirty="0" smtClean="0">
                <a:solidFill>
                  <a:schemeClr val="tx2"/>
                </a:solidFill>
              </a:rPr>
              <a:t>notation</a:t>
            </a:r>
            <a:r>
              <a:rPr lang="fr-FR" dirty="0" smtClean="0"/>
              <a:t>, un </a:t>
            </a:r>
            <a:r>
              <a:rPr lang="fr-FR" b="1" dirty="0" smtClean="0">
                <a:solidFill>
                  <a:schemeClr val="tx2"/>
                </a:solidFill>
              </a:rPr>
              <a:t>formalisme</a:t>
            </a:r>
            <a:r>
              <a:rPr lang="fr-FR" dirty="0" smtClean="0"/>
              <a:t> permettant la modélisation</a:t>
            </a:r>
          </a:p>
          <a:p>
            <a:pPr lvl="1"/>
            <a:r>
              <a:rPr lang="fr-FR" b="1" i="1" dirty="0" err="1" smtClean="0"/>
              <a:t>UML</a:t>
            </a:r>
            <a:r>
              <a:rPr lang="fr-FR" b="1" i="1" dirty="0" smtClean="0"/>
              <a:t> n’est pas une méthode !  </a:t>
            </a:r>
          </a:p>
          <a:p>
            <a:pPr lvl="1"/>
            <a:endParaRPr lang="fr-FR" dirty="0" smtClean="0"/>
          </a:p>
          <a:p>
            <a:r>
              <a:rPr lang="fr-CH" dirty="0" err="1" smtClean="0"/>
              <a:t>UML</a:t>
            </a:r>
            <a:r>
              <a:rPr lang="fr-CH" dirty="0" smtClean="0"/>
              <a:t> est un langage de </a:t>
            </a:r>
            <a:r>
              <a:rPr lang="fr-CH" b="1" dirty="0" smtClean="0">
                <a:solidFill>
                  <a:schemeClr val="tx2"/>
                </a:solidFill>
              </a:rPr>
              <a:t>modélisation objets </a:t>
            </a:r>
            <a:r>
              <a:rPr lang="fr-CH" dirty="0" smtClean="0"/>
              <a:t>conçu pour</a:t>
            </a:r>
          </a:p>
          <a:p>
            <a:pPr lvl="1"/>
            <a:r>
              <a:rPr lang="fr-CH" sz="2200" i="1" dirty="0" smtClean="0"/>
              <a:t>visualiser</a:t>
            </a:r>
          </a:p>
          <a:p>
            <a:pPr lvl="1"/>
            <a:r>
              <a:rPr lang="fr-CH" sz="2200" i="1" dirty="0" smtClean="0"/>
              <a:t>spécifier</a:t>
            </a:r>
          </a:p>
          <a:p>
            <a:pPr lvl="1"/>
            <a:r>
              <a:rPr lang="fr-CH" sz="2200" i="1" dirty="0" smtClean="0"/>
              <a:t>construire</a:t>
            </a:r>
          </a:p>
          <a:p>
            <a:pPr lvl="1"/>
            <a:r>
              <a:rPr lang="fr-CH" sz="2200" i="1" dirty="0" smtClean="0"/>
              <a:t>documenter</a:t>
            </a:r>
          </a:p>
          <a:p>
            <a:pPr marL="0" indent="0">
              <a:buNone/>
            </a:pPr>
            <a:r>
              <a:rPr lang="fr-CH" dirty="0" smtClean="0"/>
              <a:t>les artefacts d’un système à forte composante logicielle</a:t>
            </a:r>
          </a:p>
          <a:p>
            <a:pPr lvl="1"/>
            <a:endParaRPr lang="fr-FR" dirty="0" smtClean="0"/>
          </a:p>
          <a:p>
            <a:r>
              <a:rPr lang="fr-FR" b="1" dirty="0" smtClean="0">
                <a:solidFill>
                  <a:schemeClr val="tx2"/>
                </a:solidFill>
              </a:rPr>
              <a:t>Standard</a:t>
            </a:r>
            <a:r>
              <a:rPr lang="fr-FR" dirty="0" smtClean="0"/>
              <a:t>  </a:t>
            </a:r>
            <a:r>
              <a:rPr lang="fr-FR" b="1" dirty="0" err="1" smtClean="0">
                <a:solidFill>
                  <a:schemeClr val="tx2"/>
                </a:solidFill>
              </a:rPr>
              <a:t>OMG</a:t>
            </a:r>
            <a:r>
              <a:rPr lang="fr-FR" dirty="0" smtClean="0"/>
              <a:t> depuis 1997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8F9BE58-7793-45FF-A067-2A41621469A2}" type="slidenum">
              <a:rPr lang="fr-FR" smtClean="0"/>
              <a:pPr algn="r"/>
              <a:t>13</a:t>
            </a:fld>
            <a:endParaRPr lang="fr-FR" dirty="0"/>
          </a:p>
        </p:txBody>
      </p:sp>
      <p:pic>
        <p:nvPicPr>
          <p:cNvPr id="5124" name="Picture 4" descr="http://www.uml.org/images/uml-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2621" y="596135"/>
            <a:ext cx="5357818" cy="695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6931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Historique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08F9BE58-7793-45FF-A067-2A41621469A2}" type="slidenum">
              <a:rPr lang="fr-FR" smtClean="0"/>
              <a:pPr algn="r"/>
              <a:t>14</a:t>
            </a:fld>
            <a:endParaRPr lang="fr-FR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152400" y="2863972"/>
            <a:ext cx="1857388" cy="1327028"/>
          </a:xfrm>
          <a:prstGeom prst="wedgeRoundRectCallout">
            <a:avLst>
              <a:gd name="adj1" fmla="val 35350"/>
              <a:gd name="adj2" fmla="val 8914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cs-CZ" b="1" dirty="0" smtClean="0"/>
              <a:t>Programmation orientée objet</a:t>
            </a:r>
          </a:p>
          <a:p>
            <a:pPr algn="ctr"/>
            <a:r>
              <a:rPr lang="fr-FR" dirty="0" smtClean="0"/>
              <a:t>Simula (1966)</a:t>
            </a:r>
          </a:p>
          <a:p>
            <a:pPr algn="ctr"/>
            <a:r>
              <a:rPr lang="fr-FR" dirty="0" err="1" smtClean="0"/>
              <a:t>Smalltalk</a:t>
            </a:r>
            <a:endParaRPr lang="fr-FR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2143108" y="1416172"/>
            <a:ext cx="3000396" cy="1327028"/>
          </a:xfrm>
          <a:prstGeom prst="wedgeRoundRectCallout">
            <a:avLst>
              <a:gd name="adj1" fmla="val -3432"/>
              <a:gd name="adj2" fmla="val 114706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cs-CZ" b="1" dirty="0" smtClean="0"/>
              <a:t>Conception orientée objet</a:t>
            </a:r>
          </a:p>
          <a:p>
            <a:pPr algn="ctr"/>
            <a:r>
              <a:rPr lang="cs-CZ" dirty="0" smtClean="0"/>
              <a:t>B</a:t>
            </a:r>
            <a:r>
              <a:rPr lang="fr-FR" dirty="0" err="1" smtClean="0"/>
              <a:t>ooch</a:t>
            </a:r>
            <a:endParaRPr lang="fr-FR" dirty="0" smtClean="0"/>
          </a:p>
          <a:p>
            <a:pPr algn="ctr"/>
            <a:r>
              <a:rPr lang="cs-CZ" dirty="0" smtClean="0"/>
              <a:t>Coad-Yourdon OOA</a:t>
            </a:r>
            <a:r>
              <a:rPr lang="fr-FR" dirty="0" smtClean="0"/>
              <a:t> (88/89)</a:t>
            </a:r>
          </a:p>
          <a:p>
            <a:pPr algn="ctr"/>
            <a:r>
              <a:rPr lang="fr-FR" b="1" dirty="0" smtClean="0"/>
              <a:t>C++ (83)</a:t>
            </a:r>
            <a:endParaRPr lang="cs-CZ" b="1" dirty="0" smtClean="0"/>
          </a:p>
          <a:p>
            <a:pPr algn="ctr"/>
            <a:r>
              <a:rPr lang="cs-CZ" b="1" dirty="0" smtClean="0"/>
              <a:t>Bases de données </a:t>
            </a:r>
            <a:r>
              <a:rPr lang="fr-FR" b="1" dirty="0" smtClean="0"/>
              <a:t>OO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4143372" y="4648200"/>
            <a:ext cx="3000396" cy="1643074"/>
          </a:xfrm>
          <a:prstGeom prst="wedgeRoundRectCallout">
            <a:avLst>
              <a:gd name="adj1" fmla="val 3450"/>
              <a:gd name="adj2" fmla="val -136467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cs-CZ" b="1" dirty="0" smtClean="0"/>
              <a:t>Plusieurs</a:t>
            </a:r>
            <a:r>
              <a:rPr lang="fr-FR" b="1" dirty="0" smtClean="0"/>
              <a:t> </a:t>
            </a:r>
            <a:r>
              <a:rPr lang="cs-CZ" b="1" dirty="0" smtClean="0"/>
              <a:t>méthodes </a:t>
            </a:r>
            <a:r>
              <a:rPr lang="fr-FR" b="1" dirty="0" smtClean="0"/>
              <a:t>OO</a:t>
            </a:r>
          </a:p>
          <a:p>
            <a:pPr algn="ctr">
              <a:lnSpc>
                <a:spcPct val="100000"/>
              </a:lnSpc>
            </a:pPr>
            <a:r>
              <a:rPr lang="cs-CZ" dirty="0" smtClean="0"/>
              <a:t>B</a:t>
            </a:r>
            <a:r>
              <a:rPr lang="fr-FR" dirty="0" err="1" smtClean="0"/>
              <a:t>ooch</a:t>
            </a:r>
            <a:r>
              <a:rPr lang="fr-FR" dirty="0" smtClean="0"/>
              <a:t> </a:t>
            </a:r>
            <a:r>
              <a:rPr lang="cs-CZ" dirty="0" smtClean="0"/>
              <a:t>OOADA</a:t>
            </a:r>
            <a:endParaRPr lang="fr-FR" dirty="0" smtClean="0"/>
          </a:p>
          <a:p>
            <a:pPr algn="ctr">
              <a:lnSpc>
                <a:spcPct val="100000"/>
              </a:lnSpc>
            </a:pPr>
            <a:r>
              <a:rPr lang="fr-FR" dirty="0" smtClean="0"/>
              <a:t>Jacobsen OOSE</a:t>
            </a:r>
          </a:p>
          <a:p>
            <a:pPr algn="ctr">
              <a:lnSpc>
                <a:spcPct val="100000"/>
              </a:lnSpc>
            </a:pPr>
            <a:r>
              <a:rPr lang="cs-CZ" dirty="0" smtClean="0"/>
              <a:t>Rumbaugh OMT</a:t>
            </a:r>
          </a:p>
          <a:p>
            <a:pPr algn="ctr"/>
            <a:r>
              <a:rPr lang="fr-FR" b="1" dirty="0" smtClean="0"/>
              <a:t>Java (1995)</a:t>
            </a:r>
            <a:endParaRPr lang="cs-CZ" b="1" dirty="0" smtClean="0"/>
          </a:p>
          <a:p>
            <a:pPr algn="ctr"/>
            <a:r>
              <a:rPr lang="fr-FR" b="1" dirty="0" smtClean="0"/>
              <a:t>UML 0.9 (1996)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5819764" y="1382838"/>
            <a:ext cx="1571636" cy="826962"/>
          </a:xfrm>
          <a:prstGeom prst="wedgeRoundRectCallout">
            <a:avLst>
              <a:gd name="adj1" fmla="val 45047"/>
              <a:gd name="adj2" fmla="val 8730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b="1" dirty="0" smtClean="0"/>
              <a:t>UML 2.0 (2005)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470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UML &amp; MDA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sz="2800" b="1" dirty="0" err="1" smtClean="0">
                <a:solidFill>
                  <a:schemeClr val="accent4"/>
                </a:solidFill>
              </a:rPr>
              <a:t>MDA</a:t>
            </a:r>
            <a:r>
              <a:rPr lang="fr-FR" sz="2800" b="1" dirty="0" smtClean="0">
                <a:solidFill>
                  <a:schemeClr val="accent4"/>
                </a:solidFill>
              </a:rPr>
              <a:t> (Model </a:t>
            </a:r>
            <a:r>
              <a:rPr lang="fr-FR" sz="2800" b="1" dirty="0" err="1" smtClean="0">
                <a:solidFill>
                  <a:schemeClr val="accent4"/>
                </a:solidFill>
              </a:rPr>
              <a:t>Driven</a:t>
            </a:r>
            <a:r>
              <a:rPr lang="fr-FR" sz="2800" b="1" dirty="0" smtClean="0">
                <a:solidFill>
                  <a:schemeClr val="accent4"/>
                </a:solidFill>
              </a:rPr>
              <a:t> Architecture)</a:t>
            </a:r>
          </a:p>
          <a:p>
            <a:pPr lvl="1"/>
            <a:r>
              <a:rPr lang="fr-FR" sz="2400" dirty="0"/>
              <a:t>Démarche d'</a:t>
            </a:r>
            <a:r>
              <a:rPr lang="fr-FR" sz="2400" b="1" dirty="0">
                <a:solidFill>
                  <a:schemeClr val="tx2"/>
                </a:solidFill>
              </a:rPr>
              <a:t>ingénierie dirigée par les </a:t>
            </a:r>
            <a:r>
              <a:rPr lang="fr-FR" sz="2400" b="1" dirty="0" smtClean="0">
                <a:solidFill>
                  <a:schemeClr val="tx2"/>
                </a:solidFill>
              </a:rPr>
              <a:t/>
            </a:r>
            <a:br>
              <a:rPr lang="fr-FR" sz="2400" b="1" dirty="0" smtClean="0">
                <a:solidFill>
                  <a:schemeClr val="tx2"/>
                </a:solidFill>
              </a:rPr>
            </a:br>
            <a:r>
              <a:rPr lang="fr-FR" sz="2400" b="1" dirty="0" smtClean="0">
                <a:solidFill>
                  <a:schemeClr val="tx2"/>
                </a:solidFill>
              </a:rPr>
              <a:t>modèles </a:t>
            </a:r>
            <a:r>
              <a:rPr lang="fr-FR" sz="2400" b="1" dirty="0">
                <a:solidFill>
                  <a:schemeClr val="tx2"/>
                </a:solidFill>
              </a:rPr>
              <a:t>(</a:t>
            </a:r>
            <a:r>
              <a:rPr lang="fr-FR" sz="2400" b="1" dirty="0" err="1">
                <a:solidFill>
                  <a:schemeClr val="tx2"/>
                </a:solidFill>
              </a:rPr>
              <a:t>IDM</a:t>
            </a:r>
            <a:r>
              <a:rPr lang="fr-FR" sz="2400" b="1" dirty="0" smtClean="0">
                <a:solidFill>
                  <a:schemeClr val="tx2"/>
                </a:solidFill>
              </a:rPr>
              <a:t>)</a:t>
            </a:r>
          </a:p>
          <a:p>
            <a:pPr lvl="1"/>
            <a:endParaRPr lang="fr-FR" sz="2400" b="1" dirty="0">
              <a:solidFill>
                <a:schemeClr val="tx2"/>
              </a:solidFill>
            </a:endParaRPr>
          </a:p>
          <a:p>
            <a:pPr lvl="1"/>
            <a:r>
              <a:rPr lang="fr-FR" sz="2400" dirty="0"/>
              <a:t>Développement de systèmes par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l'</a:t>
            </a:r>
            <a:r>
              <a:rPr lang="fr-FR" sz="2400" b="1" dirty="0" smtClean="0">
                <a:solidFill>
                  <a:schemeClr val="tx2"/>
                </a:solidFill>
              </a:rPr>
              <a:t>élaboration</a:t>
            </a:r>
            <a:r>
              <a:rPr lang="fr-FR" sz="2400" dirty="0" smtClean="0"/>
              <a:t> </a:t>
            </a:r>
            <a:r>
              <a:rPr lang="fr-FR" sz="2400" dirty="0"/>
              <a:t>et  la </a:t>
            </a:r>
            <a:r>
              <a:rPr lang="fr-FR" sz="2400" b="1" dirty="0">
                <a:solidFill>
                  <a:schemeClr val="tx2"/>
                </a:solidFill>
              </a:rPr>
              <a:t>transformation</a:t>
            </a:r>
            <a:r>
              <a:rPr lang="fr-FR" sz="2400" dirty="0"/>
              <a:t>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successives </a:t>
            </a:r>
            <a:r>
              <a:rPr lang="fr-FR" sz="2400" dirty="0"/>
              <a:t>de </a:t>
            </a:r>
            <a:r>
              <a:rPr lang="fr-FR" sz="2400" b="1" dirty="0">
                <a:solidFill>
                  <a:schemeClr val="tx2"/>
                </a:solidFill>
              </a:rPr>
              <a:t>différents modèles</a:t>
            </a:r>
            <a:r>
              <a:rPr lang="fr-FR" sz="2400" dirty="0"/>
              <a:t>,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jusqu’à l'</a:t>
            </a:r>
            <a:r>
              <a:rPr lang="fr-FR" sz="2400" b="1" dirty="0" smtClean="0">
                <a:solidFill>
                  <a:schemeClr val="tx2"/>
                </a:solidFill>
              </a:rPr>
              <a:t>implémentation</a:t>
            </a:r>
            <a:r>
              <a:rPr lang="fr-FR" sz="2400" dirty="0" smtClean="0"/>
              <a:t> </a:t>
            </a:r>
            <a:endParaRPr lang="fr-FR" sz="2400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15</a:t>
            </a:fld>
            <a:endParaRPr lang="en-US" dirty="0"/>
          </a:p>
        </p:txBody>
      </p:sp>
      <p:graphicFrame>
        <p:nvGraphicFramePr>
          <p:cNvPr id="8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297299"/>
              </p:ext>
            </p:extLst>
          </p:nvPr>
        </p:nvGraphicFramePr>
        <p:xfrm>
          <a:off x="7010400" y="1600200"/>
          <a:ext cx="1677988" cy="431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66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UML : 5 vues</a:t>
            </a:r>
            <a:endParaRPr lang="fr-FR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1A5A83A8-9FC4-4AC0-BE89-1FE056559852}" type="slidenum">
              <a:rPr lang="fr-FR"/>
              <a:pPr algn="r"/>
              <a:t>16</a:t>
            </a:fld>
            <a:endParaRPr lang="fr-FR"/>
          </a:p>
        </p:txBody>
      </p:sp>
      <p:sp>
        <p:nvSpPr>
          <p:cNvPr id="847876" name="Rectangle 4"/>
          <p:cNvSpPr>
            <a:spLocks noChangeArrowheads="1"/>
          </p:cNvSpPr>
          <p:nvPr/>
        </p:nvSpPr>
        <p:spPr bwMode="auto">
          <a:xfrm>
            <a:off x="1980567" y="2857480"/>
            <a:ext cx="2209800" cy="1143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CH" sz="2200" dirty="0"/>
              <a:t>Vue de conception</a:t>
            </a:r>
            <a:endParaRPr lang="fr-FR" sz="2200" dirty="0"/>
          </a:p>
        </p:txBody>
      </p:sp>
      <p:sp>
        <p:nvSpPr>
          <p:cNvPr id="847877" name="Rectangle 5"/>
          <p:cNvSpPr>
            <a:spLocks noChangeArrowheads="1"/>
          </p:cNvSpPr>
          <p:nvPr/>
        </p:nvSpPr>
        <p:spPr bwMode="auto">
          <a:xfrm>
            <a:off x="4623766" y="2914640"/>
            <a:ext cx="2366962" cy="1143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CH" sz="2200"/>
              <a:t>Vue d’implémentation</a:t>
            </a:r>
            <a:endParaRPr lang="fr-FR" sz="2200"/>
          </a:p>
        </p:txBody>
      </p:sp>
      <p:sp>
        <p:nvSpPr>
          <p:cNvPr id="847878" name="Rectangle 6"/>
          <p:cNvSpPr>
            <a:spLocks noChangeArrowheads="1"/>
          </p:cNvSpPr>
          <p:nvPr/>
        </p:nvSpPr>
        <p:spPr bwMode="auto">
          <a:xfrm>
            <a:off x="4766642" y="4714868"/>
            <a:ext cx="2209800" cy="1143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CH" sz="2200"/>
              <a:t>Vue de déploiement</a:t>
            </a:r>
            <a:endParaRPr lang="fr-FR" sz="2200"/>
          </a:p>
        </p:txBody>
      </p:sp>
      <p:sp>
        <p:nvSpPr>
          <p:cNvPr id="847879" name="Rectangle 7"/>
          <p:cNvSpPr>
            <a:spLocks noChangeArrowheads="1"/>
          </p:cNvSpPr>
          <p:nvPr/>
        </p:nvSpPr>
        <p:spPr bwMode="auto">
          <a:xfrm>
            <a:off x="1980567" y="4714868"/>
            <a:ext cx="2209800" cy="1143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CH" sz="2200"/>
              <a:t>Vue des processus</a:t>
            </a:r>
            <a:endParaRPr lang="fr-FR" sz="2200"/>
          </a:p>
        </p:txBody>
      </p:sp>
      <p:sp>
        <p:nvSpPr>
          <p:cNvPr id="847880" name="Oval 8"/>
          <p:cNvSpPr>
            <a:spLocks noChangeArrowheads="1"/>
          </p:cNvSpPr>
          <p:nvPr/>
        </p:nvSpPr>
        <p:spPr bwMode="auto">
          <a:xfrm>
            <a:off x="3266451" y="3829040"/>
            <a:ext cx="2357447" cy="132397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CH" sz="2200" dirty="0"/>
              <a:t>Vue des cas d’utilisation</a:t>
            </a:r>
            <a:endParaRPr lang="fr-FR" sz="2200" dirty="0"/>
          </a:p>
        </p:txBody>
      </p:sp>
      <p:sp>
        <p:nvSpPr>
          <p:cNvPr id="847881" name="Text Box 9"/>
          <p:cNvSpPr txBox="1">
            <a:spLocks noChangeArrowheads="1"/>
          </p:cNvSpPr>
          <p:nvPr/>
        </p:nvSpPr>
        <p:spPr bwMode="auto">
          <a:xfrm>
            <a:off x="5981095" y="2221032"/>
            <a:ext cx="3143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CH" sz="2000" dirty="0"/>
              <a:t>Assemblage du système</a:t>
            </a:r>
          </a:p>
          <a:p>
            <a:r>
              <a:rPr lang="fr-CH" sz="2000" dirty="0"/>
              <a:t>Gestion de configuration</a:t>
            </a:r>
            <a:endParaRPr lang="fr-FR" sz="2000" dirty="0"/>
          </a:p>
        </p:txBody>
      </p:sp>
      <p:sp>
        <p:nvSpPr>
          <p:cNvPr id="847882" name="Text Box 10"/>
          <p:cNvSpPr txBox="1">
            <a:spLocks noChangeArrowheads="1"/>
          </p:cNvSpPr>
          <p:nvPr/>
        </p:nvSpPr>
        <p:spPr bwMode="auto">
          <a:xfrm>
            <a:off x="266055" y="5572124"/>
            <a:ext cx="30718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2000" dirty="0"/>
              <a:t>Performance</a:t>
            </a:r>
          </a:p>
          <a:p>
            <a:r>
              <a:rPr lang="fr-CH" sz="2000" dirty="0"/>
              <a:t>Capacité à monter en charge</a:t>
            </a:r>
          </a:p>
          <a:p>
            <a:r>
              <a:rPr lang="fr-CH" sz="2000" dirty="0"/>
              <a:t>Débit</a:t>
            </a:r>
            <a:endParaRPr lang="fr-FR" sz="2000" dirty="0"/>
          </a:p>
        </p:txBody>
      </p:sp>
      <p:sp>
        <p:nvSpPr>
          <p:cNvPr id="847883" name="Text Box 11"/>
          <p:cNvSpPr txBox="1">
            <a:spLocks noChangeArrowheads="1"/>
          </p:cNvSpPr>
          <p:nvPr/>
        </p:nvSpPr>
        <p:spPr bwMode="auto">
          <a:xfrm>
            <a:off x="623245" y="2214538"/>
            <a:ext cx="1647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2000" dirty="0"/>
              <a:t>Vocabulaire</a:t>
            </a:r>
          </a:p>
          <a:p>
            <a:r>
              <a:rPr lang="fr-CH" sz="2000" dirty="0"/>
              <a:t>Fonctionnalité</a:t>
            </a:r>
            <a:endParaRPr lang="fr-FR" sz="2000" dirty="0"/>
          </a:p>
        </p:txBody>
      </p:sp>
      <p:sp>
        <p:nvSpPr>
          <p:cNvPr id="847884" name="Text Box 12"/>
          <p:cNvSpPr txBox="1">
            <a:spLocks noChangeArrowheads="1"/>
          </p:cNvSpPr>
          <p:nvPr/>
        </p:nvSpPr>
        <p:spPr bwMode="auto">
          <a:xfrm>
            <a:off x="6981227" y="5600700"/>
            <a:ext cx="17145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dirty="0" smtClean="0"/>
              <a:t>Distribution</a:t>
            </a:r>
          </a:p>
          <a:p>
            <a:r>
              <a:rPr lang="fr-FR" sz="2000" dirty="0" smtClean="0"/>
              <a:t>Livraison</a:t>
            </a:r>
          </a:p>
          <a:p>
            <a:r>
              <a:rPr lang="fr-FR" sz="2000" dirty="0" smtClean="0"/>
              <a:t>Installation</a:t>
            </a:r>
            <a:endParaRPr lang="fr-FR" sz="2000" dirty="0"/>
          </a:p>
        </p:txBody>
      </p:sp>
      <p:sp>
        <p:nvSpPr>
          <p:cNvPr id="847885" name="Text Box 13"/>
          <p:cNvSpPr txBox="1">
            <a:spLocks noChangeArrowheads="1"/>
          </p:cNvSpPr>
          <p:nvPr/>
        </p:nvSpPr>
        <p:spPr bwMode="auto">
          <a:xfrm>
            <a:off x="1495425" y="4214802"/>
            <a:ext cx="1704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2000" dirty="0"/>
              <a:t>Comportement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47167" y="1454688"/>
            <a:ext cx="7338449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Différents diagrammes pour différentes vues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124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smtClean="0"/>
              <a:t>Les diagrammes d’UML</a:t>
            </a:r>
            <a:endParaRPr lang="fr-FR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3381"/>
            <a:ext cx="4038600" cy="762000"/>
          </a:xfrm>
        </p:spPr>
        <p:txBody>
          <a:bodyPr lIns="0" tIns="0" rIns="0" bIns="0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structurels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vues statiques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2400" y="2906712"/>
            <a:ext cx="4343400" cy="3570288"/>
          </a:xfrm>
        </p:spPr>
        <p:txBody>
          <a:bodyPr>
            <a:normAutofit/>
          </a:bodyPr>
          <a:lstStyle/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de classes</a:t>
            </a:r>
          </a:p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d’objets</a:t>
            </a:r>
          </a:p>
          <a:p>
            <a:r>
              <a:rPr lang="fr-FR" sz="2200" dirty="0" smtClean="0"/>
              <a:t>Diagrammes de composants</a:t>
            </a:r>
          </a:p>
          <a:p>
            <a:r>
              <a:rPr lang="fr-FR" sz="2200" dirty="0" smtClean="0"/>
              <a:t>Diagrammes de déploiement</a:t>
            </a:r>
          </a:p>
          <a:p>
            <a:r>
              <a:rPr lang="fr-FR" sz="2200" b="1" i="1" dirty="0" smtClean="0"/>
              <a:t>Diagrammes de paquetage </a:t>
            </a:r>
          </a:p>
          <a:p>
            <a:pPr lvl="1"/>
            <a:endParaRPr lang="fr-FR" dirty="0" smtClean="0"/>
          </a:p>
          <a:p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724400" y="1524000"/>
            <a:ext cx="4267200" cy="1020762"/>
          </a:xfrm>
          <a:noFill/>
          <a:ln>
            <a:noFill/>
          </a:ln>
          <a:effectLst/>
        </p:spPr>
        <p:txBody>
          <a:bodyPr vert="horz" lIns="0" tIns="0" rIns="0" bIns="0" rtlCol="0" anchor="ctr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comportementaux 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</a:t>
            </a:r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</a:rPr>
              <a:t>ues </a:t>
            </a:r>
            <a:r>
              <a:rPr lang="fr-CH" sz="2400" b="1" dirty="0">
                <a:solidFill>
                  <a:schemeClr val="tx2">
                    <a:lumMod val="50000"/>
                  </a:schemeClr>
                </a:solidFill>
              </a:rPr>
              <a:t>dynamiques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8200" y="2906712"/>
            <a:ext cx="4267200" cy="372268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Diagrammes de cas d’utilisation</a:t>
            </a:r>
          </a:p>
          <a:p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Diagrammes de séquence</a:t>
            </a:r>
          </a:p>
          <a:p>
            <a:r>
              <a:rPr lang="fr-FR" dirty="0" smtClean="0"/>
              <a:t>Diagrammes d’activités</a:t>
            </a:r>
          </a:p>
          <a:p>
            <a:r>
              <a:rPr lang="fr-FR" dirty="0" smtClean="0"/>
              <a:t>Diagrammes de  communication (collaboration)</a:t>
            </a:r>
          </a:p>
          <a:p>
            <a:r>
              <a:rPr lang="fr-FR" dirty="0" smtClean="0"/>
              <a:t>Diagrammes d’états</a:t>
            </a:r>
          </a:p>
          <a:p>
            <a:r>
              <a:rPr lang="fr-FR" dirty="0" smtClean="0"/>
              <a:t>Timing </a:t>
            </a:r>
            <a:r>
              <a:rPr lang="fr-FR" dirty="0" err="1" smtClean="0"/>
              <a:t>diagram</a:t>
            </a:r>
            <a:endParaRPr lang="fr-FR" dirty="0" smtClean="0"/>
          </a:p>
          <a:p>
            <a:r>
              <a:rPr lang="fr-FR" dirty="0" smtClean="0"/>
              <a:t>Interaction </a:t>
            </a:r>
            <a:r>
              <a:rPr lang="fr-FR" dirty="0" err="1" smtClean="0"/>
              <a:t>overview</a:t>
            </a:r>
            <a:r>
              <a:rPr lang="fr-FR" dirty="0" smtClean="0"/>
              <a:t> </a:t>
            </a:r>
            <a:r>
              <a:rPr lang="fr-FR" dirty="0" err="1" smtClean="0"/>
              <a:t>diagram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A545265-BCF5-4BA0-B57D-70264005D588}" type="slidenum">
              <a:rPr lang="fr-FR" smtClean="0"/>
              <a:pPr algn="r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669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Orientation à Objets</a:t>
            </a:r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Concepts clés de l’orientation à objets</a:t>
            </a:r>
          </a:p>
          <a:p>
            <a:pPr lvl="1"/>
            <a:r>
              <a:rPr lang="fr-FR" sz="2800" dirty="0" smtClean="0"/>
              <a:t>Classe &amp; objets</a:t>
            </a:r>
          </a:p>
          <a:p>
            <a:pPr lvl="1"/>
            <a:r>
              <a:rPr lang="fr-FR" sz="2800" dirty="0" smtClean="0"/>
              <a:t>Encapsulation </a:t>
            </a:r>
          </a:p>
          <a:p>
            <a:pPr lvl="1"/>
            <a:r>
              <a:rPr lang="fr-FR" sz="2800" dirty="0" smtClean="0"/>
              <a:t>Héritage </a:t>
            </a:r>
            <a:endParaRPr lang="fr-FR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5545393" y="3733800"/>
            <a:ext cx="2608007" cy="2209800"/>
            <a:chOff x="5545393" y="3733800"/>
            <a:chExt cx="2608007" cy="2209800"/>
          </a:xfrm>
        </p:grpSpPr>
        <p:sp>
          <p:nvSpPr>
            <p:cNvPr id="13" name="Rectangle 12"/>
            <p:cNvSpPr/>
            <p:nvPr/>
          </p:nvSpPr>
          <p:spPr>
            <a:xfrm>
              <a:off x="6095999" y="3733800"/>
              <a:ext cx="2057401" cy="2209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72200" y="3886200"/>
              <a:ext cx="1828800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000" b="1" i="1" dirty="0" smtClean="0"/>
                <a:t>Données </a:t>
              </a:r>
              <a:endParaRPr lang="fr-FR" sz="2000" b="1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96000" y="4984937"/>
              <a:ext cx="1905000" cy="70788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000" b="1" i="1" dirty="0" smtClean="0"/>
                <a:t>Méthodes </a:t>
              </a:r>
            </a:p>
            <a:p>
              <a:pPr algn="ctr"/>
              <a:r>
                <a:rPr lang="fr-FR" sz="2000" b="1" i="1" dirty="0" smtClean="0"/>
                <a:t>(manipulation)</a:t>
              </a:r>
              <a:endParaRPr lang="fr-FR" sz="2000" b="1" i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45393" y="4984937"/>
              <a:ext cx="533399" cy="70788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553200" y="4286310"/>
              <a:ext cx="0" cy="69862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7696200" y="4286310"/>
              <a:ext cx="0" cy="69862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3352800" y="3269040"/>
            <a:ext cx="1926618" cy="156966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dirty="0" smtClean="0"/>
              <a:t>Encapsulation</a:t>
            </a:r>
          </a:p>
          <a:p>
            <a:pPr algn="ctr"/>
            <a:r>
              <a:rPr lang="fr-FR" sz="2400" dirty="0" smtClean="0"/>
              <a:t>Données </a:t>
            </a:r>
            <a:endParaRPr lang="fr-FR" sz="2400" dirty="0"/>
          </a:p>
          <a:p>
            <a:pPr algn="ctr"/>
            <a:r>
              <a:rPr lang="fr-FR" sz="2400" dirty="0" smtClean="0"/>
              <a:t>+</a:t>
            </a:r>
          </a:p>
          <a:p>
            <a:pPr algn="ctr"/>
            <a:r>
              <a:rPr lang="fr-FR" sz="2400" dirty="0" smtClean="0"/>
              <a:t>Traitement</a:t>
            </a:r>
          </a:p>
        </p:txBody>
      </p:sp>
      <p:cxnSp>
        <p:nvCxnSpPr>
          <p:cNvPr id="20" name="Straight Arrow Connector 19"/>
          <p:cNvCxnSpPr>
            <a:endCxn id="12" idx="1"/>
          </p:cNvCxnSpPr>
          <p:nvPr/>
        </p:nvCxnSpPr>
        <p:spPr>
          <a:xfrm>
            <a:off x="4876800" y="5338880"/>
            <a:ext cx="66859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9400" y="3276600"/>
            <a:ext cx="97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Classe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487465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fr-FR" dirty="0" smtClean="0"/>
              <a:t>Pourquoi l’orientation à objets ?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6981" y="3917929"/>
            <a:ext cx="4318819" cy="247372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Plusieurs modules manipulent  les données</a:t>
            </a:r>
          </a:p>
          <a:p>
            <a:endParaRPr lang="fr-FR" sz="2400" dirty="0" smtClean="0"/>
          </a:p>
          <a:p>
            <a:r>
              <a:rPr lang="fr-FR" sz="2400" dirty="0" smtClean="0"/>
              <a:t>Difficile à déboguer / maintenir </a:t>
            </a:r>
          </a:p>
          <a:p>
            <a:r>
              <a:rPr lang="fr-FR" sz="2400" dirty="0" smtClean="0"/>
              <a:t>Difficile à faire évoluer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08820" y="1726910"/>
            <a:ext cx="2676079" cy="1481104"/>
            <a:chOff x="176981" y="1752600"/>
            <a:chExt cx="2676079" cy="1481104"/>
          </a:xfrm>
        </p:grpSpPr>
        <p:sp>
          <p:nvSpPr>
            <p:cNvPr id="7" name="TextBox 6"/>
            <p:cNvSpPr txBox="1"/>
            <p:nvPr/>
          </p:nvSpPr>
          <p:spPr>
            <a:xfrm>
              <a:off x="1143000" y="1752600"/>
              <a:ext cx="1122423" cy="40011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Données</a:t>
              </a:r>
              <a:endParaRPr lang="fr-FR" sz="20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6981" y="2528794"/>
              <a:ext cx="1015021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Module</a:t>
              </a:r>
              <a:endParaRPr lang="fr-FR" sz="20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77786" y="2764768"/>
              <a:ext cx="1175274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/>
                <a:t>Module</a:t>
              </a:r>
              <a:endParaRPr lang="fr-FR" sz="2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81" y="2681194"/>
              <a:ext cx="1015021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Module</a:t>
              </a:r>
              <a:endParaRPr lang="fr-FR" sz="2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1781" y="2833594"/>
              <a:ext cx="1015021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Module</a:t>
              </a:r>
              <a:endParaRPr lang="fr-FR" sz="2000" b="1" dirty="0"/>
            </a:p>
          </p:txBody>
        </p:sp>
        <p:cxnSp>
          <p:nvCxnSpPr>
            <p:cNvPr id="13" name="Curved Connector 12"/>
            <p:cNvCxnSpPr>
              <a:stCxn id="8" idx="0"/>
              <a:endCxn id="7" idx="1"/>
            </p:cNvCxnSpPr>
            <p:nvPr/>
          </p:nvCxnSpPr>
          <p:spPr>
            <a:xfrm rot="5400000" flipH="1" flipV="1">
              <a:off x="625677" y="2011471"/>
              <a:ext cx="576139" cy="458508"/>
            </a:xfrm>
            <a:prstGeom prst="curvedConnector2">
              <a:avLst/>
            </a:prstGeom>
            <a:ln>
              <a:headEnd type="none" w="med" len="med"/>
              <a:tailEnd type="stealth" w="lg" len="lg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>
              <a:stCxn id="11" idx="0"/>
              <a:endCxn id="7" idx="2"/>
            </p:cNvCxnSpPr>
            <p:nvPr/>
          </p:nvCxnSpPr>
          <p:spPr>
            <a:xfrm rot="5400000" flipH="1" flipV="1">
              <a:off x="1006310" y="2135692"/>
              <a:ext cx="680884" cy="714920"/>
            </a:xfrm>
            <a:prstGeom prst="curvedConnector3">
              <a:avLst>
                <a:gd name="adj1" fmla="val 50000"/>
              </a:avLst>
            </a:prstGeom>
            <a:ln>
              <a:headEnd type="none" w="med" len="med"/>
              <a:tailEnd type="stealth" w="lg" len="lg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>
              <a:stCxn id="9" idx="0"/>
              <a:endCxn id="7" idx="3"/>
            </p:cNvCxnSpPr>
            <p:nvPr/>
          </p:nvCxnSpPr>
          <p:spPr>
            <a:xfrm rot="5400000" flipH="1" flipV="1">
              <a:off x="1859367" y="2358712"/>
              <a:ext cx="812113" cy="12700"/>
            </a:xfrm>
            <a:prstGeom prst="curvedConnector4">
              <a:avLst>
                <a:gd name="adj1" fmla="val 28602"/>
                <a:gd name="adj2" fmla="val 2829031"/>
              </a:avLst>
            </a:prstGeom>
            <a:ln>
              <a:headEnd type="none" w="med" len="med"/>
              <a:tailEnd type="stealth" w="lg" len="lg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521" y="2488910"/>
            <a:ext cx="493118" cy="452638"/>
          </a:xfrm>
        </p:spPr>
      </p:pic>
      <p:sp>
        <p:nvSpPr>
          <p:cNvPr id="14" name="TextBox 13"/>
          <p:cNvSpPr txBox="1"/>
          <p:nvPr/>
        </p:nvSpPr>
        <p:spPr>
          <a:xfrm>
            <a:off x="176981" y="3456264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Programmation Modulaire</a:t>
            </a:r>
            <a:endParaRPr lang="fr-FR" sz="24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7092743" y="1219200"/>
            <a:ext cx="1905001" cy="2209800"/>
            <a:chOff x="6095999" y="3733800"/>
            <a:chExt cx="1905001" cy="2209800"/>
          </a:xfrm>
        </p:grpSpPr>
        <p:sp>
          <p:nvSpPr>
            <p:cNvPr id="21" name="Rectangle 20"/>
            <p:cNvSpPr/>
            <p:nvPr/>
          </p:nvSpPr>
          <p:spPr>
            <a:xfrm>
              <a:off x="6095999" y="3733800"/>
              <a:ext cx="1905001" cy="2209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36000" rtlCol="0" anchor="t" anchorCtr="0"/>
            <a:lstStyle/>
            <a:p>
              <a:pPr algn="ctr"/>
              <a:r>
                <a:rPr lang="fr-FR" sz="2200" b="1" dirty="0" smtClean="0"/>
                <a:t>Classe </a:t>
              </a:r>
              <a:endParaRPr lang="fr-FR" sz="22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24599" y="4235513"/>
              <a:ext cx="1447800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i="1" dirty="0" smtClean="0"/>
                <a:t>Données </a:t>
              </a:r>
              <a:endParaRPr lang="fr-FR" sz="2000" b="1" i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72199" y="5105400"/>
              <a:ext cx="1752600" cy="64633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i="1" dirty="0" smtClean="0"/>
                <a:t>Méthodes </a:t>
              </a:r>
            </a:p>
            <a:p>
              <a:pPr algn="ctr"/>
              <a:r>
                <a:rPr lang="fr-FR" b="1" i="1" dirty="0" smtClean="0"/>
                <a:t>( traitement )</a:t>
              </a:r>
              <a:endParaRPr lang="fr-FR" b="1" i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6553200" y="4604845"/>
              <a:ext cx="0" cy="50055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7467600" y="4604845"/>
              <a:ext cx="0" cy="4781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648200" y="1254675"/>
            <a:ext cx="1905001" cy="2209800"/>
            <a:chOff x="6095999" y="3733800"/>
            <a:chExt cx="1905001" cy="2209800"/>
          </a:xfrm>
        </p:grpSpPr>
        <p:sp>
          <p:nvSpPr>
            <p:cNvPr id="31" name="Rectangle 30"/>
            <p:cNvSpPr/>
            <p:nvPr/>
          </p:nvSpPr>
          <p:spPr>
            <a:xfrm>
              <a:off x="6095999" y="3733800"/>
              <a:ext cx="1905001" cy="2209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36000" rtlCol="0" anchor="t" anchorCtr="0"/>
            <a:lstStyle/>
            <a:p>
              <a:pPr algn="ctr"/>
              <a:r>
                <a:rPr lang="fr-FR" sz="2200" b="1" dirty="0" smtClean="0"/>
                <a:t>Classe </a:t>
              </a:r>
              <a:endParaRPr lang="fr-FR" sz="22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24599" y="4235513"/>
              <a:ext cx="1447800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i="1" dirty="0" smtClean="0"/>
                <a:t>Données </a:t>
              </a:r>
              <a:endParaRPr lang="fr-FR" sz="2000" b="1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72199" y="5105400"/>
              <a:ext cx="1752600" cy="64633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i="1" dirty="0" smtClean="0"/>
                <a:t>Méthodes </a:t>
              </a:r>
            </a:p>
            <a:p>
              <a:pPr algn="ctr"/>
              <a:r>
                <a:rPr lang="fr-FR" b="1" i="1" dirty="0" smtClean="0"/>
                <a:t>( traitement )</a:t>
              </a:r>
              <a:endParaRPr lang="fr-FR" b="1" i="1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6553200" y="4604845"/>
              <a:ext cx="0" cy="50055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7467600" y="4604845"/>
              <a:ext cx="0" cy="4781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>
            <a:off x="6477000" y="2759852"/>
            <a:ext cx="69194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477000" y="3064652"/>
            <a:ext cx="69194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9" name="Content Placeholder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584" y="2411959"/>
            <a:ext cx="493118" cy="45263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565857" y="3613578"/>
            <a:ext cx="450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Programmation Orientée à Objets</a:t>
            </a:r>
            <a:endParaRPr lang="fr-FR" sz="2400" b="1" dirty="0"/>
          </a:p>
        </p:txBody>
      </p:sp>
      <p:pic>
        <p:nvPicPr>
          <p:cNvPr id="42" name="Content Placeholder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14362"/>
            <a:ext cx="493118" cy="452638"/>
          </a:xfrm>
          <a:prstGeom prst="rect">
            <a:avLst/>
          </a:prstGeom>
        </p:spPr>
      </p:pic>
      <p:sp>
        <p:nvSpPr>
          <p:cNvPr id="41" name="Content Placeholder 4"/>
          <p:cNvSpPr txBox="1">
            <a:spLocks/>
          </p:cNvSpPr>
          <p:nvPr/>
        </p:nvSpPr>
        <p:spPr>
          <a:xfrm>
            <a:off x="4696883" y="4070328"/>
            <a:ext cx="4318819" cy="2473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 smtClean="0"/>
              <a:t>Traitement des données isolé dans la classe</a:t>
            </a:r>
          </a:p>
          <a:p>
            <a:r>
              <a:rPr lang="fr-FR" sz="2400" dirty="0" smtClean="0">
                <a:sym typeface="Symbol"/>
              </a:rPr>
              <a:t> facile à réutiliser </a:t>
            </a:r>
          </a:p>
          <a:p>
            <a:r>
              <a:rPr lang="fr-FR" sz="2400" dirty="0" smtClean="0">
                <a:sym typeface="Symbol"/>
              </a:rPr>
              <a:t> facile à maintenir / déboguer</a:t>
            </a:r>
          </a:p>
          <a:p>
            <a:r>
              <a:rPr lang="fr-FR" sz="2400" dirty="0" smtClean="0">
                <a:sym typeface="Symbol"/>
              </a:rPr>
              <a:t> facile à faire évoluer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963783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Objectifs et Planning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Objectifs</a:t>
            </a:r>
            <a:r>
              <a:rPr lang="fr-FR" dirty="0"/>
              <a:t> :</a:t>
            </a:r>
          </a:p>
          <a:p>
            <a:pPr lvl="1"/>
            <a:r>
              <a:rPr lang="fr-FR" dirty="0"/>
              <a:t>Sensibiliser à la modélisation d’applications</a:t>
            </a:r>
          </a:p>
          <a:p>
            <a:pPr lvl="1"/>
            <a:r>
              <a:rPr lang="fr-FR" dirty="0"/>
              <a:t>Introduire / réviser le langage </a:t>
            </a:r>
            <a:r>
              <a:rPr lang="fr-FR" dirty="0" err="1"/>
              <a:t>UML</a:t>
            </a:r>
            <a:endParaRPr lang="fr-FR" dirty="0"/>
          </a:p>
          <a:p>
            <a:pPr lvl="1"/>
            <a:r>
              <a:rPr lang="fr-FR" dirty="0"/>
              <a:t>Introduire </a:t>
            </a:r>
            <a:r>
              <a:rPr lang="fr-FR" dirty="0" smtClean="0"/>
              <a:t>le </a:t>
            </a:r>
            <a:r>
              <a:rPr lang="fr-FR" dirty="0"/>
              <a:t>passage UML </a:t>
            </a:r>
            <a:r>
              <a:rPr lang="fr-FR" dirty="0">
                <a:sym typeface="Wingdings" pitchFamily="2" charset="2"/>
              </a:rPr>
              <a:t> code Java</a:t>
            </a:r>
          </a:p>
          <a:p>
            <a:r>
              <a:rPr lang="fr-FR" dirty="0">
                <a:solidFill>
                  <a:schemeClr val="tx2"/>
                </a:solidFill>
                <a:sym typeface="Wingdings" pitchFamily="2" charset="2"/>
              </a:rPr>
              <a:t>Planning</a:t>
            </a:r>
            <a:r>
              <a:rPr lang="fr-FR" dirty="0">
                <a:sym typeface="Wingdings" pitchFamily="2" charset="2"/>
              </a:rPr>
              <a:t> :</a:t>
            </a:r>
          </a:p>
          <a:p>
            <a:pPr lvl="1"/>
            <a:r>
              <a:rPr lang="fr-FR" dirty="0">
                <a:sym typeface="Wingdings" pitchFamily="2" charset="2"/>
              </a:rPr>
              <a:t>10h (CM / </a:t>
            </a:r>
            <a:r>
              <a:rPr lang="fr-FR" dirty="0" smtClean="0">
                <a:sym typeface="Wingdings" pitchFamily="2" charset="2"/>
              </a:rPr>
              <a:t>TP) </a:t>
            </a:r>
            <a:r>
              <a:rPr lang="fr-FR" dirty="0">
                <a:sym typeface="Wingdings" pitchFamily="2" charset="2"/>
              </a:rPr>
              <a:t>en 4 séances </a:t>
            </a:r>
          </a:p>
          <a:p>
            <a:pPr lvl="2"/>
            <a:r>
              <a:rPr lang="fr-FR" dirty="0">
                <a:sym typeface="Wingdings" pitchFamily="2" charset="2"/>
              </a:rPr>
              <a:t>Séance 1 : </a:t>
            </a:r>
            <a:r>
              <a:rPr lang="fr-FR" dirty="0" smtClean="0">
                <a:sym typeface="Wingdings" pitchFamily="2" charset="2"/>
              </a:rPr>
              <a:t>Introduction </a:t>
            </a:r>
            <a:r>
              <a:rPr lang="fr-FR" dirty="0">
                <a:sym typeface="Wingdings" pitchFamily="2" charset="2"/>
              </a:rPr>
              <a:t>à la modélisation</a:t>
            </a:r>
          </a:p>
          <a:p>
            <a:pPr lvl="2"/>
            <a:r>
              <a:rPr lang="fr-FR" dirty="0">
                <a:sym typeface="Wingdings" pitchFamily="2" charset="2"/>
              </a:rPr>
              <a:t>Séance 2 : Diagramme de classes </a:t>
            </a:r>
            <a:r>
              <a:rPr lang="fr-FR" dirty="0" err="1">
                <a:sym typeface="Wingdings" pitchFamily="2" charset="2"/>
              </a:rPr>
              <a:t>UML</a:t>
            </a:r>
            <a:endParaRPr lang="fr-FR" dirty="0">
              <a:sym typeface="Wingdings" pitchFamily="2" charset="2"/>
            </a:endParaRPr>
          </a:p>
          <a:p>
            <a:pPr lvl="2"/>
            <a:r>
              <a:rPr lang="fr-FR" dirty="0">
                <a:sym typeface="Wingdings" pitchFamily="2" charset="2"/>
              </a:rPr>
              <a:t>Séance 3 : Diagramme de séquence </a:t>
            </a:r>
            <a:r>
              <a:rPr lang="fr-FR" dirty="0" err="1">
                <a:sym typeface="Wingdings" pitchFamily="2" charset="2"/>
              </a:rPr>
              <a:t>UML</a:t>
            </a:r>
            <a:endParaRPr lang="fr-FR" dirty="0">
              <a:sym typeface="Wingdings" pitchFamily="2" charset="2"/>
            </a:endParaRPr>
          </a:p>
          <a:p>
            <a:pPr lvl="2"/>
            <a:r>
              <a:rPr lang="fr-FR" dirty="0">
                <a:sym typeface="Wingdings" pitchFamily="2" charset="2"/>
              </a:rPr>
              <a:t>Séance 4 : Passage </a:t>
            </a:r>
            <a:r>
              <a:rPr lang="fr-FR" dirty="0" err="1">
                <a:sym typeface="Wingdings" pitchFamily="2" charset="2"/>
              </a:rPr>
              <a:t>UML</a:t>
            </a:r>
            <a:r>
              <a:rPr lang="fr-FR" dirty="0">
                <a:sym typeface="Wingdings" pitchFamily="2" charset="2"/>
              </a:rPr>
              <a:t>  code</a:t>
            </a:r>
          </a:p>
          <a:p>
            <a:r>
              <a:rPr lang="fr-FR" dirty="0">
                <a:sym typeface="Wingdings" pitchFamily="2" charset="2"/>
              </a:rPr>
              <a:t>Evaluation </a:t>
            </a:r>
          </a:p>
          <a:p>
            <a:pPr lvl="1"/>
            <a:r>
              <a:rPr lang="fr-FR" dirty="0">
                <a:sym typeface="Wingdings" pitchFamily="2" charset="2"/>
              </a:rPr>
              <a:t>Examen final</a:t>
            </a:r>
            <a:endParaRPr lang="fr-FR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1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dirty="0" smtClean="0"/>
              <a:t>Réutilisation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20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89156" y="2819400"/>
            <a:ext cx="2930561" cy="1407734"/>
            <a:chOff x="609600" y="3936684"/>
            <a:chExt cx="2930561" cy="1407734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609601" y="3936684"/>
              <a:ext cx="2930560" cy="369332"/>
            </a:xfrm>
            <a:prstGeom prst="rect">
              <a:avLst/>
            </a:prstGeom>
            <a:solidFill>
              <a:srgbClr val="F6F89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/>
                <a:t>Voiture</a:t>
              </a: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609600" y="4267200"/>
              <a:ext cx="2930560" cy="1077218"/>
            </a:xfrm>
            <a:prstGeom prst="rect">
              <a:avLst/>
            </a:prstGeom>
            <a:solidFill>
              <a:srgbClr val="F6F89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avancer ()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reculer ()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démarrer_moteur</a:t>
              </a:r>
              <a:r>
                <a:rPr lang="fr-FR" dirty="0" smtClean="0"/>
                <a:t> ()</a:t>
              </a:r>
              <a:endParaRPr lang="fr-FR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87414" y="2646966"/>
            <a:ext cx="2930561" cy="2512472"/>
            <a:chOff x="5356216" y="2416726"/>
            <a:chExt cx="2930561" cy="2512472"/>
          </a:xfrm>
          <a:solidFill>
            <a:srgbClr val="F6F89A"/>
          </a:solidFill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5356217" y="2416726"/>
              <a:ext cx="2930560" cy="369332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/>
                <a:t>Voiture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5356216" y="2780410"/>
              <a:ext cx="2930560" cy="107721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immatriculation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date mise </a:t>
              </a:r>
              <a:r>
                <a:rPr lang="fr-FR" dirty="0"/>
                <a:t>en circulation</a:t>
              </a:r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date dernier </a:t>
              </a:r>
              <a:r>
                <a:rPr lang="fr-FR" dirty="0"/>
                <a:t>entretien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5356216" y="3851980"/>
              <a:ext cx="2930560" cy="107721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/>
                <a:t>avancer ()</a:t>
              </a:r>
            </a:p>
            <a:p>
              <a:pPr>
                <a:spcBef>
                  <a:spcPts val="600"/>
                </a:spcBef>
              </a:pPr>
              <a:r>
                <a:rPr lang="fr-FR" dirty="0"/>
                <a:t>reculer ()</a:t>
              </a:r>
            </a:p>
            <a:p>
              <a:pPr>
                <a:spcBef>
                  <a:spcPts val="600"/>
                </a:spcBef>
              </a:pPr>
              <a:r>
                <a:rPr lang="fr-FR" dirty="0" err="1"/>
                <a:t>démarrer_moteur</a:t>
              </a:r>
              <a:r>
                <a:rPr lang="fr-FR" dirty="0"/>
                <a:t> ()</a:t>
              </a:r>
            </a:p>
          </p:txBody>
        </p:sp>
      </p:grp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581400" y="1233948"/>
            <a:ext cx="1986662" cy="784830"/>
          </a:xfrm>
          <a:prstGeom prst="rect">
            <a:avLst/>
          </a:prstGeom>
          <a:solidFill>
            <a:srgbClr val="F6F89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 smtClean="0"/>
              <a:t>Voiture</a:t>
            </a:r>
          </a:p>
          <a:p>
            <a:pPr algn="ctr">
              <a:spcBef>
                <a:spcPct val="50000"/>
              </a:spcBef>
            </a:pP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943600" y="762000"/>
            <a:ext cx="2971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/>
              <a:t>Classe</a:t>
            </a:r>
            <a:r>
              <a:rPr lang="fr-FR" sz="2000" dirty="0" smtClean="0"/>
              <a:t> : abstraction des propriétés (données) et des services (traitements) communs à un ensemble d’objets.</a:t>
            </a:r>
            <a:endParaRPr lang="fr-FR" sz="2000" dirty="0"/>
          </a:p>
        </p:txBody>
      </p:sp>
      <p:sp>
        <p:nvSpPr>
          <p:cNvPr id="18" name="Left-Right Arrow 17"/>
          <p:cNvSpPr/>
          <p:nvPr/>
        </p:nvSpPr>
        <p:spPr>
          <a:xfrm rot="3068317">
            <a:off x="4453369" y="2456466"/>
            <a:ext cx="1447800" cy="381000"/>
          </a:xfrm>
          <a:prstGeom prst="leftRightArrow">
            <a:avLst>
              <a:gd name="adj1" fmla="val 50000"/>
              <a:gd name="adj2" fmla="val 909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Left-Right Arrow 18"/>
          <p:cNvSpPr/>
          <p:nvPr/>
        </p:nvSpPr>
        <p:spPr>
          <a:xfrm rot="18531683" flipH="1">
            <a:off x="3248292" y="2454945"/>
            <a:ext cx="1447800" cy="381000"/>
          </a:xfrm>
          <a:prstGeom prst="leftRightArrow">
            <a:avLst>
              <a:gd name="adj1" fmla="val 50000"/>
              <a:gd name="adj2" fmla="val 909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161388" y="5257799"/>
            <a:ext cx="3982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 smtClean="0"/>
              <a:t>Point de vue « concepteur » </a:t>
            </a:r>
            <a:r>
              <a:rPr lang="fr-FR" sz="2000" dirty="0" smtClean="0"/>
              <a:t>:  </a:t>
            </a:r>
          </a:p>
          <a:p>
            <a:pPr algn="ctr"/>
            <a:r>
              <a:rPr lang="fr-FR" sz="2000" dirty="0" smtClean="0"/>
              <a:t>(celui qui conçoit / implémente)</a:t>
            </a:r>
          </a:p>
          <a:p>
            <a:pPr algn="ctr"/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Boîte blanche </a:t>
            </a:r>
          </a:p>
          <a:p>
            <a:pPr algn="ctr"/>
            <a:r>
              <a:rPr lang="fr-FR" sz="2000" dirty="0" smtClean="0"/>
              <a:t>Prise en charge de l’implémentation</a:t>
            </a:r>
            <a:endParaRPr lang="fr-FR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" y="4343400"/>
            <a:ext cx="365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 smtClean="0"/>
              <a:t>Point de vue « client » </a:t>
            </a:r>
            <a:r>
              <a:rPr lang="fr-FR" sz="2000" dirty="0" smtClean="0"/>
              <a:t>:  </a:t>
            </a:r>
          </a:p>
          <a:p>
            <a:pPr algn="ctr"/>
            <a:r>
              <a:rPr lang="fr-FR" sz="2000" dirty="0" smtClean="0"/>
              <a:t>(celui qui utilise)</a:t>
            </a:r>
          </a:p>
          <a:p>
            <a:pPr algn="ctr"/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Boîte noire </a:t>
            </a:r>
          </a:p>
          <a:p>
            <a:pPr algn="ctr"/>
            <a:r>
              <a:rPr lang="fr-FR" sz="2000" dirty="0" smtClean="0"/>
              <a:t>Peu importe l’implémentation, tant qu’elle offre les services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61739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Réutilisation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la </a:t>
            </a:r>
            <a:r>
              <a:rPr lang="fr-FR" dirty="0" err="1" smtClean="0"/>
              <a:t>POO</a:t>
            </a:r>
            <a:r>
              <a:rPr lang="fr-FR" dirty="0" smtClean="0"/>
              <a:t>, les modules logiciels réutilisables sont les classe</a:t>
            </a:r>
            <a:r>
              <a:rPr lang="fr-FR" dirty="0"/>
              <a:t>s</a:t>
            </a:r>
            <a:endParaRPr lang="fr-FR" dirty="0" smtClean="0"/>
          </a:p>
          <a:p>
            <a:pPr lvl="1"/>
            <a:r>
              <a:rPr lang="fr-FR" b="1" i="1" dirty="0" smtClean="0"/>
              <a:t>On réutilise les classes</a:t>
            </a:r>
          </a:p>
          <a:p>
            <a:pPr lvl="1"/>
            <a:r>
              <a:rPr lang="fr-FR" dirty="0" smtClean="0"/>
              <a:t>Une </a:t>
            </a:r>
            <a:r>
              <a:rPr lang="fr-FR" b="1" dirty="0" smtClean="0">
                <a:solidFill>
                  <a:schemeClr val="tx2"/>
                </a:solidFill>
              </a:rPr>
              <a:t>classe</a:t>
            </a:r>
            <a:r>
              <a:rPr lang="fr-FR" dirty="0" smtClean="0"/>
              <a:t> détermine les </a:t>
            </a:r>
            <a:r>
              <a:rPr lang="fr-FR" b="1" dirty="0" smtClean="0"/>
              <a:t>propriétés</a:t>
            </a:r>
            <a:r>
              <a:rPr lang="fr-FR" dirty="0" smtClean="0"/>
              <a:t> qui peut avoir un objet et son </a:t>
            </a:r>
            <a:r>
              <a:rPr lang="fr-FR" b="1" dirty="0" smtClean="0"/>
              <a:t>comportement</a:t>
            </a:r>
          </a:p>
          <a:p>
            <a:pPr lvl="1"/>
            <a:r>
              <a:rPr lang="fr-FR" dirty="0" smtClean="0"/>
              <a:t>Un </a:t>
            </a:r>
            <a:r>
              <a:rPr lang="fr-FR" b="1" dirty="0" smtClean="0">
                <a:solidFill>
                  <a:schemeClr val="tx2"/>
                </a:solidFill>
              </a:rPr>
              <a:t>objet</a:t>
            </a:r>
            <a:r>
              <a:rPr lang="fr-FR" dirty="0" smtClean="0"/>
              <a:t> est </a:t>
            </a:r>
            <a:r>
              <a:rPr lang="fr-FR" b="1" dirty="0" smtClean="0"/>
              <a:t>l’instance</a:t>
            </a:r>
            <a:r>
              <a:rPr lang="fr-FR" dirty="0" smtClean="0"/>
              <a:t> d’une classe. Il a un </a:t>
            </a:r>
            <a:r>
              <a:rPr lang="fr-FR" b="1" dirty="0" smtClean="0"/>
              <a:t>état</a:t>
            </a:r>
            <a:r>
              <a:rPr lang="fr-FR" dirty="0" smtClean="0"/>
              <a:t> (valeurs attribuées aux propriétés à un moment </a:t>
            </a:r>
            <a:r>
              <a:rPr lang="fr-FR" i="1" dirty="0" smtClean="0"/>
              <a:t>t</a:t>
            </a:r>
            <a:r>
              <a:rPr lang="fr-FR" dirty="0" smtClean="0"/>
              <a:t>), mais son </a:t>
            </a:r>
            <a:r>
              <a:rPr lang="fr-FR" b="1" dirty="0" smtClean="0"/>
              <a:t>comportement</a:t>
            </a:r>
            <a:r>
              <a:rPr lang="fr-FR" dirty="0" smtClean="0"/>
              <a:t> est régi par la classe</a:t>
            </a:r>
          </a:p>
          <a:p>
            <a:pPr lvl="1"/>
            <a:r>
              <a:rPr lang="fr-FR" dirty="0" smtClean="0"/>
              <a:t>Un programme est constitué par un </a:t>
            </a:r>
            <a:r>
              <a:rPr lang="fr-FR" b="1" i="1" dirty="0" smtClean="0"/>
              <a:t>ensemble interconnecté de classes</a:t>
            </a:r>
            <a:r>
              <a:rPr lang="fr-FR" dirty="0" smtClean="0"/>
              <a:t>, mais son </a:t>
            </a:r>
            <a:r>
              <a:rPr lang="fr-FR" b="1" i="1" dirty="0" smtClean="0"/>
              <a:t>exécution</a:t>
            </a:r>
            <a:r>
              <a:rPr lang="fr-FR" dirty="0" smtClean="0"/>
              <a:t> s’opère sur les </a:t>
            </a:r>
            <a:r>
              <a:rPr lang="fr-FR" b="1" i="1" dirty="0" smtClean="0"/>
              <a:t>objets</a:t>
            </a:r>
            <a:r>
              <a:rPr lang="fr-FR" dirty="0" smtClean="0"/>
              <a:t> (instances)</a:t>
            </a:r>
          </a:p>
          <a:p>
            <a:r>
              <a:rPr lang="fr-FR" b="1" dirty="0" smtClean="0">
                <a:solidFill>
                  <a:schemeClr val="tx2"/>
                </a:solidFill>
              </a:rPr>
              <a:t>Complexité d’une application </a:t>
            </a:r>
            <a:r>
              <a:rPr lang="fr-FR" b="1" dirty="0" smtClean="0">
                <a:solidFill>
                  <a:schemeClr val="tx2"/>
                </a:solidFill>
                <a:sym typeface="Wingdings" pitchFamily="2" charset="2"/>
              </a:rPr>
              <a:t> décomposition en modules 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6553200" y="448393"/>
            <a:ext cx="2432737" cy="1057413"/>
            <a:chOff x="2928" y="1152"/>
            <a:chExt cx="1645" cy="534"/>
          </a:xfrm>
        </p:grpSpPr>
        <p:sp>
          <p:nvSpPr>
            <p:cNvPr id="6" name="Rectangle 42"/>
            <p:cNvSpPr>
              <a:spLocks noChangeArrowheads="1"/>
            </p:cNvSpPr>
            <p:nvPr/>
          </p:nvSpPr>
          <p:spPr bwMode="auto">
            <a:xfrm>
              <a:off x="2928" y="1152"/>
              <a:ext cx="1639" cy="534"/>
            </a:xfrm>
            <a:prstGeom prst="rect">
              <a:avLst/>
            </a:prstGeom>
            <a:solidFill>
              <a:srgbClr val="F6F89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600"/>
            </a:p>
          </p:txBody>
        </p:sp>
        <p:sp>
          <p:nvSpPr>
            <p:cNvPr id="7" name="Line 23"/>
            <p:cNvSpPr>
              <a:spLocks noChangeShapeType="1"/>
            </p:cNvSpPr>
            <p:nvPr/>
          </p:nvSpPr>
          <p:spPr bwMode="auto">
            <a:xfrm flipV="1">
              <a:off x="2928" y="1344"/>
              <a:ext cx="16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600"/>
            </a:p>
          </p:txBody>
        </p:sp>
        <p:sp>
          <p:nvSpPr>
            <p:cNvPr id="8" name="Rectangle 26"/>
            <p:cNvSpPr>
              <a:spLocks noChangeArrowheads="1"/>
            </p:cNvSpPr>
            <p:nvPr/>
          </p:nvSpPr>
          <p:spPr bwMode="auto">
            <a:xfrm>
              <a:off x="2928" y="1392"/>
              <a:ext cx="1506" cy="2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762000"/>
              <a:r>
                <a:rPr lang="fr-FR" sz="1600" b="1" dirty="0" smtClean="0"/>
                <a:t>immatriculation=AA123BB</a:t>
              </a:r>
              <a:endParaRPr lang="fr-FR" sz="1600" b="1" dirty="0"/>
            </a:p>
            <a:p>
              <a:pPr defTabSz="762000"/>
              <a:r>
                <a:rPr lang="fr-FR" sz="1600" b="1" dirty="0" err="1" smtClean="0"/>
                <a:t>Mise_en_circ</a:t>
              </a:r>
              <a:r>
                <a:rPr lang="fr-FR" sz="1600" b="1" dirty="0" smtClean="0"/>
                <a:t>=30-05-2008</a:t>
              </a:r>
              <a:endParaRPr lang="fr-FR" sz="1600" b="1" dirty="0"/>
            </a:p>
          </p:txBody>
        </p:sp>
        <p:sp>
          <p:nvSpPr>
            <p:cNvPr id="9" name="Rectangle 25"/>
            <p:cNvSpPr>
              <a:spLocks noChangeArrowheads="1"/>
            </p:cNvSpPr>
            <p:nvPr/>
          </p:nvSpPr>
          <p:spPr bwMode="auto">
            <a:xfrm>
              <a:off x="3360" y="1152"/>
              <a:ext cx="624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762000"/>
              <a:r>
                <a:rPr lang="fr-FR" sz="1600" b="1" u="sng" dirty="0" smtClean="0"/>
                <a:t>v :Voiture</a:t>
              </a:r>
              <a:endParaRPr lang="fr-FR" sz="1600" b="1" dirty="0"/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94938" y="517615"/>
            <a:ext cx="1986662" cy="784830"/>
          </a:xfrm>
          <a:prstGeom prst="rect">
            <a:avLst/>
          </a:prstGeom>
          <a:solidFill>
            <a:srgbClr val="F6F89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 smtClean="0"/>
              <a:t>Voiture</a:t>
            </a:r>
          </a:p>
          <a:p>
            <a:pPr algn="ctr">
              <a:spcBef>
                <a:spcPct val="50000"/>
              </a:spcBef>
            </a:pPr>
            <a:endParaRPr lang="fr-FR" b="1" dirty="0"/>
          </a:p>
        </p:txBody>
      </p:sp>
      <p:cxnSp>
        <p:nvCxnSpPr>
          <p:cNvPr id="14" name="Straight Arrow Connector 13"/>
          <p:cNvCxnSpPr>
            <a:stCxn id="6" idx="1"/>
            <a:endCxn id="10" idx="3"/>
          </p:cNvCxnSpPr>
          <p:nvPr/>
        </p:nvCxnSpPr>
        <p:spPr>
          <a:xfrm flipH="1" flipV="1">
            <a:off x="5181600" y="910030"/>
            <a:ext cx="1371600" cy="6707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72694" y="515157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« </a:t>
            </a:r>
            <a:r>
              <a:rPr lang="fr-FR" sz="1600" dirty="0" err="1" smtClean="0"/>
              <a:t>instanceOf</a:t>
            </a:r>
            <a:r>
              <a:rPr lang="fr-FR" sz="1600" dirty="0" smtClean="0"/>
              <a:t> »</a:t>
            </a:r>
            <a:endParaRPr lang="fr-FR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150374" y="5448300"/>
            <a:ext cx="685800" cy="990600"/>
            <a:chOff x="1371600" y="5410200"/>
            <a:chExt cx="685800" cy="990600"/>
          </a:xfrm>
        </p:grpSpPr>
        <p:sp>
          <p:nvSpPr>
            <p:cNvPr id="20" name="Rectangle 19"/>
            <p:cNvSpPr/>
            <p:nvPr/>
          </p:nvSpPr>
          <p:spPr>
            <a:xfrm>
              <a:off x="1371600" y="5410200"/>
              <a:ext cx="685800" cy="990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24000" y="5562600"/>
              <a:ext cx="381000" cy="2286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524000" y="5943600"/>
              <a:ext cx="381000" cy="304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52038" y="5105400"/>
            <a:ext cx="685800" cy="990600"/>
            <a:chOff x="1371600" y="5410200"/>
            <a:chExt cx="685800" cy="990600"/>
          </a:xfrm>
        </p:grpSpPr>
        <p:sp>
          <p:nvSpPr>
            <p:cNvPr id="23" name="Rectangle 22"/>
            <p:cNvSpPr/>
            <p:nvPr/>
          </p:nvSpPr>
          <p:spPr>
            <a:xfrm>
              <a:off x="1371600" y="5410200"/>
              <a:ext cx="685800" cy="990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524000" y="5562600"/>
              <a:ext cx="381000" cy="2286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24000" y="5943600"/>
              <a:ext cx="381000" cy="304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29794" y="4922274"/>
            <a:ext cx="685800" cy="990600"/>
            <a:chOff x="1371600" y="5410200"/>
            <a:chExt cx="685800" cy="990600"/>
          </a:xfrm>
        </p:grpSpPr>
        <p:sp>
          <p:nvSpPr>
            <p:cNvPr id="27" name="Rectangle 26"/>
            <p:cNvSpPr/>
            <p:nvPr/>
          </p:nvSpPr>
          <p:spPr>
            <a:xfrm>
              <a:off x="1371600" y="5410200"/>
              <a:ext cx="685800" cy="990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24000" y="5562600"/>
              <a:ext cx="381000" cy="2286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524000" y="5943600"/>
              <a:ext cx="381000" cy="304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70730" y="5710084"/>
            <a:ext cx="685800" cy="990600"/>
            <a:chOff x="1371600" y="5410200"/>
            <a:chExt cx="685800" cy="990600"/>
          </a:xfrm>
        </p:grpSpPr>
        <p:sp>
          <p:nvSpPr>
            <p:cNvPr id="31" name="Rectangle 30"/>
            <p:cNvSpPr/>
            <p:nvPr/>
          </p:nvSpPr>
          <p:spPr>
            <a:xfrm>
              <a:off x="1371600" y="5410200"/>
              <a:ext cx="685800" cy="990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524000" y="5562600"/>
              <a:ext cx="381000" cy="2286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524000" y="5943600"/>
              <a:ext cx="381000" cy="304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10300" y="5503606"/>
            <a:ext cx="685800" cy="990600"/>
            <a:chOff x="1371600" y="5410200"/>
            <a:chExt cx="685800" cy="990600"/>
          </a:xfrm>
        </p:grpSpPr>
        <p:sp>
          <p:nvSpPr>
            <p:cNvPr id="35" name="Rectangle 34"/>
            <p:cNvSpPr/>
            <p:nvPr/>
          </p:nvSpPr>
          <p:spPr>
            <a:xfrm>
              <a:off x="1371600" y="5410200"/>
              <a:ext cx="685800" cy="990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524000" y="5562600"/>
              <a:ext cx="381000" cy="2286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24000" y="5943600"/>
              <a:ext cx="381000" cy="3048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39" name="Curved Connector 38"/>
          <p:cNvCxnSpPr>
            <a:stCxn id="20" idx="3"/>
            <a:endCxn id="23" idx="1"/>
          </p:cNvCxnSpPr>
          <p:nvPr/>
        </p:nvCxnSpPr>
        <p:spPr>
          <a:xfrm flipV="1">
            <a:off x="1836174" y="5600700"/>
            <a:ext cx="1015864" cy="3429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23" idx="3"/>
            <a:endCxn id="31" idx="1"/>
          </p:cNvCxnSpPr>
          <p:nvPr/>
        </p:nvCxnSpPr>
        <p:spPr>
          <a:xfrm>
            <a:off x="3537838" y="5600700"/>
            <a:ext cx="432892" cy="60468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 flipV="1">
            <a:off x="3537838" y="5188974"/>
            <a:ext cx="1195272" cy="381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27" idx="3"/>
            <a:endCxn id="35" idx="1"/>
          </p:cNvCxnSpPr>
          <p:nvPr/>
        </p:nvCxnSpPr>
        <p:spPr>
          <a:xfrm>
            <a:off x="5515594" y="5417574"/>
            <a:ext cx="694706" cy="58133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6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Concevoir un code de qualité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Problème de la stratégie du « copier-coller »</a:t>
            </a:r>
          </a:p>
          <a:p>
            <a:pPr marL="900113" indent="-354013">
              <a:buFont typeface="Wingdings" pitchFamily="2" charset="2"/>
              <a:buChar char="Ø"/>
            </a:pPr>
            <a:r>
              <a:rPr lang="fr-FR" sz="2800" dirty="0" smtClean="0">
                <a:solidFill>
                  <a:schemeClr val="tx2"/>
                </a:solidFill>
              </a:rPr>
              <a:t>Multiplication des bugs !! 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22</a:t>
            </a:fld>
            <a:endParaRPr lang="en-US" dirty="0"/>
          </a:p>
        </p:txBody>
      </p:sp>
      <p:pic>
        <p:nvPicPr>
          <p:cNvPr id="5" name="Content Placeholder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685" y="2062715"/>
            <a:ext cx="493118" cy="452638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710813" y="3209831"/>
            <a:ext cx="1905000" cy="2362200"/>
            <a:chOff x="457200" y="3200400"/>
            <a:chExt cx="1905000" cy="2362200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200400"/>
              <a:ext cx="1905000" cy="2362200"/>
              <a:chOff x="457200" y="3200400"/>
              <a:chExt cx="1905000" cy="23622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457200" y="3200400"/>
                <a:ext cx="1905000" cy="2362200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685800" y="3733800"/>
                <a:ext cx="1447800" cy="5334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8" name="Content Placeholder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738" y="3774181"/>
              <a:ext cx="493118" cy="452638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6624886" y="2488314"/>
            <a:ext cx="1295400" cy="1194182"/>
            <a:chOff x="6629400" y="2806318"/>
            <a:chExt cx="1295400" cy="1194182"/>
          </a:xfrm>
        </p:grpSpPr>
        <p:grpSp>
          <p:nvGrpSpPr>
            <p:cNvPr id="18" name="Group 17"/>
            <p:cNvGrpSpPr/>
            <p:nvPr/>
          </p:nvGrpSpPr>
          <p:grpSpPr>
            <a:xfrm>
              <a:off x="6629400" y="2806318"/>
              <a:ext cx="1295400" cy="1194182"/>
              <a:chOff x="4079945" y="2950333"/>
              <a:chExt cx="1295400" cy="1194182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4079945" y="2950333"/>
                <a:ext cx="1295400" cy="1194182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261940" y="3297357"/>
                <a:ext cx="984504" cy="33552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1" name="Content Placeholder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8022" y="3075197"/>
              <a:ext cx="493118" cy="452638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6624886" y="4190167"/>
            <a:ext cx="1295400" cy="914400"/>
            <a:chOff x="6629401" y="4237485"/>
            <a:chExt cx="1295400" cy="914400"/>
          </a:xfrm>
        </p:grpSpPr>
        <p:grpSp>
          <p:nvGrpSpPr>
            <p:cNvPr id="17" name="Group 16"/>
            <p:cNvGrpSpPr/>
            <p:nvPr/>
          </p:nvGrpSpPr>
          <p:grpSpPr>
            <a:xfrm>
              <a:off x="6629401" y="4237485"/>
              <a:ext cx="1295400" cy="914400"/>
              <a:chOff x="4079946" y="4381500"/>
              <a:chExt cx="1295400" cy="914400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4079946" y="4381500"/>
                <a:ext cx="1295400" cy="914400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254124" y="4572000"/>
                <a:ext cx="992320" cy="5334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2" name="Content Placeholder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7363" y="4421048"/>
              <a:ext cx="493118" cy="452638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6434386" y="5562600"/>
            <a:ext cx="1676400" cy="914400"/>
            <a:chOff x="6511855" y="5570985"/>
            <a:chExt cx="1676400" cy="914400"/>
          </a:xfrm>
        </p:grpSpPr>
        <p:grpSp>
          <p:nvGrpSpPr>
            <p:cNvPr id="16" name="Group 15"/>
            <p:cNvGrpSpPr/>
            <p:nvPr/>
          </p:nvGrpSpPr>
          <p:grpSpPr>
            <a:xfrm>
              <a:off x="6511855" y="5570985"/>
              <a:ext cx="1676400" cy="914400"/>
              <a:chOff x="3962400" y="5715000"/>
              <a:chExt cx="1676400" cy="914400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3962400" y="5715000"/>
                <a:ext cx="1676400" cy="914400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75122" y="5927622"/>
                <a:ext cx="1274064" cy="41295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23" name="Content Placeholder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5523" y="5806166"/>
              <a:ext cx="493118" cy="452638"/>
            </a:xfrm>
            <a:prstGeom prst="rect">
              <a:avLst/>
            </a:prstGeom>
          </p:spPr>
        </p:pic>
      </p:grpSp>
      <p:cxnSp>
        <p:nvCxnSpPr>
          <p:cNvPr id="28" name="Straight Arrow Connector 27"/>
          <p:cNvCxnSpPr>
            <a:stCxn id="6" idx="3"/>
            <a:endCxn id="10" idx="1"/>
          </p:cNvCxnSpPr>
          <p:nvPr/>
        </p:nvCxnSpPr>
        <p:spPr>
          <a:xfrm flipV="1">
            <a:off x="3615813" y="3085405"/>
            <a:ext cx="3009073" cy="13055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248216">
            <a:off x="4344876" y="3411421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Ctrl+V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2280836" y="285272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Ctrl+C</a:t>
            </a:r>
            <a:endParaRPr lang="fr-FR" dirty="0"/>
          </a:p>
        </p:txBody>
      </p:sp>
      <p:cxnSp>
        <p:nvCxnSpPr>
          <p:cNvPr id="32" name="Straight Arrow Connector 31"/>
          <p:cNvCxnSpPr>
            <a:stCxn id="6" idx="3"/>
            <a:endCxn id="12" idx="1"/>
          </p:cNvCxnSpPr>
          <p:nvPr/>
        </p:nvCxnSpPr>
        <p:spPr>
          <a:xfrm>
            <a:off x="3615813" y="4390931"/>
            <a:ext cx="3009073" cy="256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235708">
            <a:off x="4850287" y="4091965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Ctrl+V</a:t>
            </a:r>
            <a:endParaRPr lang="fr-FR" dirty="0"/>
          </a:p>
        </p:txBody>
      </p:sp>
      <p:cxnSp>
        <p:nvCxnSpPr>
          <p:cNvPr id="36" name="Straight Arrow Connector 35"/>
          <p:cNvCxnSpPr>
            <a:stCxn id="6" idx="3"/>
            <a:endCxn id="14" idx="1"/>
          </p:cNvCxnSpPr>
          <p:nvPr/>
        </p:nvCxnSpPr>
        <p:spPr>
          <a:xfrm>
            <a:off x="3615813" y="4390931"/>
            <a:ext cx="2818573" cy="16288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789068">
            <a:off x="4959209" y="4919901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Ctrl+V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96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Concevoir un code de qualité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 lnSpcReduction="10000"/>
          </a:bodyPr>
          <a:lstStyle/>
          <a:p>
            <a:r>
              <a:rPr lang="fr-FR" sz="2800" dirty="0" smtClean="0"/>
              <a:t>Critères de qualité dans l’orientation à objets 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Modularité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: </a:t>
            </a:r>
          </a:p>
          <a:p>
            <a:pPr lvl="2"/>
            <a:r>
              <a:rPr lang="fr-FR" sz="2200" b="1" dirty="0" smtClean="0"/>
              <a:t>forte cohésion </a:t>
            </a:r>
            <a:r>
              <a:rPr lang="fr-FR" sz="2200" dirty="0" smtClean="0"/>
              <a:t>dans la classe, </a:t>
            </a:r>
            <a:r>
              <a:rPr lang="fr-FR" sz="2200" b="1" dirty="0" smtClean="0"/>
              <a:t>faible couplage </a:t>
            </a:r>
            <a:r>
              <a:rPr lang="fr-FR" sz="2200" dirty="0" smtClean="0"/>
              <a:t>entre les classes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Robustesse</a:t>
            </a:r>
            <a:r>
              <a:rPr lang="fr-FR" sz="2400" dirty="0" smtClean="0"/>
              <a:t> : </a:t>
            </a:r>
          </a:p>
          <a:p>
            <a:pPr lvl="2"/>
            <a:r>
              <a:rPr lang="fr-FR" sz="2200" dirty="0" smtClean="0"/>
              <a:t>capacité d’un programme à </a:t>
            </a:r>
            <a:r>
              <a:rPr lang="fr-FR" sz="2200" b="1" dirty="0" smtClean="0"/>
              <a:t>bien fonctionner</a:t>
            </a:r>
            <a:r>
              <a:rPr lang="fr-FR" sz="2200" dirty="0" smtClean="0"/>
              <a:t>, sans bugs 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Extensibilité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: </a:t>
            </a:r>
          </a:p>
          <a:p>
            <a:pPr lvl="2"/>
            <a:r>
              <a:rPr lang="fr-FR" sz="2200" dirty="0" smtClean="0"/>
              <a:t>possibilité d’</a:t>
            </a:r>
            <a:r>
              <a:rPr lang="fr-FR" sz="2200" b="1" dirty="0" smtClean="0"/>
              <a:t>étendre</a:t>
            </a:r>
            <a:r>
              <a:rPr lang="fr-FR" sz="2200" dirty="0" smtClean="0"/>
              <a:t> facilement les fonctionnalités d’un programme, </a:t>
            </a:r>
            <a:r>
              <a:rPr lang="fr-FR" sz="2200" b="1" dirty="0" smtClean="0"/>
              <a:t>sans compromettre son intégrité  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Evolutivité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: </a:t>
            </a:r>
          </a:p>
          <a:p>
            <a:pPr lvl="2"/>
            <a:r>
              <a:rPr lang="fr-FR" sz="2200" dirty="0" smtClean="0"/>
              <a:t>possibilité de faire concevoir un logiciel de manière </a:t>
            </a:r>
            <a:r>
              <a:rPr lang="fr-FR" sz="2200" b="1" dirty="0" smtClean="0"/>
              <a:t>incrémentale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Réutilisabilité</a:t>
            </a:r>
            <a:r>
              <a:rPr lang="fr-FR" sz="2400" dirty="0" smtClean="0"/>
              <a:t> : </a:t>
            </a:r>
          </a:p>
          <a:p>
            <a:pPr lvl="2"/>
            <a:r>
              <a:rPr lang="fr-FR" sz="2200" dirty="0" smtClean="0"/>
              <a:t>possibilité de réutiliser </a:t>
            </a:r>
            <a:r>
              <a:rPr lang="fr-FR" sz="2200" b="1" dirty="0" smtClean="0"/>
              <a:t>sans modification </a:t>
            </a:r>
            <a:r>
              <a:rPr lang="fr-FR" sz="2200" dirty="0" smtClean="0"/>
              <a:t>une classe </a:t>
            </a:r>
          </a:p>
          <a:p>
            <a:pPr lvl="1"/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39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Anti-exemples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b="1" dirty="0" smtClean="0"/>
              <a:t>Modularité </a:t>
            </a:r>
          </a:p>
          <a:p>
            <a:pPr lvl="1"/>
            <a:r>
              <a:rPr lang="fr-FR" sz="2400" dirty="0" smtClean="0"/>
              <a:t>Cette classe est-elle bien définie ?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Non !! </a:t>
            </a:r>
          </a:p>
          <a:p>
            <a:pPr lvl="2"/>
            <a:r>
              <a:rPr lang="fr-FR" sz="2200" dirty="0" smtClean="0"/>
              <a:t>Personne </a:t>
            </a:r>
            <a:r>
              <a:rPr lang="fr-FR" sz="2200" dirty="0" smtClean="0">
                <a:sym typeface="Wingdings" pitchFamily="2" charset="2"/>
              </a:rPr>
              <a:t> nom</a:t>
            </a:r>
            <a:endParaRPr lang="fr-FR" sz="2200" dirty="0" smtClean="0"/>
          </a:p>
          <a:p>
            <a:pPr lvl="2"/>
            <a:r>
              <a:rPr lang="fr-FR" sz="2200" dirty="0" smtClean="0"/>
              <a:t>Employé </a:t>
            </a:r>
            <a:r>
              <a:rPr lang="fr-FR" sz="2200" dirty="0" smtClean="0">
                <a:sym typeface="Wingdings" pitchFamily="2" charset="2"/>
              </a:rPr>
              <a:t> salaire</a:t>
            </a:r>
            <a:endParaRPr lang="fr-FR" sz="2200" dirty="0" smtClean="0"/>
          </a:p>
          <a:p>
            <a:pPr lvl="2"/>
            <a:r>
              <a:rPr lang="fr-FR" sz="2200" dirty="0" smtClean="0"/>
              <a:t>Conducteur </a:t>
            </a:r>
            <a:r>
              <a:rPr lang="fr-FR" sz="2200" dirty="0" smtClean="0">
                <a:sym typeface="Wingdings" pitchFamily="2" charset="2"/>
              </a:rPr>
              <a:t> permis, voiture</a:t>
            </a:r>
            <a:endParaRPr lang="fr-FR" sz="2200" dirty="0" smtClean="0"/>
          </a:p>
          <a:p>
            <a:pPr lvl="2"/>
            <a:r>
              <a:rPr lang="fr-FR" sz="2200" dirty="0" smtClean="0"/>
              <a:t>Lecteur </a:t>
            </a:r>
            <a:r>
              <a:rPr lang="fr-FR" sz="2200" dirty="0" smtClean="0">
                <a:sym typeface="Wingdings" pitchFamily="2" charset="2"/>
              </a:rPr>
              <a:t> carte lecteur, ouvrage</a:t>
            </a:r>
            <a:r>
              <a:rPr lang="fr-FR" sz="2200" dirty="0" smtClean="0"/>
              <a:t> </a:t>
            </a:r>
          </a:p>
          <a:p>
            <a:pPr lvl="2"/>
            <a:endParaRPr lang="fr-FR" sz="2200" dirty="0"/>
          </a:p>
          <a:p>
            <a:pPr marL="274320" lvl="1" indent="0">
              <a:buNone/>
            </a:pPr>
            <a:r>
              <a:rPr lang="fr-FR" sz="2400" b="1" dirty="0" smtClean="0">
                <a:solidFill>
                  <a:schemeClr val="tx2"/>
                </a:solidFill>
              </a:rPr>
              <a:t>Faible cohésion !! </a:t>
            </a:r>
            <a:endParaRPr lang="fr-FR" sz="24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4296"/>
            <a:ext cx="6073791" cy="249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686733" y="914400"/>
            <a:ext cx="2930560" cy="3997544"/>
            <a:chOff x="5352529" y="2416726"/>
            <a:chExt cx="2930560" cy="2282418"/>
          </a:xfrm>
          <a:solidFill>
            <a:srgbClr val="F6F89A"/>
          </a:solidFill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356217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Personne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352529" y="2677767"/>
              <a:ext cx="2930560" cy="81712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nom : String</a:t>
              </a:r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permis : String</a:t>
              </a:r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salaire : </a:t>
              </a:r>
              <a:r>
                <a:rPr lang="fr-FR" dirty="0" err="1" smtClean="0"/>
                <a:t>Float</a:t>
              </a:r>
              <a:endParaRPr lang="fr-FR" dirty="0" smtClean="0"/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carteLecteur</a:t>
              </a:r>
              <a:r>
                <a:rPr lang="fr-FR" dirty="0" smtClean="0"/>
                <a:t> : String</a:t>
              </a:r>
              <a:endParaRPr lang="fr-FR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5352529" y="3477844"/>
              <a:ext cx="2930560" cy="12213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setNom</a:t>
              </a:r>
              <a:r>
                <a:rPr lang="fr-FR" dirty="0" smtClean="0"/>
                <a:t> (String)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getNom</a:t>
              </a:r>
              <a:r>
                <a:rPr lang="fr-FR" dirty="0" smtClean="0"/>
                <a:t> () : String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possède(Voiture)</a:t>
              </a:r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changeSalaire</a:t>
              </a:r>
              <a:r>
                <a:rPr lang="fr-FR" dirty="0" smtClean="0"/>
                <a:t>(</a:t>
              </a:r>
              <a:r>
                <a:rPr lang="fr-FR" dirty="0" err="1" smtClean="0"/>
                <a:t>Float</a:t>
              </a:r>
              <a:r>
                <a:rPr lang="fr-FR" dirty="0" smtClean="0"/>
                <a:t>)</a:t>
              </a:r>
            </a:p>
            <a:p>
              <a:pPr>
                <a:spcBef>
                  <a:spcPts val="600"/>
                </a:spcBef>
              </a:pPr>
              <a:r>
                <a:rPr lang="fr-FR" dirty="0" err="1"/>
                <a:t>e</a:t>
              </a:r>
              <a:r>
                <a:rPr lang="fr-FR" dirty="0" err="1" smtClean="0"/>
                <a:t>mprunteOuvrage</a:t>
              </a:r>
              <a:r>
                <a:rPr lang="fr-FR" dirty="0" smtClean="0"/>
                <a:t>(Ouvrage)</a:t>
              </a:r>
            </a:p>
            <a:p>
              <a:pPr>
                <a:spcBef>
                  <a:spcPts val="600"/>
                </a:spcBef>
              </a:pPr>
              <a:r>
                <a:rPr lang="fr-FR" dirty="0" err="1"/>
                <a:t>r</a:t>
              </a:r>
              <a:r>
                <a:rPr lang="fr-FR" dirty="0" err="1" smtClean="0"/>
                <a:t>etourneOuvrage</a:t>
              </a:r>
              <a:r>
                <a:rPr lang="fr-FR" dirty="0" smtClean="0"/>
                <a:t>(Ouvrage)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576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Anti-exemples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Modularité</a:t>
            </a:r>
          </a:p>
          <a:p>
            <a:pPr lvl="1"/>
            <a:r>
              <a:rPr lang="fr-FR" sz="2400" dirty="0" smtClean="0"/>
              <a:t>Solution : </a:t>
            </a:r>
          </a:p>
          <a:p>
            <a:pPr lvl="2"/>
            <a:r>
              <a:rPr lang="fr-FR" sz="2000" dirty="0" smtClean="0"/>
              <a:t>Multiples classes </a:t>
            </a:r>
          </a:p>
          <a:p>
            <a:pPr lvl="2"/>
            <a:r>
              <a:rPr lang="fr-FR" sz="2000" dirty="0"/>
              <a:t>U</a:t>
            </a:r>
            <a:r>
              <a:rPr lang="fr-FR" sz="2000" dirty="0" smtClean="0"/>
              <a:t>sage de l’héritage</a:t>
            </a:r>
          </a:p>
          <a:p>
            <a:pPr marL="274320" lvl="1" indent="0">
              <a:buNone/>
            </a:pPr>
            <a:endParaRPr lang="fr-FR" sz="2200" dirty="0" smtClean="0"/>
          </a:p>
          <a:p>
            <a:pPr marL="274320" lvl="1" indent="0">
              <a:buNone/>
            </a:pPr>
            <a:r>
              <a:rPr lang="fr-FR" sz="2400" b="1" dirty="0" smtClean="0">
                <a:solidFill>
                  <a:schemeClr val="tx2"/>
                </a:solidFill>
              </a:rPr>
              <a:t>Forte cohésion !!</a:t>
            </a:r>
            <a:endParaRPr lang="fr-FR" sz="24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061040" y="914410"/>
            <a:ext cx="2930560" cy="1676390"/>
            <a:chOff x="5366662" y="2416726"/>
            <a:chExt cx="2930560" cy="957141"/>
          </a:xfrm>
          <a:solidFill>
            <a:srgbClr val="F6F89A"/>
          </a:solidFill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368506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Personne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366662" y="2677767"/>
              <a:ext cx="2930560" cy="412957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nom : String</a:t>
              </a:r>
            </a:p>
            <a:p>
              <a:pPr>
                <a:spcBef>
                  <a:spcPts val="600"/>
                </a:spcBef>
              </a:pPr>
              <a:endParaRPr lang="fr-FR" dirty="0" smtClean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5366662" y="2960910"/>
              <a:ext cx="2930560" cy="412957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setNom</a:t>
              </a:r>
              <a:r>
                <a:rPr lang="fr-FR" dirty="0" smtClean="0"/>
                <a:t> (String)</a:t>
              </a:r>
              <a:endParaRPr lang="fr-FR" dirty="0"/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getNom</a:t>
              </a:r>
              <a:r>
                <a:rPr lang="fr-FR" dirty="0" smtClean="0"/>
                <a:t> () : String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07444" y="5293786"/>
            <a:ext cx="2207956" cy="1226866"/>
            <a:chOff x="5352529" y="2416726"/>
            <a:chExt cx="2576971" cy="700485"/>
          </a:xfrm>
          <a:solidFill>
            <a:srgbClr val="F6F89A"/>
          </a:solidFill>
        </p:grpSpPr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5354373" y="2416726"/>
              <a:ext cx="2575127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Conducteur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5352529" y="2677767"/>
              <a:ext cx="2576971" cy="412957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permis : String</a:t>
              </a:r>
            </a:p>
            <a:p>
              <a:pPr>
                <a:spcBef>
                  <a:spcPts val="600"/>
                </a:spcBef>
              </a:pPr>
              <a:endParaRPr lang="fr-FR" dirty="0" smtClean="0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352529" y="2906339"/>
              <a:ext cx="2576971" cy="2108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possède(Voiture)</a:t>
              </a:r>
            </a:p>
          </p:txBody>
        </p:sp>
      </p:grpSp>
      <p:sp>
        <p:nvSpPr>
          <p:cNvPr id="15" name="Isosceles Triangle 14"/>
          <p:cNvSpPr/>
          <p:nvPr/>
        </p:nvSpPr>
        <p:spPr>
          <a:xfrm>
            <a:off x="7195335" y="2590800"/>
            <a:ext cx="274689" cy="353961"/>
          </a:xfrm>
          <a:prstGeom prst="triangl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 19"/>
          <p:cNvGrpSpPr/>
          <p:nvPr/>
        </p:nvGrpSpPr>
        <p:grpSpPr>
          <a:xfrm>
            <a:off x="4026310" y="5280562"/>
            <a:ext cx="2438400" cy="1240090"/>
            <a:chOff x="5352529" y="2416726"/>
            <a:chExt cx="2930560" cy="708035"/>
          </a:xfrm>
          <a:solidFill>
            <a:srgbClr val="F6F89A"/>
          </a:solidFill>
        </p:grpSpPr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5356217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Employé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5352529" y="2677767"/>
              <a:ext cx="2930560" cy="4129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salaire : </a:t>
              </a:r>
              <a:r>
                <a:rPr lang="fr-FR" dirty="0" err="1" smtClean="0"/>
                <a:t>Float</a:t>
              </a:r>
              <a:endParaRPr lang="fr-FR" dirty="0" smtClean="0"/>
            </a:p>
            <a:p>
              <a:pPr>
                <a:spcBef>
                  <a:spcPts val="600"/>
                </a:spcBef>
              </a:pPr>
              <a:endParaRPr lang="fr-FR" dirty="0" err="1" smtClean="0"/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5352529" y="2913889"/>
              <a:ext cx="2930560" cy="2108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changeSalaire</a:t>
              </a:r>
              <a:r>
                <a:rPr lang="fr-FR" dirty="0" smtClean="0"/>
                <a:t>(</a:t>
              </a:r>
              <a:r>
                <a:rPr lang="fr-FR" dirty="0" err="1" smtClean="0"/>
                <a:t>Float</a:t>
              </a:r>
              <a:r>
                <a:rPr lang="fr-FR" dirty="0" smtClean="0"/>
                <a:t>)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62000" y="4858405"/>
            <a:ext cx="2930560" cy="1662247"/>
            <a:chOff x="5352529" y="2416726"/>
            <a:chExt cx="2930560" cy="949069"/>
          </a:xfrm>
          <a:solidFill>
            <a:srgbClr val="F6F89A"/>
          </a:solidFill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5356217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Lecteur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5352529" y="2677767"/>
              <a:ext cx="2930560" cy="4129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carteLecteur</a:t>
              </a:r>
              <a:r>
                <a:rPr lang="fr-FR" dirty="0" smtClean="0"/>
                <a:t> : String</a:t>
              </a:r>
            </a:p>
            <a:p>
              <a:pPr>
                <a:spcBef>
                  <a:spcPts val="600"/>
                </a:spcBef>
              </a:pPr>
              <a:endParaRPr lang="fr-FR" dirty="0"/>
            </a:p>
          </p:txBody>
        </p:sp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5352529" y="2952837"/>
              <a:ext cx="2930560" cy="41295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emprunteOuvrage</a:t>
              </a:r>
              <a:r>
                <a:rPr lang="fr-FR" dirty="0" smtClean="0"/>
                <a:t>(Ouvrage)</a:t>
              </a:r>
            </a:p>
            <a:p>
              <a:pPr>
                <a:spcBef>
                  <a:spcPts val="600"/>
                </a:spcBef>
              </a:pPr>
              <a:r>
                <a:rPr lang="fr-FR" dirty="0" err="1"/>
                <a:t>r</a:t>
              </a:r>
              <a:r>
                <a:rPr lang="fr-FR" dirty="0" err="1" smtClean="0"/>
                <a:t>etourneOuvrage</a:t>
              </a:r>
              <a:r>
                <a:rPr lang="fr-FR" dirty="0" smtClean="0"/>
                <a:t>(Ouvrage)</a:t>
              </a:r>
            </a:p>
          </p:txBody>
        </p:sp>
      </p:grpSp>
      <p:cxnSp>
        <p:nvCxnSpPr>
          <p:cNvPr id="29" name="Elbow Connector 28"/>
          <p:cNvCxnSpPr>
            <a:stCxn id="15" idx="3"/>
            <a:endCxn id="10" idx="0"/>
          </p:cNvCxnSpPr>
          <p:nvPr/>
        </p:nvCxnSpPr>
        <p:spPr>
          <a:xfrm rot="16200000" flipH="1">
            <a:off x="6397934" y="3879507"/>
            <a:ext cx="2349025" cy="47953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5" idx="3"/>
            <a:endCxn id="21" idx="0"/>
          </p:cNvCxnSpPr>
          <p:nvPr/>
        </p:nvCxnSpPr>
        <p:spPr>
          <a:xfrm rot="5400000">
            <a:off x="5121963" y="3069844"/>
            <a:ext cx="2335801" cy="2085635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5" idx="3"/>
            <a:endCxn id="25" idx="0"/>
          </p:cNvCxnSpPr>
          <p:nvPr/>
        </p:nvCxnSpPr>
        <p:spPr>
          <a:xfrm rot="5400000">
            <a:off x="3824080" y="1349805"/>
            <a:ext cx="1913644" cy="5103556"/>
          </a:xfrm>
          <a:prstGeom prst="bentConnector3">
            <a:avLst>
              <a:gd name="adj1" fmla="val 6079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34548" y="2767780"/>
            <a:ext cx="3024995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000" b="1" dirty="0" smtClean="0"/>
              <a:t>Modularité</a:t>
            </a:r>
          </a:p>
          <a:p>
            <a:pPr algn="ctr"/>
            <a:r>
              <a:rPr lang="fr-FR" sz="2000" dirty="0" smtClean="0"/>
              <a:t>gérer de complexité</a:t>
            </a:r>
          </a:p>
          <a:p>
            <a:pPr algn="ctr"/>
            <a:r>
              <a:rPr lang="fr-FR" sz="2000" dirty="0" smtClean="0"/>
              <a:t>partager le développement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8090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Anti-exemples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Réutilisabilité</a:t>
            </a:r>
          </a:p>
          <a:p>
            <a:pPr lvl="1"/>
            <a:r>
              <a:rPr lang="fr-FR" sz="2400" dirty="0" smtClean="0"/>
              <a:t>Cette classe est-elle réutilisable ?  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Non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!!</a:t>
            </a:r>
          </a:p>
          <a:p>
            <a:pPr lvl="2"/>
            <a:r>
              <a:rPr lang="fr-FR" sz="2200" dirty="0" smtClean="0"/>
              <a:t>Et si on voulait lire la température à partir du clavier ? ou d’une interface graphique ?? </a:t>
            </a:r>
          </a:p>
          <a:p>
            <a:pPr lvl="3"/>
            <a:r>
              <a:rPr lang="fr-FR" sz="2000" b="1" dirty="0" smtClean="0">
                <a:solidFill>
                  <a:schemeClr val="tx2"/>
                </a:solidFill>
              </a:rPr>
              <a:t>Nouvelle classe !!  </a:t>
            </a:r>
            <a:r>
              <a:rPr lang="fr-FR" sz="2000" b="1" dirty="0" smtClean="0">
                <a:solidFill>
                  <a:schemeClr val="tx2"/>
                </a:solidFill>
                <a:sym typeface="Wingdings" pitchFamily="2" charset="2"/>
              </a:rPr>
              <a:t> 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20829"/>
            <a:ext cx="7964819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867400" y="1522269"/>
            <a:ext cx="2930560" cy="792528"/>
            <a:chOff x="5364818" y="2416726"/>
            <a:chExt cx="2930560" cy="452497"/>
          </a:xfrm>
          <a:solidFill>
            <a:srgbClr val="F6F89A"/>
          </a:solidFill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5368506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Convertisseur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5364818" y="2658351"/>
              <a:ext cx="2930560" cy="210872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u="sng" dirty="0" smtClean="0"/>
                <a:t>main (</a:t>
              </a:r>
              <a:r>
                <a:rPr lang="fr-FR" u="sng" dirty="0" err="1" smtClean="0"/>
                <a:t>args</a:t>
              </a:r>
              <a:r>
                <a:rPr lang="fr-FR" u="sng" dirty="0"/>
                <a:t> </a:t>
              </a:r>
              <a:r>
                <a:rPr lang="fr-FR" u="sng" dirty="0" smtClean="0"/>
                <a:t>[0..*] : String)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805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Anti-exemples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074" y="3657600"/>
            <a:ext cx="6971429" cy="30984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/>
              <a:t>Réutilisabilité</a:t>
            </a:r>
          </a:p>
          <a:p>
            <a:pPr lvl="1"/>
            <a:r>
              <a:rPr lang="fr-FR" sz="2400" dirty="0" smtClean="0"/>
              <a:t>Solution :  Séparer les responsabilités </a:t>
            </a:r>
          </a:p>
          <a:p>
            <a:pPr lvl="2"/>
            <a:r>
              <a:rPr lang="fr-FR" sz="2400" b="1" dirty="0" smtClean="0">
                <a:solidFill>
                  <a:schemeClr val="tx2"/>
                </a:solidFill>
              </a:rPr>
              <a:t>1 classe = 1 responsabilité </a:t>
            </a:r>
          </a:p>
          <a:p>
            <a:pPr lvl="3"/>
            <a:r>
              <a:rPr lang="fr-FR" sz="2000" i="1" dirty="0" smtClean="0"/>
              <a:t>Conversion de température </a:t>
            </a:r>
            <a:r>
              <a:rPr lang="fr-FR" sz="2000" i="1" dirty="0"/>
              <a:t>: </a:t>
            </a:r>
            <a:r>
              <a:rPr lang="fr-FR" sz="2000" dirty="0"/>
              <a:t>classe</a:t>
            </a:r>
            <a:r>
              <a:rPr lang="fr-FR" sz="2000" i="1" dirty="0"/>
              <a:t> </a:t>
            </a:r>
            <a:r>
              <a:rPr lang="fr-FR" sz="2000" b="1" i="1" dirty="0" err="1" smtClean="0"/>
              <a:t>TemperatureConverter</a:t>
            </a:r>
            <a:endParaRPr lang="fr-FR" sz="2000" b="1" i="1" dirty="0" smtClean="0"/>
          </a:p>
          <a:p>
            <a:pPr lvl="3"/>
            <a:r>
              <a:rPr lang="fr-FR" sz="2000" i="1" dirty="0" smtClean="0"/>
              <a:t>Interface avec l’utilisateur </a:t>
            </a:r>
            <a:r>
              <a:rPr lang="fr-FR" sz="2000" i="1" dirty="0"/>
              <a:t>: </a:t>
            </a:r>
            <a:r>
              <a:rPr lang="fr-FR" sz="2000" i="1" dirty="0" smtClean="0"/>
              <a:t> </a:t>
            </a:r>
            <a:r>
              <a:rPr lang="fr-FR" sz="2000" dirty="0" smtClean="0"/>
              <a:t>classe</a:t>
            </a:r>
            <a:r>
              <a:rPr lang="fr-FR" sz="2000" i="1" dirty="0" smtClean="0"/>
              <a:t>  </a:t>
            </a:r>
            <a:r>
              <a:rPr lang="fr-FR" sz="2000" b="1" i="1" dirty="0" err="1" smtClean="0"/>
              <a:t>TextInterface</a:t>
            </a:r>
            <a:endParaRPr lang="fr-FR" sz="2000" b="1" i="1" dirty="0" smtClean="0"/>
          </a:p>
          <a:p>
            <a:pPr lvl="3"/>
            <a:r>
              <a:rPr lang="fr-FR" sz="2000" i="1" dirty="0" smtClean="0"/>
              <a:t>Application </a:t>
            </a:r>
            <a:r>
              <a:rPr lang="fr-FR" sz="2000" i="1" dirty="0"/>
              <a:t>: </a:t>
            </a:r>
            <a:r>
              <a:rPr lang="fr-FR" sz="2000" i="1" dirty="0" smtClean="0"/>
              <a:t> </a:t>
            </a:r>
            <a:r>
              <a:rPr lang="fr-FR" sz="2000" dirty="0" smtClean="0"/>
              <a:t>classe</a:t>
            </a:r>
            <a:r>
              <a:rPr lang="fr-FR" sz="2000" i="1" dirty="0" smtClean="0"/>
              <a:t> </a:t>
            </a:r>
            <a:r>
              <a:rPr lang="fr-FR" sz="2000" b="1" i="1" dirty="0" err="1"/>
              <a:t>CelciusConverter</a:t>
            </a:r>
            <a:r>
              <a:rPr lang="fr-FR" sz="2000" i="1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5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Anti-exemples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Extensibilité / évolutivité  </a:t>
            </a:r>
          </a:p>
          <a:p>
            <a:pPr lvl="1"/>
            <a:r>
              <a:rPr lang="fr-FR" sz="2400" dirty="0" smtClean="0"/>
              <a:t>Développer un calculateur </a:t>
            </a:r>
          </a:p>
          <a:p>
            <a:pPr lvl="2"/>
            <a:r>
              <a:rPr lang="fr-FR" sz="2200" dirty="0" smtClean="0"/>
              <a:t>La direction métier affirme n’avoir besoin que de deux opérateurs : ‘+’ et ‘-’</a:t>
            </a:r>
          </a:p>
          <a:p>
            <a:pPr lvl="2"/>
            <a:r>
              <a:rPr lang="fr-FR" sz="2200" dirty="0" smtClean="0"/>
              <a:t>C’est très urgent !</a:t>
            </a:r>
            <a:endParaRPr lang="fr-F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29494"/>
            <a:ext cx="5843587" cy="538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04800" y="4277092"/>
            <a:ext cx="2667000" cy="2190300"/>
            <a:chOff x="5352529" y="2416726"/>
            <a:chExt cx="2930560" cy="800425"/>
          </a:xfrm>
          <a:solidFill>
            <a:srgbClr val="F6F89A"/>
          </a:solidFill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5354373" y="2416726"/>
              <a:ext cx="2926872" cy="44810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dirty="0" smtClean="0"/>
                <a:t>Calculateur</a:t>
              </a:r>
            </a:p>
            <a:p>
              <a:pPr algn="ctr">
                <a:spcBef>
                  <a:spcPct val="50000"/>
                </a:spcBef>
              </a:pPr>
              <a:endParaRPr lang="fr-FR" b="1" dirty="0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5352529" y="2561194"/>
              <a:ext cx="2930560" cy="39365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smtClean="0"/>
                <a:t>a: </a:t>
              </a:r>
              <a:r>
                <a:rPr lang="fr-FR" dirty="0" err="1" smtClean="0"/>
                <a:t>int</a:t>
              </a:r>
              <a:endParaRPr lang="fr-FR" dirty="0" smtClean="0"/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b : </a:t>
              </a:r>
              <a:r>
                <a:rPr lang="fr-FR" dirty="0" err="1" smtClean="0"/>
                <a:t>int</a:t>
              </a:r>
              <a:endParaRPr lang="fr-FR" dirty="0" smtClean="0"/>
            </a:p>
            <a:p>
              <a:pPr>
                <a:spcBef>
                  <a:spcPts val="600"/>
                </a:spcBef>
              </a:pPr>
              <a:r>
                <a:rPr lang="fr-FR" dirty="0" smtClean="0"/>
                <a:t>op : char</a:t>
              </a:r>
              <a:endParaRPr lang="fr-FR" dirty="0"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5352529" y="2952837"/>
              <a:ext cx="2930560" cy="26431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dirty="0" err="1" smtClean="0"/>
                <a:t>init</a:t>
              </a:r>
              <a:r>
                <a:rPr lang="fr-FR" dirty="0" smtClean="0"/>
                <a:t> ()</a:t>
              </a:r>
            </a:p>
            <a:p>
              <a:pPr>
                <a:spcBef>
                  <a:spcPts val="600"/>
                </a:spcBef>
              </a:pPr>
              <a:r>
                <a:rPr lang="fr-FR" dirty="0" err="1" smtClean="0"/>
                <a:t>calc</a:t>
              </a:r>
              <a:r>
                <a:rPr lang="fr-FR" dirty="0" smtClean="0"/>
                <a:t>() : </a:t>
              </a:r>
              <a:r>
                <a:rPr lang="fr-FR" dirty="0" err="1" smtClean="0"/>
                <a:t>int</a:t>
              </a:r>
              <a:endParaRPr lang="fr-FR" dirty="0" smtClean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23552" y="1199032"/>
            <a:ext cx="5896111" cy="1569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</a:t>
            </a:r>
            <a:r>
              <a:rPr lang="fr-FR" sz="2400" dirty="0" smtClean="0"/>
              <a:t>près la mise en production, la direction métier demande l’ajout de nouvelles fonctionnalités : </a:t>
            </a:r>
          </a:p>
          <a:p>
            <a:pPr algn="ctr"/>
            <a:r>
              <a:rPr lang="fr-FR" sz="2400" b="1" dirty="0" smtClean="0"/>
              <a:t>deux nouvelles opérations *  et  /    </a:t>
            </a:r>
            <a:endParaRPr lang="fr-FR" sz="24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733800" y="2895600"/>
            <a:ext cx="3505200" cy="3133955"/>
          </a:xfrm>
          <a:prstGeom prst="roundRect">
            <a:avLst/>
          </a:prstGeom>
          <a:noFill/>
          <a:ln w="381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 rot="20916547">
            <a:off x="4192270" y="4335253"/>
            <a:ext cx="4396180" cy="199459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200" b="1" dirty="0" smtClean="0"/>
              <a:t>Réutilisation difficile !</a:t>
            </a:r>
          </a:p>
          <a:p>
            <a:pPr algn="ctr"/>
            <a:r>
              <a:rPr lang="fr-FR" sz="2400" b="1" u="sng" dirty="0" smtClean="0"/>
              <a:t>Classe non-extensible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339549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Anti-exemples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b="1" dirty="0"/>
              <a:t>Extensibilité / évolutivité  </a:t>
            </a:r>
          </a:p>
          <a:p>
            <a:pPr lvl="1"/>
            <a:r>
              <a:rPr lang="fr-FR" sz="2800" dirty="0" smtClean="0"/>
              <a:t>Comment pouvoir ajouter de nouvelles opérations sans affecter le code existant ??</a:t>
            </a:r>
          </a:p>
          <a:p>
            <a:pPr lvl="3"/>
            <a:r>
              <a:rPr lang="fr-FR" sz="2400" b="1" dirty="0">
                <a:solidFill>
                  <a:srgbClr val="D2533C"/>
                </a:solidFill>
              </a:rPr>
              <a:t>Factoriser les </a:t>
            </a:r>
            <a:r>
              <a:rPr lang="fr-FR" sz="2400" b="1" dirty="0" smtClean="0">
                <a:solidFill>
                  <a:srgbClr val="D2533C"/>
                </a:solidFill>
              </a:rPr>
              <a:t>responsabilités !!</a:t>
            </a:r>
          </a:p>
          <a:p>
            <a:pPr lvl="3"/>
            <a:r>
              <a:rPr lang="fr-FR" sz="2400" b="1" i="1" dirty="0" smtClean="0"/>
              <a:t>Opération</a:t>
            </a:r>
            <a:r>
              <a:rPr lang="fr-FR" sz="2400" dirty="0" smtClean="0"/>
              <a:t> : définition abstraite d’une opération</a:t>
            </a:r>
          </a:p>
          <a:p>
            <a:pPr lvl="3"/>
            <a:r>
              <a:rPr lang="fr-FR" sz="2400" b="1" i="1" dirty="0" smtClean="0"/>
              <a:t>Calculateur</a:t>
            </a:r>
            <a:r>
              <a:rPr lang="fr-FR" sz="2400" dirty="0" smtClean="0"/>
              <a:t> : exécution des opérations, quelque soit l’opération </a:t>
            </a:r>
          </a:p>
          <a:p>
            <a:pPr lvl="3"/>
            <a:r>
              <a:rPr lang="fr-FR" sz="2400" b="1" i="1" dirty="0" smtClean="0"/>
              <a:t>Application principale </a:t>
            </a:r>
            <a:r>
              <a:rPr lang="fr-FR" sz="2400" dirty="0" smtClean="0"/>
              <a:t>: interaction utilisateur, définition des opérations </a:t>
            </a:r>
          </a:p>
          <a:p>
            <a:pPr lvl="1"/>
            <a:r>
              <a:rPr lang="fr-FR" sz="2800" b="1" dirty="0" smtClean="0"/>
              <a:t>Design pattern </a:t>
            </a:r>
            <a:r>
              <a:rPr lang="fr-FR" sz="2800" b="1" i="1" dirty="0" err="1" smtClean="0">
                <a:solidFill>
                  <a:schemeClr val="tx2"/>
                </a:solidFill>
              </a:rPr>
              <a:t>Strategy</a:t>
            </a:r>
            <a:r>
              <a:rPr lang="fr-FR" sz="2800" b="1" i="1" dirty="0" smtClean="0">
                <a:solidFill>
                  <a:schemeClr val="tx2"/>
                </a:solidFill>
              </a:rPr>
              <a:t> </a:t>
            </a:r>
          </a:p>
          <a:p>
            <a:pPr lvl="1"/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5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Références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Bibliographie </a:t>
            </a:r>
          </a:p>
          <a:p>
            <a:pPr lvl="1"/>
            <a:r>
              <a:rPr lang="fr-FR" dirty="0" smtClean="0"/>
              <a:t>B. Charroux, A. </a:t>
            </a:r>
            <a:r>
              <a:rPr lang="fr-FR" dirty="0" err="1" smtClean="0"/>
              <a:t>Osmani</a:t>
            </a:r>
            <a:r>
              <a:rPr lang="fr-FR" dirty="0" smtClean="0"/>
              <a:t>, Y. Thierry-</a:t>
            </a:r>
            <a:r>
              <a:rPr lang="fr-FR" dirty="0" err="1" smtClean="0"/>
              <a:t>Mieg</a:t>
            </a:r>
            <a:r>
              <a:rPr lang="fr-FR" dirty="0" smtClean="0"/>
              <a:t>, « UML2 : Pratique de la modélisation », 2e édition, Pearson Education</a:t>
            </a:r>
          </a:p>
          <a:p>
            <a:pPr lvl="1"/>
            <a:r>
              <a:rPr lang="fr-FR" dirty="0" smtClean="0"/>
              <a:t>T. </a:t>
            </a:r>
            <a:r>
              <a:rPr lang="fr-FR" dirty="0" err="1" smtClean="0"/>
              <a:t>Weilkiens</a:t>
            </a:r>
            <a:r>
              <a:rPr lang="fr-FR" dirty="0" smtClean="0"/>
              <a:t>, B. </a:t>
            </a:r>
            <a:r>
              <a:rPr lang="fr-FR" dirty="0" err="1" smtClean="0"/>
              <a:t>Oestereich</a:t>
            </a:r>
            <a:r>
              <a:rPr lang="fr-FR" dirty="0" smtClean="0"/>
              <a:t>, « UML2 Certification guide :  Fundamentals &amp; </a:t>
            </a:r>
            <a:r>
              <a:rPr lang="fr-FR" dirty="0" err="1" smtClean="0"/>
              <a:t>intermediate</a:t>
            </a:r>
            <a:r>
              <a:rPr lang="fr-FR" dirty="0" smtClean="0"/>
              <a:t> examens », Morgan Kaufmann </a:t>
            </a:r>
            <a:r>
              <a:rPr lang="fr-FR" dirty="0" err="1" smtClean="0"/>
              <a:t>Publishers</a:t>
            </a:r>
            <a:r>
              <a:rPr lang="fr-FR" dirty="0" smtClean="0"/>
              <a:t> / Elsevier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Sites Web</a:t>
            </a:r>
          </a:p>
          <a:p>
            <a:pPr lvl="1"/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http://lgl.isnetne.ch/uml/</a:t>
            </a:r>
          </a:p>
          <a:p>
            <a:pPr lvl="1"/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http://www.omg.org/gettingstarted/what_is_uml.htm</a:t>
            </a:r>
          </a:p>
          <a:p>
            <a:pPr lvl="1"/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http://laurent-audibert.developpez.com/Cours-UML/</a:t>
            </a:r>
          </a:p>
          <a:p>
            <a:pPr lvl="1"/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http://www.lamsade.dauphine.fr/~manouvri/UML/CoursUML_MM.html</a:t>
            </a:r>
          </a:p>
          <a:p>
            <a:pPr lvl="1"/>
            <a:endParaRPr lang="fr-FR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35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Calculat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5253"/>
            <a:ext cx="8801100" cy="564274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fr-FR" dirty="0"/>
              <a:t>Anti-exemples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30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962400"/>
            <a:ext cx="5863167" cy="8943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241" y="1600200"/>
            <a:ext cx="5854959" cy="1430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46100"/>
            <a:ext cx="6832600" cy="4254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1143000"/>
            <a:ext cx="592798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8138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Références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hlinkClick r:id="rId2"/>
              </a:rPr>
              <a:t>http://www.uml.org</a:t>
            </a:r>
            <a:r>
              <a:rPr lang="fr-FR" b="1" dirty="0" smtClean="0">
                <a:hlinkClick r:id="rId2"/>
              </a:rPr>
              <a:t>/</a:t>
            </a:r>
            <a:endParaRPr lang="fr-FR" b="1" dirty="0" smtClean="0"/>
          </a:p>
          <a:p>
            <a:r>
              <a:rPr lang="en-GB" dirty="0">
                <a:hlinkClick r:id="rId3"/>
              </a:rPr>
              <a:t>http://www.omg.org/mda/index.htm</a:t>
            </a:r>
            <a:endParaRPr lang="fr-FR" u="sng" dirty="0" smtClean="0">
              <a:hlinkClick r:id="rId4"/>
            </a:endParaRPr>
          </a:p>
          <a:p>
            <a:r>
              <a:rPr lang="fr-FR" u="sng" dirty="0" smtClean="0">
                <a:hlinkClick r:id="rId4"/>
              </a:rPr>
              <a:t>http</a:t>
            </a:r>
            <a:r>
              <a:rPr lang="fr-FR" u="sng" dirty="0">
                <a:hlinkClick r:id="rId4"/>
              </a:rPr>
              <a:t>://epi.univ-paris1.fr/ufr06m1info</a:t>
            </a:r>
            <a:endParaRPr lang="fr-FR" dirty="0" smtClean="0"/>
          </a:p>
          <a:p>
            <a:r>
              <a:rPr lang="fr-FR" dirty="0">
                <a:hlinkClick r:id="rId5"/>
              </a:rPr>
              <a:t>http://</a:t>
            </a:r>
            <a:r>
              <a:rPr lang="fr-FR" dirty="0" smtClean="0">
                <a:hlinkClick r:id="rId5"/>
              </a:rPr>
              <a:t>www1.standishgroup.com/newsroom/chaos_2009.php</a:t>
            </a:r>
            <a:endParaRPr lang="fr-FR" dirty="0" smtClean="0"/>
          </a:p>
          <a:p>
            <a:r>
              <a:rPr lang="fr-FR" dirty="0">
                <a:hlinkClick r:id="rId6"/>
              </a:rPr>
              <a:t>http://</a:t>
            </a:r>
            <a:r>
              <a:rPr lang="fr-FR" dirty="0" smtClean="0">
                <a:hlinkClick r:id="rId6"/>
              </a:rPr>
              <a:t>www.projectsmart.co.uk/docs/chaos-report.pdf</a:t>
            </a:r>
            <a:endParaRPr lang="fr-FR" dirty="0" smtClean="0"/>
          </a:p>
          <a:p>
            <a:r>
              <a:rPr lang="fr-FR" dirty="0">
                <a:hlinkClick r:id="rId7"/>
              </a:rPr>
              <a:t>http://www.geek-directeur-technique.com/2009/07/10/le-triangle-qualite-cout-delai</a:t>
            </a:r>
            <a:endParaRPr lang="fr-FR" dirty="0" smtClean="0"/>
          </a:p>
          <a:p>
            <a:r>
              <a:rPr lang="fr-FR" dirty="0">
                <a:hlinkClick r:id="rId8"/>
              </a:rPr>
              <a:t>http://</a:t>
            </a:r>
            <a:r>
              <a:rPr lang="fr-FR" dirty="0" smtClean="0">
                <a:hlinkClick r:id="rId8"/>
              </a:rPr>
              <a:t>www.scrumalliance.org/pages/what_is_scrum</a:t>
            </a:r>
            <a:endParaRPr lang="fr-FR" dirty="0" smtClean="0"/>
          </a:p>
          <a:p>
            <a:r>
              <a:rPr lang="fr-FR" dirty="0">
                <a:hlinkClick r:id="rId9"/>
              </a:rPr>
              <a:t>http://agilemanifesto.org/iso/fr/manifesto.html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Pourquoi Modéliser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Pourquoi modéliser ?</a:t>
            </a:r>
          </a:p>
          <a:p>
            <a:pPr lvl="1"/>
            <a:r>
              <a:rPr lang="fr-FR" sz="2400" dirty="0" smtClean="0"/>
              <a:t>Mieux </a:t>
            </a:r>
            <a:r>
              <a:rPr lang="fr-FR" sz="2400" b="1" dirty="0" smtClean="0">
                <a:solidFill>
                  <a:schemeClr val="tx2"/>
                </a:solidFill>
              </a:rPr>
              <a:t>appréhender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un système </a:t>
            </a:r>
            <a:r>
              <a:rPr lang="fr-FR" sz="2400" b="1" dirty="0" smtClean="0">
                <a:solidFill>
                  <a:schemeClr val="tx2"/>
                </a:solidFill>
              </a:rPr>
              <a:t>complexe</a:t>
            </a:r>
          </a:p>
          <a:p>
            <a:pPr lvl="1"/>
            <a:r>
              <a:rPr lang="fr-FR" sz="2400" dirty="0" smtClean="0"/>
              <a:t>Mieux </a:t>
            </a:r>
            <a:r>
              <a:rPr lang="fr-FR" sz="2400" b="1" dirty="0">
                <a:solidFill>
                  <a:schemeClr val="tx2"/>
                </a:solidFill>
              </a:rPr>
              <a:t>comprendre</a:t>
            </a:r>
            <a:r>
              <a:rPr lang="fr-FR" sz="2400" dirty="0" smtClean="0"/>
              <a:t> le système qu’on conçoit / développe</a:t>
            </a:r>
          </a:p>
          <a:p>
            <a:pPr lvl="1"/>
            <a:r>
              <a:rPr lang="fr-FR" sz="2400" dirty="0" smtClean="0"/>
              <a:t>Mieux </a:t>
            </a:r>
            <a:r>
              <a:rPr lang="fr-FR" sz="2400" b="1" dirty="0">
                <a:solidFill>
                  <a:schemeClr val="tx2"/>
                </a:solidFill>
              </a:rPr>
              <a:t>maitriser</a:t>
            </a:r>
            <a:r>
              <a:rPr lang="fr-FR" sz="2400" dirty="0" smtClean="0"/>
              <a:t> la complexité et assurer la </a:t>
            </a:r>
            <a:r>
              <a:rPr lang="fr-FR" sz="2400" b="1" dirty="0">
                <a:solidFill>
                  <a:schemeClr val="tx2"/>
                </a:solidFill>
              </a:rPr>
              <a:t>cohérence</a:t>
            </a:r>
            <a:r>
              <a:rPr lang="fr-FR" sz="2400" dirty="0" smtClean="0"/>
              <a:t> </a:t>
            </a:r>
          </a:p>
          <a:p>
            <a:pPr lvl="1"/>
            <a:endParaRPr lang="fr-FR" sz="2400" dirty="0" smtClean="0"/>
          </a:p>
          <a:p>
            <a:r>
              <a:rPr lang="fr-FR" sz="2800" dirty="0" smtClean="0"/>
              <a:t>Un modèle est …</a:t>
            </a:r>
          </a:p>
          <a:p>
            <a:pPr lvl="1"/>
            <a:r>
              <a:rPr lang="fr-FR" sz="2400" dirty="0" smtClean="0"/>
              <a:t>Une vision simplifiée de la réalité </a:t>
            </a:r>
          </a:p>
          <a:p>
            <a:pPr lvl="1"/>
            <a:r>
              <a:rPr lang="fr-FR" sz="2400" dirty="0" smtClean="0"/>
              <a:t>Un outil de communication pour les acteurs engagés </a:t>
            </a:r>
          </a:p>
          <a:p>
            <a:pPr lvl="1"/>
            <a:endParaRPr lang="fr-FR" sz="2400" dirty="0" smtClean="0"/>
          </a:p>
          <a:p>
            <a:pPr marL="0" indent="0" algn="ctr">
              <a:buNone/>
            </a:pPr>
            <a:r>
              <a:rPr lang="fr-FR" sz="2800" b="1" dirty="0" smtClean="0"/>
              <a:t>Réduire la complexité pour mieux comprendre</a:t>
            </a:r>
            <a:endParaRPr lang="fr-F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6522" y="3647565"/>
            <a:ext cx="8601075" cy="1790700"/>
            <a:chOff x="236522" y="4424382"/>
            <a:chExt cx="8601075" cy="1790700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357422" y="4424382"/>
              <a:ext cx="1347787" cy="1219200"/>
              <a:chOff x="564" y="2099"/>
              <a:chExt cx="919" cy="612"/>
            </a:xfrm>
          </p:grpSpPr>
          <p:sp>
            <p:nvSpPr>
              <p:cNvPr id="5" name="Rectangle 5"/>
              <p:cNvSpPr>
                <a:spLocks noChangeArrowheads="1"/>
              </p:cNvSpPr>
              <p:nvPr/>
            </p:nvSpPr>
            <p:spPr bwMode="gray">
              <a:xfrm>
                <a:off x="564" y="2218"/>
                <a:ext cx="919" cy="493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Modèle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des besoins</a:t>
                </a:r>
              </a:p>
            </p:txBody>
          </p:sp>
          <p:sp>
            <p:nvSpPr>
              <p:cNvPr id="6" name="Rectangle 6"/>
              <p:cNvSpPr>
                <a:spLocks noChangeArrowheads="1"/>
              </p:cNvSpPr>
              <p:nvPr/>
            </p:nvSpPr>
            <p:spPr bwMode="gray">
              <a:xfrm>
                <a:off x="564" y="2099"/>
                <a:ext cx="288" cy="119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3821097" y="4424382"/>
              <a:ext cx="1346200" cy="1219200"/>
              <a:chOff x="564" y="2746"/>
              <a:chExt cx="919" cy="612"/>
            </a:xfrm>
          </p:grpSpPr>
          <p:sp>
            <p:nvSpPr>
              <p:cNvPr id="8" name="Rectangle 8"/>
              <p:cNvSpPr>
                <a:spLocks noChangeArrowheads="1"/>
              </p:cNvSpPr>
              <p:nvPr/>
            </p:nvSpPr>
            <p:spPr bwMode="gray">
              <a:xfrm>
                <a:off x="564" y="2865"/>
                <a:ext cx="919" cy="493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Modèle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d’analyse</a:t>
                </a:r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gray">
              <a:xfrm>
                <a:off x="564" y="2746"/>
                <a:ext cx="288" cy="119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236522" y="5986482"/>
              <a:ext cx="8601075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42897" y="5729307"/>
              <a:ext cx="1033462" cy="4572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fr-FR" sz="2400" b="0" dirty="0">
                  <a:latin typeface="Arial Narrow" pitchFamily="34" charset="0"/>
                </a:rPr>
                <a:t>Abstrait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7413609" y="5757882"/>
              <a:ext cx="1062038" cy="4572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fr-FR" sz="2400" b="0">
                  <a:latin typeface="Arial Narrow" pitchFamily="34" charset="0"/>
                </a:rPr>
                <a:t>Concret</a:t>
              </a:r>
            </a:p>
          </p:txBody>
        </p: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5345097" y="4424382"/>
              <a:ext cx="1347787" cy="1219200"/>
              <a:chOff x="552" y="3393"/>
              <a:chExt cx="919" cy="612"/>
            </a:xfrm>
          </p:grpSpPr>
          <p:sp>
            <p:nvSpPr>
              <p:cNvPr id="14" name="Rectangle 14"/>
              <p:cNvSpPr>
                <a:spLocks noChangeArrowheads="1"/>
              </p:cNvSpPr>
              <p:nvPr/>
            </p:nvSpPr>
            <p:spPr bwMode="gray">
              <a:xfrm>
                <a:off x="552" y="3512"/>
                <a:ext cx="919" cy="493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Modèle  de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 conception</a:t>
                </a:r>
              </a:p>
            </p:txBody>
          </p:sp>
          <p:sp>
            <p:nvSpPr>
              <p:cNvPr id="15" name="Rectangle 15"/>
              <p:cNvSpPr>
                <a:spLocks noChangeArrowheads="1"/>
              </p:cNvSpPr>
              <p:nvPr/>
            </p:nvSpPr>
            <p:spPr bwMode="gray">
              <a:xfrm>
                <a:off x="552" y="3393"/>
                <a:ext cx="288" cy="119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895334" y="4424382"/>
              <a:ext cx="1346200" cy="1219200"/>
              <a:chOff x="552" y="1452"/>
              <a:chExt cx="919" cy="612"/>
            </a:xfrm>
          </p:grpSpPr>
          <p:sp>
            <p:nvSpPr>
              <p:cNvPr id="17" name="Rectangle 17"/>
              <p:cNvSpPr>
                <a:spLocks noChangeArrowheads="1"/>
              </p:cNvSpPr>
              <p:nvPr/>
            </p:nvSpPr>
            <p:spPr bwMode="gray">
              <a:xfrm>
                <a:off x="552" y="1571"/>
                <a:ext cx="919" cy="493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Modèle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fr-FR" sz="1800" b="0">
                    <a:solidFill>
                      <a:srgbClr val="FFFFFF"/>
                    </a:solidFill>
                  </a:rPr>
                  <a:t>Entreprise</a:t>
                </a:r>
              </a:p>
            </p:txBody>
          </p:sp>
          <p:sp>
            <p:nvSpPr>
              <p:cNvPr id="18" name="Rectangle 18"/>
              <p:cNvSpPr>
                <a:spLocks noChangeArrowheads="1"/>
              </p:cNvSpPr>
              <p:nvPr/>
            </p:nvSpPr>
            <p:spPr bwMode="gray">
              <a:xfrm>
                <a:off x="552" y="1452"/>
                <a:ext cx="288" cy="119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6810359" y="4424382"/>
              <a:ext cx="1346200" cy="1219200"/>
              <a:chOff x="552" y="3393"/>
              <a:chExt cx="919" cy="612"/>
            </a:xfrm>
          </p:grpSpPr>
          <p:sp>
            <p:nvSpPr>
              <p:cNvPr id="20" name="Rectangle 20"/>
              <p:cNvSpPr>
                <a:spLocks noChangeArrowheads="1"/>
              </p:cNvSpPr>
              <p:nvPr/>
            </p:nvSpPr>
            <p:spPr bwMode="gray">
              <a:xfrm>
                <a:off x="552" y="3512"/>
                <a:ext cx="919" cy="493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dirty="0">
                    <a:solidFill>
                      <a:srgbClr val="FFFFFF"/>
                    </a:solidFill>
                  </a:rPr>
                  <a:t>Modèle de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fr-FR" sz="1800" b="0" dirty="0">
                    <a:solidFill>
                      <a:srgbClr val="FFFFFF"/>
                    </a:solidFill>
                  </a:rPr>
                  <a:t>déploiement</a:t>
                </a:r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gray">
              <a:xfrm>
                <a:off x="552" y="3393"/>
                <a:ext cx="288" cy="119"/>
              </a:xfrm>
              <a:prstGeom prst="rect">
                <a:avLst/>
              </a:prstGeom>
              <a:solidFill>
                <a:srgbClr val="808080"/>
              </a:solidFill>
              <a:ln w="31750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</a:t>
            </a: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pPr marL="285750" indent="-285750">
              <a:buSzPct val="60000"/>
              <a:buFont typeface="Monotype Sorts" pitchFamily="2" charset="2"/>
              <a:buChar char="n"/>
            </a:pPr>
            <a:r>
              <a:rPr lang="fr-FR" sz="2800" dirty="0" smtClean="0"/>
              <a:t>La réalisation d’un système impose la création de modèles successifs</a:t>
            </a:r>
          </a:p>
          <a:p>
            <a:pPr marL="685800" lvl="1" indent="-228600">
              <a:buClr>
                <a:srgbClr val="336699"/>
              </a:buClr>
              <a:buSzPct val="60000"/>
              <a:buFont typeface="Monotype Sorts" pitchFamily="2" charset="2"/>
              <a:buChar char="u"/>
            </a:pPr>
            <a:r>
              <a:rPr lang="fr-FR" sz="2400" dirty="0" smtClean="0"/>
              <a:t>Chaque modèle représente le système à </a:t>
            </a:r>
            <a:r>
              <a:rPr lang="fr-FR" sz="2400" b="1" i="1" dirty="0" smtClean="0"/>
              <a:t>un certain niveau d’abstraction</a:t>
            </a:r>
          </a:p>
          <a:p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08F9BE58-7793-45FF-A067-2A41621469A2}" type="slidenum">
              <a:rPr lang="fr-FR" smtClean="0"/>
              <a:pPr algn="r"/>
              <a:t>5</a:t>
            </a:fld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949796" y="5573662"/>
            <a:ext cx="1914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+ </a:t>
            </a:r>
            <a:r>
              <a:rPr lang="fr-FR" sz="2400" dirty="0" smtClean="0"/>
              <a:t>Abstrait</a:t>
            </a:r>
          </a:p>
          <a:p>
            <a:pPr algn="ctr"/>
            <a:r>
              <a:rPr lang="fr-FR" sz="2800" b="1" dirty="0" smtClean="0"/>
              <a:t> -</a:t>
            </a:r>
            <a:r>
              <a:rPr lang="fr-FR" sz="2400" dirty="0" smtClean="0"/>
              <a:t>  Détails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8990" y="5573662"/>
            <a:ext cx="1914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 - </a:t>
            </a:r>
            <a:r>
              <a:rPr lang="fr-FR" sz="2400" dirty="0" smtClean="0"/>
              <a:t>Abstrait</a:t>
            </a:r>
          </a:p>
          <a:p>
            <a:pPr algn="ctr"/>
            <a:r>
              <a:rPr lang="fr-FR" sz="2800" b="1" dirty="0" smtClean="0"/>
              <a:t>+</a:t>
            </a:r>
            <a:r>
              <a:rPr lang="fr-FR" sz="2400" dirty="0" smtClean="0"/>
              <a:t>  Détails 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3070460" y="5784015"/>
            <a:ext cx="2742390" cy="533400"/>
          </a:xfrm>
          <a:prstGeom prst="rightArrow">
            <a:avLst>
              <a:gd name="adj1" fmla="val 50000"/>
              <a:gd name="adj2" fmla="val 9977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67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Méthodologies de développement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Méthodologie</a:t>
            </a:r>
          </a:p>
          <a:p>
            <a:pPr lvl="1"/>
            <a:r>
              <a:rPr lang="fr-FR" sz="2400" dirty="0" smtClean="0"/>
              <a:t>Démarche reproductible pour obtenir un résultat</a:t>
            </a:r>
          </a:p>
          <a:p>
            <a:pPr lvl="1"/>
            <a:endParaRPr lang="fr-FR" sz="2400" dirty="0" smtClean="0"/>
          </a:p>
          <a:p>
            <a:r>
              <a:rPr lang="fr-FR" sz="2800" dirty="0" smtClean="0"/>
              <a:t>But : </a:t>
            </a:r>
            <a:r>
              <a:rPr lang="fr-FR" sz="2800" b="1" dirty="0" smtClean="0">
                <a:solidFill>
                  <a:schemeClr val="tx2"/>
                </a:solidFill>
              </a:rPr>
              <a:t>Organiser la démarche de travail</a:t>
            </a:r>
          </a:p>
          <a:p>
            <a:pPr lvl="1"/>
            <a:r>
              <a:rPr lang="fr-FR" sz="2400" dirty="0" smtClean="0"/>
              <a:t>Procédés </a:t>
            </a:r>
          </a:p>
          <a:p>
            <a:pPr lvl="1"/>
            <a:r>
              <a:rPr lang="fr-FR" sz="2400" dirty="0" smtClean="0"/>
              <a:t>Artefacts </a:t>
            </a:r>
          </a:p>
          <a:p>
            <a:pPr lvl="1"/>
            <a:r>
              <a:rPr lang="fr-FR" sz="2400" dirty="0" smtClean="0"/>
              <a:t>Intervenants 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B6F15528-21DE-4FAA-801E-634DDDAF4B2B}" type="slidenum">
              <a:rPr lang="en-US" smtClean="0"/>
              <a:pPr algn="r"/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38600"/>
            <a:ext cx="4038600" cy="22717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3308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rved Down Arrow 24"/>
          <p:cNvSpPr/>
          <p:nvPr/>
        </p:nvSpPr>
        <p:spPr>
          <a:xfrm rot="14991001" flipH="1">
            <a:off x="304178" y="2929540"/>
            <a:ext cx="785818" cy="357190"/>
          </a:xfrm>
          <a:prstGeom prst="curvedDownArrow">
            <a:avLst>
              <a:gd name="adj1" fmla="val 25000"/>
              <a:gd name="adj2" fmla="val 65965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Curved Down Arrow 23"/>
          <p:cNvSpPr/>
          <p:nvPr/>
        </p:nvSpPr>
        <p:spPr>
          <a:xfrm rot="14991001" flipH="1">
            <a:off x="2590194" y="5715622"/>
            <a:ext cx="785818" cy="357190"/>
          </a:xfrm>
          <a:prstGeom prst="curvedDownArrow">
            <a:avLst>
              <a:gd name="adj1" fmla="val 25000"/>
              <a:gd name="adj2" fmla="val 65965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Curved Down Arrow 22"/>
          <p:cNvSpPr/>
          <p:nvPr/>
        </p:nvSpPr>
        <p:spPr>
          <a:xfrm rot="14991001" flipH="1">
            <a:off x="1804376" y="5072680"/>
            <a:ext cx="785818" cy="357190"/>
          </a:xfrm>
          <a:prstGeom prst="curvedDownArrow">
            <a:avLst>
              <a:gd name="adj1" fmla="val 25000"/>
              <a:gd name="adj2" fmla="val 65965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 rot="14991001" flipH="1">
            <a:off x="1267394" y="4504686"/>
            <a:ext cx="785818" cy="357190"/>
          </a:xfrm>
          <a:prstGeom prst="curvedDownArrow">
            <a:avLst>
              <a:gd name="adj1" fmla="val 25000"/>
              <a:gd name="adj2" fmla="val 65965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 rot="14991001" flipH="1">
            <a:off x="695890" y="3647429"/>
            <a:ext cx="785818" cy="357190"/>
          </a:xfrm>
          <a:prstGeom prst="curvedDownArrow">
            <a:avLst>
              <a:gd name="adj1" fmla="val 25000"/>
              <a:gd name="adj2" fmla="val 65965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fr-FR" dirty="0"/>
              <a:t>Méthodologies de développement</a:t>
            </a:r>
            <a:endParaRPr lang="fr-FR" dirty="0" smtClean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08F9BE58-7793-45FF-A067-2A41621469A2}" type="slidenum">
              <a:rPr lang="fr-FR" smtClean="0"/>
              <a:pPr algn="r"/>
              <a:t>7</a:t>
            </a:fld>
            <a:endParaRPr lang="fr-FR" dirty="0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500034" y="2183686"/>
            <a:ext cx="1439863" cy="641350"/>
          </a:xfrm>
          <a:prstGeom prst="rect">
            <a:avLst/>
          </a:prstGeom>
          <a:solidFill>
            <a:srgbClr val="99FF33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/>
              <a:t>Étude du besoin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1000100" y="3173885"/>
            <a:ext cx="1439862" cy="366712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/>
              <a:t>Analyse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1371600" y="3967146"/>
            <a:ext cx="1443031" cy="400110"/>
          </a:xfrm>
          <a:prstGeom prst="rect">
            <a:avLst/>
          </a:prstGeom>
          <a:solidFill>
            <a:srgbClr val="66CCFF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36000" rIns="360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/>
              <a:t>Conception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1985956" y="4681526"/>
            <a:ext cx="1443044" cy="40011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 smtClean="0"/>
              <a:t>Code</a:t>
            </a:r>
            <a:endParaRPr lang="fr-FR" sz="2000" dirty="0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2486022" y="5253030"/>
            <a:ext cx="1476378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 smtClean="0"/>
              <a:t>Test</a:t>
            </a:r>
            <a:endParaRPr lang="fr-FR" sz="2000" dirty="0"/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3357554" y="5897282"/>
            <a:ext cx="1871662" cy="3667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/>
              <a:t>Déploiement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056" y="1371600"/>
            <a:ext cx="374811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>
                <a:solidFill>
                  <a:schemeClr val="tx2"/>
                </a:solidFill>
              </a:rPr>
              <a:t>Cycle de vie en cascade</a:t>
            </a:r>
            <a:endParaRPr lang="fr-FR" sz="2400" b="1" u="sng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28794" y="2090718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Définition et formulation des exigences provisoires</a:t>
            </a:r>
          </a:p>
          <a:p>
            <a:r>
              <a:rPr lang="fr-FR" b="1" dirty="0" smtClean="0"/>
              <a:t>S’accorder sur ce qui doit être fait dans le système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428860" y="2852718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Compréhension en profondeur des exigences </a:t>
            </a:r>
          </a:p>
          <a:p>
            <a:r>
              <a:rPr lang="fr-FR" dirty="0" smtClean="0"/>
              <a:t>Construction de modèles</a:t>
            </a:r>
          </a:p>
          <a:p>
            <a:r>
              <a:rPr lang="fr-FR" b="1" dirty="0" smtClean="0"/>
              <a:t>Comprendre les besoins et les décrire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067040" y="3892319"/>
            <a:ext cx="607696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dirty="0" smtClean="0"/>
              <a:t>Mise au point de l’architecture du système</a:t>
            </a:r>
          </a:p>
          <a:p>
            <a:r>
              <a:rPr lang="fr-FR" b="1" dirty="0" smtClean="0"/>
              <a:t>S’accorder sur la manière dont le système doit être fait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714744" y="4696915"/>
            <a:ext cx="3587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Traduction de la conception en code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4038600" y="5194320"/>
            <a:ext cx="500066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b="1" dirty="0" smtClean="0"/>
              <a:t>Vérification</a:t>
            </a:r>
            <a:r>
              <a:rPr lang="fr-FR" dirty="0" smtClean="0"/>
              <a:t> du bon fonctionnement de l’application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5357818" y="5895972"/>
            <a:ext cx="274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Mise en place chez le client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4572000" y="1433155"/>
            <a:ext cx="440531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36000" bIns="0">
            <a:spAutoFit/>
          </a:bodyPr>
          <a:lstStyle/>
          <a:p>
            <a:pPr algn="ctr"/>
            <a:r>
              <a:rPr lang="fr-FR" sz="2200" b="1" dirty="0" smtClean="0">
                <a:solidFill>
                  <a:schemeClr val="tx1"/>
                </a:solidFill>
              </a:rPr>
              <a:t>Étapes d’un projet informatique</a:t>
            </a:r>
            <a:endParaRPr lang="fr-FR" sz="22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282" y="5681658"/>
            <a:ext cx="1928826" cy="629007"/>
          </a:xfrm>
          <a:prstGeom prst="snip1Rect">
            <a:avLst>
              <a:gd name="adj" fmla="val 249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dirty="0" smtClean="0"/>
              <a:t>Vérification trop tardive !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009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kirsch\Documents\Manu\Paris\Materiel\UML\Cours-UML_files\cycle-vie-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569" y="1862110"/>
            <a:ext cx="7016231" cy="392909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3719"/>
            <a:ext cx="8229600" cy="990600"/>
          </a:xfrm>
        </p:spPr>
        <p:txBody>
          <a:bodyPr>
            <a:normAutofit/>
          </a:bodyPr>
          <a:lstStyle/>
          <a:p>
            <a:r>
              <a:rPr lang="fr-FR" dirty="0"/>
              <a:t>Méthodologies de développement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08F9BE58-7793-45FF-A067-2A41621469A2}" type="slidenum">
              <a:rPr lang="fr-FR" smtClean="0"/>
              <a:pPr algn="r"/>
              <a:t>8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90976" y="1295400"/>
            <a:ext cx="1809405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fr-FR" sz="2400" b="1" u="sng" dirty="0" smtClean="0">
                <a:solidFill>
                  <a:schemeClr val="tx2"/>
                </a:solidFill>
              </a:rPr>
              <a:t>Le cycle en V</a:t>
            </a:r>
          </a:p>
        </p:txBody>
      </p:sp>
      <p:sp>
        <p:nvSpPr>
          <p:cNvPr id="9" name="Rectangle 8"/>
          <p:cNvSpPr/>
          <p:nvPr/>
        </p:nvSpPr>
        <p:spPr>
          <a:xfrm>
            <a:off x="151484" y="3944541"/>
            <a:ext cx="3277515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2000" dirty="0" smtClean="0"/>
              <a:t>Toute </a:t>
            </a:r>
            <a:r>
              <a:rPr lang="fr-FR" sz="2000" b="1" dirty="0" smtClean="0"/>
              <a:t>description d’un composant </a:t>
            </a:r>
            <a:r>
              <a:rPr lang="fr-FR" sz="2000" dirty="0" smtClean="0"/>
              <a:t>est accompagnée de </a:t>
            </a:r>
            <a:r>
              <a:rPr lang="fr-FR" sz="2000" b="1" dirty="0" smtClean="0"/>
              <a:t>tests</a:t>
            </a:r>
            <a:r>
              <a:rPr lang="fr-FR" sz="2000" dirty="0" smtClean="0"/>
              <a:t> permettant de </a:t>
            </a:r>
            <a:r>
              <a:rPr lang="fr-FR" sz="2000" b="1" dirty="0" smtClean="0"/>
              <a:t>valider</a:t>
            </a:r>
            <a:r>
              <a:rPr lang="fr-FR" sz="2000" dirty="0" smtClean="0"/>
              <a:t> s’il correspond bien à sa </a:t>
            </a:r>
            <a:r>
              <a:rPr lang="fr-FR" sz="2000" b="1" dirty="0" smtClean="0"/>
              <a:t>description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1219200"/>
            <a:ext cx="2300318" cy="718140"/>
          </a:xfrm>
          <a:prstGeom prst="snip1Rect">
            <a:avLst>
              <a:gd name="adj" fmla="val 249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dirty="0" smtClean="0"/>
              <a:t>Vérification toujours tardive ! </a:t>
            </a:r>
            <a:endParaRPr lang="fr-FR" sz="2000" dirty="0"/>
          </a:p>
        </p:txBody>
      </p:sp>
      <p:sp>
        <p:nvSpPr>
          <p:cNvPr id="11" name="Snip Single Corner Rectangle 10"/>
          <p:cNvSpPr/>
          <p:nvPr/>
        </p:nvSpPr>
        <p:spPr>
          <a:xfrm>
            <a:off x="76200" y="5957680"/>
            <a:ext cx="6019800" cy="808077"/>
          </a:xfrm>
          <a:prstGeom prst="snip1Rect">
            <a:avLst>
              <a:gd name="adj" fmla="val 3346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fr-FR" sz="2200" dirty="0" smtClean="0"/>
              <a:t>On n’énonce pas une propriété qu’il est impossible de vérifier </a:t>
            </a:r>
            <a:endParaRPr lang="fr-FR" sz="2200" dirty="0"/>
          </a:p>
        </p:txBody>
      </p:sp>
      <p:sp>
        <p:nvSpPr>
          <p:cNvPr id="12" name="Down Arrow 11"/>
          <p:cNvSpPr/>
          <p:nvPr/>
        </p:nvSpPr>
        <p:spPr>
          <a:xfrm>
            <a:off x="1571604" y="5529453"/>
            <a:ext cx="285752" cy="42862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74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Méthodologies de développement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Méthodes agiles</a:t>
            </a:r>
          </a:p>
          <a:p>
            <a:pPr lvl="1"/>
            <a:r>
              <a:rPr lang="fr-FR" sz="2400" dirty="0" smtClean="0"/>
              <a:t>« Nouvelle » génération de méthodologies de développement</a:t>
            </a:r>
          </a:p>
          <a:p>
            <a:pPr lvl="1"/>
            <a:r>
              <a:rPr lang="fr-FR" sz="2400" b="1" i="1" dirty="0" smtClean="0"/>
              <a:t>Agilité</a:t>
            </a:r>
            <a:r>
              <a:rPr lang="fr-FR" sz="2400" dirty="0" smtClean="0"/>
              <a:t> : capacité de s’adapter et à réagir à l’environnement</a:t>
            </a:r>
          </a:p>
          <a:p>
            <a:pPr lvl="1"/>
            <a:r>
              <a:rPr lang="fr-FR" sz="2400" dirty="0" smtClean="0"/>
              <a:t>Priorité à la </a:t>
            </a:r>
            <a:r>
              <a:rPr lang="fr-FR" sz="2400" b="1" i="1" dirty="0" smtClean="0"/>
              <a:t>satisfaction du client</a:t>
            </a:r>
            <a:r>
              <a:rPr lang="fr-FR" sz="2400" dirty="0" smtClean="0"/>
              <a:t>  </a:t>
            </a:r>
          </a:p>
          <a:p>
            <a:r>
              <a:rPr lang="fr-FR" sz="2800" b="1" dirty="0" smtClean="0">
                <a:solidFill>
                  <a:schemeClr val="tx2">
                    <a:lumMod val="50000"/>
                  </a:schemeClr>
                </a:solidFill>
              </a:rPr>
              <a:t>Manifeste Agile</a:t>
            </a:r>
          </a:p>
          <a:p>
            <a:pPr lvl="1"/>
            <a:r>
              <a:rPr lang="fr-FR" sz="2400" b="1" dirty="0" smtClean="0">
                <a:solidFill>
                  <a:srgbClr val="C00000"/>
                </a:solidFill>
              </a:rPr>
              <a:t>Individus</a:t>
            </a:r>
            <a:r>
              <a:rPr lang="fr-FR" sz="2400" dirty="0" smtClean="0"/>
              <a:t> et </a:t>
            </a:r>
            <a:r>
              <a:rPr lang="fr-FR" sz="2400" b="1" dirty="0" smtClean="0">
                <a:solidFill>
                  <a:srgbClr val="C00000"/>
                </a:solidFill>
              </a:rPr>
              <a:t>interactions</a:t>
            </a:r>
            <a:r>
              <a:rPr lang="fr-FR" sz="2400" dirty="0" smtClean="0"/>
              <a:t> plus que processus et outils </a:t>
            </a:r>
          </a:p>
          <a:p>
            <a:pPr lvl="1"/>
            <a:r>
              <a:rPr lang="fr-FR" sz="2400" b="1" dirty="0" smtClean="0">
                <a:solidFill>
                  <a:srgbClr val="C00000"/>
                </a:solidFill>
              </a:rPr>
              <a:t>Logiciels fonctionnel</a:t>
            </a:r>
            <a:r>
              <a:rPr lang="fr-FR" sz="2400" dirty="0" smtClean="0"/>
              <a:t> plus que documentation abondante</a:t>
            </a:r>
          </a:p>
          <a:p>
            <a:pPr lvl="1"/>
            <a:r>
              <a:rPr lang="fr-FR" sz="2400" b="1" dirty="0" smtClean="0">
                <a:solidFill>
                  <a:srgbClr val="C00000"/>
                </a:solidFill>
              </a:rPr>
              <a:t>Collaboration</a:t>
            </a:r>
            <a:r>
              <a:rPr lang="fr-FR" sz="2400" dirty="0" smtClean="0"/>
              <a:t> avec le client plus que négociation contractuelle</a:t>
            </a:r>
          </a:p>
          <a:p>
            <a:pPr lvl="1"/>
            <a:r>
              <a:rPr lang="fr-FR" sz="2400" b="1" dirty="0" smtClean="0">
                <a:solidFill>
                  <a:srgbClr val="C00000"/>
                </a:solidFill>
              </a:rPr>
              <a:t>Adaptation</a:t>
            </a:r>
            <a:r>
              <a:rPr lang="fr-FR" sz="2400" dirty="0" smtClean="0"/>
              <a:t> au changement plus que suivi d’un plan</a:t>
            </a:r>
            <a:endParaRPr lang="fr-FR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3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1219</TotalTime>
  <Words>1491</Words>
  <Application>Microsoft Macintosh PowerPoint</Application>
  <PresentationFormat>Présentation à l'écran (4:3)</PresentationFormat>
  <Paragraphs>429</Paragraphs>
  <Slides>31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Clarity</vt:lpstr>
      <vt:lpstr>Modélisation des Applications</vt:lpstr>
      <vt:lpstr>Objectifs et Planning </vt:lpstr>
      <vt:lpstr>Références </vt:lpstr>
      <vt:lpstr>Pourquoi Modéliser ?</vt:lpstr>
      <vt:lpstr>Modélisation</vt:lpstr>
      <vt:lpstr>Méthodologies de développement</vt:lpstr>
      <vt:lpstr>Méthodologies de développement</vt:lpstr>
      <vt:lpstr>Méthodologies de développement</vt:lpstr>
      <vt:lpstr>Méthodologies de développement</vt:lpstr>
      <vt:lpstr>Méthodes agiles </vt:lpstr>
      <vt:lpstr>Présentation PowerPoint</vt:lpstr>
      <vt:lpstr>Réussite d’un Projet</vt:lpstr>
      <vt:lpstr>UML : quoi ?!</vt:lpstr>
      <vt:lpstr>Historique</vt:lpstr>
      <vt:lpstr>UML &amp; MDA</vt:lpstr>
      <vt:lpstr>UML : 5 vues</vt:lpstr>
      <vt:lpstr>Les diagrammes d’UML</vt:lpstr>
      <vt:lpstr>Orientation à Objets</vt:lpstr>
      <vt:lpstr>Pourquoi l’orientation à objets ?</vt:lpstr>
      <vt:lpstr>Réutilisation</vt:lpstr>
      <vt:lpstr>Réutilisation </vt:lpstr>
      <vt:lpstr>Concevoir un code de qualité </vt:lpstr>
      <vt:lpstr>Concevoir un code de qualité </vt:lpstr>
      <vt:lpstr>Anti-exemples </vt:lpstr>
      <vt:lpstr>Anti-exemples </vt:lpstr>
      <vt:lpstr>Anti-exemples </vt:lpstr>
      <vt:lpstr>Anti-exemples </vt:lpstr>
      <vt:lpstr>Anti-exemples </vt:lpstr>
      <vt:lpstr>Anti-exemples </vt:lpstr>
      <vt:lpstr>Anti-exemples </vt:lpstr>
      <vt:lpstr>Références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 des Applications</dc:title>
  <dc:creator>kirsch</dc:creator>
  <cp:lastModifiedBy>Manuele Kirsch Pinheiro</cp:lastModifiedBy>
  <cp:revision>73</cp:revision>
  <dcterms:created xsi:type="dcterms:W3CDTF">2006-08-16T00:00:00Z</dcterms:created>
  <dcterms:modified xsi:type="dcterms:W3CDTF">2011-10-05T10:50:49Z</dcterms:modified>
</cp:coreProperties>
</file>