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864" r:id="rId1"/>
  </p:sldMasterIdLst>
  <p:notesMasterIdLst>
    <p:notesMasterId r:id="rId24"/>
  </p:notesMasterIdLst>
  <p:sldIdLst>
    <p:sldId id="256" r:id="rId2"/>
    <p:sldId id="262" r:id="rId3"/>
    <p:sldId id="292" r:id="rId4"/>
    <p:sldId id="293" r:id="rId5"/>
    <p:sldId id="294" r:id="rId6"/>
    <p:sldId id="303" r:id="rId7"/>
    <p:sldId id="295" r:id="rId8"/>
    <p:sldId id="296" r:id="rId9"/>
    <p:sldId id="307" r:id="rId10"/>
    <p:sldId id="308" r:id="rId11"/>
    <p:sldId id="309" r:id="rId12"/>
    <p:sldId id="310" r:id="rId13"/>
    <p:sldId id="304" r:id="rId14"/>
    <p:sldId id="297" r:id="rId15"/>
    <p:sldId id="298" r:id="rId16"/>
    <p:sldId id="299" r:id="rId17"/>
    <p:sldId id="305" r:id="rId18"/>
    <p:sldId id="306" r:id="rId19"/>
    <p:sldId id="311" r:id="rId20"/>
    <p:sldId id="315" r:id="rId21"/>
    <p:sldId id="313" r:id="rId22"/>
    <p:sldId id="314" r:id="rId2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CC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158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notesMaster" Target="notesMasters/notesMaster1.xml"/><Relationship Id="rId25" Type="http://schemas.openxmlformats.org/officeDocument/2006/relationships/printerSettings" Target="printerSettings/printerSettings1.bin"/><Relationship Id="rId26" Type="http://schemas.openxmlformats.org/officeDocument/2006/relationships/presProps" Target="presProps.xml"/><Relationship Id="rId27" Type="http://schemas.openxmlformats.org/officeDocument/2006/relationships/viewProps" Target="viewProps.xml"/><Relationship Id="rId28" Type="http://schemas.openxmlformats.org/officeDocument/2006/relationships/theme" Target="theme/theme1.xml"/><Relationship Id="rId29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9B334F2-EBCE-4074-8787-6BA04942A14F}" type="datetimeFigureOut">
              <a:rPr lang="fr-FR" smtClean="0"/>
              <a:t>12/10/11</a:t>
            </a:fld>
            <a:endParaRPr lang="fr-F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26E9D91-C699-4216-A755-E64174294D18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935150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fr-FR"/>
              <a:t>14/11/01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fr-FR"/>
              <a:t>UML 01 V1-1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AC5FDBF-8631-4C3E-9FC8-4188D8CA4767}" type="slidenum">
              <a:rPr lang="fr-FR"/>
              <a:pPr/>
              <a:t>3</a:t>
            </a:fld>
            <a:endParaRPr lang="fr-FR"/>
          </a:p>
        </p:txBody>
      </p:sp>
      <p:sp>
        <p:nvSpPr>
          <p:cNvPr id="798722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98723" name="Rectangle 102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03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fr-FR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8915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fr-FR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63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fr-FR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4035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fr-FR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fr-FR" smtClean="0"/>
          </a:p>
        </p:txBody>
      </p:sp>
      <p:sp>
        <p:nvSpPr>
          <p:cNvPr id="25603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34C01EF7-EAAD-4789-9EEB-A8FF3D8044DF}" type="slidenum">
              <a:rPr lang="fr-FR"/>
              <a:pPr fontAlgn="base">
                <a:spcBef>
                  <a:spcPct val="0"/>
                </a:spcBef>
                <a:spcAft>
                  <a:spcPct val="0"/>
                </a:spcAft>
              </a:pPr>
              <a:t>8</a:t>
            </a:fld>
            <a:endParaRPr lang="fr-FR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7107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fr-FR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8131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fr-FR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9155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fr-FR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0179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fr-FR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2EA68C-9925-40F7-BE5B-E93F8353906A}" type="datetime1">
              <a:rPr lang="fr-FR" smtClean="0"/>
              <a:t>12/10/11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501E8-E762-4B04-80EA-EC118B89A479}" type="datetime1">
              <a:rPr lang="fr-FR" smtClean="0"/>
              <a:t>12/10/11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DE72DE-583F-424C-852E-E3F43CA5652D}" type="datetime1">
              <a:rPr lang="fr-FR" smtClean="0"/>
              <a:t>12/10/11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990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B45EE9-A40B-4B1F-AF9A-C1CC39CEA266}" type="datetime1">
              <a:rPr lang="fr-FR" smtClean="0"/>
              <a:t>12/10/11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60E102-F160-43CF-87EA-DF81D1E85F2D}" type="datetime1">
              <a:rPr lang="fr-FR" smtClean="0"/>
              <a:t>12/10/11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C06772-3C49-4F9D-A0F5-5CA8A87FEE1D}" type="datetime1">
              <a:rPr lang="fr-FR" smtClean="0"/>
              <a:t>12/10/11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9E6099-6FA3-487B-9D38-4AE499E655D3}" type="datetime1">
              <a:rPr lang="fr-FR" smtClean="0"/>
              <a:t>12/10/11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E2D2AC-DFBE-4283-8596-EEF10E46430C}" type="datetime1">
              <a:rPr lang="fr-FR" smtClean="0"/>
              <a:t>12/10/11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F84D5-57A3-40E3-AC07-6E838404CF34}" type="datetime1">
              <a:rPr lang="fr-FR" smtClean="0"/>
              <a:t>12/10/11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2CC7EC-B952-4DBA-9946-05BA4A6306C7}" type="datetime1">
              <a:rPr lang="fr-FR" smtClean="0"/>
              <a:t>12/10/11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51E29B-0EE0-4B48-B9A9-148535D79A7C}" type="datetime1">
              <a:rPr lang="fr-FR" smtClean="0"/>
              <a:t>12/10/11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09FD5E56-E202-413C-B86F-262C2EBD3420}" type="datetime1">
              <a:rPr lang="fr-FR" smtClean="0"/>
              <a:t>12/10/11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5" r:id="rId1"/>
    <p:sldLayoutId id="2147483866" r:id="rId2"/>
    <p:sldLayoutId id="2147483867" r:id="rId3"/>
    <p:sldLayoutId id="2147483868" r:id="rId4"/>
    <p:sldLayoutId id="2147483869" r:id="rId5"/>
    <p:sldLayoutId id="2147483870" r:id="rId6"/>
    <p:sldLayoutId id="2147483871" r:id="rId7"/>
    <p:sldLayoutId id="2147483872" r:id="rId8"/>
    <p:sldLayoutId id="2147483873" r:id="rId9"/>
    <p:sldLayoutId id="2147483874" r:id="rId10"/>
    <p:sldLayoutId id="2147483875" r:id="rId11"/>
  </p:sldLayoutIdLst>
  <p:hf hdr="0" ftr="0" dt="0"/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kirschpm@gmail.com" TargetMode="External"/><Relationship Id="rId4" Type="http://schemas.openxmlformats.org/officeDocument/2006/relationships/hyperlink" Target="http://mkirschp.free.fr/" TargetMode="External"/><Relationship Id="rId1" Type="http://schemas.openxmlformats.org/officeDocument/2006/relationships/slideLayout" Target="../slideLayouts/slideLayout1.xml"/><Relationship Id="rId2" Type="http://schemas.openxmlformats.org/officeDocument/2006/relationships/hyperlink" Target="mailto:mkirschpin@univ-paris1.fr" TargetMode="Externa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3.png"/><Relationship Id="rId3" Type="http://schemas.openxmlformats.org/officeDocument/2006/relationships/image" Target="../media/image14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7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8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9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20.emf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21.emf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3.png"/><Relationship Id="rId3" Type="http://schemas.openxmlformats.org/officeDocument/2006/relationships/image" Target="../media/image24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5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em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3.em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5" Type="http://schemas.openxmlformats.org/officeDocument/2006/relationships/image" Target="../media/image7.png"/><Relationship Id="rId6" Type="http://schemas.openxmlformats.org/officeDocument/2006/relationships/image" Target="../media/image8.png"/><Relationship Id="rId7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0.em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smtClean="0"/>
              <a:t>Modélisation des Applications</a:t>
            </a:r>
            <a:endParaRPr lang="fr-F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8001000" cy="2057400"/>
          </a:xfrm>
        </p:spPr>
        <p:txBody>
          <a:bodyPr>
            <a:normAutofit/>
          </a:bodyPr>
          <a:lstStyle/>
          <a:p>
            <a:r>
              <a:rPr lang="fr-FR" sz="2000" dirty="0" smtClean="0"/>
              <a:t>Manuele Kirsch Pinheiro</a:t>
            </a:r>
          </a:p>
          <a:p>
            <a:r>
              <a:rPr lang="fr-FR" sz="2000" dirty="0" smtClean="0"/>
              <a:t>Maître de Conférences – Université Paris 1</a:t>
            </a:r>
          </a:p>
          <a:p>
            <a:r>
              <a:rPr lang="fr-FR" sz="2000" dirty="0" smtClean="0">
                <a:hlinkClick r:id="rId2"/>
              </a:rPr>
              <a:t>mkirschpin@univ-paris1.fr</a:t>
            </a:r>
            <a:r>
              <a:rPr lang="fr-FR" sz="2000" dirty="0" smtClean="0"/>
              <a:t> / </a:t>
            </a:r>
            <a:r>
              <a:rPr lang="fr-FR" sz="2000" dirty="0" smtClean="0">
                <a:hlinkClick r:id="rId3"/>
              </a:rPr>
              <a:t>kirschpm@gmail.com</a:t>
            </a:r>
            <a:r>
              <a:rPr lang="fr-FR" sz="2000" dirty="0" smtClean="0"/>
              <a:t> </a:t>
            </a:r>
          </a:p>
          <a:p>
            <a:r>
              <a:rPr lang="fr-FR" sz="2000" dirty="0" smtClean="0">
                <a:hlinkClick r:id="rId4"/>
              </a:rPr>
              <a:t>http://mkirschp.free.fr</a:t>
            </a:r>
            <a:r>
              <a:rPr lang="fr-FR" sz="2000" dirty="0" smtClean="0"/>
              <a:t> </a:t>
            </a:r>
            <a:endParaRPr lang="fr-FR" sz="2000" dirty="0"/>
          </a:p>
        </p:txBody>
      </p:sp>
    </p:spTree>
    <p:extLst>
      <p:ext uri="{BB962C8B-B14F-4D97-AF65-F5344CB8AC3E}">
        <p14:creationId xmlns:p14="http://schemas.microsoft.com/office/powerpoint/2010/main" val="5161663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>
                <a:solidFill>
                  <a:srgbClr val="252731"/>
                </a:solidFill>
              </a:rPr>
              <a:t>Diagramme de séquence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FR" sz="2800" b="1" dirty="0" smtClean="0"/>
              <a:t>Messages perdus </a:t>
            </a:r>
          </a:p>
          <a:p>
            <a:pPr lvl="1"/>
            <a:r>
              <a:rPr lang="fr-FR" sz="2400" dirty="0" err="1" smtClean="0"/>
              <a:t>UML</a:t>
            </a:r>
            <a:r>
              <a:rPr lang="fr-FR" sz="2400" dirty="0" smtClean="0"/>
              <a:t> permet d’indiquer la perte d’un message, ou encore la réception d’un message inattendu</a:t>
            </a:r>
            <a:endParaRPr lang="fr-FR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6000" y="2937540"/>
            <a:ext cx="4787984" cy="3651853"/>
          </a:xfrm>
          <a:prstGeom prst="rect">
            <a:avLst/>
          </a:prstGeom>
        </p:spPr>
      </p:pic>
      <p:grpSp>
        <p:nvGrpSpPr>
          <p:cNvPr id="10" name="Group 9"/>
          <p:cNvGrpSpPr/>
          <p:nvPr/>
        </p:nvGrpSpPr>
        <p:grpSpPr>
          <a:xfrm>
            <a:off x="6389928" y="3356992"/>
            <a:ext cx="2016952" cy="504056"/>
            <a:chOff x="5508104" y="4221088"/>
            <a:chExt cx="2016952" cy="504056"/>
          </a:xfrm>
        </p:grpSpPr>
        <p:cxnSp>
          <p:nvCxnSpPr>
            <p:cNvPr id="7" name="Straight Arrow Connector 6"/>
            <p:cNvCxnSpPr/>
            <p:nvPr/>
          </p:nvCxnSpPr>
          <p:spPr>
            <a:xfrm>
              <a:off x="6012160" y="4606587"/>
              <a:ext cx="1259592" cy="0"/>
            </a:xfrm>
            <a:prstGeom prst="straightConnector1">
              <a:avLst/>
            </a:prstGeom>
            <a:ln w="28575">
              <a:solidFill>
                <a:srgbClr val="C0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Oval 7"/>
            <p:cNvSpPr/>
            <p:nvPr/>
          </p:nvSpPr>
          <p:spPr>
            <a:xfrm>
              <a:off x="7271751" y="4480288"/>
              <a:ext cx="253305" cy="244856"/>
            </a:xfrm>
            <a:prstGeom prst="ellipse">
              <a:avLst/>
            </a:prstGeom>
            <a:solidFill>
              <a:schemeClr val="tx2"/>
            </a:solidFill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5508104" y="4221088"/>
              <a:ext cx="180902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2000" b="1" dirty="0" smtClean="0"/>
                <a:t>Message perdu</a:t>
              </a:r>
              <a:endParaRPr lang="fr-FR" sz="2000" b="1" dirty="0"/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6259966" y="4119496"/>
            <a:ext cx="2527627" cy="601794"/>
            <a:chOff x="6564556" y="3952674"/>
            <a:chExt cx="2527627" cy="601794"/>
          </a:xfrm>
        </p:grpSpPr>
        <p:cxnSp>
          <p:nvCxnSpPr>
            <p:cNvPr id="13" name="Straight Arrow Connector 12"/>
            <p:cNvCxnSpPr/>
            <p:nvPr/>
          </p:nvCxnSpPr>
          <p:spPr>
            <a:xfrm>
              <a:off x="6817861" y="4432040"/>
              <a:ext cx="1259592" cy="0"/>
            </a:xfrm>
            <a:prstGeom prst="straightConnector1">
              <a:avLst/>
            </a:prstGeom>
            <a:ln w="28575">
              <a:solidFill>
                <a:srgbClr val="C0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TextBox 14"/>
            <p:cNvSpPr txBox="1"/>
            <p:nvPr/>
          </p:nvSpPr>
          <p:spPr>
            <a:xfrm>
              <a:off x="6876576" y="3952674"/>
              <a:ext cx="221560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2000" b="1" dirty="0" smtClean="0"/>
                <a:t>Message inattendu</a:t>
              </a:r>
              <a:endParaRPr lang="fr-FR" sz="2000" b="1" dirty="0"/>
            </a:p>
          </p:txBody>
        </p:sp>
        <p:sp>
          <p:nvSpPr>
            <p:cNvPr id="16" name="Oval 15"/>
            <p:cNvSpPr/>
            <p:nvPr/>
          </p:nvSpPr>
          <p:spPr>
            <a:xfrm>
              <a:off x="6564556" y="4309612"/>
              <a:ext cx="253305" cy="244856"/>
            </a:xfrm>
            <a:prstGeom prst="ellipse">
              <a:avLst/>
            </a:prstGeom>
            <a:solidFill>
              <a:schemeClr val="tx2"/>
            </a:solidFill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</p:spTree>
    <p:extLst>
      <p:ext uri="{BB962C8B-B14F-4D97-AF65-F5344CB8AC3E}">
        <p14:creationId xmlns:p14="http://schemas.microsoft.com/office/powerpoint/2010/main" val="37080954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>
                <a:solidFill>
                  <a:srgbClr val="252731"/>
                </a:solidFill>
              </a:rPr>
              <a:t>Diagramme de séquence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B6F15528-21DE-4FAA-801E-634DDDAF4B2B}" type="slidenum">
              <a:rPr lang="en-US" smtClean="0"/>
              <a:pPr algn="r"/>
              <a:t>11</a:t>
            </a:fld>
            <a:endParaRPr lang="en-US" dirty="0"/>
          </a:p>
        </p:txBody>
      </p:sp>
      <p:sp>
        <p:nvSpPr>
          <p:cNvPr id="8" name="ZoneTexte 7"/>
          <p:cNvSpPr txBox="1"/>
          <p:nvPr/>
        </p:nvSpPr>
        <p:spPr>
          <a:xfrm>
            <a:off x="5796136" y="1772816"/>
            <a:ext cx="3168352" cy="193899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sz="2400" dirty="0" smtClean="0"/>
              <a:t>Les diagrammes de séquence sont utiles pour illustrer les protocoles de communication </a:t>
            </a:r>
            <a:r>
              <a:rPr lang="fr-FR" sz="2400" dirty="0" smtClean="0"/>
              <a:t>réseau </a:t>
            </a:r>
            <a:endParaRPr lang="fr-FR" sz="2400" dirty="0"/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528" y="1628800"/>
            <a:ext cx="4999992" cy="4176464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3528" y="1628800"/>
            <a:ext cx="4862658" cy="46085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02577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>
                <a:solidFill>
                  <a:srgbClr val="252731"/>
                </a:solidFill>
              </a:rPr>
              <a:t>Diagramme de séquence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FR" sz="2800" b="1" dirty="0" smtClean="0"/>
              <a:t>Scénario</a:t>
            </a:r>
            <a:r>
              <a:rPr lang="fr-FR" sz="2800" dirty="0" smtClean="0"/>
              <a:t> :  </a:t>
            </a:r>
          </a:p>
          <a:p>
            <a:pPr lvl="1"/>
            <a:r>
              <a:rPr lang="fr-FR" sz="2400" dirty="0" smtClean="0"/>
              <a:t>Un client ouvre une connexion avec un serveur</a:t>
            </a:r>
          </a:p>
          <a:p>
            <a:pPr lvl="1"/>
            <a:r>
              <a:rPr lang="fr-FR" sz="2400" dirty="0" smtClean="0"/>
              <a:t>Le serveur, lorsqu’il reçoit une demande d’ouverture de connexion de la part d’un client, va créer un nouveau </a:t>
            </a:r>
            <a:r>
              <a:rPr lang="fr-FR" sz="2400" i="1" dirty="0" smtClean="0"/>
              <a:t>thread</a:t>
            </a:r>
            <a:r>
              <a:rPr lang="fr-FR" sz="2400" dirty="0" smtClean="0"/>
              <a:t> qui s’occupera de cette connexion</a:t>
            </a:r>
          </a:p>
          <a:p>
            <a:pPr lvl="1"/>
            <a:r>
              <a:rPr lang="fr-FR" sz="2400" dirty="0" smtClean="0"/>
              <a:t>Le client envoie alors le message à travers la nouvelle connexion </a:t>
            </a:r>
          </a:p>
          <a:p>
            <a:pPr lvl="1"/>
            <a:r>
              <a:rPr lang="fr-FR" sz="2400" dirty="0" smtClean="0"/>
              <a:t>Le </a:t>
            </a:r>
            <a:r>
              <a:rPr lang="fr-FR" sz="2400" i="1" dirty="0" smtClean="0"/>
              <a:t>thread</a:t>
            </a:r>
            <a:r>
              <a:rPr lang="fr-FR" sz="2400" dirty="0" smtClean="0"/>
              <a:t> dédié reçoit le message et le traite. Il envoie ensuite la réponse au client, qui l’attend</a:t>
            </a:r>
          </a:p>
          <a:p>
            <a:pPr lvl="1"/>
            <a:r>
              <a:rPr lang="fr-FR" sz="2400" dirty="0" smtClean="0"/>
              <a:t>Le client ferme ensuite la connexion auprès du serveur, qui détruit le </a:t>
            </a:r>
            <a:r>
              <a:rPr lang="fr-FR" sz="2400" i="1" dirty="0" smtClean="0"/>
              <a:t>thread</a:t>
            </a:r>
            <a:endParaRPr lang="fr-FR" sz="2400" i="1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B6F15528-21DE-4FAA-801E-634DDDAF4B2B}" type="slidenum">
              <a:rPr lang="en-US" smtClean="0"/>
              <a:pPr algn="r"/>
              <a:t>12</a:t>
            </a:fld>
            <a:endParaRPr lang="en-US"/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1329" y="1434981"/>
            <a:ext cx="8571151" cy="49463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90545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>
                <a:solidFill>
                  <a:srgbClr val="252731"/>
                </a:solidFill>
              </a:rPr>
              <a:t>Diagramme</a:t>
            </a:r>
            <a:r>
              <a:rPr lang="fr-FR" dirty="0" smtClean="0"/>
              <a:t> de séquence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507288" cy="4876800"/>
          </a:xfrm>
        </p:spPr>
        <p:txBody>
          <a:bodyPr/>
          <a:lstStyle/>
          <a:p>
            <a:r>
              <a:rPr lang="fr-FR" dirty="0" smtClean="0"/>
              <a:t>Relation </a:t>
            </a:r>
            <a:r>
              <a:rPr lang="fr-FR" b="1" dirty="0" smtClean="0"/>
              <a:t>diagramme de séquence </a:t>
            </a:r>
            <a:r>
              <a:rPr lang="fr-FR" dirty="0" smtClean="0">
                <a:sym typeface="Wingdings" pitchFamily="2" charset="2"/>
              </a:rPr>
              <a:t>↔ </a:t>
            </a:r>
            <a:r>
              <a:rPr lang="fr-FR" b="1" dirty="0" smtClean="0">
                <a:sym typeface="Wingdings" pitchFamily="2" charset="2"/>
              </a:rPr>
              <a:t>diagramme de classe</a:t>
            </a:r>
          </a:p>
          <a:p>
            <a:pPr lvl="1"/>
            <a:r>
              <a:rPr lang="fr-FR" sz="2200" dirty="0" smtClean="0">
                <a:sym typeface="Wingdings" pitchFamily="2" charset="2"/>
              </a:rPr>
              <a:t>Les messages dans un diagramme de séquence correspondent </a:t>
            </a:r>
            <a:r>
              <a:rPr lang="fr-FR" sz="2200" dirty="0">
                <a:sym typeface="Wingdings" pitchFamily="2" charset="2"/>
              </a:rPr>
              <a:t>a</a:t>
            </a:r>
            <a:r>
              <a:rPr lang="fr-FR" sz="2200" dirty="0" smtClean="0">
                <a:sym typeface="Wingdings" pitchFamily="2" charset="2"/>
              </a:rPr>
              <a:t>ux opérations dans le diagramme de classes</a:t>
            </a:r>
            <a:endParaRPr lang="fr-FR" sz="22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FDA325-26FB-4264-9B61-C789AFA25E8D}" type="slidenum">
              <a:rPr lang="fr-FR" smtClean="0"/>
              <a:pPr/>
              <a:t>13</a:t>
            </a:fld>
            <a:endParaRPr lang="fr-FR"/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3351080"/>
            <a:ext cx="7056784" cy="34660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251521" y="5015072"/>
            <a:ext cx="3744416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fr-FR" sz="2000" dirty="0" smtClean="0"/>
              <a:t>Les </a:t>
            </a:r>
            <a:r>
              <a:rPr lang="fr-FR" sz="2000" b="1" dirty="0" smtClean="0">
                <a:solidFill>
                  <a:srgbClr val="990000"/>
                </a:solidFill>
              </a:rPr>
              <a:t>opérations</a:t>
            </a:r>
            <a:r>
              <a:rPr lang="fr-FR" sz="2000" dirty="0" smtClean="0">
                <a:solidFill>
                  <a:schemeClr val="tx2"/>
                </a:solidFill>
              </a:rPr>
              <a:t> </a:t>
            </a:r>
            <a:r>
              <a:rPr lang="fr-FR" sz="2000" dirty="0" smtClean="0"/>
              <a:t>appelées par un </a:t>
            </a:r>
            <a:r>
              <a:rPr lang="fr-FR" sz="2000" b="1" dirty="0" smtClean="0">
                <a:solidFill>
                  <a:srgbClr val="990000"/>
                </a:solidFill>
              </a:rPr>
              <a:t>autre objet </a:t>
            </a:r>
            <a:r>
              <a:rPr lang="fr-FR" sz="2000" dirty="0" smtClean="0"/>
              <a:t>sont </a:t>
            </a:r>
            <a:r>
              <a:rPr lang="fr-FR" sz="2000" b="1" dirty="0" smtClean="0"/>
              <a:t>publiques </a:t>
            </a:r>
            <a:br>
              <a:rPr lang="fr-FR" sz="2000" b="1" dirty="0" smtClean="0"/>
            </a:br>
            <a:r>
              <a:rPr lang="fr-FR" sz="2000" dirty="0" smtClean="0"/>
              <a:t>(ou package)</a:t>
            </a:r>
          </a:p>
        </p:txBody>
      </p:sp>
      <p:cxnSp>
        <p:nvCxnSpPr>
          <p:cNvPr id="8" name="Straight Arrow Connector 7"/>
          <p:cNvCxnSpPr>
            <a:stCxn id="6" idx="3"/>
          </p:cNvCxnSpPr>
          <p:nvPr/>
        </p:nvCxnSpPr>
        <p:spPr>
          <a:xfrm>
            <a:off x="3995937" y="5476737"/>
            <a:ext cx="1368151" cy="246221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107504" y="6125815"/>
            <a:ext cx="4834978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fr-FR" sz="2000" dirty="0" smtClean="0"/>
              <a:t>Les </a:t>
            </a:r>
            <a:r>
              <a:rPr lang="fr-FR" sz="2000" b="1" dirty="0" smtClean="0">
                <a:solidFill>
                  <a:srgbClr val="990000"/>
                </a:solidFill>
              </a:rPr>
              <a:t>opérations</a:t>
            </a:r>
            <a:r>
              <a:rPr lang="fr-FR" sz="2000" dirty="0" smtClean="0">
                <a:solidFill>
                  <a:schemeClr val="tx2"/>
                </a:solidFill>
              </a:rPr>
              <a:t> </a:t>
            </a:r>
            <a:r>
              <a:rPr lang="fr-FR" sz="2000" dirty="0" smtClean="0"/>
              <a:t>correspondant aux </a:t>
            </a:r>
            <a:r>
              <a:rPr lang="fr-FR" sz="2000" b="1" dirty="0" smtClean="0">
                <a:solidFill>
                  <a:srgbClr val="990000"/>
                </a:solidFill>
              </a:rPr>
              <a:t>traitement</a:t>
            </a:r>
            <a:r>
              <a:rPr lang="fr-FR" sz="2000" b="1" dirty="0" smtClean="0">
                <a:solidFill>
                  <a:schemeClr val="tx2"/>
                </a:solidFill>
              </a:rPr>
              <a:t> </a:t>
            </a:r>
            <a:r>
              <a:rPr lang="fr-FR" sz="2000" b="1" dirty="0" smtClean="0">
                <a:solidFill>
                  <a:srgbClr val="990000"/>
                </a:solidFill>
              </a:rPr>
              <a:t>internes</a:t>
            </a:r>
            <a:r>
              <a:rPr lang="fr-FR" sz="2000" b="1" dirty="0" smtClean="0">
                <a:solidFill>
                  <a:schemeClr val="tx2"/>
                </a:solidFill>
              </a:rPr>
              <a:t> </a:t>
            </a:r>
            <a:r>
              <a:rPr lang="fr-FR" sz="2000" dirty="0" smtClean="0"/>
              <a:t>peuvent être </a:t>
            </a:r>
            <a:r>
              <a:rPr lang="fr-FR" sz="2000" b="1" dirty="0" smtClean="0">
                <a:solidFill>
                  <a:srgbClr val="990000"/>
                </a:solidFill>
              </a:rPr>
              <a:t>privées</a:t>
            </a:r>
          </a:p>
        </p:txBody>
      </p:sp>
      <p:cxnSp>
        <p:nvCxnSpPr>
          <p:cNvPr id="12" name="Straight Arrow Connector 11"/>
          <p:cNvCxnSpPr>
            <a:stCxn id="11" idx="3"/>
          </p:cNvCxnSpPr>
          <p:nvPr/>
        </p:nvCxnSpPr>
        <p:spPr>
          <a:xfrm flipV="1">
            <a:off x="4942482" y="6125816"/>
            <a:ext cx="421606" cy="30777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6300192" y="2636912"/>
            <a:ext cx="2808312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fr-FR" i="1" dirty="0" smtClean="0"/>
              <a:t>Souvent un </a:t>
            </a:r>
            <a:r>
              <a:rPr lang="fr-FR" b="1" i="1" dirty="0" smtClean="0">
                <a:solidFill>
                  <a:srgbClr val="990000"/>
                </a:solidFill>
              </a:rPr>
              <a:t>message</a:t>
            </a:r>
            <a:r>
              <a:rPr lang="fr-FR" i="1" dirty="0" smtClean="0">
                <a:solidFill>
                  <a:schemeClr val="tx2"/>
                </a:solidFill>
              </a:rPr>
              <a:t> </a:t>
            </a:r>
            <a:r>
              <a:rPr lang="fr-FR" i="1" dirty="0" smtClean="0"/>
              <a:t>entre 2 </a:t>
            </a:r>
            <a:r>
              <a:rPr lang="fr-FR" b="1" i="1" dirty="0" smtClean="0">
                <a:solidFill>
                  <a:srgbClr val="990000"/>
                </a:solidFill>
              </a:rPr>
              <a:t>objets</a:t>
            </a:r>
            <a:r>
              <a:rPr lang="fr-FR" i="1" dirty="0" smtClean="0">
                <a:solidFill>
                  <a:schemeClr val="tx2"/>
                </a:solidFill>
              </a:rPr>
              <a:t> </a:t>
            </a:r>
            <a:r>
              <a:rPr lang="fr-FR" i="1" dirty="0" smtClean="0"/>
              <a:t>indique une </a:t>
            </a:r>
            <a:r>
              <a:rPr lang="fr-FR" b="1" i="1" dirty="0" smtClean="0">
                <a:solidFill>
                  <a:srgbClr val="990000"/>
                </a:solidFill>
              </a:rPr>
              <a:t>association</a:t>
            </a:r>
            <a:r>
              <a:rPr lang="fr-FR" i="1" dirty="0" smtClean="0">
                <a:solidFill>
                  <a:schemeClr val="tx2"/>
                </a:solidFill>
              </a:rPr>
              <a:t> </a:t>
            </a:r>
            <a:r>
              <a:rPr lang="fr-FR" i="1" dirty="0" smtClean="0"/>
              <a:t>(ou dépendance) entre les </a:t>
            </a:r>
            <a:r>
              <a:rPr lang="fr-FR" b="1" i="1" dirty="0" smtClean="0">
                <a:solidFill>
                  <a:srgbClr val="990000"/>
                </a:solidFill>
              </a:rPr>
              <a:t>classes</a:t>
            </a:r>
            <a:r>
              <a:rPr lang="fr-FR" b="1" i="1" dirty="0" smtClean="0">
                <a:solidFill>
                  <a:schemeClr val="tx2"/>
                </a:solidFill>
              </a:rPr>
              <a:t> </a:t>
            </a:r>
          </a:p>
        </p:txBody>
      </p:sp>
      <p:cxnSp>
        <p:nvCxnSpPr>
          <p:cNvPr id="19" name="Straight Arrow Connector 18"/>
          <p:cNvCxnSpPr>
            <a:stCxn id="22" idx="2"/>
          </p:cNvCxnSpPr>
          <p:nvPr/>
        </p:nvCxnSpPr>
        <p:spPr>
          <a:xfrm flipH="1">
            <a:off x="6516216" y="3744908"/>
            <a:ext cx="1188132" cy="33216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34154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3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60032" y="3789040"/>
            <a:ext cx="3705225" cy="2619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>
                <a:solidFill>
                  <a:srgbClr val="252731"/>
                </a:solidFill>
              </a:rPr>
              <a:t>Diagramme de séquence</a:t>
            </a:r>
          </a:p>
        </p:txBody>
      </p:sp>
      <p:sp>
        <p:nvSpPr>
          <p:cNvPr id="28675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FR" sz="2800" b="1" dirty="0" smtClean="0"/>
              <a:t>Fragment d’interaction</a:t>
            </a:r>
          </a:p>
          <a:p>
            <a:pPr lvl="1"/>
            <a:r>
              <a:rPr lang="fr-FR" sz="2400" b="1" dirty="0" smtClean="0">
                <a:solidFill>
                  <a:srgbClr val="990000"/>
                </a:solidFill>
              </a:rPr>
              <a:t>Regroupement de messages </a:t>
            </a:r>
            <a:r>
              <a:rPr lang="fr-FR" sz="2400" dirty="0" smtClean="0"/>
              <a:t>à l’intérieur d’un diagramme de séquence</a:t>
            </a:r>
          </a:p>
          <a:p>
            <a:pPr lvl="1"/>
            <a:r>
              <a:rPr lang="fr-FR" sz="2400" dirty="0" smtClean="0"/>
              <a:t>Les fragments permettent de représenter une situation plus complexe à partir d’un opérateur</a:t>
            </a:r>
          </a:p>
          <a:p>
            <a:pPr lvl="2"/>
            <a:r>
              <a:rPr lang="fr-FR" sz="2000" dirty="0" smtClean="0"/>
              <a:t>Fragments optionnels, </a:t>
            </a:r>
            <a:br>
              <a:rPr lang="fr-FR" sz="2000" dirty="0" smtClean="0"/>
            </a:br>
            <a:r>
              <a:rPr lang="fr-FR" sz="2000" dirty="0" smtClean="0"/>
              <a:t>alternatifs, parallèles, </a:t>
            </a:r>
            <a:br>
              <a:rPr lang="fr-FR" sz="2000" dirty="0" smtClean="0"/>
            </a:br>
            <a:r>
              <a:rPr lang="fr-FR" sz="2000" dirty="0" smtClean="0"/>
              <a:t>boucles…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82609A-8AF2-412D-98AB-9E85A071BB3C}" type="slidenum">
              <a:rPr lang="fr-FR" smtClean="0"/>
              <a:pPr/>
              <a:t>14</a:t>
            </a:fld>
            <a:endParaRPr lang="fr-FR"/>
          </a:p>
        </p:txBody>
      </p:sp>
      <p:cxnSp>
        <p:nvCxnSpPr>
          <p:cNvPr id="8" name="Curved Connector 7"/>
          <p:cNvCxnSpPr/>
          <p:nvPr/>
        </p:nvCxnSpPr>
        <p:spPr>
          <a:xfrm flipV="1">
            <a:off x="3931345" y="5098727"/>
            <a:ext cx="928687" cy="825500"/>
          </a:xfrm>
          <a:prstGeom prst="curvedConnector3">
            <a:avLst>
              <a:gd name="adj1" fmla="val 50000"/>
            </a:avLst>
          </a:prstGeom>
          <a:ln>
            <a:tailEnd type="stealth" w="lg" len="lg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710906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7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21802" y="1412776"/>
            <a:ext cx="5122198" cy="4818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698" name="Title 1"/>
          <p:cNvSpPr>
            <a:spLocks noGrp="1"/>
          </p:cNvSpPr>
          <p:nvPr>
            <p:ph type="title"/>
          </p:nvPr>
        </p:nvSpPr>
        <p:spPr>
          <a:xfrm>
            <a:off x="395536" y="332656"/>
            <a:ext cx="8229600" cy="990600"/>
          </a:xfrm>
        </p:spPr>
        <p:txBody>
          <a:bodyPr/>
          <a:lstStyle/>
          <a:p>
            <a:r>
              <a:rPr lang="fr-FR" dirty="0" smtClean="0">
                <a:solidFill>
                  <a:srgbClr val="252731"/>
                </a:solidFill>
              </a:rPr>
              <a:t>Diagramme de séquence</a:t>
            </a:r>
          </a:p>
        </p:txBody>
      </p:sp>
      <p:sp>
        <p:nvSpPr>
          <p:cNvPr id="29699" name="Content Placeholder 2"/>
          <p:cNvSpPr>
            <a:spLocks noGrp="1"/>
          </p:cNvSpPr>
          <p:nvPr>
            <p:ph sz="half" idx="1"/>
          </p:nvPr>
        </p:nvSpPr>
        <p:spPr>
          <a:xfrm>
            <a:off x="251520" y="1512634"/>
            <a:ext cx="4038600" cy="4718304"/>
          </a:xfrm>
        </p:spPr>
        <p:txBody>
          <a:bodyPr/>
          <a:lstStyle/>
          <a:p>
            <a:r>
              <a:rPr lang="fr-FR" b="1" dirty="0" smtClean="0"/>
              <a:t>Fragment d’interaction</a:t>
            </a:r>
          </a:p>
          <a:p>
            <a:pPr lvl="1"/>
            <a:r>
              <a:rPr lang="fr-FR" b="1" dirty="0" err="1" smtClean="0">
                <a:solidFill>
                  <a:srgbClr val="990000"/>
                </a:solidFill>
              </a:rPr>
              <a:t>Opt</a:t>
            </a:r>
            <a:r>
              <a:rPr lang="fr-FR" dirty="0" smtClean="0">
                <a:solidFill>
                  <a:schemeClr val="tx2"/>
                </a:solidFill>
              </a:rPr>
              <a:t> </a:t>
            </a:r>
            <a:r>
              <a:rPr lang="fr-FR" dirty="0" smtClean="0"/>
              <a:t>indique qu’un groupe de messages est optionnel </a:t>
            </a:r>
          </a:p>
          <a:p>
            <a:pPr lvl="1"/>
            <a:endParaRPr lang="fr-FR" dirty="0" smtClean="0"/>
          </a:p>
          <a:p>
            <a:pPr lvl="1"/>
            <a:r>
              <a:rPr lang="fr-FR" b="1" dirty="0" smtClean="0">
                <a:solidFill>
                  <a:srgbClr val="990000"/>
                </a:solidFill>
              </a:rPr>
              <a:t>Alt</a:t>
            </a:r>
            <a:r>
              <a:rPr lang="fr-FR" dirty="0" smtClean="0">
                <a:solidFill>
                  <a:schemeClr val="tx2"/>
                </a:solidFill>
              </a:rPr>
              <a:t> </a:t>
            </a:r>
            <a:r>
              <a:rPr lang="fr-FR" dirty="0" smtClean="0"/>
              <a:t>indique des groupes de messages alternatifs (un choix)</a:t>
            </a:r>
          </a:p>
          <a:p>
            <a:pPr lvl="1"/>
            <a:endParaRPr lang="fr-FR" dirty="0" smtClean="0"/>
          </a:p>
          <a:p>
            <a:pPr lvl="1"/>
            <a:endParaRPr lang="fr-FR" dirty="0" smtClean="0"/>
          </a:p>
          <a:p>
            <a:pPr lvl="1"/>
            <a:endParaRPr lang="fr-FR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C5A70D5A-7B0B-45FD-926F-62C689C47059}" type="slidenum">
              <a:rPr lang="fr-FR" smtClean="0"/>
              <a:pPr algn="r"/>
              <a:t>15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6113111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>
                <a:solidFill>
                  <a:srgbClr val="252731"/>
                </a:solidFill>
              </a:rPr>
              <a:t>Diagramme de séquence</a:t>
            </a:r>
          </a:p>
        </p:txBody>
      </p:sp>
      <p:pic>
        <p:nvPicPr>
          <p:cNvPr id="3072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75856" y="2541736"/>
            <a:ext cx="5643562" cy="391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22" name="Content Placeholder 1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FR" sz="2800" b="1" dirty="0" smtClean="0"/>
              <a:t>Fragment d’interaction</a:t>
            </a:r>
          </a:p>
          <a:p>
            <a:pPr lvl="1"/>
            <a:r>
              <a:rPr lang="fr-FR" sz="2400" b="1" dirty="0" smtClean="0">
                <a:solidFill>
                  <a:srgbClr val="990000"/>
                </a:solidFill>
              </a:rPr>
              <a:t>Par</a:t>
            </a:r>
            <a:r>
              <a:rPr lang="fr-FR" sz="2400" dirty="0" smtClean="0">
                <a:solidFill>
                  <a:schemeClr val="tx2"/>
                </a:solidFill>
              </a:rPr>
              <a:t> </a:t>
            </a:r>
            <a:r>
              <a:rPr lang="fr-FR" sz="2400" dirty="0" smtClean="0"/>
              <a:t>indique que l’envoie des messages se déroule en parallèle</a:t>
            </a:r>
          </a:p>
          <a:p>
            <a:endParaRPr lang="fr-FR" sz="2800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AA476C-1F7C-4C4D-846A-E4C56AE6A279}" type="slidenum">
              <a:rPr lang="fr-FR" smtClean="0"/>
              <a:pPr/>
              <a:t>16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656869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>
                <a:solidFill>
                  <a:srgbClr val="252731"/>
                </a:solidFill>
              </a:rPr>
              <a:t>Diagramme de séquence</a:t>
            </a:r>
          </a:p>
        </p:txBody>
      </p:sp>
      <p:sp>
        <p:nvSpPr>
          <p:cNvPr id="31746" name="Content Placeholder 7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4876800"/>
          </a:xfrm>
        </p:spPr>
        <p:txBody>
          <a:bodyPr>
            <a:normAutofit/>
          </a:bodyPr>
          <a:lstStyle/>
          <a:p>
            <a:r>
              <a:rPr lang="fr-FR" sz="2800" b="1" dirty="0" smtClean="0"/>
              <a:t>Fragment d’interaction</a:t>
            </a:r>
          </a:p>
          <a:p>
            <a:pPr lvl="1"/>
            <a:r>
              <a:rPr lang="fr-FR" sz="2400" b="1" dirty="0" err="1" smtClean="0">
                <a:solidFill>
                  <a:srgbClr val="990000"/>
                </a:solidFill>
              </a:rPr>
              <a:t>loop</a:t>
            </a:r>
            <a:r>
              <a:rPr lang="fr-FR" sz="2400" b="1" dirty="0" smtClean="0">
                <a:solidFill>
                  <a:srgbClr val="990000"/>
                </a:solidFill>
              </a:rPr>
              <a:t> (min, max) </a:t>
            </a:r>
            <a:r>
              <a:rPr lang="fr-FR" sz="2400" dirty="0" smtClean="0"/>
              <a:t>: boucle se répète au moins min fois, jusqu’à max, ou tant que la condition est vraie </a:t>
            </a:r>
          </a:p>
          <a:p>
            <a:endParaRPr lang="fr-FR" sz="2800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63C8D-E9D4-4EA1-8835-214B9D2C005F}" type="slidenum">
              <a:rPr lang="fr-FR" smtClean="0"/>
              <a:pPr/>
              <a:t>17</a:t>
            </a:fld>
            <a:endParaRPr lang="fr-FR"/>
          </a:p>
        </p:txBody>
      </p:sp>
      <p:pic>
        <p:nvPicPr>
          <p:cNvPr id="31749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55576" y="3049610"/>
            <a:ext cx="7512867" cy="35477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6" name="Group 5"/>
          <p:cNvGrpSpPr/>
          <p:nvPr/>
        </p:nvGrpSpPr>
        <p:grpSpPr>
          <a:xfrm>
            <a:off x="6084168" y="2813447"/>
            <a:ext cx="2987824" cy="1119609"/>
            <a:chOff x="6156177" y="2813447"/>
            <a:chExt cx="2987824" cy="1119609"/>
          </a:xfrm>
        </p:grpSpPr>
        <p:sp>
          <p:nvSpPr>
            <p:cNvPr id="2" name="Oval 1"/>
            <p:cNvSpPr/>
            <p:nvPr/>
          </p:nvSpPr>
          <p:spPr>
            <a:xfrm>
              <a:off x="7236295" y="3429000"/>
              <a:ext cx="648073" cy="504056"/>
            </a:xfrm>
            <a:prstGeom prst="ellipse">
              <a:avLst/>
            </a:prstGeom>
            <a:noFill/>
            <a:ln>
              <a:solidFill>
                <a:srgbClr val="99000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" name="TextBox 2"/>
            <p:cNvSpPr txBox="1"/>
            <p:nvPr/>
          </p:nvSpPr>
          <p:spPr>
            <a:xfrm>
              <a:off x="6156177" y="2813447"/>
              <a:ext cx="2987824" cy="615553"/>
            </a:xfrm>
            <a:prstGeom prst="rect">
              <a:avLst/>
            </a:prstGeom>
            <a:ln>
              <a:solidFill>
                <a:srgbClr val="99000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fr-FR" sz="2000" dirty="0" smtClean="0"/>
                <a:t>Multiplicité pour indiquer qu’il y a plusieurs portes</a:t>
              </a:r>
              <a:endParaRPr lang="fr-FR" sz="2000" dirty="0"/>
            </a:p>
          </p:txBody>
        </p:sp>
      </p:grpSp>
    </p:spTree>
    <p:extLst>
      <p:ext uri="{BB962C8B-B14F-4D97-AF65-F5344CB8AC3E}">
        <p14:creationId xmlns:p14="http://schemas.microsoft.com/office/powerpoint/2010/main" val="31679467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69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12294" y="1643063"/>
            <a:ext cx="5331706" cy="437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770" name="Title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990600"/>
          </a:xfrm>
        </p:spPr>
        <p:txBody>
          <a:bodyPr/>
          <a:lstStyle/>
          <a:p>
            <a:r>
              <a:rPr lang="fr-FR" dirty="0" smtClean="0">
                <a:solidFill>
                  <a:srgbClr val="252731"/>
                </a:solidFill>
              </a:rPr>
              <a:t>Diagramme de séquence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7504" y="1643063"/>
            <a:ext cx="3744416" cy="4718304"/>
          </a:xfrm>
        </p:spPr>
        <p:txBody>
          <a:bodyPr>
            <a:normAutofit fontScale="92500"/>
          </a:bodyPr>
          <a:lstStyle/>
          <a:p>
            <a:r>
              <a:rPr lang="fr-FR" b="1" dirty="0" smtClean="0"/>
              <a:t>Fragment d’interaction</a:t>
            </a:r>
          </a:p>
          <a:p>
            <a:pPr lvl="1"/>
            <a:r>
              <a:rPr lang="fr-FR" b="1" dirty="0" err="1" smtClean="0">
                <a:solidFill>
                  <a:srgbClr val="990000"/>
                </a:solidFill>
              </a:rPr>
              <a:t>Critical</a:t>
            </a:r>
            <a:r>
              <a:rPr lang="fr-FR" dirty="0" smtClean="0">
                <a:solidFill>
                  <a:schemeClr val="tx2"/>
                </a:solidFill>
              </a:rPr>
              <a:t> </a:t>
            </a:r>
            <a:r>
              <a:rPr lang="fr-FR" dirty="0" smtClean="0"/>
              <a:t>indique que </a:t>
            </a:r>
            <a:br>
              <a:rPr lang="fr-FR" dirty="0" smtClean="0"/>
            </a:br>
            <a:r>
              <a:rPr lang="fr-FR" dirty="0" smtClean="0"/>
              <a:t>le fragment est atomique, qu’il doit être complètement traversé avant que de nouveaux messages soient acceptés</a:t>
            </a:r>
          </a:p>
          <a:p>
            <a:pPr lvl="1"/>
            <a:endParaRPr lang="fr-FR" dirty="0" smtClean="0"/>
          </a:p>
          <a:p>
            <a:pPr lvl="1"/>
            <a:r>
              <a:rPr lang="fr-FR" b="1" dirty="0" err="1" smtClean="0">
                <a:solidFill>
                  <a:srgbClr val="990000"/>
                </a:solidFill>
              </a:rPr>
              <a:t>Ref</a:t>
            </a:r>
            <a:r>
              <a:rPr lang="fr-FR" dirty="0" smtClean="0">
                <a:solidFill>
                  <a:schemeClr val="tx2"/>
                </a:solidFill>
              </a:rPr>
              <a:t> </a:t>
            </a:r>
            <a:r>
              <a:rPr lang="fr-FR" dirty="0" smtClean="0"/>
              <a:t>: lorsqu’une interaction est trop complexe, on peut </a:t>
            </a:r>
            <a:br>
              <a:rPr lang="fr-FR" dirty="0" smtClean="0"/>
            </a:br>
            <a:r>
              <a:rPr lang="fr-FR" dirty="0" smtClean="0"/>
              <a:t>la décomposer en plusieurs </a:t>
            </a:r>
            <a:br>
              <a:rPr lang="fr-FR" dirty="0" smtClean="0"/>
            </a:br>
            <a:r>
              <a:rPr lang="fr-FR" dirty="0" smtClean="0"/>
              <a:t>diagrammes</a:t>
            </a:r>
          </a:p>
          <a:p>
            <a:endParaRPr lang="fr-FR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11C3517A-54E3-4604-964F-01D304E510E9}" type="slidenum">
              <a:rPr lang="fr-FR" smtClean="0"/>
              <a:pPr algn="r"/>
              <a:t>18</a:t>
            </a:fld>
            <a:endParaRPr lang="fr-FR" dirty="0"/>
          </a:p>
        </p:txBody>
      </p:sp>
      <p:grpSp>
        <p:nvGrpSpPr>
          <p:cNvPr id="7" name="Group 6"/>
          <p:cNvGrpSpPr/>
          <p:nvPr/>
        </p:nvGrpSpPr>
        <p:grpSpPr>
          <a:xfrm>
            <a:off x="5364088" y="4397623"/>
            <a:ext cx="2952328" cy="1119609"/>
            <a:chOff x="6012161" y="1667880"/>
            <a:chExt cx="2952328" cy="1119609"/>
          </a:xfrm>
        </p:grpSpPr>
        <p:sp>
          <p:nvSpPr>
            <p:cNvPr id="8" name="Oval 7"/>
            <p:cNvSpPr/>
            <p:nvPr/>
          </p:nvSpPr>
          <p:spPr>
            <a:xfrm>
              <a:off x="6012161" y="1667880"/>
              <a:ext cx="1944216" cy="504056"/>
            </a:xfrm>
            <a:prstGeom prst="ellipse">
              <a:avLst/>
            </a:prstGeom>
            <a:noFill/>
            <a:ln>
              <a:solidFill>
                <a:srgbClr val="990000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7164289" y="2171936"/>
              <a:ext cx="1800200" cy="615553"/>
            </a:xfrm>
            <a:prstGeom prst="rect">
              <a:avLst/>
            </a:prstGeom>
            <a:ln>
              <a:solidFill>
                <a:srgbClr val="990000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fr-FR" sz="2000" dirty="0" smtClean="0"/>
                <a:t>Condition pour poursuivre</a:t>
              </a:r>
              <a:endParaRPr lang="fr-FR" sz="2000" dirty="0"/>
            </a:p>
          </p:txBody>
        </p:sp>
      </p:grpSp>
    </p:spTree>
    <p:extLst>
      <p:ext uri="{BB962C8B-B14F-4D97-AF65-F5344CB8AC3E}">
        <p14:creationId xmlns:p14="http://schemas.microsoft.com/office/powerpoint/2010/main" val="7894488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>
                <a:solidFill>
                  <a:srgbClr val="252731"/>
                </a:solidFill>
              </a:rPr>
              <a:t>Diagramme de séquence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FR" sz="2800" b="1" dirty="0" smtClean="0"/>
              <a:t>Scénario</a:t>
            </a:r>
            <a:r>
              <a:rPr lang="fr-FR" sz="2800" dirty="0" smtClean="0"/>
              <a:t> :  </a:t>
            </a:r>
          </a:p>
          <a:p>
            <a:pPr lvl="1"/>
            <a:r>
              <a:rPr lang="fr-FR" sz="2400" dirty="0" smtClean="0"/>
              <a:t>Un client ouvre une connexion avec un serveur</a:t>
            </a:r>
          </a:p>
          <a:p>
            <a:pPr lvl="1"/>
            <a:r>
              <a:rPr lang="fr-FR" sz="2400" dirty="0" smtClean="0"/>
              <a:t>Le serveur, lorsqu’il reçoit une demande d’ouverture de connexion de la part d’un client, va créer un nouveau </a:t>
            </a:r>
            <a:r>
              <a:rPr lang="fr-FR" sz="2400" i="1" dirty="0" smtClean="0"/>
              <a:t>thread</a:t>
            </a:r>
            <a:r>
              <a:rPr lang="fr-FR" sz="2400" dirty="0" smtClean="0"/>
              <a:t> qui s’occupera de cette connexion</a:t>
            </a:r>
          </a:p>
          <a:p>
            <a:pPr lvl="1"/>
            <a:r>
              <a:rPr lang="fr-FR" sz="2400" dirty="0" smtClean="0"/>
              <a:t>Le client envoie alors </a:t>
            </a:r>
            <a:r>
              <a:rPr lang="fr-FR" sz="2400" b="1" dirty="0" smtClean="0"/>
              <a:t>une ou plusieurs messages </a:t>
            </a:r>
            <a:r>
              <a:rPr lang="fr-FR" sz="2400" dirty="0" smtClean="0"/>
              <a:t>à travers la nouvelle connexion </a:t>
            </a:r>
          </a:p>
          <a:p>
            <a:pPr lvl="1"/>
            <a:r>
              <a:rPr lang="fr-FR" sz="2400" dirty="0" smtClean="0"/>
              <a:t>Le </a:t>
            </a:r>
            <a:r>
              <a:rPr lang="fr-FR" sz="2400" i="1" dirty="0" smtClean="0"/>
              <a:t>thread</a:t>
            </a:r>
            <a:r>
              <a:rPr lang="fr-FR" sz="2400" dirty="0" smtClean="0"/>
              <a:t> dédié reçoit </a:t>
            </a:r>
            <a:r>
              <a:rPr lang="fr-FR" sz="2400" b="1" dirty="0" smtClean="0"/>
              <a:t>chaque message et le traite</a:t>
            </a:r>
            <a:r>
              <a:rPr lang="fr-FR" sz="2400" dirty="0" smtClean="0"/>
              <a:t>. Il envoie ensuite la réponse au client, qui </a:t>
            </a:r>
            <a:r>
              <a:rPr lang="fr-FR" sz="2400" b="1" dirty="0" smtClean="0"/>
              <a:t>attend à chaque message</a:t>
            </a:r>
          </a:p>
          <a:p>
            <a:pPr lvl="1"/>
            <a:r>
              <a:rPr lang="fr-FR" sz="2400" dirty="0" smtClean="0"/>
              <a:t>Une fois </a:t>
            </a:r>
            <a:r>
              <a:rPr lang="fr-FR" sz="2400" b="1" dirty="0" smtClean="0"/>
              <a:t>tous les messages envoyés</a:t>
            </a:r>
            <a:r>
              <a:rPr lang="fr-FR" sz="2400" dirty="0" smtClean="0"/>
              <a:t>, le client ferme la connexion auprès du serveur, qui détruit le </a:t>
            </a:r>
            <a:r>
              <a:rPr lang="fr-FR" sz="2400" i="1" dirty="0" smtClean="0"/>
              <a:t>thread</a:t>
            </a:r>
            <a:endParaRPr lang="fr-FR" sz="2400" i="1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B6F15528-21DE-4FAA-801E-634DDDAF4B2B}" type="slidenum">
              <a:rPr lang="en-US" smtClean="0"/>
              <a:pPr algn="r"/>
              <a:t>19</a:t>
            </a:fld>
            <a:endParaRPr lang="en-US"/>
          </a:p>
        </p:txBody>
      </p:sp>
      <p:pic>
        <p:nvPicPr>
          <p:cNvPr id="8" name="Imag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504" y="1340768"/>
            <a:ext cx="8877300" cy="5181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94742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Objectifs et Planning 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Objectifs :</a:t>
            </a:r>
          </a:p>
          <a:p>
            <a:pPr lvl="1"/>
            <a:r>
              <a:rPr lang="fr-FR" dirty="0" smtClean="0"/>
              <a:t>Sensibiliser à la modélisation d’applications</a:t>
            </a:r>
          </a:p>
          <a:p>
            <a:pPr lvl="1"/>
            <a:r>
              <a:rPr lang="fr-FR" dirty="0" smtClean="0"/>
              <a:t>Introduire / réviser le langage UML</a:t>
            </a:r>
          </a:p>
          <a:p>
            <a:pPr lvl="1"/>
            <a:r>
              <a:rPr lang="fr-FR" dirty="0" smtClean="0"/>
              <a:t>Introduire le passage UML </a:t>
            </a:r>
            <a:r>
              <a:rPr lang="fr-FR" dirty="0" smtClean="0">
                <a:sym typeface="Wingdings" pitchFamily="2" charset="2"/>
              </a:rPr>
              <a:t> code Java</a:t>
            </a:r>
          </a:p>
          <a:p>
            <a:r>
              <a:rPr lang="fr-FR" dirty="0" smtClean="0">
                <a:sym typeface="Wingdings" pitchFamily="2" charset="2"/>
              </a:rPr>
              <a:t>Planning :</a:t>
            </a:r>
          </a:p>
          <a:p>
            <a:pPr lvl="1"/>
            <a:r>
              <a:rPr lang="fr-FR" dirty="0" smtClean="0">
                <a:sym typeface="Wingdings" pitchFamily="2" charset="2"/>
              </a:rPr>
              <a:t>10h (CM / TP) en 4 séances </a:t>
            </a:r>
          </a:p>
          <a:p>
            <a:pPr lvl="2"/>
            <a:r>
              <a:rPr lang="fr-FR" dirty="0" smtClean="0">
                <a:sym typeface="Wingdings" pitchFamily="2" charset="2"/>
              </a:rPr>
              <a:t>Séance 1 : Introduction à la modélisation</a:t>
            </a:r>
          </a:p>
          <a:p>
            <a:pPr lvl="2"/>
            <a:r>
              <a:rPr lang="fr-FR" dirty="0" smtClean="0">
                <a:sym typeface="Wingdings" pitchFamily="2" charset="2"/>
              </a:rPr>
              <a:t>Séance 2 : Diagramme de classes UML</a:t>
            </a:r>
          </a:p>
          <a:p>
            <a:pPr lvl="2">
              <a:buFont typeface="Wingdings" charset="2"/>
              <a:buChar char="Ø"/>
            </a:pPr>
            <a:r>
              <a:rPr lang="fr-FR" b="1" dirty="0" smtClean="0">
                <a:sym typeface="Wingdings" pitchFamily="2" charset="2"/>
              </a:rPr>
              <a:t>Séance 3 : Diagramme de séquence UML</a:t>
            </a:r>
          </a:p>
          <a:p>
            <a:pPr lvl="2"/>
            <a:r>
              <a:rPr lang="fr-FR" dirty="0" smtClean="0">
                <a:sym typeface="Wingdings" pitchFamily="2" charset="2"/>
              </a:rPr>
              <a:t>Séance 4 : Passage UML  code</a:t>
            </a:r>
          </a:p>
          <a:p>
            <a:r>
              <a:rPr lang="fr-FR" dirty="0" smtClean="0">
                <a:sym typeface="Wingdings" pitchFamily="2" charset="2"/>
              </a:rPr>
              <a:t>Evaluation </a:t>
            </a:r>
          </a:p>
          <a:p>
            <a:pPr lvl="1"/>
            <a:r>
              <a:rPr lang="fr-FR" dirty="0" smtClean="0">
                <a:sym typeface="Wingdings" pitchFamily="2" charset="2"/>
              </a:rPr>
              <a:t>Examen final</a:t>
            </a:r>
            <a:endParaRPr lang="fr-FR" dirty="0" smtClean="0"/>
          </a:p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49172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>
                <a:solidFill>
                  <a:srgbClr val="252731"/>
                </a:solidFill>
              </a:rPr>
              <a:t>Interaction Diagramme de séquence - Diagramme de </a:t>
            </a:r>
            <a:r>
              <a:rPr lang="fr-FR" dirty="0" smtClean="0">
                <a:solidFill>
                  <a:srgbClr val="252731"/>
                </a:solidFill>
              </a:rPr>
              <a:t>classes </a:t>
            </a:r>
            <a:endParaRPr lang="fr-FR" dirty="0">
              <a:solidFill>
                <a:srgbClr val="252731"/>
              </a:solidFill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FR" sz="2800" dirty="0" smtClean="0"/>
              <a:t>Les diagrammes de classes (CD) et de séquence (SD) sont étroitement liés </a:t>
            </a:r>
          </a:p>
          <a:p>
            <a:pPr lvl="1"/>
            <a:r>
              <a:rPr lang="fr-FR" sz="2400" dirty="0" smtClean="0"/>
              <a:t>Les SD illustrent l’interaction entre objets d’une ou plusieurs classes</a:t>
            </a:r>
          </a:p>
          <a:p>
            <a:pPr lvl="1"/>
            <a:r>
              <a:rPr lang="fr-FR" sz="2400" dirty="0" smtClean="0"/>
              <a:t>Les messages envoyés dans un SD correspondent à d’appels de méthodes que les classes doivent fournir</a:t>
            </a:r>
          </a:p>
          <a:p>
            <a:pPr lvl="1"/>
            <a:endParaRPr lang="fr-FR" sz="2400" dirty="0" smtClean="0"/>
          </a:p>
          <a:p>
            <a:r>
              <a:rPr lang="fr-FR" sz="2800" dirty="0" smtClean="0"/>
              <a:t>Grâce aux diagrammes de séquence, on peut enrichir les diagrammes de classes </a:t>
            </a:r>
          </a:p>
          <a:p>
            <a:pPr lvl="2"/>
            <a:r>
              <a:rPr lang="fr-FR" sz="2000" dirty="0" smtClean="0"/>
              <a:t>Méthodes, associations, dépendances oubliés</a:t>
            </a:r>
          </a:p>
          <a:p>
            <a:pPr lvl="1"/>
            <a:endParaRPr lang="fr-FR" sz="240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00765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fr-FR" dirty="0"/>
              <a:t>I</a:t>
            </a:r>
            <a:r>
              <a:rPr dirty="0" smtClean="0"/>
              <a:t>nteraction</a:t>
            </a:r>
            <a:r>
              <a:rPr lang="fr-FR" dirty="0" smtClean="0"/>
              <a:t> Diagramme de séquence - Diagramme de classes </a:t>
            </a:r>
            <a:endParaRPr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fld id="{C8D8A533-8558-472E-A25E-87616DE459F0}" type="slidenum">
              <a:rPr lang="fr-FR"/>
              <a:pPr algn="r">
                <a:defRPr/>
              </a:pPr>
              <a:t>21</a:t>
            </a:fld>
            <a:endParaRPr lang="fr-FR"/>
          </a:p>
        </p:txBody>
      </p:sp>
      <p:sp>
        <p:nvSpPr>
          <p:cNvPr id="7" name="ZoneTexte 6"/>
          <p:cNvSpPr txBox="1"/>
          <p:nvPr/>
        </p:nvSpPr>
        <p:spPr>
          <a:xfrm>
            <a:off x="4211960" y="1660738"/>
            <a:ext cx="4734564" cy="40011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fr-FR" sz="2000" dirty="0" smtClean="0"/>
              <a:t>Exemple : Application de gestion de volume</a:t>
            </a:r>
            <a:endParaRPr lang="fr-FR" sz="2000" dirty="0"/>
          </a:p>
        </p:txBody>
      </p:sp>
      <p:pic>
        <p:nvPicPr>
          <p:cNvPr id="8" name="Image 7" descr="volume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9912" y="2132856"/>
            <a:ext cx="5207000" cy="3568700"/>
          </a:xfrm>
          <a:prstGeom prst="rect">
            <a:avLst/>
          </a:prstGeom>
        </p:spPr>
      </p:pic>
      <p:pic>
        <p:nvPicPr>
          <p:cNvPr id="2355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74" y="2132856"/>
            <a:ext cx="9162238" cy="35676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ZoneTexte 4"/>
          <p:cNvSpPr txBox="1"/>
          <p:nvPr/>
        </p:nvSpPr>
        <p:spPr>
          <a:xfrm>
            <a:off x="395536" y="5661248"/>
            <a:ext cx="5653160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dirty="0" smtClean="0"/>
              <a:t>Quelles classes participent à cette interaction ? </a:t>
            </a:r>
          </a:p>
          <a:p>
            <a:r>
              <a:rPr lang="fr-FR" sz="2000" dirty="0" smtClean="0"/>
              <a:t>Quelles opérations proposent-elles ? </a:t>
            </a:r>
          </a:p>
          <a:p>
            <a:r>
              <a:rPr lang="fr-FR" sz="2000" dirty="0" smtClean="0"/>
              <a:t>Avons-nous des interfaces communes à ces classes ? </a:t>
            </a:r>
            <a:endParaRPr lang="fr-FR" sz="2000" dirty="0"/>
          </a:p>
        </p:txBody>
      </p:sp>
    </p:spTree>
    <p:extLst>
      <p:ext uri="{BB962C8B-B14F-4D97-AF65-F5344CB8AC3E}">
        <p14:creationId xmlns:p14="http://schemas.microsoft.com/office/powerpoint/2010/main" val="37038340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fld id="{9B9B224B-675C-446C-A5C4-5DFA0DE4F405}" type="slidenum">
              <a:rPr lang="fr-FR"/>
              <a:pPr algn="r">
                <a:defRPr/>
              </a:pPr>
              <a:t>22</a:t>
            </a:fld>
            <a:endParaRPr lang="fr-FR" dirty="0"/>
          </a:p>
        </p:txBody>
      </p:sp>
      <p:pic>
        <p:nvPicPr>
          <p:cNvPr id="2253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85750"/>
            <a:ext cx="9144000" cy="6415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280054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379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81000"/>
            <a:ext cx="8229600" cy="990600"/>
          </a:xfrm>
        </p:spPr>
        <p:txBody>
          <a:bodyPr/>
          <a:lstStyle/>
          <a:p>
            <a:r>
              <a:rPr lang="fr-FR" dirty="0" smtClean="0">
                <a:solidFill>
                  <a:srgbClr val="252731"/>
                </a:solidFill>
              </a:rPr>
              <a:t>Les diagrammes d’UML</a:t>
            </a:r>
            <a:endParaRPr lang="fr-FR" dirty="0">
              <a:solidFill>
                <a:srgbClr val="252731"/>
              </a:solidFill>
            </a:endParaRPr>
          </a:p>
        </p:txBody>
      </p:sp>
      <p:sp>
        <p:nvSpPr>
          <p:cNvPr id="6737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53381"/>
            <a:ext cx="4038600" cy="762000"/>
          </a:xfrm>
        </p:spPr>
        <p:txBody>
          <a:bodyPr lIns="0" tIns="0" rIns="0" bIns="0">
            <a:noAutofit/>
          </a:bodyPr>
          <a:lstStyle/>
          <a:p>
            <a:r>
              <a:rPr lang="fr-CH" sz="2400" b="1" dirty="0" smtClean="0">
                <a:solidFill>
                  <a:schemeClr val="tx2">
                    <a:lumMod val="50000"/>
                  </a:schemeClr>
                </a:solidFill>
                <a:sym typeface="Wingdings" pitchFamily="2" charset="2"/>
              </a:rPr>
              <a:t>Diagrammes structurels</a:t>
            </a:r>
          </a:p>
          <a:p>
            <a:r>
              <a:rPr lang="fr-CH" sz="2400" b="1" dirty="0" smtClean="0">
                <a:solidFill>
                  <a:schemeClr val="tx2">
                    <a:lumMod val="50000"/>
                  </a:schemeClr>
                </a:solidFill>
                <a:sym typeface="Wingdings" pitchFamily="2" charset="2"/>
              </a:rPr>
              <a:t>vues statiques 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sz="half" idx="2"/>
          </p:nvPr>
        </p:nvSpPr>
        <p:spPr>
          <a:xfrm>
            <a:off x="152400" y="2906712"/>
            <a:ext cx="4343400" cy="3570288"/>
          </a:xfrm>
        </p:spPr>
        <p:txBody>
          <a:bodyPr>
            <a:normAutofit/>
          </a:bodyPr>
          <a:lstStyle/>
          <a:p>
            <a:r>
              <a:rPr lang="fr-FR" sz="2200" b="1" i="1" dirty="0" smtClean="0">
                <a:solidFill>
                  <a:schemeClr val="tx2">
                    <a:lumMod val="50000"/>
                  </a:schemeClr>
                </a:solidFill>
              </a:rPr>
              <a:t>Diagrammes de classes</a:t>
            </a:r>
          </a:p>
          <a:p>
            <a:r>
              <a:rPr lang="fr-FR" sz="2200" b="1" i="1" dirty="0" smtClean="0">
                <a:solidFill>
                  <a:schemeClr val="tx2">
                    <a:lumMod val="50000"/>
                  </a:schemeClr>
                </a:solidFill>
              </a:rPr>
              <a:t>Diagrammes d’objets</a:t>
            </a:r>
          </a:p>
          <a:p>
            <a:r>
              <a:rPr lang="fr-FR" sz="2200" dirty="0" smtClean="0"/>
              <a:t>Diagrammes de composants</a:t>
            </a:r>
          </a:p>
          <a:p>
            <a:r>
              <a:rPr lang="fr-FR" sz="2200" dirty="0" smtClean="0"/>
              <a:t>Diagrammes de déploiement</a:t>
            </a:r>
          </a:p>
          <a:p>
            <a:r>
              <a:rPr lang="fr-FR" sz="2200" b="1" i="1" dirty="0" smtClean="0"/>
              <a:t>Diagrammes de paquetage </a:t>
            </a:r>
          </a:p>
          <a:p>
            <a:pPr lvl="1"/>
            <a:endParaRPr lang="fr-FR" dirty="0" smtClean="0"/>
          </a:p>
          <a:p>
            <a:endParaRPr lang="fr-FR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3"/>
          </p:nvPr>
        </p:nvSpPr>
        <p:spPr>
          <a:xfrm>
            <a:off x="4724400" y="1524000"/>
            <a:ext cx="4267200" cy="1020762"/>
          </a:xfrm>
          <a:noFill/>
          <a:ln>
            <a:noFill/>
          </a:ln>
          <a:effectLst/>
        </p:spPr>
        <p:txBody>
          <a:bodyPr vert="horz" lIns="0" tIns="0" rIns="0" bIns="0" rtlCol="0" anchor="ctr">
            <a:noAutofit/>
          </a:bodyPr>
          <a:lstStyle/>
          <a:p>
            <a:r>
              <a:rPr lang="fr-CH" sz="2400" b="1" dirty="0" smtClean="0">
                <a:solidFill>
                  <a:schemeClr val="tx2">
                    <a:lumMod val="50000"/>
                  </a:schemeClr>
                </a:solidFill>
                <a:sym typeface="Wingdings" pitchFamily="2" charset="2"/>
              </a:rPr>
              <a:t>Diagrammes comportementaux </a:t>
            </a:r>
          </a:p>
          <a:p>
            <a:r>
              <a:rPr lang="fr-CH" sz="2400" b="1" dirty="0" smtClean="0">
                <a:solidFill>
                  <a:schemeClr val="tx2">
                    <a:lumMod val="50000"/>
                  </a:schemeClr>
                </a:solidFill>
                <a:sym typeface="Wingdings" pitchFamily="2" charset="2"/>
              </a:rPr>
              <a:t>v</a:t>
            </a:r>
            <a:r>
              <a:rPr lang="fr-CH" sz="2400" b="1" dirty="0" smtClean="0">
                <a:solidFill>
                  <a:schemeClr val="tx2">
                    <a:lumMod val="50000"/>
                  </a:schemeClr>
                </a:solidFill>
              </a:rPr>
              <a:t>ues </a:t>
            </a:r>
            <a:r>
              <a:rPr lang="fr-CH" sz="2400" b="1" dirty="0">
                <a:solidFill>
                  <a:schemeClr val="tx2">
                    <a:lumMod val="50000"/>
                  </a:schemeClr>
                </a:solidFill>
              </a:rPr>
              <a:t>dynamiques </a:t>
            </a:r>
          </a:p>
        </p:txBody>
      </p:sp>
      <p:sp>
        <p:nvSpPr>
          <p:cNvPr id="10" name="Content Placeholder 9"/>
          <p:cNvSpPr>
            <a:spLocks noGrp="1"/>
          </p:cNvSpPr>
          <p:nvPr>
            <p:ph sz="quarter" idx="4"/>
          </p:nvPr>
        </p:nvSpPr>
        <p:spPr>
          <a:xfrm>
            <a:off x="4648200" y="2906712"/>
            <a:ext cx="4267200" cy="3722688"/>
          </a:xfrm>
        </p:spPr>
        <p:txBody>
          <a:bodyPr>
            <a:normAutofit lnSpcReduction="10000"/>
          </a:bodyPr>
          <a:lstStyle/>
          <a:p>
            <a:r>
              <a:rPr lang="fr-FR" dirty="0" smtClean="0"/>
              <a:t>Diagrammes de cas d’utilisation</a:t>
            </a:r>
          </a:p>
          <a:p>
            <a:r>
              <a:rPr lang="fr-FR" b="1" i="1" dirty="0" smtClean="0">
                <a:solidFill>
                  <a:schemeClr val="tx2">
                    <a:lumMod val="50000"/>
                  </a:schemeClr>
                </a:solidFill>
              </a:rPr>
              <a:t>Diagrammes de séquence</a:t>
            </a:r>
          </a:p>
          <a:p>
            <a:r>
              <a:rPr lang="fr-FR" dirty="0" smtClean="0"/>
              <a:t>Diagrammes d’activités</a:t>
            </a:r>
          </a:p>
          <a:p>
            <a:r>
              <a:rPr lang="fr-FR" dirty="0" smtClean="0"/>
              <a:t>Diagrammes de  communication (collaboration)</a:t>
            </a:r>
          </a:p>
          <a:p>
            <a:r>
              <a:rPr lang="fr-FR" dirty="0" smtClean="0"/>
              <a:t>Diagrammes d’états</a:t>
            </a:r>
          </a:p>
          <a:p>
            <a:r>
              <a:rPr lang="fr-FR" dirty="0" smtClean="0"/>
              <a:t>Timing </a:t>
            </a:r>
            <a:r>
              <a:rPr lang="fr-FR" dirty="0" err="1" smtClean="0"/>
              <a:t>diagram</a:t>
            </a:r>
            <a:endParaRPr lang="fr-FR" dirty="0" smtClean="0"/>
          </a:p>
          <a:p>
            <a:r>
              <a:rPr lang="fr-FR" dirty="0" smtClean="0"/>
              <a:t>Interaction </a:t>
            </a:r>
            <a:r>
              <a:rPr lang="fr-FR" dirty="0" err="1" smtClean="0"/>
              <a:t>overview</a:t>
            </a:r>
            <a:r>
              <a:rPr lang="fr-FR" dirty="0" smtClean="0"/>
              <a:t> </a:t>
            </a:r>
            <a:r>
              <a:rPr lang="fr-FR" dirty="0" err="1" smtClean="0"/>
              <a:t>diagram</a:t>
            </a:r>
            <a:endParaRPr lang="fr-FR" dirty="0" smtClean="0"/>
          </a:p>
          <a:p>
            <a:endParaRPr lang="fr-FR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8A545265-BCF5-4BA0-B57D-70264005D588}" type="slidenum">
              <a:rPr lang="fr-FR" smtClean="0"/>
              <a:pPr algn="r"/>
              <a:t>3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5441092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>
                <a:solidFill>
                  <a:srgbClr val="252731"/>
                </a:solidFill>
              </a:rPr>
              <a:t>Diagramme de séquence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4876800"/>
          </a:xfrm>
        </p:spPr>
        <p:txBody>
          <a:bodyPr>
            <a:normAutofit/>
          </a:bodyPr>
          <a:lstStyle/>
          <a:p>
            <a:r>
              <a:rPr lang="fr-FR" sz="2800" dirty="0" smtClean="0"/>
              <a:t>Les </a:t>
            </a:r>
            <a:r>
              <a:rPr lang="fr-FR" sz="2800" b="1" dirty="0" smtClean="0">
                <a:solidFill>
                  <a:schemeClr val="accent1"/>
                </a:solidFill>
              </a:rPr>
              <a:t>diagrammes de séquence </a:t>
            </a:r>
            <a:r>
              <a:rPr lang="fr-FR" sz="2800" dirty="0" smtClean="0"/>
              <a:t>permettent la modélisation des </a:t>
            </a:r>
            <a:r>
              <a:rPr lang="fr-FR" sz="2800" b="1" dirty="0" smtClean="0">
                <a:solidFill>
                  <a:srgbClr val="990000"/>
                </a:solidFill>
              </a:rPr>
              <a:t>interactions</a:t>
            </a:r>
            <a:r>
              <a:rPr lang="fr-FR" sz="2800" dirty="0" smtClean="0">
                <a:solidFill>
                  <a:schemeClr val="tx2"/>
                </a:solidFill>
              </a:rPr>
              <a:t> </a:t>
            </a:r>
            <a:r>
              <a:rPr lang="fr-FR" sz="2800" dirty="0" smtClean="0"/>
              <a:t>entre les instances</a:t>
            </a:r>
          </a:p>
          <a:p>
            <a:pPr lvl="1"/>
            <a:r>
              <a:rPr lang="fr-FR" sz="2400" dirty="0" smtClean="0"/>
              <a:t>Illustration de </a:t>
            </a:r>
            <a:r>
              <a:rPr lang="fr-FR" sz="2400" b="1" dirty="0" smtClean="0">
                <a:solidFill>
                  <a:srgbClr val="990000"/>
                </a:solidFill>
              </a:rPr>
              <a:t>l’aspect temporel</a:t>
            </a:r>
          </a:p>
          <a:p>
            <a:pPr lvl="1"/>
            <a:r>
              <a:rPr lang="fr-FR" sz="2400" dirty="0" smtClean="0"/>
              <a:t>L’</a:t>
            </a:r>
            <a:r>
              <a:rPr lang="fr-FR" sz="2400" b="1" dirty="0" smtClean="0">
                <a:solidFill>
                  <a:srgbClr val="990000"/>
                </a:solidFill>
              </a:rPr>
              <a:t>échange des messages</a:t>
            </a:r>
            <a:r>
              <a:rPr lang="fr-FR" sz="2400" dirty="0" smtClean="0">
                <a:solidFill>
                  <a:srgbClr val="990000"/>
                </a:solidFill>
              </a:rPr>
              <a:t> </a:t>
            </a:r>
            <a:r>
              <a:rPr lang="fr-FR" sz="2400" dirty="0" smtClean="0"/>
              <a:t>entre les instances dans le temps</a:t>
            </a:r>
          </a:p>
          <a:p>
            <a:pPr lvl="1"/>
            <a:r>
              <a:rPr lang="fr-FR" sz="2400" b="1" dirty="0" smtClean="0">
                <a:solidFill>
                  <a:srgbClr val="990000"/>
                </a:solidFill>
              </a:rPr>
              <a:t>Communication</a:t>
            </a:r>
            <a:r>
              <a:rPr lang="fr-FR" sz="2400" dirty="0" smtClean="0"/>
              <a:t> </a:t>
            </a:r>
            <a:r>
              <a:rPr lang="fr-FR" sz="2400" dirty="0"/>
              <a:t>entre participants </a:t>
            </a:r>
          </a:p>
          <a:p>
            <a:pPr lvl="2"/>
            <a:r>
              <a:rPr lang="fr-FR" sz="2000" dirty="0"/>
              <a:t>Échange de données, appel de </a:t>
            </a:r>
            <a:r>
              <a:rPr lang="fr-FR" sz="2000" dirty="0" smtClean="0"/>
              <a:t>méthodes</a:t>
            </a:r>
          </a:p>
          <a:p>
            <a:pPr marL="0" indent="0" algn="ctr">
              <a:spcBef>
                <a:spcPts val="1200"/>
              </a:spcBef>
              <a:buNone/>
            </a:pPr>
            <a:r>
              <a:rPr lang="fr-FR" i="1" dirty="0" smtClean="0"/>
              <a:t>Le </a:t>
            </a:r>
            <a:r>
              <a:rPr lang="fr-FR" i="1" dirty="0"/>
              <a:t>diagramme de classes ne dit pas comment les méthodes sont utilisées, dans quel ordre…</a:t>
            </a:r>
            <a:endParaRPr lang="fr-FR" i="1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35968F-6B0B-47B4-A07E-A91BE5840956}" type="slidenum">
              <a:rPr lang="fr-FR" smtClean="0"/>
              <a:pPr/>
              <a:t>4</a:t>
            </a:fld>
            <a:endParaRPr lang="fr-FR"/>
          </a:p>
        </p:txBody>
      </p:sp>
      <p:pic>
        <p:nvPicPr>
          <p:cNvPr id="13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57250" y="5013176"/>
            <a:ext cx="7615238" cy="165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8047094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/>
          <p:cNvSpPr/>
          <p:nvPr/>
        </p:nvSpPr>
        <p:spPr>
          <a:xfrm>
            <a:off x="1500188" y="3000375"/>
            <a:ext cx="1643062" cy="3000375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>
              <a:solidFill>
                <a:srgbClr val="990000"/>
              </a:solidFill>
            </a:endParaRPr>
          </a:p>
        </p:txBody>
      </p:sp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14438" y="2571750"/>
            <a:ext cx="7578725" cy="3763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>
                <a:solidFill>
                  <a:srgbClr val="252731"/>
                </a:solidFill>
              </a:rPr>
              <a:t>Diagramme de séquence</a:t>
            </a:r>
          </a:p>
        </p:txBody>
      </p:sp>
      <p:sp>
        <p:nvSpPr>
          <p:cNvPr id="20484" name="Content Placeholder 2"/>
          <p:cNvSpPr>
            <a:spLocks noGrp="1"/>
          </p:cNvSpPr>
          <p:nvPr>
            <p:ph idx="1"/>
          </p:nvPr>
        </p:nvSpPr>
        <p:spPr>
          <a:xfrm>
            <a:off x="551445" y="1299958"/>
            <a:ext cx="8229600" cy="4876800"/>
          </a:xfrm>
        </p:spPr>
        <p:txBody>
          <a:bodyPr/>
          <a:lstStyle/>
          <a:p>
            <a:pPr marL="0" indent="0" algn="ctr">
              <a:buNone/>
            </a:pPr>
            <a:r>
              <a:rPr lang="fr-FR" dirty="0" smtClean="0"/>
              <a:t>Le diagramme de séquence montre les interactions sous un angle temporel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017E03-A6D2-4806-B985-F330B339913F}" type="slidenum">
              <a:rPr lang="fr-FR" smtClean="0"/>
              <a:pPr/>
              <a:t>5</a:t>
            </a:fld>
            <a:endParaRPr lang="fr-FR"/>
          </a:p>
        </p:txBody>
      </p:sp>
      <p:grpSp>
        <p:nvGrpSpPr>
          <p:cNvPr id="41" name="Group 40"/>
          <p:cNvGrpSpPr>
            <a:grpSpLocks/>
          </p:cNvGrpSpPr>
          <p:nvPr/>
        </p:nvGrpSpPr>
        <p:grpSpPr bwMode="auto">
          <a:xfrm>
            <a:off x="214313" y="1928813"/>
            <a:ext cx="1867816" cy="714375"/>
            <a:chOff x="214282" y="1928802"/>
            <a:chExt cx="1868367" cy="714380"/>
          </a:xfrm>
        </p:grpSpPr>
        <p:sp>
          <p:nvSpPr>
            <p:cNvPr id="20503" name="TextBox 6"/>
            <p:cNvSpPr txBox="1">
              <a:spLocks noChangeArrowheads="1"/>
            </p:cNvSpPr>
            <p:nvPr/>
          </p:nvSpPr>
          <p:spPr bwMode="auto">
            <a:xfrm>
              <a:off x="214282" y="1928802"/>
              <a:ext cx="1868367" cy="3804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36000" tIns="36000" rIns="36000" bIns="36000">
              <a:spAutoFit/>
            </a:bodyPr>
            <a:lstStyle/>
            <a:p>
              <a:r>
                <a:rPr lang="en-US" sz="2000" b="1" i="1">
                  <a:solidFill>
                    <a:srgbClr val="990000"/>
                  </a:solidFill>
                  <a:latin typeface="Calibri" pitchFamily="34" charset="0"/>
                </a:rPr>
                <a:t>Diagram header</a:t>
              </a:r>
            </a:p>
          </p:txBody>
        </p:sp>
        <p:cxnSp>
          <p:nvCxnSpPr>
            <p:cNvPr id="15" name="Straight Arrow Connector 14"/>
            <p:cNvCxnSpPr>
              <a:stCxn id="20503" idx="2"/>
            </p:cNvCxnSpPr>
            <p:nvPr/>
          </p:nvCxnSpPr>
          <p:spPr>
            <a:xfrm>
              <a:off x="1148466" y="2309285"/>
              <a:ext cx="280612" cy="333897"/>
            </a:xfrm>
            <a:prstGeom prst="straightConnector1">
              <a:avLst/>
            </a:prstGeom>
            <a:ln w="38100">
              <a:solidFill>
                <a:srgbClr val="C00000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3" name="Group 42"/>
          <p:cNvGrpSpPr>
            <a:grpSpLocks/>
          </p:cNvGrpSpPr>
          <p:nvPr/>
        </p:nvGrpSpPr>
        <p:grpSpPr bwMode="auto">
          <a:xfrm>
            <a:off x="71438" y="5976938"/>
            <a:ext cx="1801812" cy="738187"/>
            <a:chOff x="71406" y="5977502"/>
            <a:chExt cx="1802344" cy="737646"/>
          </a:xfrm>
        </p:grpSpPr>
        <p:sp>
          <p:nvSpPr>
            <p:cNvPr id="20501" name="TextBox 15"/>
            <p:cNvSpPr txBox="1">
              <a:spLocks noChangeArrowheads="1"/>
            </p:cNvSpPr>
            <p:nvPr/>
          </p:nvSpPr>
          <p:spPr bwMode="auto">
            <a:xfrm>
              <a:off x="71406" y="6334668"/>
              <a:ext cx="1802344" cy="3804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36000" tIns="36000" rIns="36000" bIns="36000">
              <a:spAutoFit/>
            </a:bodyPr>
            <a:lstStyle/>
            <a:p>
              <a:r>
                <a:rPr lang="en-US" sz="2000" b="1" i="1">
                  <a:solidFill>
                    <a:srgbClr val="990000"/>
                  </a:solidFill>
                  <a:latin typeface="Calibri" pitchFamily="34" charset="0"/>
                </a:rPr>
                <a:t>Diagram area</a:t>
              </a:r>
            </a:p>
          </p:txBody>
        </p:sp>
        <p:cxnSp>
          <p:nvCxnSpPr>
            <p:cNvPr id="17" name="Straight Arrow Connector 16"/>
            <p:cNvCxnSpPr>
              <a:stCxn id="20501" idx="0"/>
            </p:cNvCxnSpPr>
            <p:nvPr/>
          </p:nvCxnSpPr>
          <p:spPr>
            <a:xfrm rot="5400000" flipH="1" flipV="1">
              <a:off x="937032" y="6013842"/>
              <a:ext cx="356925" cy="284246"/>
            </a:xfrm>
            <a:prstGeom prst="straightConnector1">
              <a:avLst/>
            </a:prstGeom>
            <a:ln w="38100">
              <a:solidFill>
                <a:srgbClr val="C00000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2" name="Group 41"/>
          <p:cNvGrpSpPr>
            <a:grpSpLocks/>
          </p:cNvGrpSpPr>
          <p:nvPr/>
        </p:nvGrpSpPr>
        <p:grpSpPr bwMode="auto">
          <a:xfrm>
            <a:off x="0" y="4143374"/>
            <a:ext cx="1643063" cy="996781"/>
            <a:chOff x="-32" y="4309555"/>
            <a:chExt cx="1500198" cy="847932"/>
          </a:xfrm>
        </p:grpSpPr>
        <p:sp>
          <p:nvSpPr>
            <p:cNvPr id="20499" name="TextBox 20"/>
            <p:cNvSpPr txBox="1">
              <a:spLocks noChangeArrowheads="1"/>
            </p:cNvSpPr>
            <p:nvPr/>
          </p:nvSpPr>
          <p:spPr bwMode="auto">
            <a:xfrm>
              <a:off x="-32" y="4572008"/>
              <a:ext cx="1500198" cy="58547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36000" tIns="36000" rIns="36000" bIns="36000">
              <a:spAutoFit/>
            </a:bodyPr>
            <a:lstStyle/>
            <a:p>
              <a:pPr algn="ctr"/>
              <a:r>
                <a:rPr lang="en-US" sz="2000" b="1" i="1">
                  <a:solidFill>
                    <a:srgbClr val="990000"/>
                  </a:solidFill>
                  <a:latin typeface="Calibri" pitchFamily="34" charset="0"/>
                </a:rPr>
                <a:t>Lifeline</a:t>
              </a:r>
            </a:p>
            <a:p>
              <a:pPr algn="ctr"/>
              <a:r>
                <a:rPr lang="fr-FR" sz="2000" b="1" i="1">
                  <a:solidFill>
                    <a:srgbClr val="990000"/>
                  </a:solidFill>
                  <a:latin typeface="Calibri" pitchFamily="34" charset="0"/>
                </a:rPr>
                <a:t>(Ligne de vie)</a:t>
              </a:r>
            </a:p>
          </p:txBody>
        </p:sp>
        <p:cxnSp>
          <p:nvCxnSpPr>
            <p:cNvPr id="22" name="Straight Arrow Connector 21"/>
            <p:cNvCxnSpPr>
              <a:stCxn id="20499" idx="0"/>
            </p:cNvCxnSpPr>
            <p:nvPr/>
          </p:nvCxnSpPr>
          <p:spPr>
            <a:xfrm flipV="1">
              <a:off x="750067" y="4309555"/>
              <a:ext cx="579062" cy="262453"/>
            </a:xfrm>
            <a:prstGeom prst="straightConnector1">
              <a:avLst/>
            </a:prstGeom>
            <a:ln w="38100">
              <a:solidFill>
                <a:srgbClr val="C00000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4" name="Group 43"/>
          <p:cNvGrpSpPr>
            <a:grpSpLocks/>
          </p:cNvGrpSpPr>
          <p:nvPr/>
        </p:nvGrpSpPr>
        <p:grpSpPr bwMode="auto">
          <a:xfrm>
            <a:off x="3286125" y="2643188"/>
            <a:ext cx="1079500" cy="1143000"/>
            <a:chOff x="3286116" y="2643182"/>
            <a:chExt cx="1079389" cy="1143011"/>
          </a:xfrm>
        </p:grpSpPr>
        <p:sp>
          <p:nvSpPr>
            <p:cNvPr id="20497" name="TextBox 28"/>
            <p:cNvSpPr txBox="1">
              <a:spLocks noChangeArrowheads="1"/>
            </p:cNvSpPr>
            <p:nvPr/>
          </p:nvSpPr>
          <p:spPr bwMode="auto">
            <a:xfrm>
              <a:off x="3286116" y="2643182"/>
              <a:ext cx="1079389" cy="3804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36000" tIns="36000" rIns="36000" bIns="36000">
              <a:spAutoFit/>
            </a:bodyPr>
            <a:lstStyle/>
            <a:p>
              <a:r>
                <a:rPr lang="en-US" sz="2000" b="1" i="1">
                  <a:solidFill>
                    <a:srgbClr val="990000"/>
                  </a:solidFill>
                  <a:latin typeface="Calibri" pitchFamily="34" charset="0"/>
                </a:rPr>
                <a:t>Message </a:t>
              </a:r>
            </a:p>
          </p:txBody>
        </p:sp>
        <p:cxnSp>
          <p:nvCxnSpPr>
            <p:cNvPr id="30" name="Straight Arrow Connector 29"/>
            <p:cNvCxnSpPr>
              <a:stCxn id="20497" idx="2"/>
            </p:cNvCxnSpPr>
            <p:nvPr/>
          </p:nvCxnSpPr>
          <p:spPr>
            <a:xfrm rot="5400000">
              <a:off x="3389251" y="3349632"/>
              <a:ext cx="762007" cy="111114"/>
            </a:xfrm>
            <a:prstGeom prst="straightConnector1">
              <a:avLst/>
            </a:prstGeom>
            <a:ln w="38100">
              <a:solidFill>
                <a:srgbClr val="C00000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5" name="Group 44"/>
          <p:cNvGrpSpPr>
            <a:grpSpLocks/>
          </p:cNvGrpSpPr>
          <p:nvPr/>
        </p:nvGrpSpPr>
        <p:grpSpPr bwMode="auto">
          <a:xfrm>
            <a:off x="6083071" y="2239963"/>
            <a:ext cx="1310146" cy="974725"/>
            <a:chOff x="6082386" y="2240678"/>
            <a:chExt cx="1310870" cy="974008"/>
          </a:xfrm>
        </p:grpSpPr>
        <p:sp>
          <p:nvSpPr>
            <p:cNvPr id="20495" name="TextBox 32"/>
            <p:cNvSpPr txBox="1">
              <a:spLocks noChangeArrowheads="1"/>
            </p:cNvSpPr>
            <p:nvPr/>
          </p:nvSpPr>
          <p:spPr bwMode="auto">
            <a:xfrm>
              <a:off x="6082386" y="2240678"/>
              <a:ext cx="1310870" cy="687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36000" tIns="36000" rIns="36000" bIns="36000">
              <a:spAutoFit/>
            </a:bodyPr>
            <a:lstStyle/>
            <a:p>
              <a:pPr algn="ctr"/>
              <a:r>
                <a:rPr lang="en-US" sz="2000" b="1" i="1">
                  <a:solidFill>
                    <a:srgbClr val="990000"/>
                  </a:solidFill>
                  <a:latin typeface="Calibri" pitchFamily="34" charset="0"/>
                </a:rPr>
                <a:t>Participant</a:t>
              </a:r>
            </a:p>
            <a:p>
              <a:pPr algn="ctr"/>
              <a:r>
                <a:rPr lang="en-US" sz="2000" b="1" i="1">
                  <a:solidFill>
                    <a:srgbClr val="990000"/>
                  </a:solidFill>
                  <a:latin typeface="Calibri" pitchFamily="34" charset="0"/>
                </a:rPr>
                <a:t>(objet)</a:t>
              </a:r>
            </a:p>
          </p:txBody>
        </p:sp>
        <p:cxnSp>
          <p:nvCxnSpPr>
            <p:cNvPr id="34" name="Straight Arrow Connector 33"/>
            <p:cNvCxnSpPr>
              <a:stCxn id="20495" idx="2"/>
            </p:cNvCxnSpPr>
            <p:nvPr/>
          </p:nvCxnSpPr>
          <p:spPr>
            <a:xfrm>
              <a:off x="6737821" y="2928428"/>
              <a:ext cx="405829" cy="286258"/>
            </a:xfrm>
            <a:prstGeom prst="straightConnector1">
              <a:avLst/>
            </a:prstGeom>
            <a:ln w="38100">
              <a:solidFill>
                <a:srgbClr val="C00000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6" name="Group 45"/>
          <p:cNvGrpSpPr>
            <a:grpSpLocks/>
          </p:cNvGrpSpPr>
          <p:nvPr/>
        </p:nvGrpSpPr>
        <p:grpSpPr bwMode="auto">
          <a:xfrm>
            <a:off x="7715250" y="4000500"/>
            <a:ext cx="1143000" cy="1928813"/>
            <a:chOff x="7715272" y="3999710"/>
            <a:chExt cx="1143008" cy="1929620"/>
          </a:xfrm>
        </p:grpSpPr>
        <p:sp>
          <p:nvSpPr>
            <p:cNvPr id="20493" name="TextBox 37"/>
            <p:cNvSpPr txBox="1">
              <a:spLocks noChangeArrowheads="1"/>
            </p:cNvSpPr>
            <p:nvPr/>
          </p:nvSpPr>
          <p:spPr bwMode="auto">
            <a:xfrm>
              <a:off x="7715272" y="3999710"/>
              <a:ext cx="1143008" cy="6882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36000" tIns="36000" rIns="36000" bIns="36000">
              <a:spAutoFit/>
            </a:bodyPr>
            <a:lstStyle/>
            <a:p>
              <a:pPr algn="ctr"/>
              <a:r>
                <a:rPr lang="fr-FR" sz="2000" b="1" i="1">
                  <a:solidFill>
                    <a:srgbClr val="990000"/>
                  </a:solidFill>
                  <a:latin typeface="Calibri" pitchFamily="34" charset="0"/>
                </a:rPr>
                <a:t>Sens du temps</a:t>
              </a:r>
            </a:p>
          </p:txBody>
        </p:sp>
        <p:cxnSp>
          <p:nvCxnSpPr>
            <p:cNvPr id="39" name="Straight Arrow Connector 38"/>
            <p:cNvCxnSpPr>
              <a:stCxn id="20493" idx="2"/>
            </p:cNvCxnSpPr>
            <p:nvPr/>
          </p:nvCxnSpPr>
          <p:spPr>
            <a:xfrm rot="5400000">
              <a:off x="7665010" y="5307564"/>
              <a:ext cx="1241944" cy="1587"/>
            </a:xfrm>
            <a:prstGeom prst="straightConnector1">
              <a:avLst/>
            </a:prstGeom>
            <a:ln w="38100">
              <a:solidFill>
                <a:srgbClr val="C00000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0992990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2077974"/>
            <a:ext cx="6327295" cy="39433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>
                <a:solidFill>
                  <a:srgbClr val="252731"/>
                </a:solidFill>
              </a:rPr>
              <a:t>Diagramme de séquence</a:t>
            </a:r>
            <a:endParaRPr lang="fr-FR" dirty="0">
              <a:solidFill>
                <a:srgbClr val="25273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1002" y="1498540"/>
            <a:ext cx="8229600" cy="4876800"/>
          </a:xfrm>
        </p:spPr>
        <p:txBody>
          <a:bodyPr/>
          <a:lstStyle/>
          <a:p>
            <a:r>
              <a:rPr lang="fr-FR" dirty="0"/>
              <a:t>Un </a:t>
            </a:r>
            <a:r>
              <a:rPr lang="fr-FR" dirty="0" err="1"/>
              <a:t>SD</a:t>
            </a:r>
            <a:r>
              <a:rPr lang="fr-FR" dirty="0"/>
              <a:t> illustre un </a:t>
            </a:r>
            <a:r>
              <a:rPr lang="fr-FR" b="1" dirty="0">
                <a:solidFill>
                  <a:srgbClr val="990000"/>
                </a:solidFill>
              </a:rPr>
              <a:t>scénario d’exécution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FDA325-26FB-4264-9B61-C789AFA25E8D}" type="slidenum">
              <a:rPr lang="fr-FR" smtClean="0"/>
              <a:pPr/>
              <a:t>6</a:t>
            </a:fld>
            <a:endParaRPr lang="fr-FR"/>
          </a:p>
        </p:txBody>
      </p:sp>
      <p:sp>
        <p:nvSpPr>
          <p:cNvPr id="6" name="TextBox 5"/>
          <p:cNvSpPr txBox="1"/>
          <p:nvPr/>
        </p:nvSpPr>
        <p:spPr>
          <a:xfrm>
            <a:off x="498715" y="3700673"/>
            <a:ext cx="3096344" cy="996033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36000" tIns="36000" rIns="36000" bIns="36000" rtlCol="0">
            <a:spAutoFit/>
          </a:bodyPr>
          <a:lstStyle/>
          <a:p>
            <a:pPr algn="ctr"/>
            <a:r>
              <a:rPr lang="fr-FR" sz="2000" dirty="0" smtClean="0"/>
              <a:t>L’opération « </a:t>
            </a:r>
            <a:r>
              <a:rPr lang="fr-FR" sz="2000" b="1" dirty="0" err="1" smtClean="0"/>
              <a:t>vérifierCarte</a:t>
            </a:r>
            <a:r>
              <a:rPr lang="fr-FR" sz="2000" dirty="0" smtClean="0"/>
              <a:t> » vient avant l’appel de « </a:t>
            </a:r>
            <a:r>
              <a:rPr lang="fr-FR" sz="2000" b="1" dirty="0" err="1" smtClean="0"/>
              <a:t>vérifierSolde</a:t>
            </a:r>
            <a:r>
              <a:rPr lang="fr-FR" sz="2000" dirty="0" smtClean="0"/>
              <a:t> »</a:t>
            </a:r>
            <a:endParaRPr lang="fr-FR" sz="2000" dirty="0"/>
          </a:p>
        </p:txBody>
      </p:sp>
      <p:cxnSp>
        <p:nvCxnSpPr>
          <p:cNvPr id="8" name="Straight Arrow Connector 7"/>
          <p:cNvCxnSpPr>
            <a:stCxn id="6" idx="3"/>
          </p:cNvCxnSpPr>
          <p:nvPr/>
        </p:nvCxnSpPr>
        <p:spPr>
          <a:xfrm flipV="1">
            <a:off x="3595059" y="4198689"/>
            <a:ext cx="720080" cy="1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>
            <a:stCxn id="6" idx="3"/>
          </p:cNvCxnSpPr>
          <p:nvPr/>
        </p:nvCxnSpPr>
        <p:spPr>
          <a:xfrm>
            <a:off x="3595059" y="4198690"/>
            <a:ext cx="720080" cy="49801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grpSp>
        <p:nvGrpSpPr>
          <p:cNvPr id="4" name="Grouper 3"/>
          <p:cNvGrpSpPr/>
          <p:nvPr/>
        </p:nvGrpSpPr>
        <p:grpSpPr>
          <a:xfrm>
            <a:off x="2555776" y="5055377"/>
            <a:ext cx="6365397" cy="1613983"/>
            <a:chOff x="2555776" y="5055377"/>
            <a:chExt cx="6365397" cy="1613983"/>
          </a:xfrm>
        </p:grpSpPr>
        <p:cxnSp>
          <p:nvCxnSpPr>
            <p:cNvPr id="13" name="Straight Arrow Connector 12"/>
            <p:cNvCxnSpPr>
              <a:stCxn id="11" idx="0"/>
            </p:cNvCxnSpPr>
            <p:nvPr/>
          </p:nvCxnSpPr>
          <p:spPr>
            <a:xfrm flipV="1">
              <a:off x="3780211" y="5138498"/>
              <a:ext cx="647773" cy="864096"/>
            </a:xfrm>
            <a:prstGeom prst="straightConnector1">
              <a:avLst/>
            </a:prstGeom>
            <a:ln>
              <a:tailEnd type="arrow"/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TextBox 19"/>
            <p:cNvSpPr txBox="1"/>
            <p:nvPr/>
          </p:nvSpPr>
          <p:spPr>
            <a:xfrm>
              <a:off x="2555776" y="6269250"/>
              <a:ext cx="6365397" cy="400110"/>
            </a:xfrm>
            <a:prstGeom prst="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r>
                <a:rPr lang="fr-FR" sz="2000" dirty="0" smtClean="0"/>
                <a:t>L’objet </a:t>
              </a:r>
              <a:r>
                <a:rPr lang="fr-FR" sz="2000" b="1" dirty="0" smtClean="0">
                  <a:solidFill>
                    <a:schemeClr val="tx2"/>
                  </a:solidFill>
                </a:rPr>
                <a:t>o1</a:t>
              </a:r>
              <a:r>
                <a:rPr lang="fr-FR" sz="2000" dirty="0" smtClean="0">
                  <a:solidFill>
                    <a:schemeClr val="tx2"/>
                  </a:solidFill>
                </a:rPr>
                <a:t> </a:t>
              </a:r>
              <a:r>
                <a:rPr lang="fr-FR" sz="2000" dirty="0" smtClean="0"/>
                <a:t>invoque l’opération « </a:t>
              </a:r>
              <a:r>
                <a:rPr lang="fr-FR" sz="2000" dirty="0" err="1" smtClean="0"/>
                <a:t>vérifierSolde</a:t>
              </a:r>
              <a:r>
                <a:rPr lang="fr-FR" sz="2000" dirty="0" smtClean="0"/>
                <a:t> » de l’objet </a:t>
              </a:r>
              <a:r>
                <a:rPr lang="fr-FR" sz="2000" b="1" dirty="0" smtClean="0">
                  <a:solidFill>
                    <a:schemeClr val="tx2"/>
                  </a:solidFill>
                </a:rPr>
                <a:t>o2</a:t>
              </a:r>
              <a:endParaRPr lang="fr-FR" sz="2000" b="1" dirty="0">
                <a:solidFill>
                  <a:schemeClr val="tx2"/>
                </a:solidFill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3132437" y="6002594"/>
              <a:ext cx="1295547" cy="400110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pPr algn="ctr"/>
              <a:r>
                <a:rPr lang="fr-FR" sz="2000" b="1" dirty="0" smtClean="0">
                  <a:solidFill>
                    <a:schemeClr val="tx2"/>
                  </a:solidFill>
                </a:rPr>
                <a:t>Émetteur</a:t>
              </a:r>
              <a:endParaRPr lang="fr-FR" sz="2000" b="1" dirty="0">
                <a:solidFill>
                  <a:schemeClr val="tx2"/>
                </a:solidFill>
              </a:endParaRPr>
            </a:p>
          </p:txBody>
        </p:sp>
        <p:cxnSp>
          <p:nvCxnSpPr>
            <p:cNvPr id="17" name="Straight Arrow Connector 16"/>
            <p:cNvCxnSpPr>
              <a:stCxn id="15" idx="0"/>
            </p:cNvCxnSpPr>
            <p:nvPr/>
          </p:nvCxnSpPr>
          <p:spPr>
            <a:xfrm flipH="1" flipV="1">
              <a:off x="7134702" y="5055377"/>
              <a:ext cx="719909" cy="947217"/>
            </a:xfrm>
            <a:prstGeom prst="straightConnector1">
              <a:avLst/>
            </a:prstGeom>
            <a:ln>
              <a:tailEnd type="arrow"/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TextBox 14"/>
            <p:cNvSpPr txBox="1"/>
            <p:nvPr/>
          </p:nvSpPr>
          <p:spPr>
            <a:xfrm>
              <a:off x="7134702" y="6002594"/>
              <a:ext cx="1439818" cy="400110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pPr algn="ctr"/>
              <a:r>
                <a:rPr lang="fr-FR" sz="2000" b="1" dirty="0" smtClean="0">
                  <a:solidFill>
                    <a:schemeClr val="tx2"/>
                  </a:solidFill>
                </a:rPr>
                <a:t>Récepteur</a:t>
              </a:r>
              <a:endParaRPr lang="fr-FR" sz="2000" b="1" dirty="0">
                <a:solidFill>
                  <a:schemeClr val="tx2"/>
                </a:solidFill>
              </a:endParaRPr>
            </a:p>
          </p:txBody>
        </p:sp>
      </p:grpSp>
      <p:sp>
        <p:nvSpPr>
          <p:cNvPr id="21" name="Oval 20"/>
          <p:cNvSpPr/>
          <p:nvPr/>
        </p:nvSpPr>
        <p:spPr>
          <a:xfrm rot="20838031">
            <a:off x="6076239" y="863337"/>
            <a:ext cx="2116925" cy="864096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/>
            <a:r>
              <a:rPr lang="fr-FR" sz="2200" dirty="0" smtClean="0"/>
              <a:t>On déroule un scénario </a:t>
            </a:r>
            <a:endParaRPr lang="fr-FR" sz="2200" dirty="0"/>
          </a:p>
        </p:txBody>
      </p:sp>
      <p:grpSp>
        <p:nvGrpSpPr>
          <p:cNvPr id="22" name="Group 21"/>
          <p:cNvGrpSpPr>
            <a:grpSpLocks/>
          </p:cNvGrpSpPr>
          <p:nvPr/>
        </p:nvGrpSpPr>
        <p:grpSpPr bwMode="auto">
          <a:xfrm>
            <a:off x="7494656" y="3227650"/>
            <a:ext cx="1143000" cy="1928813"/>
            <a:chOff x="7715272" y="3999710"/>
            <a:chExt cx="1143008" cy="1929620"/>
          </a:xfrm>
        </p:grpSpPr>
        <p:sp>
          <p:nvSpPr>
            <p:cNvPr id="23" name="TextBox 37"/>
            <p:cNvSpPr txBox="1">
              <a:spLocks noChangeArrowheads="1"/>
            </p:cNvSpPr>
            <p:nvPr/>
          </p:nvSpPr>
          <p:spPr bwMode="auto">
            <a:xfrm>
              <a:off x="7715272" y="3999710"/>
              <a:ext cx="1143008" cy="6885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36000" tIns="36000" rIns="36000" bIns="36000">
              <a:spAutoFit/>
            </a:bodyPr>
            <a:lstStyle/>
            <a:p>
              <a:pPr algn="ctr"/>
              <a:r>
                <a:rPr lang="fr-FR" sz="2000" b="1" i="1" dirty="0" smtClean="0">
                  <a:solidFill>
                    <a:schemeClr val="tx2"/>
                  </a:solidFill>
                  <a:latin typeface="Calibri" pitchFamily="34" charset="0"/>
                </a:rPr>
                <a:t>Ordre des messages</a:t>
              </a:r>
              <a:endParaRPr lang="fr-FR" sz="2000" b="1" i="1" dirty="0">
                <a:solidFill>
                  <a:schemeClr val="tx2"/>
                </a:solidFill>
                <a:latin typeface="Calibri" pitchFamily="34" charset="0"/>
              </a:endParaRPr>
            </a:p>
          </p:txBody>
        </p:sp>
        <p:cxnSp>
          <p:nvCxnSpPr>
            <p:cNvPr id="24" name="Straight Arrow Connector 23"/>
            <p:cNvCxnSpPr>
              <a:stCxn id="23" idx="2"/>
            </p:cNvCxnSpPr>
            <p:nvPr/>
          </p:nvCxnSpPr>
          <p:spPr>
            <a:xfrm flipH="1">
              <a:off x="8285190" y="4688254"/>
              <a:ext cx="1586" cy="1241076"/>
            </a:xfrm>
            <a:prstGeom prst="straightConnector1">
              <a:avLst/>
            </a:prstGeom>
            <a:ln>
              <a:tailEnd type="stealth" w="lg" len="lg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3803954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21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3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10213" y="2832100"/>
            <a:ext cx="2286000" cy="582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>
                <a:solidFill>
                  <a:srgbClr val="252731"/>
                </a:solidFill>
              </a:rPr>
              <a:t>Diagramme de séquence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323528" y="1628800"/>
            <a:ext cx="8229600" cy="4876800"/>
          </a:xfrm>
        </p:spPr>
        <p:txBody>
          <a:bodyPr>
            <a:normAutofit/>
          </a:bodyPr>
          <a:lstStyle/>
          <a:p>
            <a:r>
              <a:rPr lang="fr-FR" sz="2800" dirty="0" smtClean="0"/>
              <a:t>Messages </a:t>
            </a:r>
          </a:p>
          <a:p>
            <a:pPr lvl="1"/>
            <a:r>
              <a:rPr lang="fr-FR" sz="2400" b="1" dirty="0" smtClean="0">
                <a:solidFill>
                  <a:srgbClr val="990000"/>
                </a:solidFill>
              </a:rPr>
              <a:t>Synchrone</a:t>
            </a:r>
          </a:p>
          <a:p>
            <a:pPr lvl="2"/>
            <a:r>
              <a:rPr lang="fr-FR" sz="2000" dirty="0" smtClean="0"/>
              <a:t>L’émetteur reste bloqué le temps que dure l’invocation</a:t>
            </a:r>
          </a:p>
          <a:p>
            <a:pPr lvl="1"/>
            <a:r>
              <a:rPr lang="fr-FR" sz="2400" b="1" dirty="0">
                <a:solidFill>
                  <a:srgbClr val="990000"/>
                </a:solidFill>
              </a:rPr>
              <a:t>Asynchrone</a:t>
            </a:r>
          </a:p>
          <a:p>
            <a:pPr lvl="2"/>
            <a:r>
              <a:rPr lang="fr-FR" sz="2000" dirty="0" smtClean="0"/>
              <a:t>L’émetteur n’attend pas la fin de l’invocation, il ne reste pas bloqué</a:t>
            </a:r>
          </a:p>
          <a:p>
            <a:pPr lvl="1"/>
            <a:r>
              <a:rPr lang="fr-FR" sz="2400" b="1" dirty="0">
                <a:solidFill>
                  <a:srgbClr val="990000"/>
                </a:solidFill>
              </a:rPr>
              <a:t>Retour</a:t>
            </a:r>
            <a:r>
              <a:rPr lang="fr-FR" sz="2400" dirty="0" smtClean="0"/>
              <a:t> (</a:t>
            </a:r>
            <a:r>
              <a:rPr lang="fr-FR" sz="2400" b="1" dirty="0" err="1">
                <a:solidFill>
                  <a:srgbClr val="990000"/>
                </a:solidFill>
              </a:rPr>
              <a:t>reply</a:t>
            </a:r>
            <a:r>
              <a:rPr lang="fr-FR" sz="2400" dirty="0" smtClean="0"/>
              <a:t>)</a:t>
            </a:r>
          </a:p>
          <a:p>
            <a:pPr lvl="2"/>
            <a:r>
              <a:rPr lang="fr-FR" sz="2000" dirty="0" smtClean="0"/>
              <a:t>Un message peut donner lieu à un retour</a:t>
            </a:r>
          </a:p>
          <a:p>
            <a:pPr lvl="1"/>
            <a:r>
              <a:rPr lang="fr-FR" sz="2400" b="1" dirty="0">
                <a:solidFill>
                  <a:srgbClr val="990000"/>
                </a:solidFill>
              </a:rPr>
              <a:t>Création</a:t>
            </a:r>
          </a:p>
          <a:p>
            <a:pPr lvl="2"/>
            <a:r>
              <a:rPr lang="fr-FR" sz="2000" dirty="0" smtClean="0"/>
              <a:t>Création d’une nouvelle instance</a:t>
            </a:r>
          </a:p>
          <a:p>
            <a:pPr lvl="1"/>
            <a:r>
              <a:rPr lang="fr-FR" sz="2400" b="1" dirty="0">
                <a:solidFill>
                  <a:srgbClr val="990000"/>
                </a:solidFill>
              </a:rPr>
              <a:t>Destruction</a:t>
            </a:r>
            <a:r>
              <a:rPr lang="fr-FR" sz="2400" dirty="0" smtClean="0"/>
              <a:t> </a:t>
            </a:r>
          </a:p>
          <a:p>
            <a:pPr lvl="2"/>
            <a:r>
              <a:rPr lang="fr-FR" sz="2000" dirty="0" smtClean="0"/>
              <a:t>Destruction d’une instance</a:t>
            </a:r>
          </a:p>
          <a:p>
            <a:pPr lvl="1"/>
            <a:endParaRPr lang="fr-FR" sz="24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C7EB61-BCCC-492B-9936-D4A19DAE33E7}" type="slidenum">
              <a:rPr lang="fr-FR" smtClean="0"/>
              <a:pPr/>
              <a:t>7</a:t>
            </a:fld>
            <a:endParaRPr lang="fr-FR"/>
          </a:p>
        </p:txBody>
      </p:sp>
      <p:pic>
        <p:nvPicPr>
          <p:cNvPr id="23558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510213" y="1905923"/>
            <a:ext cx="3000375" cy="455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9" name="Picture 6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718277" y="3706738"/>
            <a:ext cx="3086100" cy="51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60" name="Picture 9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929313" y="4308896"/>
            <a:ext cx="2973387" cy="776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61" name="Picture 12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852988" y="5373216"/>
            <a:ext cx="2438400" cy="127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6249570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>
                <a:solidFill>
                  <a:srgbClr val="252731"/>
                </a:solidFill>
              </a:rPr>
              <a:t>Diagramme de séquence</a:t>
            </a:r>
          </a:p>
        </p:txBody>
      </p:sp>
      <p:pic>
        <p:nvPicPr>
          <p:cNvPr id="24577" name="Picture 5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1403210" y="1212662"/>
            <a:ext cx="6841197" cy="5264338"/>
          </a:xfr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4FC671-CB09-4E86-8096-2D0703334A7F}" type="slidenum">
              <a:rPr lang="fr-FR" smtClean="0"/>
              <a:pPr/>
              <a:t>8</a:t>
            </a:fld>
            <a:endParaRPr lang="fr-FR"/>
          </a:p>
        </p:txBody>
      </p:sp>
      <p:sp>
        <p:nvSpPr>
          <p:cNvPr id="24581" name="TextBox 7"/>
          <p:cNvSpPr txBox="1">
            <a:spLocks noChangeArrowheads="1"/>
          </p:cNvSpPr>
          <p:nvPr/>
        </p:nvSpPr>
        <p:spPr bwMode="auto">
          <a:xfrm>
            <a:off x="2285382" y="3371850"/>
            <a:ext cx="1218850" cy="688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36000" tIns="36000" rIns="36000" bIns="36000">
            <a:spAutoFit/>
          </a:bodyPr>
          <a:lstStyle/>
          <a:p>
            <a:pPr algn="ctr"/>
            <a:r>
              <a:rPr lang="fr-FR" sz="2000" b="1" i="1" dirty="0">
                <a:solidFill>
                  <a:srgbClr val="990000"/>
                </a:solidFill>
                <a:latin typeface="Calibri" pitchFamily="34" charset="0"/>
              </a:rPr>
              <a:t>Message </a:t>
            </a:r>
            <a:br>
              <a:rPr lang="fr-FR" sz="2000" b="1" i="1" dirty="0">
                <a:solidFill>
                  <a:srgbClr val="990000"/>
                </a:solidFill>
                <a:latin typeface="Calibri" pitchFamily="34" charset="0"/>
              </a:rPr>
            </a:br>
            <a:r>
              <a:rPr lang="fr-FR" sz="2000" b="1" i="1" dirty="0">
                <a:solidFill>
                  <a:srgbClr val="990000"/>
                </a:solidFill>
                <a:latin typeface="Calibri" pitchFamily="34" charset="0"/>
              </a:rPr>
              <a:t>synchrone</a:t>
            </a:r>
          </a:p>
        </p:txBody>
      </p:sp>
      <p:cxnSp>
        <p:nvCxnSpPr>
          <p:cNvPr id="9" name="Straight Arrow Connector 8"/>
          <p:cNvCxnSpPr>
            <a:stCxn id="24581" idx="0"/>
          </p:cNvCxnSpPr>
          <p:nvPr/>
        </p:nvCxnSpPr>
        <p:spPr>
          <a:xfrm flipV="1">
            <a:off x="2894807" y="2800350"/>
            <a:ext cx="210343" cy="571500"/>
          </a:xfrm>
          <a:prstGeom prst="straightConnector1">
            <a:avLst/>
          </a:prstGeom>
          <a:ln w="38100">
            <a:solidFill>
              <a:srgbClr val="C0000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583" name="TextBox 12"/>
          <p:cNvSpPr txBox="1">
            <a:spLocks noChangeArrowheads="1"/>
          </p:cNvSpPr>
          <p:nvPr/>
        </p:nvSpPr>
        <p:spPr bwMode="auto">
          <a:xfrm>
            <a:off x="3563938" y="3716337"/>
            <a:ext cx="1150937" cy="688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36000" tIns="36000" rIns="36000" bIns="36000">
            <a:spAutoFit/>
          </a:bodyPr>
          <a:lstStyle/>
          <a:p>
            <a:pPr algn="ctr"/>
            <a:r>
              <a:rPr lang="fr-FR" sz="2000" b="1" i="1" dirty="0">
                <a:solidFill>
                  <a:srgbClr val="990000"/>
                </a:solidFill>
                <a:latin typeface="Calibri" pitchFamily="34" charset="0"/>
              </a:rPr>
              <a:t>Message </a:t>
            </a:r>
            <a:br>
              <a:rPr lang="fr-FR" sz="2000" b="1" i="1" dirty="0">
                <a:solidFill>
                  <a:srgbClr val="990000"/>
                </a:solidFill>
                <a:latin typeface="Calibri" pitchFamily="34" charset="0"/>
              </a:rPr>
            </a:br>
            <a:r>
              <a:rPr lang="fr-FR" sz="2000" b="1" i="1" dirty="0">
                <a:solidFill>
                  <a:srgbClr val="990000"/>
                </a:solidFill>
                <a:latin typeface="Calibri" pitchFamily="34" charset="0"/>
              </a:rPr>
              <a:t>retour</a:t>
            </a:r>
          </a:p>
        </p:txBody>
      </p:sp>
      <p:cxnSp>
        <p:nvCxnSpPr>
          <p:cNvPr id="14" name="Straight Arrow Connector 13"/>
          <p:cNvCxnSpPr>
            <a:stCxn id="24583" idx="2"/>
          </p:cNvCxnSpPr>
          <p:nvPr/>
        </p:nvCxnSpPr>
        <p:spPr>
          <a:xfrm rot="5400000">
            <a:off x="3767137" y="4559300"/>
            <a:ext cx="525463" cy="217488"/>
          </a:xfrm>
          <a:prstGeom prst="straightConnector1">
            <a:avLst/>
          </a:prstGeom>
          <a:ln w="38100">
            <a:solidFill>
              <a:srgbClr val="C0000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585" name="TextBox 16"/>
          <p:cNvSpPr txBox="1">
            <a:spLocks noChangeArrowheads="1"/>
          </p:cNvSpPr>
          <p:nvPr/>
        </p:nvSpPr>
        <p:spPr bwMode="auto">
          <a:xfrm>
            <a:off x="6804248" y="5710263"/>
            <a:ext cx="1357313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36000" tIns="36000" rIns="36000" bIns="36000">
            <a:spAutoFit/>
          </a:bodyPr>
          <a:lstStyle/>
          <a:p>
            <a:r>
              <a:rPr lang="fr-FR" sz="2000" b="1" i="1" dirty="0">
                <a:solidFill>
                  <a:srgbClr val="990000"/>
                </a:solidFill>
                <a:latin typeface="Calibri" pitchFamily="34" charset="0"/>
              </a:rPr>
              <a:t>Destruction </a:t>
            </a:r>
          </a:p>
        </p:txBody>
      </p:sp>
      <p:cxnSp>
        <p:nvCxnSpPr>
          <p:cNvPr id="18" name="Straight Arrow Connector 17"/>
          <p:cNvCxnSpPr>
            <a:stCxn id="24585" idx="0"/>
          </p:cNvCxnSpPr>
          <p:nvPr/>
        </p:nvCxnSpPr>
        <p:spPr>
          <a:xfrm rot="16200000" flipV="1">
            <a:off x="7143973" y="5370538"/>
            <a:ext cx="571500" cy="107950"/>
          </a:xfrm>
          <a:prstGeom prst="straightConnector1">
            <a:avLst/>
          </a:prstGeom>
          <a:ln w="38100">
            <a:solidFill>
              <a:srgbClr val="C0000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587" name="TextBox 23"/>
          <p:cNvSpPr txBox="1">
            <a:spLocks noChangeArrowheads="1"/>
          </p:cNvSpPr>
          <p:nvPr/>
        </p:nvSpPr>
        <p:spPr bwMode="auto">
          <a:xfrm>
            <a:off x="5929313" y="1643063"/>
            <a:ext cx="103505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36000" tIns="36000" rIns="36000" bIns="36000">
            <a:spAutoFit/>
          </a:bodyPr>
          <a:lstStyle/>
          <a:p>
            <a:pPr algn="ctr"/>
            <a:r>
              <a:rPr lang="fr-FR" sz="2000" b="1" i="1">
                <a:solidFill>
                  <a:srgbClr val="990000"/>
                </a:solidFill>
                <a:latin typeface="Calibri" pitchFamily="34" charset="0"/>
              </a:rPr>
              <a:t>Création </a:t>
            </a:r>
          </a:p>
        </p:txBody>
      </p:sp>
      <p:cxnSp>
        <p:nvCxnSpPr>
          <p:cNvPr id="25" name="Straight Arrow Connector 24"/>
          <p:cNvCxnSpPr>
            <a:stCxn id="24587" idx="2"/>
          </p:cNvCxnSpPr>
          <p:nvPr/>
        </p:nvCxnSpPr>
        <p:spPr>
          <a:xfrm rot="5400000">
            <a:off x="5949950" y="2146301"/>
            <a:ext cx="619125" cy="374650"/>
          </a:xfrm>
          <a:prstGeom prst="straightConnector1">
            <a:avLst/>
          </a:prstGeom>
          <a:ln w="38100">
            <a:solidFill>
              <a:srgbClr val="C0000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589" name="TextBox 27"/>
          <p:cNvSpPr txBox="1">
            <a:spLocks noChangeArrowheads="1"/>
          </p:cNvSpPr>
          <p:nvPr/>
        </p:nvSpPr>
        <p:spPr bwMode="auto">
          <a:xfrm>
            <a:off x="5145088" y="5073650"/>
            <a:ext cx="1428750" cy="688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36000" tIns="36000" rIns="36000" bIns="36000">
            <a:spAutoFit/>
          </a:bodyPr>
          <a:lstStyle/>
          <a:p>
            <a:r>
              <a:rPr lang="fr-FR" sz="2000" b="1" i="1" dirty="0">
                <a:solidFill>
                  <a:srgbClr val="990000"/>
                </a:solidFill>
                <a:latin typeface="Calibri" pitchFamily="34" charset="0"/>
              </a:rPr>
              <a:t>Message </a:t>
            </a:r>
            <a:br>
              <a:rPr lang="fr-FR" sz="2000" b="1" i="1" dirty="0">
                <a:solidFill>
                  <a:srgbClr val="990000"/>
                </a:solidFill>
                <a:latin typeface="Calibri" pitchFamily="34" charset="0"/>
              </a:rPr>
            </a:br>
            <a:r>
              <a:rPr lang="fr-FR" sz="2000" b="1" i="1" dirty="0">
                <a:solidFill>
                  <a:srgbClr val="990000"/>
                </a:solidFill>
                <a:latin typeface="Calibri" pitchFamily="34" charset="0"/>
              </a:rPr>
              <a:t>asynchrone</a:t>
            </a:r>
          </a:p>
        </p:txBody>
      </p:sp>
      <p:cxnSp>
        <p:nvCxnSpPr>
          <p:cNvPr id="29" name="Straight Arrow Connector 28"/>
          <p:cNvCxnSpPr/>
          <p:nvPr/>
        </p:nvCxnSpPr>
        <p:spPr>
          <a:xfrm rot="5400000" flipH="1" flipV="1">
            <a:off x="4645819" y="4502944"/>
            <a:ext cx="1285875" cy="1588"/>
          </a:xfrm>
          <a:prstGeom prst="straightConnector1">
            <a:avLst/>
          </a:prstGeom>
          <a:ln w="38100">
            <a:solidFill>
              <a:srgbClr val="C0000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/>
          <p:cNvCxnSpPr/>
          <p:nvPr/>
        </p:nvCxnSpPr>
        <p:spPr>
          <a:xfrm rot="5400000" flipH="1" flipV="1">
            <a:off x="5184776" y="4859337"/>
            <a:ext cx="571500" cy="0"/>
          </a:xfrm>
          <a:prstGeom prst="straightConnector1">
            <a:avLst/>
          </a:prstGeom>
          <a:ln w="38100">
            <a:solidFill>
              <a:srgbClr val="C0000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592" name="TextBox 56"/>
          <p:cNvSpPr txBox="1">
            <a:spLocks noChangeArrowheads="1"/>
          </p:cNvSpPr>
          <p:nvPr/>
        </p:nvSpPr>
        <p:spPr bwMode="auto">
          <a:xfrm>
            <a:off x="2956718" y="5814245"/>
            <a:ext cx="1928812" cy="554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/>
            <a:r>
              <a:rPr lang="fr-FR" b="1" i="1" dirty="0">
                <a:solidFill>
                  <a:srgbClr val="990000"/>
                </a:solidFill>
                <a:latin typeface="Calibri" pitchFamily="34" charset="0"/>
              </a:rPr>
              <a:t>Message synchrone</a:t>
            </a:r>
          </a:p>
          <a:p>
            <a:pPr algn="ctr"/>
            <a:r>
              <a:rPr lang="fr-FR" b="1" i="1" dirty="0">
                <a:solidFill>
                  <a:srgbClr val="000000"/>
                </a:solidFill>
                <a:latin typeface="Calibri" pitchFamily="34" charset="0"/>
              </a:rPr>
              <a:t>(traitement interne)</a:t>
            </a:r>
          </a:p>
        </p:txBody>
      </p:sp>
      <p:cxnSp>
        <p:nvCxnSpPr>
          <p:cNvPr id="58" name="Straight Arrow Connector 57"/>
          <p:cNvCxnSpPr>
            <a:stCxn id="24592" idx="1"/>
          </p:cNvCxnSpPr>
          <p:nvPr/>
        </p:nvCxnSpPr>
        <p:spPr>
          <a:xfrm rot="10800000">
            <a:off x="2599530" y="5655495"/>
            <a:ext cx="357188" cy="436562"/>
          </a:xfrm>
          <a:prstGeom prst="straightConnector1">
            <a:avLst/>
          </a:prstGeom>
          <a:ln w="38100">
            <a:solidFill>
              <a:srgbClr val="C0000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204684" y="3481460"/>
            <a:ext cx="1619672" cy="1107996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fr-FR" b="1" dirty="0" smtClean="0">
                <a:solidFill>
                  <a:srgbClr val="990000"/>
                </a:solidFill>
              </a:rPr>
              <a:t>Période d’activation </a:t>
            </a:r>
            <a:r>
              <a:rPr lang="fr-FR" dirty="0" smtClean="0">
                <a:solidFill>
                  <a:srgbClr val="990000"/>
                </a:solidFill>
              </a:rPr>
              <a:t>:</a:t>
            </a:r>
          </a:p>
          <a:p>
            <a:pPr algn="ctr"/>
            <a:r>
              <a:rPr lang="fr-FR" dirty="0" smtClean="0">
                <a:solidFill>
                  <a:srgbClr val="990000"/>
                </a:solidFill>
              </a:rPr>
              <a:t> </a:t>
            </a:r>
            <a:r>
              <a:rPr lang="fr-FR" dirty="0" smtClean="0"/>
              <a:t>indication durée du traitement</a:t>
            </a:r>
            <a:endParaRPr lang="fr-FR" dirty="0"/>
          </a:p>
        </p:txBody>
      </p:sp>
      <p:sp>
        <p:nvSpPr>
          <p:cNvPr id="28" name="Left Brace 27"/>
          <p:cNvSpPr/>
          <p:nvPr/>
        </p:nvSpPr>
        <p:spPr>
          <a:xfrm>
            <a:off x="1835696" y="2736438"/>
            <a:ext cx="360040" cy="3087689"/>
          </a:xfrm>
          <a:prstGeom prst="leftBrace">
            <a:avLst/>
          </a:prstGeom>
          <a:ln>
            <a:solidFill>
              <a:srgbClr val="C00000"/>
            </a:solidFill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99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75524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>
                <a:solidFill>
                  <a:srgbClr val="252731"/>
                </a:solidFill>
              </a:rPr>
              <a:t>Diagramme de séquence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FR" sz="2800" b="1" dirty="0" smtClean="0"/>
              <a:t>Messages asynchrones </a:t>
            </a:r>
          </a:p>
          <a:p>
            <a:pPr lvl="1"/>
            <a:r>
              <a:rPr lang="fr-FR" sz="2400" dirty="0" smtClean="0"/>
              <a:t>L’ordre de réception des messages, dans un scénario précis, peut être indiqué</a:t>
            </a:r>
            <a:endParaRPr lang="fr-FR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3648" y="3116331"/>
            <a:ext cx="6768752" cy="35103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33059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élisation des Applications-p2">
  <a:themeElements>
    <a:clrScheme name="Spectrum">
      <a:dk1>
        <a:sysClr val="windowText" lastClr="000000"/>
      </a:dk1>
      <a:lt1>
        <a:sysClr val="window" lastClr="FFFFFF"/>
      </a:lt1>
      <a:dk2>
        <a:srgbClr val="252731"/>
      </a:dk2>
      <a:lt2>
        <a:srgbClr val="EAE7E4"/>
      </a:lt2>
      <a:accent1>
        <a:srgbClr val="990000"/>
      </a:accent1>
      <a:accent2>
        <a:srgbClr val="FF6600"/>
      </a:accent2>
      <a:accent3>
        <a:srgbClr val="FFBA00"/>
      </a:accent3>
      <a:accent4>
        <a:srgbClr val="99CC00"/>
      </a:accent4>
      <a:accent5>
        <a:srgbClr val="528A02"/>
      </a:accent5>
      <a:accent6>
        <a:srgbClr val="333333"/>
      </a:accent6>
      <a:hlink>
        <a:srgbClr val="660000"/>
      </a:hlink>
      <a:folHlink>
        <a:srgbClr val="CC33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Modélisation des Applications-p2</Template>
  <TotalTime>201</TotalTime>
  <Words>879</Words>
  <Application>Microsoft Macintosh PowerPoint</Application>
  <PresentationFormat>Présentation à l'écran (4:3)</PresentationFormat>
  <Paragraphs>173</Paragraphs>
  <Slides>22</Slides>
  <Notes>10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22</vt:i4>
      </vt:variant>
    </vt:vector>
  </HeadingPairs>
  <TitlesOfParts>
    <vt:vector size="23" baseType="lpstr">
      <vt:lpstr>Modélisation des Applications-p2</vt:lpstr>
      <vt:lpstr>Modélisation des Applications</vt:lpstr>
      <vt:lpstr>Objectifs et Planning </vt:lpstr>
      <vt:lpstr>Les diagrammes d’UML</vt:lpstr>
      <vt:lpstr>Diagramme de séquence</vt:lpstr>
      <vt:lpstr>Diagramme de séquence</vt:lpstr>
      <vt:lpstr>Diagramme de séquence</vt:lpstr>
      <vt:lpstr>Diagramme de séquence</vt:lpstr>
      <vt:lpstr>Diagramme de séquence</vt:lpstr>
      <vt:lpstr>Diagramme de séquence</vt:lpstr>
      <vt:lpstr>Diagramme de séquence</vt:lpstr>
      <vt:lpstr>Diagramme de séquence</vt:lpstr>
      <vt:lpstr>Diagramme de séquence</vt:lpstr>
      <vt:lpstr>Diagramme de séquence</vt:lpstr>
      <vt:lpstr>Diagramme de séquence</vt:lpstr>
      <vt:lpstr>Diagramme de séquence</vt:lpstr>
      <vt:lpstr>Diagramme de séquence</vt:lpstr>
      <vt:lpstr>Diagramme de séquence</vt:lpstr>
      <vt:lpstr>Diagramme de séquence</vt:lpstr>
      <vt:lpstr>Diagramme de séquence</vt:lpstr>
      <vt:lpstr>Interaction Diagramme de séquence - Diagramme de classes </vt:lpstr>
      <vt:lpstr>Interaction Diagramme de séquence - Diagramme de classes </vt:lpstr>
      <vt:lpstr>Présentation PowerPoint</vt:lpstr>
    </vt:vector>
  </TitlesOfParts>
  <Company>Lenovo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Modélisation des Applications</dc:title>
  <dc:creator>Manuele Kirsch Pinheiro</dc:creator>
  <cp:lastModifiedBy>Manuele Kirsch Pinheiro</cp:lastModifiedBy>
  <cp:revision>31</cp:revision>
  <dcterms:created xsi:type="dcterms:W3CDTF">2011-09-25T18:34:18Z</dcterms:created>
  <dcterms:modified xsi:type="dcterms:W3CDTF">2011-10-12T15:15:18Z</dcterms:modified>
</cp:coreProperties>
</file>