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31"/>
  </p:notesMasterIdLst>
  <p:sldIdLst>
    <p:sldId id="256" r:id="rId2"/>
    <p:sldId id="262" r:id="rId3"/>
    <p:sldId id="292" r:id="rId4"/>
    <p:sldId id="264" r:id="rId5"/>
    <p:sldId id="266" r:id="rId6"/>
    <p:sldId id="267" r:id="rId7"/>
    <p:sldId id="270" r:id="rId8"/>
    <p:sldId id="268" r:id="rId9"/>
    <p:sldId id="269" r:id="rId10"/>
    <p:sldId id="290" r:id="rId11"/>
    <p:sldId id="271" r:id="rId12"/>
    <p:sldId id="272" r:id="rId13"/>
    <p:sldId id="293" r:id="rId14"/>
    <p:sldId id="273" r:id="rId15"/>
    <p:sldId id="274" r:id="rId16"/>
    <p:sldId id="275" r:id="rId17"/>
    <p:sldId id="276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704" autoAdjust="0"/>
  </p:normalViewPr>
  <p:slideViewPr>
    <p:cSldViewPr>
      <p:cViewPr varScale="1">
        <p:scale>
          <a:sx n="78" d="100"/>
          <a:sy n="78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334F2-EBCE-4074-8787-6BA04942A14F}" type="datetimeFigureOut">
              <a:rPr lang="fr-FR" smtClean="0"/>
              <a:t>12/10/11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E9D91-C699-4216-A755-E64174294D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515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Relationship Id="rId3" Type="http://schemas.openxmlformats.org/officeDocument/2006/relationships/image" Target="../media/image15.wmf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7.png"/><Relationship Id="rId6" Type="http://schemas.openxmlformats.org/officeDocument/2006/relationships/oleObject" Target="../embeddings/oleObject5.bin"/><Relationship Id="rId7" Type="http://schemas.openxmlformats.org/officeDocument/2006/relationships/image" Target="../media/image18.png"/><Relationship Id="rId1" Type="http://schemas.openxmlformats.org/officeDocument/2006/relationships/vmlDrawing" Target="../drawings/vmlDrawing4.v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8.png"/><Relationship Id="rId1" Type="http://schemas.openxmlformats.org/officeDocument/2006/relationships/vmlDrawing" Target="../drawings/vmlDrawing5.v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01 V1-1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5FDBF-8631-4C3E-9FC8-4188D8CA4767}" type="slidenum">
              <a:rPr lang="fr-FR"/>
              <a:pPr/>
              <a:t>3</a:t>
            </a:fld>
            <a:endParaRPr lang="fr-FR"/>
          </a:p>
        </p:txBody>
      </p:sp>
      <p:sp>
        <p:nvSpPr>
          <p:cNvPr id="798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2D0D5D-728C-484E-96E3-907126302864}" type="slidenum">
              <a:rPr lang="fr-FR"/>
              <a:pPr/>
              <a:t>12</a:t>
            </a:fld>
            <a:endParaRPr lang="fr-FR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66851">
              <a:defRPr/>
            </a:pPr>
            <a:r>
              <a:rPr lang="fr-FR" dirty="0" smtClean="0"/>
              <a:t>Attention aux</a:t>
            </a:r>
            <a:r>
              <a:rPr lang="fr-FR" baseline="0" dirty="0" smtClean="0"/>
              <a:t> stéréotypes : un stéréotype se place </a:t>
            </a:r>
            <a:r>
              <a:rPr lang="fr-FR" baseline="0" dirty="0" err="1" smtClean="0"/>
              <a:t>tjs</a:t>
            </a:r>
            <a:r>
              <a:rPr lang="fr-FR" baseline="0" dirty="0" smtClean="0"/>
              <a:t> avant ou juste en haut du nom de l’élément et est entouré par des double guillemets «  » (et non par des &lt;&lt; et des &gt;&gt;). 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C951-35ED-48E5-98CD-8FD4C212E5C3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FB6CA-32E5-40E1-A976-A9007B3760EC}" type="slidenum">
              <a:rPr lang="fr-FR"/>
              <a:pPr/>
              <a:t>17</a:t>
            </a:fld>
            <a:endParaRPr lang="fr-FR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7" y="4343144"/>
            <a:ext cx="5028987" cy="3019728"/>
          </a:xfrm>
        </p:spPr>
        <p:txBody>
          <a:bodyPr/>
          <a:lstStyle/>
          <a:p>
            <a:endParaRPr lang="fr-FR" i="1" dirty="0"/>
          </a:p>
        </p:txBody>
      </p:sp>
      <p:sp>
        <p:nvSpPr>
          <p:cNvPr id="936964" name="Rectangle 4"/>
          <p:cNvSpPr>
            <a:spLocks noChangeArrowheads="1"/>
          </p:cNvSpPr>
          <p:nvPr/>
        </p:nvSpPr>
        <p:spPr bwMode="auto">
          <a:xfrm>
            <a:off x="914507" y="7577836"/>
            <a:ext cx="5028987" cy="73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482" tIns="43742" rIns="87482" bIns="43742"/>
          <a:lstStyle/>
          <a:p>
            <a:pPr marL="218706" indent="-218706">
              <a:spcBef>
                <a:spcPct val="30000"/>
              </a:spcBef>
              <a:buFontTx/>
              <a:buAutoNum type="arabicPeriod"/>
            </a:pPr>
            <a:r>
              <a:rPr lang="fr-CH" sz="1100" dirty="0"/>
              <a:t>Créez un nouveau modèle ou projet.</a:t>
            </a:r>
          </a:p>
          <a:p>
            <a:pPr marL="218706" indent="-218706">
              <a:spcBef>
                <a:spcPct val="30000"/>
              </a:spcBef>
              <a:buFontTx/>
              <a:buAutoNum type="arabicPeriod"/>
            </a:pPr>
            <a:r>
              <a:rPr lang="fr-CH" sz="1100" dirty="0"/>
              <a:t>Créez le modèle ci-dessus. Les diapositives suivantes montrent comment définir la visibilité et la navigabilité des associations avec Rational Rose.</a:t>
            </a:r>
          </a:p>
          <a:p>
            <a:pPr marL="218706" indent="-218706">
              <a:spcBef>
                <a:spcPct val="30000"/>
              </a:spcBef>
              <a:buFontTx/>
              <a:buAutoNum type="arabicPeriod"/>
            </a:pPr>
            <a:endParaRPr lang="fr-CH" sz="1100" dirty="0"/>
          </a:p>
        </p:txBody>
      </p:sp>
      <p:pic>
        <p:nvPicPr>
          <p:cNvPr id="9369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055" y="7649491"/>
            <a:ext cx="280278" cy="29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DDCEF-0D99-4B6E-9532-E28DCCCB8DED}" type="slidenum">
              <a:rPr lang="fr-FR"/>
              <a:pPr/>
              <a:t>18</a:t>
            </a:fld>
            <a:endParaRPr lang="fr-FR"/>
          </a:p>
        </p:txBody>
      </p:sp>
      <p:sp>
        <p:nvSpPr>
          <p:cNvPr id="85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A128-9418-431A-A218-F81D889DF5C2}" type="slidenum">
              <a:rPr lang="fr-FR"/>
              <a:pPr/>
              <a:t>19</a:t>
            </a:fld>
            <a:endParaRPr lang="fr-FR"/>
          </a:p>
        </p:txBody>
      </p:sp>
      <p:sp>
        <p:nvSpPr>
          <p:cNvPr id="88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1" y="4343144"/>
            <a:ext cx="2514493" cy="4115019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887812" name="Object 4"/>
          <p:cNvGraphicFramePr>
            <a:graphicFrameLocks noChangeAspect="1"/>
          </p:cNvGraphicFramePr>
          <p:nvPr/>
        </p:nvGraphicFramePr>
        <p:xfrm>
          <a:off x="1045838" y="4360692"/>
          <a:ext cx="1712097" cy="293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Photo Editor Photo" r:id="rId4" imgW="1666667" imgH="3134162" progId="">
                  <p:embed/>
                </p:oleObj>
              </mc:Choice>
              <mc:Fallback>
                <p:oleObj name="Photo Editor Photo" r:id="rId4" imgW="1666667" imgH="31341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838" y="4360692"/>
                        <a:ext cx="1712097" cy="293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7813" name="Oval 5"/>
          <p:cNvSpPr>
            <a:spLocks noChangeArrowheads="1"/>
          </p:cNvSpPr>
          <p:nvPr/>
        </p:nvSpPr>
        <p:spPr bwMode="auto">
          <a:xfrm>
            <a:off x="991384" y="5504241"/>
            <a:ext cx="1143534" cy="42846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87482" tIns="43742" rIns="87482" bIns="43742" anchor="ctr"/>
          <a:lstStyle/>
          <a:p>
            <a:endParaRPr lang="fr-FR"/>
          </a:p>
        </p:txBody>
      </p:sp>
      <p:graphicFrame>
        <p:nvGraphicFramePr>
          <p:cNvPr id="887814" name="Object 6"/>
          <p:cNvGraphicFramePr>
            <a:graphicFrameLocks noChangeAspect="1"/>
          </p:cNvGraphicFramePr>
          <p:nvPr/>
        </p:nvGraphicFramePr>
        <p:xfrm>
          <a:off x="454851" y="4359230"/>
          <a:ext cx="342740" cy="286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Photo Editor Photo" r:id="rId6" imgW="333333" imgH="304923" progId="">
                  <p:embed/>
                </p:oleObj>
              </mc:Choice>
              <mc:Fallback>
                <p:oleObj name="Photo Editor Photo" r:id="rId6" imgW="333333" imgH="30492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51" y="4359230"/>
                        <a:ext cx="342740" cy="286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CA694-88A8-4757-BE58-6134D1A671FD}" type="slidenum">
              <a:rPr lang="fr-FR"/>
              <a:pPr/>
              <a:t>22</a:t>
            </a:fld>
            <a:endParaRPr lang="fr-FR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3144"/>
            <a:ext cx="5028987" cy="4115019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fr-FR" dirty="0"/>
          </a:p>
        </p:txBody>
      </p:sp>
      <p:graphicFrame>
        <p:nvGraphicFramePr>
          <p:cNvPr id="1024004" name="Object 4"/>
          <p:cNvGraphicFramePr>
            <a:graphicFrameLocks noChangeAspect="1"/>
          </p:cNvGraphicFramePr>
          <p:nvPr/>
        </p:nvGraphicFramePr>
        <p:xfrm>
          <a:off x="377975" y="4359230"/>
          <a:ext cx="342740" cy="286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Photo Editor Photo" r:id="rId4" imgW="333333" imgH="304923" progId="">
                  <p:embed/>
                </p:oleObj>
              </mc:Choice>
              <mc:Fallback>
                <p:oleObj name="Photo Editor Photo" r:id="rId4" imgW="333333" imgH="30492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75" y="4359230"/>
                        <a:ext cx="342740" cy="286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8DBF3-2F60-4B51-BE2E-77142C1F2CB2}" type="slidenum">
              <a:rPr lang="fr-FR"/>
              <a:pPr/>
              <a:t>25</a:t>
            </a:fld>
            <a:endParaRPr lang="fr-FR"/>
          </a:p>
        </p:txBody>
      </p:sp>
      <p:sp>
        <p:nvSpPr>
          <p:cNvPr id="103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03 V1-1a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2947AD-3D24-4D4D-B877-A929E1E07C86}" type="slidenum">
              <a:rPr lang="fr-FR"/>
              <a:pPr/>
              <a:t>27</a:t>
            </a:fld>
            <a:endParaRPr lang="fr-FR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A68C-9925-40F7-BE5B-E93F8353906A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01E8-E762-4B04-80EA-EC118B89A479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72DE-583F-424C-852E-E3F43CA5652D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45EE9-A40B-4B1F-AF9A-C1CC39CEA266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E102-F160-43CF-87EA-DF81D1E85F2D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6772-3C49-4F9D-A0F5-5CA8A87FEE1D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6099-6FA3-487B-9D38-4AE499E655D3}" type="datetime1">
              <a:rPr lang="fr-FR" smtClean="0"/>
              <a:t>12/10/11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D2AC-DFBE-4283-8596-EEF10E46430C}" type="datetime1">
              <a:rPr lang="fr-FR" smtClean="0"/>
              <a:t>12/10/11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F84D5-57A3-40E3-AC07-6E838404CF34}" type="datetime1">
              <a:rPr lang="fr-FR" smtClean="0"/>
              <a:t>12/10/11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C7EC-B952-4DBA-9946-05BA4A6306C7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1E29B-0EE0-4B48-B9A9-148535D79A7C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9FD5E56-E202-413C-B86F-262C2EBD3420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irschpm@gmail.com" TargetMode="External"/><Relationship Id="rId4" Type="http://schemas.openxmlformats.org/officeDocument/2006/relationships/hyperlink" Target="http://mkirschp.free.fr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kirschpin@univ-paris1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oleObject7.bin"/><Relationship Id="rId5" Type="http://schemas.openxmlformats.org/officeDocument/2006/relationships/image" Target="../media/image22.png"/><Relationship Id="rId6" Type="http://schemas.openxmlformats.org/officeDocument/2006/relationships/image" Target="../media/image2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2.png"/><Relationship Id="rId5" Type="http://schemas.openxmlformats.org/officeDocument/2006/relationships/oleObject" Target="../embeddings/oleObject8.bin"/><Relationship Id="rId6" Type="http://schemas.openxmlformats.org/officeDocument/2006/relationships/image" Target="../media/image31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edn.embarcadero.com/article/31863%23classdiagram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Modélisation des Applications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001000" cy="20574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Manuele Kirsch Pinheiro</a:t>
            </a:r>
          </a:p>
          <a:p>
            <a:r>
              <a:rPr lang="fr-FR" sz="2000" dirty="0" smtClean="0"/>
              <a:t>Maître de Conférences – Université Paris 1</a:t>
            </a:r>
          </a:p>
          <a:p>
            <a:r>
              <a:rPr lang="fr-FR" sz="2000" dirty="0" smtClean="0">
                <a:hlinkClick r:id="rId2"/>
              </a:rPr>
              <a:t>mkirschpin@univ-paris1.fr</a:t>
            </a:r>
            <a:r>
              <a:rPr lang="fr-FR" sz="2000" dirty="0" smtClean="0"/>
              <a:t> / </a:t>
            </a:r>
            <a:r>
              <a:rPr lang="fr-FR" sz="2000" dirty="0" smtClean="0">
                <a:hlinkClick r:id="rId3"/>
              </a:rPr>
              <a:t>kirschpm@gmail.com</a:t>
            </a:r>
            <a:r>
              <a:rPr lang="fr-FR" sz="2000" dirty="0" smtClean="0"/>
              <a:t> </a:t>
            </a:r>
          </a:p>
          <a:p>
            <a:r>
              <a:rPr lang="fr-FR" sz="2000" dirty="0" smtClean="0">
                <a:hlinkClick r:id="rId4"/>
              </a:rPr>
              <a:t>http://mkirschp.free.fr</a:t>
            </a:r>
            <a:r>
              <a:rPr lang="fr-FR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161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rgbClr val="990000"/>
                </a:solidFill>
              </a:rPr>
              <a:t>Diagramme de </a:t>
            </a:r>
            <a:r>
              <a:rPr lang="fr-FR" dirty="0" smtClean="0">
                <a:solidFill>
                  <a:srgbClr val="990000"/>
                </a:solidFill>
              </a:rPr>
              <a:t>classes : classe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04" y="1340768"/>
            <a:ext cx="8229600" cy="4525963"/>
          </a:xfrm>
        </p:spPr>
        <p:txBody>
          <a:bodyPr/>
          <a:lstStyle/>
          <a:p>
            <a:r>
              <a:rPr lang="fr-FR" dirty="0" smtClean="0"/>
              <a:t>Méthode « </a:t>
            </a:r>
            <a:r>
              <a:rPr lang="fr-FR" b="1" dirty="0" smtClean="0">
                <a:solidFill>
                  <a:srgbClr val="990000"/>
                </a:solidFill>
              </a:rPr>
              <a:t>constructeur</a:t>
            </a:r>
            <a:r>
              <a:rPr lang="fr-FR" dirty="0" smtClean="0"/>
              <a:t> » :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Opération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spéciale responsable de la </a:t>
            </a:r>
            <a:r>
              <a:rPr lang="fr-FR" sz="2400" b="1" dirty="0" smtClean="0">
                <a:solidFill>
                  <a:srgbClr val="990000"/>
                </a:solidFill>
              </a:rPr>
              <a:t>création d’une nouvelle instance </a:t>
            </a:r>
            <a:r>
              <a:rPr lang="fr-FR" sz="2400" dirty="0" smtClean="0"/>
              <a:t>(</a:t>
            </a:r>
            <a:r>
              <a:rPr lang="fr-FR" sz="2400" b="1" dirty="0" smtClean="0">
                <a:solidFill>
                  <a:srgbClr val="990000"/>
                </a:solidFill>
              </a:rPr>
              <a:t>objet</a:t>
            </a:r>
            <a:r>
              <a:rPr lang="fr-FR" sz="2400" dirty="0" smtClean="0"/>
              <a:t>) </a:t>
            </a:r>
          </a:p>
          <a:p>
            <a:pPr lvl="1"/>
            <a:r>
              <a:rPr lang="fr-FR" sz="2400" dirty="0" smtClean="0"/>
              <a:t>Définition de l’</a:t>
            </a:r>
            <a:r>
              <a:rPr lang="fr-FR" sz="2400" b="1" dirty="0" smtClean="0"/>
              <a:t>état initial </a:t>
            </a:r>
            <a:r>
              <a:rPr lang="fr-FR" sz="2400" dirty="0" smtClean="0"/>
              <a:t>de l’objet</a:t>
            </a:r>
          </a:p>
          <a:p>
            <a:pPr lvl="1"/>
            <a:r>
              <a:rPr lang="fr-FR" sz="2400" dirty="0" smtClean="0"/>
              <a:t>Transmission de tous les renseignements nécessaires à la nouvelle instance </a:t>
            </a:r>
          </a:p>
          <a:p>
            <a:pPr lvl="2"/>
            <a:r>
              <a:rPr lang="fr-FR" sz="2000" b="1" i="1" dirty="0" smtClean="0"/>
              <a:t>Car ( </a:t>
            </a:r>
            <a:r>
              <a:rPr lang="fr-FR" sz="2000" b="1" i="1" dirty="0" err="1" smtClean="0"/>
              <a:t>puiss</a:t>
            </a:r>
            <a:r>
              <a:rPr lang="fr-FR" sz="2000" b="1" i="1" dirty="0" smtClean="0"/>
              <a:t> : </a:t>
            </a:r>
            <a:r>
              <a:rPr lang="fr-FR" sz="2000" b="1" i="1" dirty="0" err="1" smtClean="0"/>
              <a:t>Float</a:t>
            </a:r>
            <a:r>
              <a:rPr lang="fr-FR" sz="2000" b="1" i="1" dirty="0" smtClean="0"/>
              <a:t>, </a:t>
            </a:r>
            <a:br>
              <a:rPr lang="fr-FR" sz="2000" b="1" i="1" dirty="0" smtClean="0"/>
            </a:br>
            <a:r>
              <a:rPr lang="fr-FR" sz="2000" b="1" i="1" dirty="0" smtClean="0"/>
              <a:t>	      </a:t>
            </a:r>
            <a:r>
              <a:rPr lang="fr-FR" sz="2000" b="1" i="1" dirty="0" err="1" smtClean="0"/>
              <a:t>coul</a:t>
            </a:r>
            <a:r>
              <a:rPr lang="fr-FR" sz="2000" b="1" i="1" dirty="0" smtClean="0"/>
              <a:t> : String, </a:t>
            </a:r>
            <a:br>
              <a:rPr lang="fr-FR" sz="2000" b="1" i="1" dirty="0" smtClean="0"/>
            </a:br>
            <a:r>
              <a:rPr lang="fr-FR" sz="2000" b="1" i="1" dirty="0" smtClean="0"/>
              <a:t>	      portes : </a:t>
            </a:r>
            <a:r>
              <a:rPr lang="fr-FR" sz="2000" b="1" i="1" dirty="0" err="1" smtClean="0"/>
              <a:t>Integer</a:t>
            </a:r>
            <a:r>
              <a:rPr lang="fr-FR" sz="2000" b="1" i="1" dirty="0" smtClean="0"/>
              <a:t> )</a:t>
            </a:r>
          </a:p>
          <a:p>
            <a:pPr lvl="2"/>
            <a:endParaRPr lang="fr-FR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104" y="3861048"/>
            <a:ext cx="4578173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69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héritage</a:t>
            </a:r>
            <a:endParaRPr lang="fr-FR" dirty="0">
              <a:solidFill>
                <a:srgbClr val="990000"/>
              </a:solidFill>
            </a:endParaRPr>
          </a:p>
        </p:txBody>
      </p:sp>
      <p:pic>
        <p:nvPicPr>
          <p:cNvPr id="9" name="Picture 2" descr="http://www.sparxsystems.com/images/screenshots/Class2.gi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13388" y="3214688"/>
            <a:ext cx="3630612" cy="307181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fr-FR" sz="2800" b="1" dirty="0"/>
              <a:t>Héritage</a:t>
            </a:r>
            <a:r>
              <a:rPr lang="fr-FR" sz="2800" dirty="0"/>
              <a:t> (généralisation / spécialisation)</a:t>
            </a:r>
          </a:p>
          <a:p>
            <a:pPr lvl="1">
              <a:spcBef>
                <a:spcPts val="600"/>
              </a:spcBef>
            </a:pPr>
            <a:r>
              <a:rPr lang="fr-FR" sz="2400" b="1" dirty="0" smtClean="0">
                <a:solidFill>
                  <a:srgbClr val="990000"/>
                </a:solidFill>
              </a:rPr>
              <a:t>Réutilisation</a:t>
            </a:r>
            <a:r>
              <a:rPr lang="fr-FR" sz="2400" dirty="0" smtClean="0"/>
              <a:t> d’une classe pour la création d’une nouvelle </a:t>
            </a:r>
          </a:p>
          <a:p>
            <a:pPr lvl="1">
              <a:spcBef>
                <a:spcPts val="600"/>
              </a:spcBef>
            </a:pPr>
            <a:r>
              <a:rPr lang="fr-FR" sz="2400" b="1" dirty="0" smtClean="0">
                <a:solidFill>
                  <a:srgbClr val="990000"/>
                </a:solidFill>
              </a:rPr>
              <a:t>Relation de classification </a:t>
            </a:r>
            <a:r>
              <a:rPr lang="fr-FR" sz="2400" dirty="0" smtClean="0"/>
              <a:t>entre un élément </a:t>
            </a:r>
            <a:r>
              <a:rPr lang="fr-FR" sz="2400" dirty="0" smtClean="0">
                <a:sym typeface="Symbol"/>
              </a:rPr>
              <a:t> </a:t>
            </a:r>
            <a:r>
              <a:rPr lang="fr-FR" sz="2400" dirty="0" smtClean="0"/>
              <a:t>général et </a:t>
            </a:r>
            <a:br>
              <a:rPr lang="fr-FR" sz="2400" dirty="0" smtClean="0"/>
            </a:br>
            <a:r>
              <a:rPr lang="fr-FR" sz="2400" dirty="0" smtClean="0"/>
              <a:t>un élément </a:t>
            </a:r>
            <a:r>
              <a:rPr lang="fr-FR" sz="2400" dirty="0" smtClean="0">
                <a:sym typeface="Symbol"/>
              </a:rPr>
              <a:t> </a:t>
            </a:r>
            <a:r>
              <a:rPr lang="fr-FR" sz="2400" dirty="0" smtClean="0"/>
              <a:t>spécifique</a:t>
            </a:r>
          </a:p>
          <a:p>
            <a:pPr lvl="1">
              <a:spcBef>
                <a:spcPts val="600"/>
              </a:spcBef>
            </a:pPr>
            <a:r>
              <a:rPr lang="fr-FR" sz="2400" dirty="0" smtClean="0"/>
              <a:t>Les </a:t>
            </a:r>
            <a:r>
              <a:rPr lang="fr-FR" sz="2400" b="1" dirty="0" smtClean="0">
                <a:solidFill>
                  <a:srgbClr val="990000"/>
                </a:solidFill>
              </a:rPr>
              <a:t>sous-classes héritent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tous les </a:t>
            </a:r>
            <a:br>
              <a:rPr lang="fr-FR" sz="2400" dirty="0" smtClean="0"/>
            </a:br>
            <a:r>
              <a:rPr lang="fr-FR" sz="2400" dirty="0" smtClean="0"/>
              <a:t>attributs </a:t>
            </a:r>
            <a:r>
              <a:rPr lang="fr-FR" sz="2400" dirty="0"/>
              <a:t> </a:t>
            </a:r>
            <a:r>
              <a:rPr lang="fr-FR" sz="2400" dirty="0" smtClean="0"/>
              <a:t>et les opérations de </a:t>
            </a:r>
            <a:br>
              <a:rPr lang="fr-FR" sz="2400" dirty="0" smtClean="0"/>
            </a:br>
            <a:r>
              <a:rPr lang="fr-FR" sz="2400" dirty="0" smtClean="0"/>
              <a:t>la </a:t>
            </a:r>
            <a:r>
              <a:rPr lang="fr-FR" sz="2400" b="1" dirty="0" smtClean="0">
                <a:solidFill>
                  <a:srgbClr val="990000"/>
                </a:solidFill>
              </a:rPr>
              <a:t>superclasse</a:t>
            </a:r>
            <a:r>
              <a:rPr lang="fr-FR" sz="2400" b="1" i="1" dirty="0" smtClean="0"/>
              <a:t> </a:t>
            </a:r>
            <a:r>
              <a:rPr lang="fr-FR" sz="2400" dirty="0" smtClean="0"/>
              <a:t> </a:t>
            </a:r>
          </a:p>
          <a:p>
            <a:pPr lvl="1">
              <a:spcBef>
                <a:spcPts val="600"/>
              </a:spcBef>
            </a:pPr>
            <a:r>
              <a:rPr lang="fr-FR" sz="2400" dirty="0" smtClean="0"/>
              <a:t>Toutes les </a:t>
            </a:r>
            <a:r>
              <a:rPr lang="fr-FR" sz="2400" b="1" dirty="0" smtClean="0">
                <a:solidFill>
                  <a:srgbClr val="990000"/>
                </a:solidFill>
              </a:rPr>
              <a:t>associations</a:t>
            </a:r>
            <a:r>
              <a:rPr lang="fr-FR" sz="2400" dirty="0" smtClean="0"/>
              <a:t> de la classe mère</a:t>
            </a:r>
            <a:br>
              <a:rPr lang="fr-FR" sz="2400" dirty="0" smtClean="0"/>
            </a:br>
            <a:r>
              <a:rPr lang="fr-FR" sz="2400" dirty="0" smtClean="0"/>
              <a:t> </a:t>
            </a:r>
            <a:r>
              <a:rPr lang="fr-FR" sz="2400" b="1" dirty="0" smtClean="0">
                <a:solidFill>
                  <a:srgbClr val="990000"/>
                </a:solidFill>
              </a:rPr>
              <a:t>s’appliquent</a:t>
            </a:r>
            <a:r>
              <a:rPr lang="fr-FR" sz="2400" dirty="0" smtClean="0"/>
              <a:t> aux sous-classes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05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9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344108"/>
              </p:ext>
            </p:extLst>
          </p:nvPr>
        </p:nvGraphicFramePr>
        <p:xfrm>
          <a:off x="4996860" y="3861048"/>
          <a:ext cx="4039636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Photo Editor Photo" r:id="rId4" imgW="2828571" imgH="1952898" progId="">
                  <p:embed/>
                </p:oleObj>
              </mc:Choice>
              <mc:Fallback>
                <p:oleObj name="Photo Editor Photo" r:id="rId4" imgW="2828571" imgH="195289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6860" y="3861048"/>
                        <a:ext cx="4039636" cy="278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héritage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23528" y="143252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Classes abstraites </a:t>
            </a:r>
          </a:p>
          <a:p>
            <a:pPr lvl="1"/>
            <a:r>
              <a:rPr lang="fr-FR" sz="2400" dirty="0" smtClean="0"/>
              <a:t>Les classes abstraites représente une abstraction afin de factoriser des </a:t>
            </a:r>
            <a:r>
              <a:rPr lang="fr-FR" sz="2400" b="1" dirty="0" smtClean="0">
                <a:solidFill>
                  <a:srgbClr val="990000"/>
                </a:solidFill>
              </a:rPr>
              <a:t>propriétés/opérations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communes</a:t>
            </a:r>
          </a:p>
          <a:p>
            <a:pPr lvl="2"/>
            <a:r>
              <a:rPr lang="fr-FR" sz="2000" dirty="0" smtClean="0"/>
              <a:t>Spécifications générales à  un ensemble de sous-classes</a:t>
            </a:r>
          </a:p>
          <a:p>
            <a:pPr lvl="2"/>
            <a:r>
              <a:rPr lang="fr-FR" sz="2000" dirty="0" smtClean="0"/>
              <a:t>Généralisation d’un concept  abstrait commun</a:t>
            </a:r>
            <a:br>
              <a:rPr lang="fr-FR" sz="2000" dirty="0" smtClean="0"/>
            </a:br>
            <a:r>
              <a:rPr lang="fr-FR" sz="2000" dirty="0" smtClean="0"/>
              <a:t>à plusieurs classes concrètes</a:t>
            </a:r>
          </a:p>
          <a:p>
            <a:pPr lvl="1"/>
            <a:r>
              <a:rPr lang="fr-FR" sz="2400" dirty="0" smtClean="0"/>
              <a:t>Classes non </a:t>
            </a:r>
            <a:r>
              <a:rPr lang="fr-FR" sz="2400" dirty="0" err="1" smtClean="0"/>
              <a:t>instantiables</a:t>
            </a:r>
            <a:r>
              <a:rPr lang="fr-FR" sz="2400" dirty="0" smtClean="0"/>
              <a:t> </a:t>
            </a:r>
          </a:p>
          <a:p>
            <a:pPr lvl="2"/>
            <a:r>
              <a:rPr lang="fr-FR" sz="2000" dirty="0" smtClean="0"/>
              <a:t>Pas d’implémentation complète</a:t>
            </a:r>
          </a:p>
          <a:p>
            <a:pPr lvl="1"/>
            <a:r>
              <a:rPr lang="fr-FR" sz="2400" dirty="0" smtClean="0"/>
              <a:t>Stéréotype  </a:t>
            </a:r>
            <a:r>
              <a:rPr lang="fr-FR" sz="2400" b="1" dirty="0" smtClean="0">
                <a:solidFill>
                  <a:srgbClr val="990000"/>
                </a:solidFill>
              </a:rPr>
              <a:t>« abstract »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726A-C0EB-4431-954D-043E34B0026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07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Stéréotypes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Stéréotype</a:t>
            </a:r>
          </a:p>
          <a:p>
            <a:pPr lvl="1"/>
            <a:r>
              <a:rPr lang="fr-FR" sz="2400" dirty="0" smtClean="0"/>
              <a:t>Un stéréotype ajoute une</a:t>
            </a:r>
            <a:r>
              <a:rPr lang="fr-FR" sz="2400" b="1" dirty="0" smtClean="0">
                <a:solidFill>
                  <a:srgbClr val="D2533C"/>
                </a:solidFill>
              </a:rPr>
              <a:t> </a:t>
            </a:r>
            <a:r>
              <a:rPr lang="fr-FR" sz="2400" b="1" dirty="0" smtClean="0">
                <a:solidFill>
                  <a:srgbClr val="990000"/>
                </a:solidFill>
              </a:rPr>
              <a:t>description</a:t>
            </a:r>
            <a:r>
              <a:rPr lang="fr-FR" sz="2400" b="1" dirty="0" smtClean="0">
                <a:solidFill>
                  <a:srgbClr val="D2533C"/>
                </a:solidFill>
              </a:rPr>
              <a:t> </a:t>
            </a:r>
            <a:br>
              <a:rPr lang="fr-FR" sz="2400" b="1" dirty="0" smtClean="0">
                <a:solidFill>
                  <a:srgbClr val="D2533C"/>
                </a:solidFill>
              </a:rPr>
            </a:br>
            <a:r>
              <a:rPr lang="fr-FR" sz="2400" b="1" dirty="0" smtClean="0">
                <a:solidFill>
                  <a:srgbClr val="990000"/>
                </a:solidFill>
              </a:rPr>
              <a:t>sémantique</a:t>
            </a:r>
            <a:r>
              <a:rPr lang="fr-FR" sz="2400" dirty="0" smtClean="0"/>
              <a:t> à un élément du modèle</a:t>
            </a:r>
          </a:p>
          <a:p>
            <a:pPr lvl="1"/>
            <a:r>
              <a:rPr lang="fr-FR" sz="2400" dirty="0" smtClean="0"/>
              <a:t>Un stéréotype permet la </a:t>
            </a:r>
            <a:r>
              <a:rPr lang="fr-FR" sz="2400" b="1" dirty="0" smtClean="0">
                <a:solidFill>
                  <a:srgbClr val="990000"/>
                </a:solidFill>
              </a:rPr>
              <a:t>classification</a:t>
            </a:r>
            <a:r>
              <a:rPr lang="fr-FR" sz="2400" dirty="0"/>
              <a:t> </a:t>
            </a:r>
            <a:r>
              <a:rPr lang="fr-FR" sz="2400" dirty="0" smtClean="0"/>
              <a:t>des </a:t>
            </a:r>
            <a:br>
              <a:rPr lang="fr-FR" sz="2400" dirty="0" smtClean="0"/>
            </a:br>
            <a:r>
              <a:rPr lang="fr-FR" sz="2400" dirty="0" smtClean="0"/>
              <a:t>possibles usages d’un élément du modèle</a:t>
            </a:r>
          </a:p>
          <a:p>
            <a:pPr lvl="1"/>
            <a:r>
              <a:rPr lang="fr-FR" sz="2400" dirty="0" smtClean="0"/>
              <a:t>Il s’agit d’un </a:t>
            </a:r>
            <a:r>
              <a:rPr lang="fr-FR" sz="2400" b="1" dirty="0" smtClean="0"/>
              <a:t>mécanisme d’extension </a:t>
            </a:r>
            <a:r>
              <a:rPr lang="fr-FR" sz="2400" dirty="0" smtClean="0"/>
              <a:t>propre à UML</a:t>
            </a:r>
          </a:p>
          <a:p>
            <a:r>
              <a:rPr lang="fr-FR" sz="2800" dirty="0" smtClean="0"/>
              <a:t>Stéréotypes prédéfinis en UML</a:t>
            </a:r>
          </a:p>
          <a:p>
            <a:pPr lvl="1"/>
            <a:r>
              <a:rPr lang="fr-FR" dirty="0" smtClean="0"/>
              <a:t>« </a:t>
            </a:r>
            <a:r>
              <a:rPr lang="fr-FR" dirty="0" err="1"/>
              <a:t>A</a:t>
            </a:r>
            <a:r>
              <a:rPr lang="fr-FR" dirty="0" err="1" smtClean="0"/>
              <a:t>ctor</a:t>
            </a:r>
            <a:r>
              <a:rPr lang="fr-FR" dirty="0" smtClean="0"/>
              <a:t> »</a:t>
            </a:r>
          </a:p>
          <a:p>
            <a:pPr lvl="1"/>
            <a:r>
              <a:rPr lang="fr-FR" dirty="0" smtClean="0"/>
              <a:t>« </a:t>
            </a:r>
            <a:r>
              <a:rPr lang="fr-FR" dirty="0" err="1" smtClean="0"/>
              <a:t>Instantiate</a:t>
            </a:r>
            <a:r>
              <a:rPr lang="fr-FR" dirty="0" smtClean="0"/>
              <a:t> » </a:t>
            </a:r>
          </a:p>
          <a:p>
            <a:pPr lvl="1"/>
            <a:r>
              <a:rPr lang="fr-FR" dirty="0"/>
              <a:t>«</a:t>
            </a:r>
            <a:r>
              <a:rPr lang="fr-FR" dirty="0" err="1"/>
              <a:t>Implement</a:t>
            </a:r>
            <a:r>
              <a:rPr lang="fr-FR" dirty="0"/>
              <a:t>»</a:t>
            </a:r>
            <a:endParaRPr lang="fr-FR" dirty="0" smtClean="0"/>
          </a:p>
          <a:p>
            <a:pPr lvl="1"/>
            <a:r>
              <a:rPr lang="fr-FR" dirty="0" smtClean="0"/>
              <a:t>« Call »</a:t>
            </a:r>
          </a:p>
          <a:p>
            <a:pPr lvl="1"/>
            <a:r>
              <a:rPr lang="fr-FR" dirty="0" smtClean="0"/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899602" y="2285992"/>
            <a:ext cx="1857387" cy="1071570"/>
          </a:xfrm>
          <a:prstGeom prst="rect">
            <a:avLst/>
          </a:prstGeom>
          <a:solidFill>
            <a:srgbClr val="FFFFC9"/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 abstract »</a:t>
            </a:r>
          </a:p>
          <a:p>
            <a:pPr algn="ctr"/>
            <a:endParaRPr lang="fr-FR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fr-F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Animal</a:t>
            </a:r>
            <a:endParaRPr lang="fr-FR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5419" y="1357298"/>
            <a:ext cx="1387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Stéréotype </a:t>
            </a:r>
            <a:endParaRPr lang="fr-FR" sz="2000" dirty="0"/>
          </a:p>
        </p:txBody>
      </p:sp>
      <p:cxnSp>
        <p:nvCxnSpPr>
          <p:cNvPr id="12" name="Straight Arrow Connector 11"/>
          <p:cNvCxnSpPr>
            <a:stCxn id="8" idx="2"/>
          </p:cNvCxnSpPr>
          <p:nvPr/>
        </p:nvCxnSpPr>
        <p:spPr>
          <a:xfrm rot="5400000">
            <a:off x="7767921" y="1889220"/>
            <a:ext cx="742898" cy="47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" name="Grouper 3"/>
          <p:cNvGrpSpPr/>
          <p:nvPr/>
        </p:nvGrpSpPr>
        <p:grpSpPr>
          <a:xfrm>
            <a:off x="6660232" y="4509120"/>
            <a:ext cx="1857387" cy="2016224"/>
            <a:chOff x="6516216" y="4653136"/>
            <a:chExt cx="1857387" cy="2016224"/>
          </a:xfrm>
        </p:grpSpPr>
        <p:sp>
          <p:nvSpPr>
            <p:cNvPr id="9" name="TextBox 6"/>
            <p:cNvSpPr txBox="1"/>
            <p:nvPr/>
          </p:nvSpPr>
          <p:spPr>
            <a:xfrm>
              <a:off x="6516216" y="4653136"/>
              <a:ext cx="1857387" cy="792088"/>
            </a:xfrm>
            <a:prstGeom prst="rect">
              <a:avLst/>
            </a:prstGeom>
            <a:solidFill>
              <a:srgbClr val="FFFFC9"/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36000" rIns="36000" bIns="36000" rtlCol="0" anchor="t" anchorCtr="0">
              <a:noAutofit/>
            </a:bodyPr>
            <a:lstStyle/>
            <a:p>
              <a:pPr algn="ctr"/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« </a:t>
              </a:r>
              <a:r>
                <a:rPr lang="fr-FR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enumeration</a:t>
              </a:r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 »</a:t>
              </a:r>
            </a:p>
            <a:p>
              <a:pPr algn="ctr"/>
              <a:r>
                <a:rPr lang="fr-FR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Seasons</a:t>
              </a:r>
              <a:endParaRPr lang="fr-FR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0" name="TextBox 6"/>
            <p:cNvSpPr txBox="1"/>
            <p:nvPr/>
          </p:nvSpPr>
          <p:spPr>
            <a:xfrm>
              <a:off x="6516216" y="5373216"/>
              <a:ext cx="1857387" cy="1296144"/>
            </a:xfrm>
            <a:prstGeom prst="rect">
              <a:avLst/>
            </a:prstGeom>
            <a:solidFill>
              <a:srgbClr val="FFFFC9"/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36000" rIns="36000" bIns="36000" rtlCol="0" anchor="ctr" anchorCtr="0">
              <a:noAutofit/>
            </a:bodyPr>
            <a:lstStyle/>
            <a:p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+ </a:t>
              </a:r>
              <a:r>
                <a:rPr lang="fr-FR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winter</a:t>
              </a:r>
              <a:endParaRPr lang="fr-FR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+ </a:t>
              </a:r>
              <a:r>
                <a:rPr lang="fr-FR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fall</a:t>
              </a:r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</a:p>
            <a:p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+ </a:t>
              </a:r>
              <a:r>
                <a:rPr lang="fr-FR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summer</a:t>
              </a:r>
              <a:endParaRPr lang="fr-FR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fr-F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+ </a:t>
              </a:r>
              <a:r>
                <a:rPr lang="fr-FR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spring</a:t>
              </a:r>
              <a:endParaRPr lang="fr-FR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3229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associations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4282" y="1285860"/>
            <a:ext cx="8229600" cy="4525963"/>
          </a:xfrm>
        </p:spPr>
        <p:txBody>
          <a:bodyPr/>
          <a:lstStyle/>
          <a:p>
            <a:r>
              <a:rPr lang="fr-FR" sz="3000" b="1" dirty="0" smtClean="0"/>
              <a:t>Associations</a:t>
            </a:r>
          </a:p>
          <a:p>
            <a:pPr lvl="1"/>
            <a:r>
              <a:rPr lang="fr-FR" sz="2600" i="1" dirty="0" smtClean="0"/>
              <a:t>Connexion sémantique entre les classes</a:t>
            </a:r>
          </a:p>
          <a:p>
            <a:pPr lvl="1"/>
            <a:r>
              <a:rPr lang="fr-FR" sz="2600" dirty="0" smtClean="0"/>
              <a:t>Les associations représentent des </a:t>
            </a:r>
            <a:r>
              <a:rPr lang="fr-FR" sz="2600" b="1" dirty="0" smtClean="0">
                <a:solidFill>
                  <a:srgbClr val="990000"/>
                </a:solidFill>
              </a:rPr>
              <a:t>relations structurelles </a:t>
            </a:r>
            <a:r>
              <a:rPr lang="fr-FR" sz="2600" dirty="0" smtClean="0"/>
              <a:t>entre les classes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5072066" y="5286388"/>
          <a:ext cx="381793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Photo Editor Photo" r:id="rId3" imgW="2542857" imgH="504762" progId="">
                  <p:embed/>
                </p:oleObj>
              </mc:Choice>
              <mc:Fallback>
                <p:oleObj name="Photo Editor Photo" r:id="rId3" imgW="2542857" imgH="5047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6" y="5286388"/>
                        <a:ext cx="3817937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28596" y="5214950"/>
            <a:ext cx="3830604" cy="866779"/>
            <a:chOff x="428596" y="5214950"/>
            <a:chExt cx="3830604" cy="866779"/>
          </a:xfrm>
        </p:grpSpPr>
        <p:pic>
          <p:nvPicPr>
            <p:cNvPr id="6758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8596" y="5214950"/>
              <a:ext cx="3830604" cy="866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Isosceles Triangle 9"/>
            <p:cNvSpPr/>
            <p:nvPr/>
          </p:nvSpPr>
          <p:spPr>
            <a:xfrm rot="16200000">
              <a:off x="1785918" y="5429264"/>
              <a:ext cx="71438" cy="71438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714876" y="4643446"/>
            <a:ext cx="125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990000"/>
                </a:solidFill>
              </a:rPr>
              <a:t>association</a:t>
            </a:r>
            <a:endParaRPr lang="fr-FR" b="1" dirty="0">
              <a:solidFill>
                <a:srgbClr val="99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15074" y="3786190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990000"/>
                </a:solidFill>
              </a:rPr>
              <a:t>nom de l’association</a:t>
            </a:r>
          </a:p>
          <a:p>
            <a:pPr algn="ctr"/>
            <a:r>
              <a:rPr lang="fr-FR" dirty="0" smtClean="0"/>
              <a:t>doit renseigner sur la sémantique de la relation</a:t>
            </a:r>
            <a:endParaRPr lang="fr-FR" dirty="0"/>
          </a:p>
        </p:txBody>
      </p:sp>
      <p:cxnSp>
        <p:nvCxnSpPr>
          <p:cNvPr id="15" name="Shape 14"/>
          <p:cNvCxnSpPr>
            <a:stCxn id="12" idx="3"/>
          </p:cNvCxnSpPr>
          <p:nvPr/>
        </p:nvCxnSpPr>
        <p:spPr>
          <a:xfrm>
            <a:off x="5966629" y="4828112"/>
            <a:ext cx="462759" cy="815466"/>
          </a:xfrm>
          <a:prstGeom prst="curvedConnector2">
            <a:avLst/>
          </a:prstGeom>
          <a:ln>
            <a:headEnd type="none" w="med" len="med"/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5400000">
            <a:off x="7000892" y="4857760"/>
            <a:ext cx="571504" cy="428628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000100" y="3929066"/>
            <a:ext cx="2571768" cy="923330"/>
            <a:chOff x="1000100" y="3929066"/>
            <a:chExt cx="2571768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1000100" y="3929066"/>
              <a:ext cx="25717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990000"/>
                  </a:solidFill>
                </a:rPr>
                <a:t>Sens de lecture</a:t>
              </a:r>
            </a:p>
            <a:p>
              <a:pPr algn="ctr"/>
              <a:r>
                <a:rPr lang="fr-FR" dirty="0" smtClean="0"/>
                <a:t>informe comment lire le nom de la relation</a:t>
              </a:r>
              <a:endParaRPr lang="fr-FR" dirty="0"/>
            </a:p>
          </p:txBody>
        </p:sp>
        <p:sp>
          <p:nvSpPr>
            <p:cNvPr id="19" name="Isosceles Triangle 18"/>
            <p:cNvSpPr/>
            <p:nvPr/>
          </p:nvSpPr>
          <p:spPr>
            <a:xfrm rot="5400000" flipH="1">
              <a:off x="3357554" y="4071942"/>
              <a:ext cx="71438" cy="71438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1" name="Curved Connector 20"/>
          <p:cNvCxnSpPr>
            <a:stCxn id="18" idx="2"/>
          </p:cNvCxnSpPr>
          <p:nvPr/>
        </p:nvCxnSpPr>
        <p:spPr>
          <a:xfrm rot="5400000">
            <a:off x="1818955" y="4890797"/>
            <a:ext cx="505430" cy="428628"/>
          </a:xfrm>
          <a:prstGeom prst="curvedConnector3">
            <a:avLst>
              <a:gd name="adj1" fmla="val 50000"/>
            </a:avLst>
          </a:prstGeom>
          <a:ln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62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80928"/>
            <a:ext cx="5400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associations</a:t>
            </a:r>
            <a:endParaRPr lang="fr-FR" dirty="0">
              <a:solidFill>
                <a:srgbClr val="990000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3933056"/>
            <a:ext cx="1483516" cy="277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429684" cy="5239484"/>
          </a:xfrm>
        </p:spPr>
        <p:txBody>
          <a:bodyPr>
            <a:normAutofit/>
          </a:bodyPr>
          <a:lstStyle/>
          <a:p>
            <a:r>
              <a:rPr lang="fr-FR" b="1" dirty="0" smtClean="0"/>
              <a:t>Rôle</a:t>
            </a:r>
            <a:endParaRPr lang="fr-FR" dirty="0" smtClean="0"/>
          </a:p>
          <a:p>
            <a:pPr lvl="1"/>
            <a:r>
              <a:rPr lang="fr-FR" dirty="0" smtClean="0"/>
              <a:t>Le </a:t>
            </a:r>
            <a:r>
              <a:rPr lang="fr-FR" b="1" dirty="0" smtClean="0">
                <a:solidFill>
                  <a:srgbClr val="990000"/>
                </a:solidFill>
              </a:rPr>
              <a:t>rôle de la classe </a:t>
            </a:r>
            <a:r>
              <a:rPr lang="fr-FR" dirty="0" smtClean="0"/>
              <a:t>au sein d’une </a:t>
            </a:r>
            <a:r>
              <a:rPr lang="fr-FR" b="1" dirty="0" smtClean="0">
                <a:solidFill>
                  <a:srgbClr val="990000"/>
                </a:solidFill>
              </a:rPr>
              <a:t>association</a:t>
            </a:r>
            <a:endParaRPr lang="fr-FR" dirty="0" smtClean="0">
              <a:solidFill>
                <a:srgbClr val="990000"/>
              </a:solidFill>
            </a:endParaRPr>
          </a:p>
          <a:p>
            <a:pPr lvl="2"/>
            <a:r>
              <a:rPr lang="fr-FR" dirty="0" smtClean="0"/>
              <a:t>Les rôles agissent comme une propriété (un attribut)</a:t>
            </a:r>
            <a:endParaRPr lang="fr-FR" dirty="0"/>
          </a:p>
          <a:p>
            <a:pPr lvl="2"/>
            <a:r>
              <a:rPr lang="fr-FR" dirty="0" smtClean="0"/>
              <a:t>Ils peuvent donc avoir une visibilité</a:t>
            </a:r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>
              <a:lnSpc>
                <a:spcPct val="110000"/>
              </a:lnSpc>
            </a:pPr>
            <a:r>
              <a:rPr lang="fr-FR" b="1" dirty="0" smtClean="0"/>
              <a:t>Multiplicité</a:t>
            </a:r>
            <a:endParaRPr lang="fr-FR" b="1" dirty="0"/>
          </a:p>
          <a:p>
            <a:pPr lvl="1">
              <a:lnSpc>
                <a:spcPct val="110000"/>
              </a:lnSpc>
            </a:pPr>
            <a:r>
              <a:rPr lang="fr-FR" b="1" i="1" dirty="0" smtClean="0">
                <a:solidFill>
                  <a:srgbClr val="990000"/>
                </a:solidFill>
              </a:rPr>
              <a:t>Nombre </a:t>
            </a:r>
            <a:r>
              <a:rPr lang="fr-FR" b="1" i="1" dirty="0">
                <a:solidFill>
                  <a:srgbClr val="990000"/>
                </a:solidFill>
              </a:rPr>
              <a:t>d’objets </a:t>
            </a:r>
            <a:r>
              <a:rPr lang="fr-FR" dirty="0"/>
              <a:t>qui peuvent être </a:t>
            </a:r>
            <a:r>
              <a:rPr lang="fr-FR" b="1" i="1" dirty="0">
                <a:solidFill>
                  <a:srgbClr val="990000"/>
                </a:solidFill>
              </a:rPr>
              <a:t>liés</a:t>
            </a:r>
            <a:r>
              <a:rPr lang="fr-FR" dirty="0"/>
              <a:t> à </a:t>
            </a:r>
            <a:r>
              <a:rPr lang="fr-FR" b="1" i="1" dirty="0">
                <a:solidFill>
                  <a:srgbClr val="990000"/>
                </a:solidFill>
              </a:rPr>
              <a:t>un seul objet de </a:t>
            </a:r>
            <a:r>
              <a:rPr lang="fr-FR" b="1" i="1" dirty="0" smtClean="0">
                <a:solidFill>
                  <a:srgbClr val="990000"/>
                </a:solidFill>
              </a:rPr>
              <a:t/>
            </a:r>
            <a:br>
              <a:rPr lang="fr-FR" b="1" i="1" dirty="0" smtClean="0">
                <a:solidFill>
                  <a:srgbClr val="990000"/>
                </a:solidFill>
              </a:rPr>
            </a:br>
            <a:r>
              <a:rPr lang="fr-FR" b="1" i="1" dirty="0" smtClean="0">
                <a:solidFill>
                  <a:srgbClr val="990000"/>
                </a:solidFill>
              </a:rPr>
              <a:t>l’autre </a:t>
            </a:r>
            <a:r>
              <a:rPr lang="fr-FR" b="1" i="1" dirty="0">
                <a:solidFill>
                  <a:srgbClr val="990000"/>
                </a:solidFill>
              </a:rPr>
              <a:t>classe</a:t>
            </a:r>
          </a:p>
          <a:p>
            <a:pPr lvl="1">
              <a:lnSpc>
                <a:spcPct val="110000"/>
              </a:lnSpc>
            </a:pPr>
            <a:r>
              <a:rPr lang="fr-FR" b="1" i="1" dirty="0" smtClean="0">
                <a:solidFill>
                  <a:schemeClr val="tx2"/>
                </a:solidFill>
              </a:rPr>
              <a:t>A combien </a:t>
            </a:r>
            <a:r>
              <a:rPr lang="fr-FR" b="1" i="1" dirty="0">
                <a:solidFill>
                  <a:schemeClr val="tx2"/>
                </a:solidFill>
              </a:rPr>
              <a:t>d’objets </a:t>
            </a:r>
            <a:r>
              <a:rPr lang="fr-FR" dirty="0"/>
              <a:t>du côté opposé </a:t>
            </a:r>
            <a:r>
              <a:rPr lang="fr-FR" b="1" i="1" dirty="0" smtClean="0">
                <a:solidFill>
                  <a:schemeClr val="tx2"/>
                </a:solidFill>
              </a:rPr>
              <a:t>un </a:t>
            </a:r>
            <a:r>
              <a:rPr lang="fr-FR" b="1" i="1" dirty="0">
                <a:solidFill>
                  <a:schemeClr val="tx2"/>
                </a:solidFill>
              </a:rPr>
              <a:t>objet peut être lié</a:t>
            </a:r>
          </a:p>
          <a:p>
            <a:pPr lvl="1">
              <a:lnSpc>
                <a:spcPct val="110000"/>
              </a:lnSpc>
            </a:pPr>
            <a:r>
              <a:rPr lang="fr-FR" dirty="0"/>
              <a:t>Indiqué par un intervalle  </a:t>
            </a:r>
            <a:r>
              <a:rPr lang="fr-FR" b="1" dirty="0" err="1">
                <a:solidFill>
                  <a:srgbClr val="990000"/>
                </a:solidFill>
              </a:rPr>
              <a:t>min..max</a:t>
            </a:r>
            <a:endParaRPr lang="fr-FR" b="1" dirty="0">
              <a:solidFill>
                <a:srgbClr val="99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fr-FR" dirty="0"/>
              <a:t>Ex.: </a:t>
            </a:r>
            <a:r>
              <a:rPr lang="fr-FR" dirty="0" smtClean="0"/>
              <a:t>Une </a:t>
            </a:r>
            <a:r>
              <a:rPr lang="fr-FR" dirty="0"/>
              <a:t>personne possède plusieurs </a:t>
            </a:r>
            <a:r>
              <a:rPr lang="fr-FR" dirty="0" smtClean="0"/>
              <a:t>réservations, </a:t>
            </a:r>
            <a:br>
              <a:rPr lang="fr-FR" dirty="0" smtClean="0"/>
            </a:br>
            <a:r>
              <a:rPr lang="fr-FR" dirty="0" smtClean="0"/>
              <a:t>une </a:t>
            </a:r>
            <a:r>
              <a:rPr lang="fr-FR" dirty="0"/>
              <a:t>réservation </a:t>
            </a:r>
            <a:r>
              <a:rPr lang="fr-FR" dirty="0" smtClean="0"/>
              <a:t>ne </a:t>
            </a:r>
            <a:r>
              <a:rPr lang="fr-FR" dirty="0"/>
              <a:t>concerne qu’une </a:t>
            </a:r>
            <a:r>
              <a:rPr lang="fr-FR" dirty="0" smtClean="0"/>
              <a:t>seule personne</a:t>
            </a:r>
            <a:endParaRPr lang="fr-FR" dirty="0"/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39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associations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Multiplicité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19471"/>
            <a:ext cx="6000792" cy="406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67744" y="3655456"/>
            <a:ext cx="180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Multiplicité : 0..*</a:t>
            </a:r>
            <a:endParaRPr lang="fr-FR" b="1" dirty="0">
              <a:solidFill>
                <a:schemeClr val="tx2"/>
              </a:solidFill>
            </a:endParaRPr>
          </a:p>
        </p:txBody>
      </p:sp>
      <p:cxnSp>
        <p:nvCxnSpPr>
          <p:cNvPr id="10" name="Curved Connector 9"/>
          <p:cNvCxnSpPr>
            <a:stCxn id="8" idx="3"/>
          </p:cNvCxnSpPr>
          <p:nvPr/>
        </p:nvCxnSpPr>
        <p:spPr>
          <a:xfrm flipV="1">
            <a:off x="4075034" y="3083952"/>
            <a:ext cx="1121668" cy="75617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8794" y="5939988"/>
            <a:ext cx="1507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Cardinalité : 3</a:t>
            </a:r>
            <a:endParaRPr lang="fr-FR" b="1" dirty="0">
              <a:solidFill>
                <a:schemeClr val="tx2"/>
              </a:solidFill>
            </a:endParaRPr>
          </a:p>
        </p:txBody>
      </p:sp>
      <p:cxnSp>
        <p:nvCxnSpPr>
          <p:cNvPr id="13" name="Shape 12"/>
          <p:cNvCxnSpPr>
            <a:stCxn id="11" idx="3"/>
          </p:cNvCxnSpPr>
          <p:nvPr/>
        </p:nvCxnSpPr>
        <p:spPr>
          <a:xfrm flipV="1">
            <a:off x="3436707" y="4581128"/>
            <a:ext cx="778103" cy="154352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hape 13"/>
          <p:cNvCxnSpPr>
            <a:stCxn id="11" idx="3"/>
          </p:cNvCxnSpPr>
          <p:nvPr/>
        </p:nvCxnSpPr>
        <p:spPr>
          <a:xfrm flipV="1">
            <a:off x="3436707" y="5082732"/>
            <a:ext cx="920979" cy="1041922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11" idx="3"/>
          </p:cNvCxnSpPr>
          <p:nvPr/>
        </p:nvCxnSpPr>
        <p:spPr>
          <a:xfrm flipV="1">
            <a:off x="3436707" y="5368484"/>
            <a:ext cx="349475" cy="75617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15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39" name="Object 3"/>
          <p:cNvGraphicFramePr>
            <a:graphicFrameLocks noChangeAspect="1"/>
          </p:cNvGraphicFramePr>
          <p:nvPr/>
        </p:nvGraphicFramePr>
        <p:xfrm>
          <a:off x="6715140" y="1264288"/>
          <a:ext cx="2282129" cy="4807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Photo Editor Photo" r:id="rId4" imgW="1514686" imgH="3191320" progId="">
                  <p:embed/>
                </p:oleObj>
              </mc:Choice>
              <mc:Fallback>
                <p:oleObj name="Photo Editor Photo" r:id="rId4" imgW="1514686" imgH="319132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1264288"/>
                        <a:ext cx="2282129" cy="48079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associations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Navigabilité </a:t>
            </a:r>
          </a:p>
          <a:p>
            <a:pPr lvl="1"/>
            <a:r>
              <a:rPr lang="fr-FR" sz="2400" dirty="0" smtClean="0"/>
              <a:t>Sens de circulation de l’information</a:t>
            </a:r>
          </a:p>
          <a:p>
            <a:pPr lvl="1"/>
            <a:r>
              <a:rPr lang="fr-FR" sz="2400" dirty="0" smtClean="0"/>
              <a:t>La navigabilité indique </a:t>
            </a:r>
            <a:r>
              <a:rPr lang="fr-FR" sz="2400" b="1" i="1" dirty="0" smtClean="0">
                <a:solidFill>
                  <a:srgbClr val="990000"/>
                </a:solidFill>
              </a:rPr>
              <a:t>si un objet o1 </a:t>
            </a:r>
            <a:r>
              <a:rPr lang="fr-FR" sz="2400" dirty="0" smtClean="0"/>
              <a:t>peut </a:t>
            </a:r>
            <a:br>
              <a:rPr lang="fr-FR" sz="2400" dirty="0" smtClean="0"/>
            </a:br>
            <a:r>
              <a:rPr lang="fr-FR" sz="2400" b="1" i="1" dirty="0" smtClean="0">
                <a:solidFill>
                  <a:srgbClr val="990000"/>
                </a:solidFill>
              </a:rPr>
              <a:t>accéder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à un </a:t>
            </a:r>
            <a:r>
              <a:rPr lang="fr-FR" sz="2400" b="1" i="1" dirty="0" smtClean="0">
                <a:solidFill>
                  <a:srgbClr val="990000"/>
                </a:solidFill>
              </a:rPr>
              <a:t>objet o2 </a:t>
            </a:r>
            <a:r>
              <a:rPr lang="fr-FR" sz="2400" dirty="0" smtClean="0"/>
              <a:t>dans l’autre </a:t>
            </a:r>
            <a:br>
              <a:rPr lang="fr-FR" sz="2400" dirty="0" smtClean="0"/>
            </a:br>
            <a:r>
              <a:rPr lang="fr-FR" sz="2400" dirty="0" smtClean="0"/>
              <a:t>extrémité du lien</a:t>
            </a:r>
          </a:p>
          <a:p>
            <a:pPr lvl="2"/>
            <a:r>
              <a:rPr lang="fr-FR" sz="2000" dirty="0" smtClean="0"/>
              <a:t>Ex.: Un utilisateur peut connaître un mot de passe, </a:t>
            </a:r>
            <a:br>
              <a:rPr lang="fr-FR" sz="2000" dirty="0" smtClean="0"/>
            </a:br>
            <a:r>
              <a:rPr lang="fr-FR" sz="2000" dirty="0" smtClean="0"/>
              <a:t>mais le mot de passe ne connaît pas  l’utilisateur</a:t>
            </a:r>
          </a:p>
          <a:p>
            <a:pPr lvl="2"/>
            <a:endParaRPr lang="fr-FR" sz="2000" dirty="0" smtClean="0"/>
          </a:p>
          <a:p>
            <a:pPr lvl="1"/>
            <a:r>
              <a:rPr lang="fr-FR" sz="2400" dirty="0"/>
              <a:t>À ne pas confondre avec le sens de lecture !!</a:t>
            </a:r>
          </a:p>
          <a:p>
            <a:pPr lvl="1"/>
            <a:endParaRPr lang="fr-FR" sz="240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91B45-F232-4CAE-BFF0-7C56F76ADEBA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1043608" y="5446347"/>
            <a:ext cx="5072098" cy="785818"/>
            <a:chOff x="1043608" y="5446347"/>
            <a:chExt cx="5072098" cy="785818"/>
          </a:xfrm>
        </p:grpSpPr>
        <p:grpSp>
          <p:nvGrpSpPr>
            <p:cNvPr id="16" name="Group 15"/>
            <p:cNvGrpSpPr/>
            <p:nvPr/>
          </p:nvGrpSpPr>
          <p:grpSpPr>
            <a:xfrm>
              <a:off x="1043608" y="5446347"/>
              <a:ext cx="5072098" cy="785818"/>
              <a:chOff x="2143108" y="5202808"/>
              <a:chExt cx="5072098" cy="78581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143108" y="5286388"/>
                <a:ext cx="1285884" cy="642942"/>
              </a:xfrm>
              <a:prstGeom prst="rect">
                <a:avLst/>
              </a:prstGeom>
              <a:solidFill>
                <a:srgbClr val="FFFFA7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chemeClr val="tx1"/>
                    </a:solidFill>
                  </a:rPr>
                  <a:t>Polygone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786446" y="5286388"/>
                <a:ext cx="1428760" cy="642942"/>
              </a:xfrm>
              <a:prstGeom prst="rect">
                <a:avLst/>
              </a:prstGeom>
              <a:solidFill>
                <a:srgbClr val="FFFFA7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chemeClr val="tx1"/>
                    </a:solidFill>
                  </a:rPr>
                  <a:t>Points</a:t>
                </a:r>
              </a:p>
            </p:txBody>
          </p:sp>
          <p:cxnSp>
            <p:nvCxnSpPr>
              <p:cNvPr id="19" name="Straight Connector 18"/>
              <p:cNvCxnSpPr>
                <a:stCxn id="17" idx="3"/>
                <a:endCxn id="18" idx="1"/>
              </p:cNvCxnSpPr>
              <p:nvPr/>
            </p:nvCxnSpPr>
            <p:spPr>
              <a:xfrm>
                <a:off x="3428992" y="5607859"/>
                <a:ext cx="235745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5"/>
              <p:cNvGrpSpPr/>
              <p:nvPr/>
            </p:nvGrpSpPr>
            <p:grpSpPr>
              <a:xfrm>
                <a:off x="3929058" y="5274246"/>
                <a:ext cx="894941" cy="369332"/>
                <a:chOff x="4214810" y="2500306"/>
                <a:chExt cx="894941" cy="369332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4357686" y="2500306"/>
                  <a:ext cx="75206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forme</a:t>
                  </a:r>
                  <a:endParaRPr lang="fr-FR" dirty="0"/>
                </a:p>
              </p:txBody>
            </p:sp>
            <p:sp>
              <p:nvSpPr>
                <p:cNvPr id="25" name="Isosceles Triangle 24"/>
                <p:cNvSpPr/>
                <p:nvPr/>
              </p:nvSpPr>
              <p:spPr>
                <a:xfrm rot="16200000">
                  <a:off x="4214810" y="2649253"/>
                  <a:ext cx="71438" cy="71438"/>
                </a:xfrm>
                <a:prstGeom prst="triangl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3456452" y="5711627"/>
                <a:ext cx="1154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b" anchorCtr="1">
                <a:spAutoFit/>
              </a:bodyPr>
              <a:lstStyle/>
              <a:p>
                <a:r>
                  <a:rPr lang="fr-FR" dirty="0" smtClean="0"/>
                  <a:t>*</a:t>
                </a:r>
                <a:endParaRPr lang="fr-FR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86380" y="5202808"/>
                <a:ext cx="4940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/>
                  <a:t>3..*</a:t>
                </a:r>
                <a:endParaRPr lang="fr-FR" sz="16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929190" y="5631436"/>
                <a:ext cx="8712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/>
                  <a:t>sommet</a:t>
                </a:r>
                <a:endParaRPr lang="fr-FR" sz="1600" dirty="0"/>
              </a:p>
            </p:txBody>
          </p:sp>
        </p:grpSp>
        <p:sp>
          <p:nvSpPr>
            <p:cNvPr id="26" name="Multiply 25"/>
            <p:cNvSpPr/>
            <p:nvPr/>
          </p:nvSpPr>
          <p:spPr>
            <a:xfrm>
              <a:off x="2300577" y="5672803"/>
              <a:ext cx="357190" cy="357190"/>
            </a:xfrm>
            <a:prstGeom prst="mathMultiply">
              <a:avLst>
                <a:gd name="adj1" fmla="val 12226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9680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fr-FR" sz="2800" b="1" dirty="0" smtClean="0"/>
              <a:t>Associations binaires et </a:t>
            </a:r>
            <a:r>
              <a:rPr lang="fr-FR" sz="2800" b="1" dirty="0" err="1" smtClean="0"/>
              <a:t>n-aires</a:t>
            </a:r>
            <a:endParaRPr lang="fr-FR" sz="2800" b="1" dirty="0" smtClean="0"/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Binaires</a:t>
            </a:r>
            <a:r>
              <a:rPr lang="fr-FR" sz="2400" dirty="0" smtClean="0"/>
              <a:t> : relient 2 classes entre elles</a:t>
            </a:r>
          </a:p>
          <a:p>
            <a:pPr lvl="1">
              <a:buNone/>
            </a:pPr>
            <a:r>
              <a:rPr lang="fr-FR" sz="2400" dirty="0" smtClean="0"/>
              <a:t>	</a:t>
            </a:r>
          </a:p>
          <a:p>
            <a:pPr lvl="1">
              <a:buNone/>
            </a:pPr>
            <a:endParaRPr lang="fr-FR" sz="2400" dirty="0" smtClean="0"/>
          </a:p>
          <a:p>
            <a:pPr lvl="1">
              <a:spcBef>
                <a:spcPts val="1200"/>
              </a:spcBef>
            </a:pPr>
            <a:r>
              <a:rPr lang="fr-FR" sz="2400" b="1" dirty="0" smtClean="0">
                <a:solidFill>
                  <a:srgbClr val="990000"/>
                </a:solidFill>
              </a:rPr>
              <a:t>N-aires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: relient plus de 2 classes entre elles</a:t>
            </a:r>
          </a:p>
          <a:p>
            <a:pPr lvl="2"/>
            <a:r>
              <a:rPr lang="fr-FR" sz="2000" dirty="0" smtClean="0"/>
              <a:t>Plus rares , peu utilisées</a:t>
            </a:r>
          </a:p>
          <a:p>
            <a:pPr lvl="2"/>
            <a:r>
              <a:rPr lang="fr-FR" sz="2000" dirty="0" smtClean="0"/>
              <a:t>Plus difficiles à comprendre </a:t>
            </a:r>
          </a:p>
          <a:p>
            <a:pPr lvl="2"/>
            <a:r>
              <a:rPr lang="fr-FR" sz="2000" b="1" dirty="0" smtClean="0"/>
              <a:t>Multiplicité</a:t>
            </a:r>
            <a:r>
              <a:rPr lang="fr-FR" sz="2000" dirty="0" smtClean="0"/>
              <a:t> ?!</a:t>
            </a:r>
          </a:p>
          <a:p>
            <a:pPr lvl="3"/>
            <a:r>
              <a:rPr lang="fr-FR" sz="1800" dirty="0" smtClean="0"/>
              <a:t>Pour </a:t>
            </a:r>
            <a:r>
              <a:rPr lang="fr-FR" sz="1800" b="1" i="1" dirty="0" smtClean="0"/>
              <a:t>&lt; Traveler X,  Seat S &gt; , </a:t>
            </a:r>
            <a:br>
              <a:rPr lang="fr-FR" sz="1800" b="1" i="1" dirty="0" smtClean="0"/>
            </a:br>
            <a:r>
              <a:rPr lang="fr-FR" sz="1800" dirty="0" smtClean="0"/>
              <a:t>combien d’objets </a:t>
            </a:r>
            <a:r>
              <a:rPr lang="fr-FR" sz="1800" b="1" i="1" dirty="0" smtClean="0"/>
              <a:t>Train</a:t>
            </a:r>
            <a:r>
              <a:rPr lang="fr-FR" sz="1800" dirty="0" smtClean="0"/>
              <a:t> ? </a:t>
            </a:r>
          </a:p>
          <a:p>
            <a:pPr lvl="3"/>
            <a:r>
              <a:rPr lang="fr-FR" sz="1800" dirty="0"/>
              <a:t> Pour </a:t>
            </a:r>
            <a:r>
              <a:rPr lang="fr-FR" sz="1800" b="1" i="1" dirty="0"/>
              <a:t>&lt; </a:t>
            </a:r>
            <a:r>
              <a:rPr lang="fr-FR" sz="1800" b="1" i="1" dirty="0" smtClean="0"/>
              <a:t>Train T,  </a:t>
            </a:r>
            <a:r>
              <a:rPr lang="fr-FR" sz="1800" b="1" i="1" dirty="0"/>
              <a:t>Seat </a:t>
            </a:r>
            <a:r>
              <a:rPr lang="fr-FR" sz="1800" b="1" i="1" dirty="0" smtClean="0"/>
              <a:t>S &gt;,  </a:t>
            </a:r>
            <a:br>
              <a:rPr lang="fr-FR" sz="1800" b="1" i="1" dirty="0" smtClean="0"/>
            </a:br>
            <a:r>
              <a:rPr lang="fr-FR" sz="1800" dirty="0" smtClean="0"/>
              <a:t>combien </a:t>
            </a:r>
            <a:r>
              <a:rPr lang="fr-FR" sz="1800" dirty="0"/>
              <a:t>d’objets </a:t>
            </a:r>
            <a:r>
              <a:rPr lang="fr-FR" sz="1800" b="1" i="1" dirty="0" smtClean="0"/>
              <a:t>Traveller </a:t>
            </a:r>
            <a:r>
              <a:rPr lang="fr-FR" sz="1800" dirty="0" smtClean="0"/>
              <a:t>? </a:t>
            </a:r>
            <a:endParaRPr lang="fr-FR" sz="1800" dirty="0"/>
          </a:p>
          <a:p>
            <a:pPr lvl="3"/>
            <a:r>
              <a:rPr lang="fr-FR" sz="1800" dirty="0"/>
              <a:t>Pour </a:t>
            </a:r>
            <a:r>
              <a:rPr lang="fr-FR" sz="1800" b="1" i="1" dirty="0"/>
              <a:t>&lt; Traveler X,  </a:t>
            </a:r>
            <a:r>
              <a:rPr lang="fr-FR" sz="1800" b="1" i="1" dirty="0" smtClean="0"/>
              <a:t>Train T </a:t>
            </a:r>
            <a:r>
              <a:rPr lang="fr-FR" sz="1800" b="1" i="1" dirty="0"/>
              <a:t>&gt;</a:t>
            </a:r>
            <a:br>
              <a:rPr lang="fr-FR" sz="1800" b="1" i="1" dirty="0"/>
            </a:br>
            <a:r>
              <a:rPr lang="fr-FR" sz="1800" dirty="0"/>
              <a:t>combien d’objets </a:t>
            </a:r>
            <a:r>
              <a:rPr lang="fr-FR" sz="1800" b="1" i="1" dirty="0" smtClean="0"/>
              <a:t>Seat</a:t>
            </a:r>
            <a:r>
              <a:rPr lang="fr-FR" sz="1800" dirty="0" smtClean="0"/>
              <a:t> </a:t>
            </a:r>
            <a:r>
              <a:rPr lang="fr-FR" sz="1800" dirty="0"/>
              <a:t>? </a:t>
            </a:r>
          </a:p>
          <a:p>
            <a:pPr lvl="3"/>
            <a:endParaRPr lang="fr-FR" sz="18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08698-9751-418F-8047-9F9B8D0CDEDF}" type="slidenum">
              <a:rPr lang="fr-FR"/>
              <a:pPr/>
              <a:t>18</a:t>
            </a:fld>
            <a:endParaRPr lang="fr-FR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associations</a:t>
            </a:r>
            <a:endParaRPr lang="fr-FR" dirty="0">
              <a:solidFill>
                <a:srgbClr val="99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357554" y="2547460"/>
            <a:ext cx="5072098" cy="667226"/>
            <a:chOff x="2428860" y="2488164"/>
            <a:chExt cx="5072098" cy="667226"/>
          </a:xfrm>
        </p:grpSpPr>
        <p:sp>
          <p:nvSpPr>
            <p:cNvPr id="10" name="Rectangle 9"/>
            <p:cNvSpPr/>
            <p:nvPr/>
          </p:nvSpPr>
          <p:spPr>
            <a:xfrm>
              <a:off x="2428860" y="2500306"/>
              <a:ext cx="1285884" cy="642942"/>
            </a:xfrm>
            <a:prstGeom prst="rect">
              <a:avLst/>
            </a:prstGeom>
            <a:solidFill>
              <a:srgbClr val="FFFFA7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Train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72198" y="2500306"/>
              <a:ext cx="1428760" cy="642942"/>
            </a:xfrm>
            <a:prstGeom prst="rect">
              <a:avLst/>
            </a:prstGeom>
            <a:solidFill>
              <a:srgbClr val="FFFFA7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Compagnie</a:t>
              </a:r>
            </a:p>
          </p:txBody>
        </p:sp>
        <p:cxnSp>
          <p:nvCxnSpPr>
            <p:cNvPr id="12" name="Straight Connector 11"/>
            <p:cNvCxnSpPr>
              <a:stCxn id="10" idx="3"/>
              <a:endCxn id="11" idx="1"/>
            </p:cNvCxnSpPr>
            <p:nvPr/>
          </p:nvCxnSpPr>
          <p:spPr>
            <a:xfrm>
              <a:off x="3714744" y="2821777"/>
              <a:ext cx="23574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3714744" y="2488164"/>
              <a:ext cx="2276302" cy="667226"/>
              <a:chOff x="3714744" y="2488164"/>
              <a:chExt cx="2276302" cy="66722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214810" y="2488164"/>
                <a:ext cx="1314479" cy="369332"/>
                <a:chOff x="4214810" y="2500306"/>
                <a:chExt cx="1314479" cy="369332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4357686" y="2500306"/>
                  <a:ext cx="117160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appartient</a:t>
                  </a:r>
                  <a:endParaRPr lang="fr-FR" dirty="0"/>
                </a:p>
              </p:txBody>
            </p:sp>
            <p:sp>
              <p:nvSpPr>
                <p:cNvPr id="15" name="Isosceles Triangle 14"/>
                <p:cNvSpPr/>
                <p:nvPr/>
              </p:nvSpPr>
              <p:spPr>
                <a:xfrm rot="16200000">
                  <a:off x="4214810" y="2649253"/>
                  <a:ext cx="71438" cy="71438"/>
                </a:xfrm>
                <a:prstGeom prst="triangl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3714744" y="278605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*</a:t>
                </a:r>
                <a:endParaRPr lang="fr-FR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715008" y="2804694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</a:t>
                </a:r>
                <a:endParaRPr lang="fr-FR" sz="1400" dirty="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211960" y="4296682"/>
            <a:ext cx="4774542" cy="1652598"/>
            <a:chOff x="3428992" y="4429132"/>
            <a:chExt cx="5062574" cy="1652598"/>
          </a:xfrm>
        </p:grpSpPr>
        <p:sp>
          <p:nvSpPr>
            <p:cNvPr id="27" name="Diamond 26"/>
            <p:cNvSpPr/>
            <p:nvPr/>
          </p:nvSpPr>
          <p:spPr>
            <a:xfrm>
              <a:off x="5531651" y="4505332"/>
              <a:ext cx="857256" cy="428628"/>
            </a:xfrm>
            <a:prstGeom prst="diamond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428992" y="4429132"/>
              <a:ext cx="5062574" cy="1652598"/>
              <a:chOff x="1785918" y="4500570"/>
              <a:chExt cx="5062574" cy="1652598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785918" y="4500570"/>
                <a:ext cx="1062046" cy="581028"/>
              </a:xfrm>
              <a:prstGeom prst="rect">
                <a:avLst/>
              </a:prstGeom>
              <a:solidFill>
                <a:srgbClr val="FFFFA7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Traveler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786182" y="5572140"/>
                <a:ext cx="1062046" cy="581028"/>
              </a:xfrm>
              <a:prstGeom prst="rect">
                <a:avLst/>
              </a:prstGeom>
              <a:solidFill>
                <a:srgbClr val="FFFFA7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smtClean="0">
                    <a:solidFill>
                      <a:schemeClr val="tx1"/>
                    </a:solidFill>
                  </a:rPr>
                  <a:t>Train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786446" y="4500570"/>
                <a:ext cx="1062046" cy="581028"/>
              </a:xfrm>
              <a:prstGeom prst="rect">
                <a:avLst/>
              </a:prstGeom>
              <a:solidFill>
                <a:srgbClr val="FFFFA7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smtClean="0">
                    <a:solidFill>
                      <a:schemeClr val="tx1"/>
                    </a:solidFill>
                  </a:rPr>
                  <a:t>Seat</a:t>
                </a:r>
              </a:p>
            </p:txBody>
          </p:sp>
          <p:cxnSp>
            <p:nvCxnSpPr>
              <p:cNvPr id="29" name="Straight Connector 28"/>
              <p:cNvCxnSpPr>
                <a:stCxn id="27" idx="1"/>
                <a:endCxn id="19" idx="3"/>
              </p:cNvCxnSpPr>
              <p:nvPr/>
            </p:nvCxnSpPr>
            <p:spPr>
              <a:xfrm rot="10800000">
                <a:off x="2847965" y="4791084"/>
                <a:ext cx="1040613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27" idx="3"/>
                <a:endCxn id="26" idx="1"/>
              </p:cNvCxnSpPr>
              <p:nvPr/>
            </p:nvCxnSpPr>
            <p:spPr>
              <a:xfrm>
                <a:off x="4745833" y="4791084"/>
                <a:ext cx="1040613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27" idx="2"/>
                <a:endCxn id="20" idx="0"/>
              </p:cNvCxnSpPr>
              <p:nvPr/>
            </p:nvCxnSpPr>
            <p:spPr>
              <a:xfrm rot="5400000">
                <a:off x="4033834" y="5288769"/>
                <a:ext cx="566742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2854378" y="4786322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</a:t>
                </a:r>
                <a:endParaRPr lang="fr-FR" sz="1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510408" y="4786322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</a:t>
                </a:r>
                <a:endParaRPr lang="fr-FR" sz="14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86248" y="528638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*</a:t>
                </a:r>
                <a:endParaRPr lang="fr-F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003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489752"/>
            <a:ext cx="5214974" cy="196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35280" cy="9906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classe-association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8867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Classe-association</a:t>
            </a:r>
          </a:p>
          <a:p>
            <a:pPr lvl="1"/>
            <a:r>
              <a:rPr lang="fr-FR" sz="2400" dirty="0" smtClean="0"/>
              <a:t>Lorsqu’une </a:t>
            </a:r>
            <a:r>
              <a:rPr lang="fr-FR" sz="2400" b="1" i="1" dirty="0">
                <a:solidFill>
                  <a:srgbClr val="990000"/>
                </a:solidFill>
              </a:rPr>
              <a:t>association </a:t>
            </a:r>
            <a:r>
              <a:rPr lang="fr-FR" sz="2400" b="1" i="1" dirty="0" smtClean="0">
                <a:solidFill>
                  <a:srgbClr val="990000"/>
                </a:solidFill>
              </a:rPr>
              <a:t>possède des attributs </a:t>
            </a:r>
            <a:r>
              <a:rPr lang="fr-FR" sz="2400" dirty="0" smtClean="0"/>
              <a:t>qui lui sont propres, l’association devient une classe-association</a:t>
            </a:r>
          </a:p>
          <a:p>
            <a:pPr lvl="1"/>
            <a:r>
              <a:rPr lang="fr-FR" sz="2400" dirty="0" smtClean="0"/>
              <a:t>Il s’agit d’une </a:t>
            </a:r>
            <a:r>
              <a:rPr lang="fr-FR" sz="2400" b="1" i="1" dirty="0" smtClean="0">
                <a:solidFill>
                  <a:srgbClr val="990000"/>
                </a:solidFill>
              </a:rPr>
              <a:t>association promue </a:t>
            </a:r>
            <a:r>
              <a:rPr lang="fr-FR" sz="2400" dirty="0" smtClean="0"/>
              <a:t>au rang de </a:t>
            </a:r>
            <a:r>
              <a:rPr lang="fr-FR" sz="2400" b="1" i="1" dirty="0" smtClean="0">
                <a:solidFill>
                  <a:srgbClr val="990000"/>
                </a:solidFill>
              </a:rPr>
              <a:t>classe</a:t>
            </a:r>
            <a:endParaRPr lang="fr-FR" sz="2400" dirty="0" smtClean="0">
              <a:solidFill>
                <a:srgbClr val="990000"/>
              </a:solidFill>
            </a:endParaRPr>
          </a:p>
          <a:p>
            <a:pPr lvl="2"/>
            <a:r>
              <a:rPr lang="fr-FR" sz="2000" dirty="0" smtClean="0"/>
              <a:t>On peut lui attribuer des </a:t>
            </a:r>
            <a:r>
              <a:rPr lang="fr-FR" sz="2000" b="1" i="1" dirty="0" smtClean="0">
                <a:solidFill>
                  <a:srgbClr val="990000"/>
                </a:solidFill>
              </a:rPr>
              <a:t>attributs</a:t>
            </a:r>
            <a:r>
              <a:rPr lang="fr-FR" sz="2000" dirty="0" smtClean="0"/>
              <a:t> et des </a:t>
            </a:r>
            <a:r>
              <a:rPr lang="fr-FR" sz="2000" b="1" i="1" dirty="0" smtClean="0">
                <a:solidFill>
                  <a:srgbClr val="990000"/>
                </a:solidFill>
              </a:rPr>
              <a:t>opérations</a:t>
            </a:r>
            <a:r>
              <a:rPr lang="fr-FR" sz="2000" dirty="0" smtClean="0"/>
              <a:t> comme n’importe quelle classe</a:t>
            </a:r>
            <a:endParaRPr lang="fr-FR" sz="2000" b="1" i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17D7-4F1C-4051-898C-93F2456F05BD}" type="slidenum">
              <a:rPr lang="fr-FR"/>
              <a:pPr/>
              <a:t>19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7000892" y="4891643"/>
            <a:ext cx="2000264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Un </a:t>
            </a:r>
            <a:r>
              <a:rPr lang="fr-FR" sz="2000" b="1" i="1" dirty="0" smtClean="0"/>
              <a:t>poste</a:t>
            </a:r>
            <a:r>
              <a:rPr lang="fr-FR" sz="2000" dirty="0" smtClean="0"/>
              <a:t> n’existe que s’il existe une </a:t>
            </a:r>
            <a:r>
              <a:rPr lang="fr-FR" sz="2000" b="1" i="1" dirty="0" smtClean="0"/>
              <a:t>personne</a:t>
            </a:r>
            <a:r>
              <a:rPr lang="fr-FR" sz="2000" dirty="0" smtClean="0"/>
              <a:t> et une </a:t>
            </a:r>
            <a:r>
              <a:rPr lang="fr-FR" sz="2000" b="1" i="1" dirty="0" smtClean="0"/>
              <a:t>entreprise</a:t>
            </a:r>
            <a:endParaRPr lang="fr-FR" sz="2000" b="1" i="1" dirty="0"/>
          </a:p>
        </p:txBody>
      </p:sp>
    </p:spTree>
    <p:extLst>
      <p:ext uri="{BB962C8B-B14F-4D97-AF65-F5344CB8AC3E}">
        <p14:creationId xmlns:p14="http://schemas.microsoft.com/office/powerpoint/2010/main" val="70571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Objectifs et Planning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rgbClr val="990000"/>
                </a:solidFill>
              </a:rPr>
              <a:t>Objectifs</a:t>
            </a:r>
            <a:r>
              <a:rPr lang="fr-FR" dirty="0"/>
              <a:t> :</a:t>
            </a:r>
          </a:p>
          <a:p>
            <a:pPr lvl="1"/>
            <a:r>
              <a:rPr lang="fr-FR" dirty="0"/>
              <a:t>Sensibiliser à la modélisation d’applications</a:t>
            </a:r>
          </a:p>
          <a:p>
            <a:pPr lvl="1"/>
            <a:r>
              <a:rPr lang="fr-FR" dirty="0"/>
              <a:t>Introduire / réviser le langage </a:t>
            </a:r>
            <a:r>
              <a:rPr lang="fr-FR" dirty="0" err="1"/>
              <a:t>UML</a:t>
            </a:r>
            <a:endParaRPr lang="fr-FR" dirty="0"/>
          </a:p>
          <a:p>
            <a:pPr lvl="1"/>
            <a:r>
              <a:rPr lang="fr-FR" dirty="0" smtClean="0"/>
              <a:t>Introduire </a:t>
            </a:r>
            <a:r>
              <a:rPr lang="fr-FR" dirty="0"/>
              <a:t>le passage UML </a:t>
            </a:r>
            <a:r>
              <a:rPr lang="fr-FR" dirty="0">
                <a:sym typeface="Wingdings" pitchFamily="2" charset="2"/>
              </a:rPr>
              <a:t> code Java</a:t>
            </a:r>
          </a:p>
          <a:p>
            <a:r>
              <a:rPr lang="fr-FR" dirty="0">
                <a:solidFill>
                  <a:srgbClr val="990000"/>
                </a:solidFill>
                <a:sym typeface="Wingdings" pitchFamily="2" charset="2"/>
              </a:rPr>
              <a:t>Planning</a:t>
            </a:r>
            <a:r>
              <a:rPr lang="fr-FR" dirty="0">
                <a:sym typeface="Wingdings" pitchFamily="2" charset="2"/>
              </a:rPr>
              <a:t> :</a:t>
            </a:r>
          </a:p>
          <a:p>
            <a:pPr lvl="1"/>
            <a:r>
              <a:rPr lang="fr-FR" dirty="0">
                <a:sym typeface="Wingdings" pitchFamily="2" charset="2"/>
              </a:rPr>
              <a:t>10h (CM / </a:t>
            </a:r>
            <a:r>
              <a:rPr lang="fr-FR" dirty="0" smtClean="0">
                <a:sym typeface="Wingdings" pitchFamily="2" charset="2"/>
              </a:rPr>
              <a:t>TP) </a:t>
            </a:r>
            <a:r>
              <a:rPr lang="fr-FR" dirty="0">
                <a:sym typeface="Wingdings" pitchFamily="2" charset="2"/>
              </a:rPr>
              <a:t>en 4 séances </a:t>
            </a:r>
          </a:p>
          <a:p>
            <a:pPr lvl="2">
              <a:buFont typeface="Wingdings" pitchFamily="2" charset="2"/>
              <a:buChar char="ü"/>
            </a:pPr>
            <a:r>
              <a:rPr lang="fr-FR" dirty="0">
                <a:sym typeface="Wingdings" pitchFamily="2" charset="2"/>
              </a:rPr>
              <a:t>Séance 1 : </a:t>
            </a:r>
            <a:r>
              <a:rPr lang="fr-FR" dirty="0" smtClean="0">
                <a:sym typeface="Wingdings" pitchFamily="2" charset="2"/>
              </a:rPr>
              <a:t>Introduction </a:t>
            </a:r>
            <a:r>
              <a:rPr lang="fr-FR" dirty="0">
                <a:sym typeface="Wingdings" pitchFamily="2" charset="2"/>
              </a:rPr>
              <a:t>à la modélisation</a:t>
            </a:r>
          </a:p>
          <a:p>
            <a:pPr lvl="2">
              <a:buFont typeface="Wingdings" pitchFamily="2" charset="2"/>
              <a:buChar char="Ø"/>
            </a:pPr>
            <a:r>
              <a:rPr lang="fr-FR" b="1" dirty="0">
                <a:sym typeface="Wingdings" pitchFamily="2" charset="2"/>
              </a:rPr>
              <a:t>Séance 2 : Diagramme de classes </a:t>
            </a:r>
            <a:r>
              <a:rPr lang="fr-FR" b="1" dirty="0" err="1">
                <a:sym typeface="Wingdings" pitchFamily="2" charset="2"/>
              </a:rPr>
              <a:t>UML</a:t>
            </a:r>
            <a:endParaRPr lang="fr-FR" b="1" dirty="0">
              <a:sym typeface="Wingdings" pitchFamily="2" charset="2"/>
            </a:endParaRPr>
          </a:p>
          <a:p>
            <a:pPr lvl="2"/>
            <a:r>
              <a:rPr lang="fr-FR" dirty="0">
                <a:sym typeface="Wingdings" pitchFamily="2" charset="2"/>
              </a:rPr>
              <a:t>Séance 3 : Diagramme de séquence </a:t>
            </a:r>
            <a:r>
              <a:rPr lang="fr-FR" dirty="0" err="1">
                <a:sym typeface="Wingdings" pitchFamily="2" charset="2"/>
              </a:rPr>
              <a:t>UML</a:t>
            </a:r>
            <a:endParaRPr lang="fr-FR" dirty="0">
              <a:sym typeface="Wingdings" pitchFamily="2" charset="2"/>
            </a:endParaRPr>
          </a:p>
          <a:p>
            <a:pPr lvl="2"/>
            <a:r>
              <a:rPr lang="fr-FR" dirty="0">
                <a:sym typeface="Wingdings" pitchFamily="2" charset="2"/>
              </a:rPr>
              <a:t>Séance 4 : Passage </a:t>
            </a:r>
            <a:r>
              <a:rPr lang="fr-FR" dirty="0" err="1">
                <a:sym typeface="Wingdings" pitchFamily="2" charset="2"/>
              </a:rPr>
              <a:t>UML</a:t>
            </a:r>
            <a:r>
              <a:rPr lang="fr-FR" dirty="0">
                <a:sym typeface="Wingdings" pitchFamily="2" charset="2"/>
              </a:rPr>
              <a:t>  code</a:t>
            </a:r>
          </a:p>
          <a:p>
            <a:r>
              <a:rPr lang="fr-FR" dirty="0">
                <a:sym typeface="Wingdings" pitchFamily="2" charset="2"/>
              </a:rPr>
              <a:t>Evaluation </a:t>
            </a:r>
          </a:p>
          <a:p>
            <a:pPr lvl="1"/>
            <a:r>
              <a:rPr lang="fr-FR" dirty="0">
                <a:sym typeface="Wingdings" pitchFamily="2" charset="2"/>
              </a:rPr>
              <a:t>Examen final</a:t>
            </a:r>
            <a:endParaRPr lang="fr-FR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1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293096"/>
            <a:ext cx="4940266" cy="233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agrégations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>
            <a:normAutofit/>
          </a:bodyPr>
          <a:lstStyle/>
          <a:p>
            <a:r>
              <a:rPr lang="fr-FR" b="1" dirty="0" smtClean="0"/>
              <a:t>Agrégation</a:t>
            </a:r>
            <a:endParaRPr lang="fr-FR" sz="2400" b="1" dirty="0" smtClean="0"/>
          </a:p>
          <a:p>
            <a:pPr lvl="1"/>
            <a:r>
              <a:rPr lang="fr-FR" sz="2200" dirty="0" smtClean="0"/>
              <a:t>Un ‘</a:t>
            </a:r>
            <a:r>
              <a:rPr lang="fr-FR" sz="2200" b="1" i="1" dirty="0" smtClean="0">
                <a:solidFill>
                  <a:srgbClr val="990000"/>
                </a:solidFill>
              </a:rPr>
              <a:t>tout</a:t>
            </a:r>
            <a:r>
              <a:rPr lang="fr-FR" sz="2200" dirty="0" smtClean="0"/>
              <a:t>’ qui est une </a:t>
            </a:r>
            <a:r>
              <a:rPr lang="fr-FR" sz="2200" b="1" i="1" dirty="0" smtClean="0">
                <a:solidFill>
                  <a:srgbClr val="990000"/>
                </a:solidFill>
              </a:rPr>
              <a:t>agrégation</a:t>
            </a:r>
            <a:r>
              <a:rPr lang="fr-FR" sz="2200" dirty="0" smtClean="0"/>
              <a:t> de plusieurs ‘</a:t>
            </a:r>
            <a:r>
              <a:rPr lang="fr-FR" sz="2200" b="1" i="1" dirty="0" smtClean="0">
                <a:solidFill>
                  <a:srgbClr val="990000"/>
                </a:solidFill>
              </a:rPr>
              <a:t>parties</a:t>
            </a:r>
            <a:r>
              <a:rPr lang="fr-FR" sz="2200" dirty="0" smtClean="0"/>
              <a:t>’</a:t>
            </a:r>
          </a:p>
          <a:p>
            <a:pPr lvl="1"/>
            <a:r>
              <a:rPr lang="fr-FR" sz="2200" dirty="0" smtClean="0"/>
              <a:t>Une ‘</a:t>
            </a:r>
            <a:r>
              <a:rPr lang="fr-FR" sz="2200" b="1" i="1" dirty="0" smtClean="0">
                <a:solidFill>
                  <a:srgbClr val="990000"/>
                </a:solidFill>
              </a:rPr>
              <a:t>partie</a:t>
            </a:r>
            <a:r>
              <a:rPr lang="fr-FR" sz="2200" i="1" dirty="0" smtClean="0">
                <a:solidFill>
                  <a:schemeClr val="tx2"/>
                </a:solidFill>
              </a:rPr>
              <a:t>’</a:t>
            </a:r>
            <a:r>
              <a:rPr lang="fr-FR" sz="2200" dirty="0" smtClean="0"/>
              <a:t> peut </a:t>
            </a:r>
            <a:r>
              <a:rPr lang="fr-FR" sz="2200" b="1" i="1" dirty="0" smtClean="0">
                <a:solidFill>
                  <a:srgbClr val="990000"/>
                </a:solidFill>
              </a:rPr>
              <a:t>participer</a:t>
            </a:r>
            <a:r>
              <a:rPr lang="fr-FR" sz="2200" dirty="0" smtClean="0"/>
              <a:t> à plusieurs ‘</a:t>
            </a:r>
            <a:r>
              <a:rPr lang="fr-FR" sz="2200" b="1" i="1" dirty="0" smtClean="0">
                <a:solidFill>
                  <a:srgbClr val="990000"/>
                </a:solidFill>
              </a:rPr>
              <a:t>tout</a:t>
            </a:r>
            <a:r>
              <a:rPr lang="fr-FR" sz="2200" i="1" dirty="0" smtClean="0">
                <a:solidFill>
                  <a:schemeClr val="tx2"/>
                </a:solidFill>
              </a:rPr>
              <a:t>’</a:t>
            </a:r>
          </a:p>
          <a:p>
            <a:pPr lvl="1"/>
            <a:endParaRPr lang="fr-FR" sz="2000" dirty="0" smtClean="0"/>
          </a:p>
          <a:p>
            <a:endParaRPr lang="fr-FR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244280" cy="4718304"/>
          </a:xfrm>
        </p:spPr>
        <p:txBody>
          <a:bodyPr>
            <a:normAutofit/>
          </a:bodyPr>
          <a:lstStyle/>
          <a:p>
            <a:r>
              <a:rPr lang="fr-FR" b="1" dirty="0" smtClean="0"/>
              <a:t>Composition</a:t>
            </a:r>
            <a:endParaRPr lang="fr-FR" sz="2400" b="1" dirty="0" smtClean="0"/>
          </a:p>
          <a:p>
            <a:pPr lvl="1"/>
            <a:r>
              <a:rPr lang="fr-FR" sz="2200" dirty="0"/>
              <a:t>T</a:t>
            </a:r>
            <a:r>
              <a:rPr lang="fr-FR" sz="2200" dirty="0" smtClean="0"/>
              <a:t>ype particulier </a:t>
            </a:r>
            <a:r>
              <a:rPr lang="fr-FR" sz="2200" dirty="0" smtClean="0">
                <a:solidFill>
                  <a:srgbClr val="990000"/>
                </a:solidFill>
              </a:rPr>
              <a:t>d’</a:t>
            </a:r>
            <a:r>
              <a:rPr lang="fr-FR" sz="2200" b="1" dirty="0" smtClean="0">
                <a:solidFill>
                  <a:srgbClr val="990000"/>
                </a:solidFill>
              </a:rPr>
              <a:t>agrégation</a:t>
            </a:r>
            <a:r>
              <a:rPr lang="fr-FR" sz="2200" dirty="0" smtClean="0"/>
              <a:t> </a:t>
            </a:r>
          </a:p>
          <a:p>
            <a:pPr lvl="1"/>
            <a:r>
              <a:rPr lang="fr-FR" sz="2200" dirty="0" smtClean="0"/>
              <a:t>Les ‘</a:t>
            </a:r>
            <a:r>
              <a:rPr lang="fr-FR" sz="2200" b="1" i="1" dirty="0" smtClean="0">
                <a:solidFill>
                  <a:srgbClr val="990000"/>
                </a:solidFill>
              </a:rPr>
              <a:t>parties</a:t>
            </a:r>
            <a:r>
              <a:rPr lang="fr-FR" sz="2200" dirty="0" smtClean="0"/>
              <a:t>’ </a:t>
            </a:r>
            <a:r>
              <a:rPr lang="fr-FR" sz="2200" dirty="0" smtClean="0">
                <a:solidFill>
                  <a:srgbClr val="990000"/>
                </a:solidFill>
              </a:rPr>
              <a:t>n’</a:t>
            </a:r>
            <a:r>
              <a:rPr lang="fr-FR" sz="2200" b="1" i="1" dirty="0" smtClean="0">
                <a:solidFill>
                  <a:srgbClr val="990000"/>
                </a:solidFill>
              </a:rPr>
              <a:t>existent</a:t>
            </a:r>
            <a:r>
              <a:rPr lang="fr-FR" sz="2200" dirty="0" smtClean="0"/>
              <a:t> que dans un seul ‘</a:t>
            </a:r>
            <a:r>
              <a:rPr lang="fr-FR" sz="2200" b="1" i="1" dirty="0" smtClean="0">
                <a:solidFill>
                  <a:srgbClr val="990000"/>
                </a:solidFill>
              </a:rPr>
              <a:t>tout</a:t>
            </a:r>
            <a:r>
              <a:rPr lang="fr-FR" sz="2200" dirty="0" smtClean="0"/>
              <a:t>’</a:t>
            </a:r>
          </a:p>
          <a:p>
            <a:pPr lvl="1"/>
            <a:r>
              <a:rPr lang="fr-FR" sz="2200" dirty="0" smtClean="0"/>
              <a:t>Si on supprime le ‘</a:t>
            </a:r>
            <a:r>
              <a:rPr lang="fr-FR" sz="2200" b="1" i="1" dirty="0" smtClean="0">
                <a:solidFill>
                  <a:srgbClr val="990000"/>
                </a:solidFill>
              </a:rPr>
              <a:t>tout</a:t>
            </a:r>
            <a:r>
              <a:rPr lang="fr-FR" sz="2200" dirty="0" smtClean="0"/>
              <a:t>’, les ‘</a:t>
            </a:r>
            <a:r>
              <a:rPr lang="fr-FR" sz="2200" b="1" i="1" dirty="0" smtClean="0">
                <a:solidFill>
                  <a:srgbClr val="990000"/>
                </a:solidFill>
              </a:rPr>
              <a:t>parties</a:t>
            </a:r>
            <a:r>
              <a:rPr lang="fr-FR" sz="2200" dirty="0" smtClean="0"/>
              <a:t>‘  aussi sont </a:t>
            </a:r>
            <a:r>
              <a:rPr lang="fr-FR" sz="2200" b="1" i="1" dirty="0">
                <a:solidFill>
                  <a:srgbClr val="990000"/>
                </a:solidFill>
              </a:rPr>
              <a:t>supprimées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8F9BE58-7793-45FF-A067-2A41621469A2}" type="slidenum">
              <a:rPr lang="fr-FR" smtClean="0"/>
              <a:pPr algn="r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8531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agrégations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smtClean="0"/>
              <a:t>Pattern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tx2"/>
                </a:solidFill>
              </a:rPr>
              <a:t>Composite</a:t>
            </a:r>
          </a:p>
          <a:p>
            <a:pPr lvl="1"/>
            <a:r>
              <a:rPr lang="fr-FR" dirty="0" smtClean="0"/>
              <a:t>Ex.: Une arbre qui contient des branches, qui elles-aussi contiennent d’autres branches, jusqu’aux feuilles</a:t>
            </a:r>
          </a:p>
          <a:p>
            <a:pPr lvl="1"/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195734"/>
            <a:ext cx="4071966" cy="2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1802" y="3319370"/>
            <a:ext cx="3232164" cy="243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263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05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</a:t>
            </a:r>
            <a:r>
              <a:rPr lang="fr-CH" dirty="0" smtClean="0">
                <a:solidFill>
                  <a:srgbClr val="990000"/>
                </a:solidFill>
              </a:rPr>
              <a:t>dépendances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28596" y="1285861"/>
            <a:ext cx="8229600" cy="3786213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Dépendances</a:t>
            </a:r>
          </a:p>
          <a:p>
            <a:pPr lvl="1"/>
            <a:r>
              <a:rPr lang="fr-FR" sz="2400" b="1" i="1" dirty="0" smtClean="0">
                <a:solidFill>
                  <a:srgbClr val="990000"/>
                </a:solidFill>
              </a:rPr>
              <a:t>Dépendance sémantique </a:t>
            </a:r>
            <a:r>
              <a:rPr lang="fr-CH" sz="2400" dirty="0" smtClean="0"/>
              <a:t>entre éléments de la modélisation</a:t>
            </a:r>
            <a:endParaRPr lang="fr-FR" sz="2400" dirty="0" smtClean="0"/>
          </a:p>
          <a:p>
            <a:pPr lvl="1"/>
            <a:r>
              <a:rPr lang="fr-CH" sz="2400" dirty="0" smtClean="0"/>
              <a:t>Un </a:t>
            </a:r>
            <a:r>
              <a:rPr lang="fr-CH" sz="2400" b="1" i="1" dirty="0" smtClean="0">
                <a:solidFill>
                  <a:schemeClr val="tx2"/>
                </a:solidFill>
              </a:rPr>
              <a:t>changement</a:t>
            </a:r>
            <a:r>
              <a:rPr lang="fr-CH" sz="2400" dirty="0" smtClean="0"/>
              <a:t> au niveau de la </a:t>
            </a:r>
            <a:r>
              <a:rPr lang="fr-CH" sz="2400" b="1" i="1" dirty="0" smtClean="0">
                <a:solidFill>
                  <a:schemeClr val="tx2"/>
                </a:solidFill>
              </a:rPr>
              <a:t>cible</a:t>
            </a:r>
            <a:r>
              <a:rPr lang="fr-CH" sz="2400" dirty="0" smtClean="0"/>
              <a:t> implique un </a:t>
            </a:r>
            <a:r>
              <a:rPr lang="fr-CH" sz="2400" b="1" i="1" dirty="0" smtClean="0">
                <a:solidFill>
                  <a:schemeClr val="tx2"/>
                </a:solidFill>
              </a:rPr>
              <a:t>changement</a:t>
            </a:r>
            <a:r>
              <a:rPr lang="fr-CH" sz="2400" dirty="0" smtClean="0"/>
              <a:t> au niveau de la </a:t>
            </a:r>
            <a:r>
              <a:rPr lang="fr-CH" sz="2400" b="1" i="1" dirty="0" smtClean="0">
                <a:solidFill>
                  <a:schemeClr val="tx2"/>
                </a:solidFill>
              </a:rPr>
              <a:t>source</a:t>
            </a:r>
            <a:endParaRPr lang="fr-FR" sz="2400" b="1" i="1" dirty="0" smtClean="0">
              <a:solidFill>
                <a:schemeClr val="tx2"/>
              </a:solidFill>
            </a:endParaRPr>
          </a:p>
          <a:p>
            <a:pPr lvl="1"/>
            <a:r>
              <a:rPr lang="fr-FR" sz="2400" dirty="0" smtClean="0"/>
              <a:t>Les </a:t>
            </a:r>
            <a:r>
              <a:rPr lang="fr-FR" sz="2400" b="1" dirty="0" smtClean="0">
                <a:solidFill>
                  <a:srgbClr val="990000"/>
                </a:solidFill>
              </a:rPr>
              <a:t>stéréotypes</a:t>
            </a:r>
            <a:r>
              <a:rPr lang="fr-FR" sz="2400" dirty="0" smtClean="0"/>
              <a:t> sont utilisés pour préciser la nature de la dépendance (</a:t>
            </a:r>
            <a:r>
              <a:rPr lang="fr-FR" sz="2400" b="1" i="1" dirty="0">
                <a:solidFill>
                  <a:schemeClr val="tx2"/>
                </a:solidFill>
              </a:rPr>
              <a:t>« call</a:t>
            </a:r>
            <a:r>
              <a:rPr lang="fr-FR" sz="2400" b="1" i="1" dirty="0" smtClean="0">
                <a:solidFill>
                  <a:schemeClr val="tx2"/>
                </a:solidFill>
              </a:rPr>
              <a:t> », « use », « </a:t>
            </a:r>
            <a:r>
              <a:rPr lang="fr-FR" sz="2400" b="1" i="1" dirty="0" err="1" smtClean="0">
                <a:solidFill>
                  <a:schemeClr val="tx2"/>
                </a:solidFill>
              </a:rPr>
              <a:t>instantiate</a:t>
            </a:r>
            <a:r>
              <a:rPr lang="fr-FR" sz="2400" b="1" i="1" dirty="0" smtClean="0">
                <a:solidFill>
                  <a:schemeClr val="tx2"/>
                </a:solidFill>
              </a:rPr>
              <a:t> »</a:t>
            </a:r>
            <a:r>
              <a:rPr lang="fr-FR" sz="2400" dirty="0" smtClean="0"/>
              <a:t>…)</a:t>
            </a:r>
          </a:p>
          <a:p>
            <a:pPr lvl="1"/>
            <a:endParaRPr lang="fr-FR" sz="2400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37EF-5CCA-4017-B545-558A4AC33A73}" type="slidenum">
              <a:rPr lang="fr-FR"/>
              <a:pPr/>
              <a:t>22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1807704" y="4264155"/>
            <a:ext cx="5724524" cy="852486"/>
            <a:chOff x="1776434" y="5214950"/>
            <a:chExt cx="5724524" cy="852486"/>
          </a:xfrm>
        </p:grpSpPr>
        <p:sp>
          <p:nvSpPr>
            <p:cNvPr id="1022982" name="Rectangle 2054"/>
            <p:cNvSpPr>
              <a:spLocks noChangeArrowheads="1"/>
            </p:cNvSpPr>
            <p:nvPr/>
          </p:nvSpPr>
          <p:spPr bwMode="auto">
            <a:xfrm>
              <a:off x="1776434" y="5214950"/>
              <a:ext cx="1776410" cy="852486"/>
            </a:xfrm>
            <a:prstGeom prst="rect">
              <a:avLst/>
            </a:prstGeom>
            <a:solidFill>
              <a:srgbClr val="FFFFA7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CH" b="1" dirty="0"/>
                <a:t>Elément </a:t>
              </a:r>
              <a:r>
                <a:rPr lang="fr-CH" b="1" dirty="0" smtClean="0"/>
                <a:t>source</a:t>
              </a:r>
            </a:p>
            <a:p>
              <a:pPr algn="ctr"/>
              <a:r>
                <a:rPr lang="fr-CH" b="1" dirty="0" smtClean="0"/>
                <a:t>Dépendant</a:t>
              </a:r>
              <a:endParaRPr lang="fr-CH" b="1" dirty="0"/>
            </a:p>
          </p:txBody>
        </p:sp>
        <p:sp>
          <p:nvSpPr>
            <p:cNvPr id="1022983" name="Rectangle 2055"/>
            <p:cNvSpPr>
              <a:spLocks noChangeArrowheads="1"/>
            </p:cNvSpPr>
            <p:nvPr/>
          </p:nvSpPr>
          <p:spPr bwMode="auto">
            <a:xfrm>
              <a:off x="5562648" y="5214950"/>
              <a:ext cx="1938310" cy="852486"/>
            </a:xfrm>
            <a:prstGeom prst="rect">
              <a:avLst/>
            </a:prstGeom>
            <a:solidFill>
              <a:srgbClr val="FFFFA7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CH" b="1" dirty="0"/>
                <a:t>Elément </a:t>
              </a:r>
              <a:r>
                <a:rPr lang="fr-CH" b="1" dirty="0" smtClean="0"/>
                <a:t>cible</a:t>
              </a:r>
            </a:p>
            <a:p>
              <a:pPr algn="ctr"/>
              <a:r>
                <a:rPr lang="fr-CH" b="1" dirty="0" smtClean="0"/>
                <a:t>Indépendant</a:t>
              </a:r>
              <a:endParaRPr lang="fr-CH" b="1" dirty="0"/>
            </a:p>
          </p:txBody>
        </p:sp>
        <p:cxnSp>
          <p:nvCxnSpPr>
            <p:cNvPr id="1022985" name="AutoShape 2057"/>
            <p:cNvCxnSpPr>
              <a:cxnSpLocks noChangeShapeType="1"/>
              <a:stCxn id="1022982" idx="3"/>
              <a:endCxn id="1022983" idx="1"/>
            </p:cNvCxnSpPr>
            <p:nvPr/>
          </p:nvCxnSpPr>
          <p:spPr bwMode="auto">
            <a:xfrm>
              <a:off x="3552844" y="5641193"/>
              <a:ext cx="2009804" cy="1588"/>
            </a:xfrm>
            <a:prstGeom prst="straightConnector1">
              <a:avLst/>
            </a:prstGeom>
            <a:noFill/>
            <a:ln w="19050">
              <a:solidFill>
                <a:srgbClr val="C00000"/>
              </a:solidFill>
              <a:prstDash val="dash"/>
              <a:round/>
              <a:headEnd/>
              <a:tailEnd type="arrow" w="lg" len="lg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633822" y="5214950"/>
              <a:ext cx="1691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« dépendance »</a:t>
              </a:r>
              <a:endParaRPr lang="fr-FR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24405" y="5744296"/>
            <a:ext cx="4929222" cy="781048"/>
            <a:chOff x="2652658" y="5286388"/>
            <a:chExt cx="4929222" cy="781048"/>
          </a:xfrm>
        </p:grpSpPr>
        <p:sp>
          <p:nvSpPr>
            <p:cNvPr id="14" name="Rectangle 2054"/>
            <p:cNvSpPr>
              <a:spLocks noChangeArrowheads="1"/>
            </p:cNvSpPr>
            <p:nvPr/>
          </p:nvSpPr>
          <p:spPr bwMode="auto">
            <a:xfrm>
              <a:off x="2652658" y="5429264"/>
              <a:ext cx="1624050" cy="638172"/>
            </a:xfrm>
            <a:prstGeom prst="rect">
              <a:avLst/>
            </a:prstGeom>
            <a:solidFill>
              <a:srgbClr val="FFFFA7"/>
            </a:solidFill>
            <a:ln w="1905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CH" b="1" dirty="0" err="1" smtClean="0"/>
                <a:t>CarFactory</a:t>
              </a:r>
              <a:endParaRPr lang="fr-CH" b="1" dirty="0"/>
            </a:p>
          </p:txBody>
        </p:sp>
        <p:sp>
          <p:nvSpPr>
            <p:cNvPr id="15" name="Rectangle 2055"/>
            <p:cNvSpPr>
              <a:spLocks noChangeArrowheads="1"/>
            </p:cNvSpPr>
            <p:nvPr/>
          </p:nvSpPr>
          <p:spPr bwMode="auto">
            <a:xfrm>
              <a:off x="6286512" y="5429264"/>
              <a:ext cx="1295368" cy="638172"/>
            </a:xfrm>
            <a:prstGeom prst="rect">
              <a:avLst/>
            </a:prstGeom>
            <a:solidFill>
              <a:srgbClr val="FFFFA7"/>
            </a:solidFill>
            <a:ln w="1905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CH" b="1" dirty="0" smtClean="0"/>
                <a:t>Car</a:t>
              </a:r>
              <a:endParaRPr lang="fr-CH" b="1" dirty="0"/>
            </a:p>
          </p:txBody>
        </p:sp>
        <p:cxnSp>
          <p:nvCxnSpPr>
            <p:cNvPr id="17" name="AutoShape 2057"/>
            <p:cNvCxnSpPr>
              <a:cxnSpLocks noChangeShapeType="1"/>
              <a:stCxn id="14" idx="3"/>
              <a:endCxn id="15" idx="1"/>
            </p:cNvCxnSpPr>
            <p:nvPr/>
          </p:nvCxnSpPr>
          <p:spPr bwMode="auto">
            <a:xfrm>
              <a:off x="4276708" y="5748350"/>
              <a:ext cx="2009804" cy="1588"/>
            </a:xfrm>
            <a:prstGeom prst="straightConnector1">
              <a:avLst/>
            </a:prstGeom>
            <a:noFill/>
            <a:ln w="19050">
              <a:solidFill>
                <a:srgbClr val="C00000"/>
              </a:solidFill>
              <a:prstDash val="dash"/>
              <a:round/>
              <a:headEnd/>
              <a:tailEnd type="arrow" w="lg" len="lg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4438608" y="5286388"/>
              <a:ext cx="1522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« </a:t>
              </a:r>
              <a:r>
                <a:rPr lang="fr-FR" dirty="0" err="1" smtClean="0"/>
                <a:t>instantiate</a:t>
              </a:r>
              <a:r>
                <a:rPr lang="fr-FR" dirty="0" smtClean="0"/>
                <a:t> »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871305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860032" y="3212976"/>
            <a:ext cx="4095767" cy="3435554"/>
            <a:chOff x="4714876" y="3071810"/>
            <a:chExt cx="4095767" cy="343555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4876" y="3071810"/>
              <a:ext cx="4095767" cy="3435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929454" y="3786190"/>
              <a:ext cx="10001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{</a:t>
              </a:r>
              <a:r>
                <a:rPr lang="fr-FR" sz="14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order</a:t>
              </a:r>
              <a:r>
                <a:rPr lang="fr-FR" sz="14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}</a:t>
              </a:r>
              <a:endParaRPr lang="fr-FR" sz="14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aphicFrame>
        <p:nvGraphicFramePr>
          <p:cNvPr id="880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426"/>
              </p:ext>
            </p:extLst>
          </p:nvPr>
        </p:nvGraphicFramePr>
        <p:xfrm>
          <a:off x="179512" y="3573016"/>
          <a:ext cx="4896544" cy="161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Photo Editor Photo" r:id="rId4" imgW="3580952" imgH="1181265" progId="">
                  <p:embed/>
                </p:oleObj>
              </mc:Choice>
              <mc:Fallback>
                <p:oleObj name="Photo Editor Photo" r:id="rId4" imgW="3580952" imgH="118126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573016"/>
                        <a:ext cx="4896544" cy="1615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contraintes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3286148"/>
          </a:xfrm>
        </p:spPr>
        <p:txBody>
          <a:bodyPr>
            <a:normAutofit/>
          </a:bodyPr>
          <a:lstStyle/>
          <a:p>
            <a:r>
              <a:rPr lang="fr-CH" b="1" dirty="0" smtClean="0">
                <a:solidFill>
                  <a:srgbClr val="990000"/>
                </a:solidFill>
              </a:rPr>
              <a:t>Contraintes</a:t>
            </a:r>
          </a:p>
          <a:p>
            <a:pPr lvl="1"/>
            <a:r>
              <a:rPr lang="fr-CH" b="1" i="1" dirty="0" smtClean="0">
                <a:solidFill>
                  <a:srgbClr val="990000"/>
                </a:solidFill>
              </a:rPr>
              <a:t>Condition</a:t>
            </a:r>
            <a:r>
              <a:rPr lang="fr-CH" dirty="0" smtClean="0"/>
              <a:t> qui doit être </a:t>
            </a:r>
            <a:r>
              <a:rPr lang="fr-CH" b="1" i="1" dirty="0" smtClean="0">
                <a:solidFill>
                  <a:schemeClr val="tx2"/>
                </a:solidFill>
              </a:rPr>
              <a:t>vérifiée</a:t>
            </a:r>
            <a:r>
              <a:rPr lang="fr-CH" dirty="0" smtClean="0"/>
              <a:t> par les </a:t>
            </a:r>
            <a:r>
              <a:rPr lang="fr-CH" b="1" i="1" dirty="0" smtClean="0">
                <a:solidFill>
                  <a:schemeClr val="tx2"/>
                </a:solidFill>
              </a:rPr>
              <a:t>éléments</a:t>
            </a:r>
            <a:r>
              <a:rPr lang="fr-CH" dirty="0" smtClean="0"/>
              <a:t> d’un modèle</a:t>
            </a:r>
          </a:p>
          <a:p>
            <a:pPr lvl="1"/>
            <a:r>
              <a:rPr lang="fr-CH" b="1" i="1" dirty="0" smtClean="0">
                <a:solidFill>
                  <a:schemeClr val="tx2"/>
                </a:solidFill>
              </a:rPr>
              <a:t>Expression</a:t>
            </a:r>
            <a:r>
              <a:rPr lang="fr-CH" dirty="0" smtClean="0"/>
              <a:t> qui </a:t>
            </a:r>
            <a:r>
              <a:rPr lang="fr-CH" b="1" i="1" dirty="0" smtClean="0">
                <a:solidFill>
                  <a:schemeClr val="tx2"/>
                </a:solidFill>
              </a:rPr>
              <a:t>limite</a:t>
            </a:r>
            <a:r>
              <a:rPr lang="fr-CH" dirty="0" smtClean="0"/>
              <a:t> la sémantique d’un </a:t>
            </a:r>
            <a:r>
              <a:rPr lang="fr-CH" b="1" i="1" dirty="0" smtClean="0">
                <a:solidFill>
                  <a:schemeClr val="tx2"/>
                </a:solidFill>
              </a:rPr>
              <a:t>élément</a:t>
            </a:r>
            <a:r>
              <a:rPr lang="fr-CH" dirty="0" smtClean="0"/>
              <a:t> et doit être </a:t>
            </a:r>
            <a:r>
              <a:rPr lang="fr-CH" b="1" i="1" dirty="0" smtClean="0">
                <a:solidFill>
                  <a:schemeClr val="tx2"/>
                </a:solidFill>
              </a:rPr>
              <a:t>toujours respectée </a:t>
            </a:r>
            <a:r>
              <a:rPr lang="fr-CH" dirty="0" smtClean="0"/>
              <a:t>afin de garantir la </a:t>
            </a:r>
            <a:r>
              <a:rPr lang="fr-CH" b="1" i="1" dirty="0" smtClean="0">
                <a:solidFill>
                  <a:schemeClr val="tx2"/>
                </a:solidFill>
              </a:rPr>
              <a:t>validité</a:t>
            </a:r>
            <a:r>
              <a:rPr lang="fr-CH" dirty="0" smtClean="0"/>
              <a:t> du </a:t>
            </a:r>
            <a:r>
              <a:rPr lang="fr-CH" b="1" i="1" dirty="0" smtClean="0">
                <a:solidFill>
                  <a:schemeClr val="tx2"/>
                </a:solidFill>
              </a:rPr>
              <a:t>système</a:t>
            </a:r>
            <a:r>
              <a:rPr lang="fr-CH" dirty="0" smtClean="0"/>
              <a:t> modélisé</a:t>
            </a:r>
          </a:p>
          <a:p>
            <a:pPr lvl="1">
              <a:tabLst>
                <a:tab pos="1438275" algn="l"/>
                <a:tab pos="2151063" algn="l"/>
              </a:tabLst>
            </a:pPr>
            <a:r>
              <a:rPr lang="fr-FR" dirty="0"/>
              <a:t>On peut associer des contraintes </a:t>
            </a:r>
            <a:r>
              <a:rPr lang="fr-FR" dirty="0" smtClean="0"/>
              <a:t>à  </a:t>
            </a:r>
            <a:r>
              <a:rPr lang="fr-FR" dirty="0"/>
              <a:t>n’importe quel élément du modèle</a:t>
            </a:r>
          </a:p>
          <a:p>
            <a:pPr lvl="2">
              <a:tabLst>
                <a:tab pos="1438275" algn="l"/>
                <a:tab pos="2151063" algn="l"/>
              </a:tabLst>
            </a:pPr>
            <a:r>
              <a:rPr lang="fr-FR" i="1" dirty="0"/>
              <a:t>Attribut, méthodes, associations</a:t>
            </a:r>
            <a:r>
              <a:rPr lang="fr-FR" dirty="0"/>
              <a:t>…</a:t>
            </a:r>
          </a:p>
          <a:p>
            <a:pPr lvl="1"/>
            <a:endParaRPr lang="fr-CH" dirty="0" smtClean="0"/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5440053"/>
            <a:ext cx="2160239" cy="140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267752" y="5725705"/>
            <a:ext cx="3816424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/>
              <a:t>C</a:t>
            </a:r>
            <a:r>
              <a:rPr lang="fr-FR" sz="2000" dirty="0" smtClean="0"/>
              <a:t>ontraintes prédéfinis en </a:t>
            </a:r>
            <a:r>
              <a:rPr lang="fr-FR" sz="2000" dirty="0" err="1" smtClean="0"/>
              <a:t>UML</a:t>
            </a:r>
            <a:r>
              <a:rPr lang="fr-FR" sz="2000" dirty="0" smtClean="0"/>
              <a:t> : </a:t>
            </a:r>
          </a:p>
          <a:p>
            <a:pPr algn="ctr"/>
            <a:r>
              <a:rPr lang="fr-FR" sz="2000" dirty="0" smtClean="0"/>
              <a:t> {</a:t>
            </a:r>
            <a:r>
              <a:rPr lang="fr-FR" sz="2000" i="1" dirty="0" err="1" smtClean="0">
                <a:solidFill>
                  <a:schemeClr val="tx2"/>
                </a:solidFill>
              </a:rPr>
              <a:t>order</a:t>
            </a:r>
            <a:r>
              <a:rPr lang="fr-FR" sz="2000" dirty="0"/>
              <a:t>}  </a:t>
            </a:r>
            <a:r>
              <a:rPr lang="fr-FR" sz="2000" dirty="0" smtClean="0"/>
              <a:t>, {</a:t>
            </a:r>
            <a:r>
              <a:rPr lang="fr-FR" sz="2000" i="1" dirty="0">
                <a:solidFill>
                  <a:schemeClr val="tx2"/>
                </a:solidFill>
              </a:rPr>
              <a:t>unique</a:t>
            </a:r>
            <a:r>
              <a:rPr lang="fr-FR" sz="2000" dirty="0"/>
              <a:t>} </a:t>
            </a:r>
            <a:r>
              <a:rPr lang="fr-FR" sz="2000" dirty="0" smtClean="0"/>
              <a:t>, {</a:t>
            </a:r>
            <a:r>
              <a:rPr lang="fr-FR" sz="2000" i="1" dirty="0" err="1">
                <a:solidFill>
                  <a:schemeClr val="tx2"/>
                </a:solidFill>
              </a:rPr>
              <a:t>subset</a:t>
            </a:r>
            <a:r>
              <a:rPr lang="fr-FR" sz="2000" dirty="0" smtClean="0"/>
              <a:t>},  {</a:t>
            </a:r>
            <a:r>
              <a:rPr lang="fr-FR" sz="2000" i="1" dirty="0" err="1">
                <a:solidFill>
                  <a:schemeClr val="tx2"/>
                </a:solidFill>
              </a:rPr>
              <a:t>complete</a:t>
            </a:r>
            <a:r>
              <a:rPr lang="fr-FR" sz="2000" dirty="0" smtClean="0"/>
              <a:t>}, {</a:t>
            </a:r>
            <a:r>
              <a:rPr lang="fr-FR" sz="2000" i="1" dirty="0" err="1">
                <a:solidFill>
                  <a:schemeClr val="tx2"/>
                </a:solidFill>
              </a:rPr>
              <a:t>incomplete</a:t>
            </a:r>
            <a:r>
              <a:rPr lang="fr-FR" sz="2000" dirty="0" smtClean="0"/>
              <a:t>}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69748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786190"/>
            <a:ext cx="508737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contraintes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Contraintes</a:t>
            </a:r>
          </a:p>
          <a:p>
            <a:pPr lvl="1"/>
            <a:r>
              <a:rPr lang="fr-FR" sz="2400" dirty="0" smtClean="0"/>
              <a:t>Les contraintes peuvent être écrites de manière plus ou moins formelle</a:t>
            </a:r>
          </a:p>
          <a:p>
            <a:pPr lvl="2"/>
            <a:r>
              <a:rPr lang="fr-FR" sz="2000" dirty="0" smtClean="0"/>
              <a:t>Plus formelle : langage </a:t>
            </a:r>
            <a:r>
              <a:rPr lang="fr-FR" sz="2000" dirty="0" err="1" smtClean="0"/>
              <a:t>OCL</a:t>
            </a:r>
            <a:r>
              <a:rPr lang="fr-FR" sz="2000" dirty="0" smtClean="0"/>
              <a:t> </a:t>
            </a:r>
          </a:p>
          <a:p>
            <a:pPr lvl="2"/>
            <a:r>
              <a:rPr lang="fr-FR" sz="2000" dirty="0" smtClean="0"/>
              <a:t>Moins formelle : langage naturel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71472" y="4643446"/>
            <a:ext cx="2928958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indent="12700" algn="ctr"/>
            <a:r>
              <a:rPr lang="fr-FR" sz="2000" dirty="0" smtClean="0"/>
              <a:t>Une contrainte (ou un commentaire) peut être indiquée  dans une </a:t>
            </a:r>
            <a:r>
              <a:rPr lang="fr-FR" sz="2000" b="1" dirty="0" smtClean="0">
                <a:solidFill>
                  <a:schemeClr val="tx2"/>
                </a:solidFill>
              </a:rPr>
              <a:t>note</a:t>
            </a:r>
            <a:r>
              <a:rPr lang="fr-FR" sz="2000" dirty="0" smtClean="0"/>
              <a:t> attachée à l’élément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110613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420888"/>
            <a:ext cx="290988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588" y="4153044"/>
            <a:ext cx="4714908" cy="244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interfaces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5072098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990000"/>
                </a:solidFill>
              </a:rPr>
              <a:t>Interface</a:t>
            </a:r>
          </a:p>
          <a:p>
            <a:pPr lvl="1"/>
            <a:r>
              <a:rPr lang="fr-FR" sz="2200" b="1" i="1" dirty="0" smtClean="0">
                <a:solidFill>
                  <a:schemeClr val="tx2"/>
                </a:solidFill>
              </a:rPr>
              <a:t>Ensemble d’opérations </a:t>
            </a:r>
            <a:r>
              <a:rPr lang="fr-FR" sz="2200" dirty="0" smtClean="0"/>
              <a:t>assurant un </a:t>
            </a:r>
            <a:r>
              <a:rPr lang="fr-FR" sz="2200" b="1" i="1" dirty="0" smtClean="0">
                <a:solidFill>
                  <a:schemeClr val="tx2"/>
                </a:solidFill>
              </a:rPr>
              <a:t>service cohérent </a:t>
            </a:r>
            <a:r>
              <a:rPr lang="fr-FR" sz="2200" dirty="0" smtClean="0"/>
              <a:t>offert par une (ou plusieurs) classe(s)</a:t>
            </a:r>
          </a:p>
          <a:p>
            <a:pPr lvl="1"/>
            <a:r>
              <a:rPr lang="fr-FR" sz="2200" dirty="0" smtClean="0"/>
              <a:t>Représentation d’un </a:t>
            </a:r>
            <a:r>
              <a:rPr lang="fr-FR" sz="2200" b="1" i="1" dirty="0" smtClean="0">
                <a:solidFill>
                  <a:srgbClr val="990000"/>
                </a:solidFill>
              </a:rPr>
              <a:t>comportement visible </a:t>
            </a:r>
            <a:r>
              <a:rPr lang="fr-FR" sz="2200" b="1" i="1" dirty="0" smtClean="0">
                <a:solidFill>
                  <a:schemeClr val="tx2"/>
                </a:solidFill>
              </a:rPr>
              <a:t/>
            </a:r>
            <a:br>
              <a:rPr lang="fr-FR" sz="2200" b="1" i="1" dirty="0" smtClean="0">
                <a:solidFill>
                  <a:schemeClr val="tx2"/>
                </a:solidFill>
              </a:rPr>
            </a:br>
            <a:r>
              <a:rPr lang="fr-FR" sz="2200" dirty="0" smtClean="0"/>
              <a:t>à l’extérieur </a:t>
            </a:r>
          </a:p>
          <a:p>
            <a:pPr lvl="1"/>
            <a:r>
              <a:rPr lang="fr-FR" sz="2200" dirty="0" smtClean="0"/>
              <a:t>Une interface spécifie les opérations </a:t>
            </a:r>
            <a:r>
              <a:rPr lang="fr-FR" sz="2200" b="1" i="1" dirty="0" smtClean="0">
                <a:solidFill>
                  <a:schemeClr val="tx2"/>
                </a:solidFill>
              </a:rPr>
              <a:t>sans en définir </a:t>
            </a:r>
            <a:r>
              <a:rPr lang="fr-FR" sz="2200" dirty="0" smtClean="0"/>
              <a:t>la </a:t>
            </a:r>
            <a:r>
              <a:rPr lang="fr-FR" sz="2200" b="1" i="1" dirty="0" smtClean="0">
                <a:solidFill>
                  <a:schemeClr val="tx2"/>
                </a:solidFill>
              </a:rPr>
              <a:t>structure interne</a:t>
            </a:r>
          </a:p>
          <a:p>
            <a:pPr lvl="1"/>
            <a:r>
              <a:rPr lang="fr-FR" sz="2200" dirty="0" smtClean="0"/>
              <a:t>La </a:t>
            </a:r>
            <a:r>
              <a:rPr lang="fr-FR" sz="2200" b="1" dirty="0" smtClean="0">
                <a:solidFill>
                  <a:schemeClr val="tx2"/>
                </a:solidFill>
              </a:rPr>
              <a:t>classe</a:t>
            </a:r>
            <a:r>
              <a:rPr lang="fr-FR" sz="2200" dirty="0" smtClean="0"/>
              <a:t> réalisant l’interface </a:t>
            </a:r>
            <a:br>
              <a:rPr lang="fr-FR" sz="2200" dirty="0" smtClean="0"/>
            </a:br>
            <a:r>
              <a:rPr lang="fr-FR" sz="2200" dirty="0" smtClean="0"/>
              <a:t>fournit </a:t>
            </a:r>
            <a:r>
              <a:rPr lang="fr-FR" sz="2200" b="1" dirty="0" smtClean="0">
                <a:solidFill>
                  <a:schemeClr val="tx2"/>
                </a:solidFill>
              </a:rPr>
              <a:t>l’implémentation</a:t>
            </a:r>
            <a:r>
              <a:rPr lang="fr-FR" sz="2200" dirty="0" smtClean="0"/>
              <a:t> de </a:t>
            </a:r>
            <a:br>
              <a:rPr lang="fr-FR" sz="2200" dirty="0" smtClean="0"/>
            </a:br>
            <a:r>
              <a:rPr lang="fr-FR" sz="2200" b="1" dirty="0" smtClean="0">
                <a:solidFill>
                  <a:schemeClr val="tx2"/>
                </a:solidFill>
              </a:rPr>
              <a:t>toutes</a:t>
            </a:r>
            <a:r>
              <a:rPr lang="fr-FR" sz="2200" dirty="0" smtClean="0"/>
              <a:t> les </a:t>
            </a:r>
            <a:r>
              <a:rPr lang="fr-FR" sz="2200" b="1" dirty="0" smtClean="0">
                <a:solidFill>
                  <a:schemeClr val="tx2"/>
                </a:solidFill>
              </a:rPr>
              <a:t>opérations</a:t>
            </a:r>
            <a:endParaRPr lang="fr-FR" sz="2200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80EE-416E-49F0-9036-E4668EB36372}" type="slidenum">
              <a:rPr lang="fr-FR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95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interfaces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Interface</a:t>
            </a:r>
          </a:p>
          <a:p>
            <a:pPr lvl="1"/>
            <a:r>
              <a:rPr lang="fr-FR" sz="2400" dirty="0" smtClean="0"/>
              <a:t>Une classe peut </a:t>
            </a:r>
            <a:r>
              <a:rPr lang="fr-FR" sz="2400" b="1" dirty="0" smtClean="0"/>
              <a:t>utiliser</a:t>
            </a:r>
            <a:r>
              <a:rPr lang="fr-FR" sz="2400" dirty="0" smtClean="0"/>
              <a:t> les services d’une interface</a:t>
            </a:r>
          </a:p>
          <a:p>
            <a:pPr lvl="2"/>
            <a:r>
              <a:rPr lang="fr-FR" sz="2000" b="1" dirty="0" smtClean="0"/>
              <a:t>Dépendance  « use »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643314"/>
            <a:ext cx="2896334" cy="75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698082"/>
            <a:ext cx="27003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5072074"/>
            <a:ext cx="7027709" cy="75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455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91112" y="4562489"/>
            <a:ext cx="5669579" cy="2019302"/>
            <a:chOff x="384634" y="4000504"/>
            <a:chExt cx="5669579" cy="201930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634" y="4000504"/>
              <a:ext cx="5669579" cy="201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" name="Group 11"/>
            <p:cNvGrpSpPr/>
            <p:nvPr/>
          </p:nvGrpSpPr>
          <p:grpSpPr>
            <a:xfrm>
              <a:off x="857224" y="4857760"/>
              <a:ext cx="4643470" cy="571504"/>
              <a:chOff x="857224" y="4857760"/>
              <a:chExt cx="4643470" cy="571504"/>
            </a:xfrm>
          </p:grpSpPr>
          <p:sp>
            <p:nvSpPr>
              <p:cNvPr id="13" name="Flowchart: Or 12"/>
              <p:cNvSpPr/>
              <p:nvPr/>
            </p:nvSpPr>
            <p:spPr>
              <a:xfrm>
                <a:off x="3143240" y="4857760"/>
                <a:ext cx="214314" cy="214314"/>
              </a:xfrm>
              <a:prstGeom prst="flowChar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857224" y="5214950"/>
                <a:ext cx="464347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750067" y="5322107"/>
                <a:ext cx="21431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2250265" y="5322107"/>
                <a:ext cx="21431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3679025" y="5322107"/>
                <a:ext cx="21431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5393537" y="5322107"/>
                <a:ext cx="21431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143240" y="5107793"/>
                <a:ext cx="21431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59480D"/>
                </a:solidFill>
              </a:rPr>
              <a:t>Diagramme de classes : paquetages</a:t>
            </a:r>
            <a:endParaRPr lang="fr-FR" dirty="0">
              <a:solidFill>
                <a:srgbClr val="59480D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28596" y="1268760"/>
            <a:ext cx="8229600" cy="5072098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59480D"/>
                </a:solidFill>
              </a:rPr>
              <a:t>Paquetage</a:t>
            </a:r>
          </a:p>
          <a:p>
            <a:pPr lvl="1"/>
            <a:r>
              <a:rPr lang="fr-FR" sz="2400" dirty="0" smtClean="0"/>
              <a:t>Mécanisme permettant le </a:t>
            </a:r>
            <a:r>
              <a:rPr lang="fr-FR" sz="2400" b="1" i="1" dirty="0" smtClean="0">
                <a:solidFill>
                  <a:srgbClr val="59480D"/>
                </a:solidFill>
              </a:rPr>
              <a:t>regroupement</a:t>
            </a:r>
            <a:r>
              <a:rPr lang="fr-FR" sz="2400" dirty="0" smtClean="0"/>
              <a:t> des éléments de modélisation</a:t>
            </a:r>
          </a:p>
          <a:p>
            <a:r>
              <a:rPr lang="fr-FR" sz="2800" dirty="0" smtClean="0"/>
              <a:t>Les paquetages permettent de…</a:t>
            </a:r>
          </a:p>
          <a:p>
            <a:pPr lvl="1"/>
            <a:r>
              <a:rPr lang="fr-FR" sz="2400" dirty="0" smtClean="0"/>
              <a:t>Organiser les classes par </a:t>
            </a:r>
            <a:r>
              <a:rPr lang="fr-FR" sz="2400" b="1" i="1" dirty="0" smtClean="0">
                <a:solidFill>
                  <a:schemeClr val="tx2"/>
                </a:solidFill>
              </a:rPr>
              <a:t>ensemble fonctionnel</a:t>
            </a:r>
          </a:p>
          <a:p>
            <a:r>
              <a:rPr lang="fr-FR" sz="2800" dirty="0" smtClean="0"/>
              <a:t>Un paquetage définit </a:t>
            </a:r>
            <a:r>
              <a:rPr lang="fr-FR" sz="2800" b="1" dirty="0" smtClean="0">
                <a:solidFill>
                  <a:schemeClr val="tx2"/>
                </a:solidFill>
              </a:rPr>
              <a:t>un </a:t>
            </a:r>
            <a:r>
              <a:rPr lang="fr-FR" sz="2800" b="1" dirty="0" smtClean="0">
                <a:solidFill>
                  <a:srgbClr val="59480D"/>
                </a:solidFill>
              </a:rPr>
              <a:t>espace de nommage</a:t>
            </a:r>
            <a:r>
              <a:rPr lang="fr-FR" sz="2800" dirty="0" smtClean="0">
                <a:solidFill>
                  <a:srgbClr val="59480D"/>
                </a:solidFill>
              </a:rPr>
              <a:t> </a:t>
            </a:r>
          </a:p>
          <a:p>
            <a:pPr lvl="1"/>
            <a:r>
              <a:rPr lang="fr-FR" sz="2400" dirty="0" err="1" smtClean="0"/>
              <a:t>Banque::Client</a:t>
            </a:r>
            <a:r>
              <a:rPr lang="fr-FR" sz="2400" dirty="0" smtClean="0"/>
              <a:t> </a:t>
            </a:r>
            <a:br>
              <a:rPr lang="fr-FR" sz="2400" dirty="0" smtClean="0"/>
            </a:br>
            <a:r>
              <a:rPr lang="fr-FR" sz="2400" dirty="0" err="1" smtClean="0"/>
              <a:t>Commerce::Client</a:t>
            </a:r>
            <a:endParaRPr lang="fr-FR" sz="2000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78-933A-4FAD-BCB4-8A8AE21D029E}" type="slidenum">
              <a:rPr lang="fr-FR"/>
              <a:pPr/>
              <a:t>27</a:t>
            </a:fld>
            <a:endParaRPr lang="fr-FR"/>
          </a:p>
        </p:txBody>
      </p:sp>
      <p:graphicFrame>
        <p:nvGraphicFramePr>
          <p:cNvPr id="801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592729"/>
              </p:ext>
            </p:extLst>
          </p:nvPr>
        </p:nvGraphicFramePr>
        <p:xfrm>
          <a:off x="7441454" y="2348880"/>
          <a:ext cx="15192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Photo Editor Photo" r:id="rId5" imgW="1009791" imgH="800212" progId="">
                  <p:embed/>
                </p:oleObj>
              </mc:Choice>
              <mc:Fallback>
                <p:oleObj name="Photo Editor Photo" r:id="rId5" imgW="1009791" imgH="80021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1454" y="2348880"/>
                        <a:ext cx="151923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888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59480D"/>
                </a:solidFill>
              </a:rPr>
              <a:t>Diagramme de paquetages</a:t>
            </a:r>
            <a:endParaRPr lang="fr-FR" dirty="0">
              <a:solidFill>
                <a:srgbClr val="59480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21506" name="Picture 2" descr="Package diagra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17878"/>
            <a:ext cx="6572296" cy="43488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764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90600"/>
          </a:xfrm>
        </p:spPr>
        <p:txBody>
          <a:bodyPr/>
          <a:lstStyle/>
          <a:p>
            <a:r>
              <a:rPr lang="fr-FR" dirty="0" smtClean="0">
                <a:solidFill>
                  <a:srgbClr val="59480D"/>
                </a:solidFill>
              </a:rPr>
              <a:t>Diagramme objets</a:t>
            </a:r>
            <a:endParaRPr lang="fr-FR" dirty="0">
              <a:solidFill>
                <a:srgbClr val="59480D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69622"/>
            <a:ext cx="6496719" cy="282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07900" cy="271920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r-FR" sz="3000" dirty="0" smtClean="0"/>
              <a:t>Représentation des </a:t>
            </a:r>
            <a:r>
              <a:rPr lang="fr-FR" sz="3000" b="1" dirty="0" smtClean="0">
                <a:solidFill>
                  <a:schemeClr val="tx2"/>
                </a:solidFill>
              </a:rPr>
              <a:t>instances</a:t>
            </a:r>
            <a:r>
              <a:rPr lang="fr-FR" sz="3000" dirty="0" smtClean="0"/>
              <a:t> des </a:t>
            </a:r>
            <a:r>
              <a:rPr lang="fr-FR" sz="3000" b="1" dirty="0" smtClean="0">
                <a:solidFill>
                  <a:schemeClr val="tx2"/>
                </a:solidFill>
              </a:rPr>
              <a:t>classes</a:t>
            </a:r>
            <a:r>
              <a:rPr lang="fr-FR" sz="3000" dirty="0" smtClean="0"/>
              <a:t> et des </a:t>
            </a:r>
            <a:r>
              <a:rPr lang="fr-FR" sz="3000" b="1" dirty="0" smtClean="0">
                <a:solidFill>
                  <a:schemeClr val="tx2"/>
                </a:solidFill>
              </a:rPr>
              <a:t>associations</a:t>
            </a:r>
          </a:p>
          <a:p>
            <a:pPr lvl="1">
              <a:lnSpc>
                <a:spcPct val="110000"/>
              </a:lnSpc>
            </a:pPr>
            <a:r>
              <a:rPr lang="fr-FR" sz="2800" dirty="0" smtClean="0"/>
              <a:t>Représentation de </a:t>
            </a:r>
            <a:r>
              <a:rPr lang="fr-FR" sz="2800" dirty="0"/>
              <a:t>l’</a:t>
            </a:r>
            <a:r>
              <a:rPr lang="fr-FR" sz="2800" b="1" i="1" dirty="0">
                <a:solidFill>
                  <a:schemeClr val="tx2"/>
                </a:solidFill>
              </a:rPr>
              <a:t>état </a:t>
            </a:r>
            <a:r>
              <a:rPr lang="fr-FR" sz="2800" dirty="0"/>
              <a:t>des objets</a:t>
            </a:r>
            <a:r>
              <a:rPr lang="fr-FR" sz="2800" b="1" i="1" dirty="0">
                <a:solidFill>
                  <a:schemeClr val="tx2"/>
                </a:solidFill>
              </a:rPr>
              <a:t> </a:t>
            </a:r>
          </a:p>
          <a:p>
            <a:pPr lvl="2">
              <a:lnSpc>
                <a:spcPct val="110000"/>
              </a:lnSpc>
            </a:pPr>
            <a:r>
              <a:rPr lang="fr-FR" sz="2600" b="1" dirty="0" smtClean="0">
                <a:solidFill>
                  <a:schemeClr val="tx2"/>
                </a:solidFill>
              </a:rPr>
              <a:t>Slot</a:t>
            </a:r>
            <a:r>
              <a:rPr lang="fr-FR" sz="2600" dirty="0" smtClean="0"/>
              <a:t> : indication des </a:t>
            </a:r>
            <a:r>
              <a:rPr lang="fr-FR" sz="2600" b="1" i="1" dirty="0">
                <a:solidFill>
                  <a:schemeClr val="tx2"/>
                </a:solidFill>
              </a:rPr>
              <a:t>valeurs des </a:t>
            </a:r>
            <a:r>
              <a:rPr lang="fr-FR" sz="2600" b="1" i="1" dirty="0" smtClean="0">
                <a:solidFill>
                  <a:schemeClr val="tx2"/>
                </a:solidFill>
              </a:rPr>
              <a:t>attributs </a:t>
            </a:r>
            <a:r>
              <a:rPr lang="fr-FR" sz="2600" dirty="0" smtClean="0"/>
              <a:t>à un instant </a:t>
            </a:r>
            <a:r>
              <a:rPr lang="fr-FR" sz="2600" i="1" dirty="0" smtClean="0"/>
              <a:t>t</a:t>
            </a:r>
            <a:endParaRPr lang="fr-FR" sz="2600" b="1" i="1" dirty="0">
              <a:solidFill>
                <a:schemeClr val="tx2"/>
              </a:solidFill>
            </a:endParaRPr>
          </a:p>
          <a:p>
            <a:pPr lvl="1">
              <a:lnSpc>
                <a:spcPct val="110000"/>
              </a:lnSpc>
            </a:pPr>
            <a:r>
              <a:rPr lang="fr-FR" sz="2600" b="1" i="1" dirty="0" err="1" smtClean="0">
                <a:solidFill>
                  <a:schemeClr val="tx2"/>
                </a:solidFill>
              </a:rPr>
              <a:t>Snapshot</a:t>
            </a:r>
            <a:r>
              <a:rPr lang="fr-FR" sz="2600" b="1" i="1" dirty="0" smtClean="0">
                <a:solidFill>
                  <a:schemeClr val="tx2"/>
                </a:solidFill>
              </a:rPr>
              <a:t> du système </a:t>
            </a:r>
            <a:r>
              <a:rPr lang="fr-FR" sz="2600" dirty="0" smtClean="0"/>
              <a:t>en modélisation</a:t>
            </a:r>
          </a:p>
          <a:p>
            <a:pPr lvl="1">
              <a:lnSpc>
                <a:spcPct val="110000"/>
              </a:lnSpc>
            </a:pPr>
            <a:r>
              <a:rPr lang="fr-FR" sz="2600" b="1" i="1" dirty="0" smtClean="0">
                <a:solidFill>
                  <a:schemeClr val="tx2"/>
                </a:solidFill>
              </a:rPr>
              <a:t>Illustration </a:t>
            </a:r>
            <a:r>
              <a:rPr lang="fr-FR" sz="2600" dirty="0" smtClean="0"/>
              <a:t>du diagramme de classes,</a:t>
            </a:r>
            <a:r>
              <a:rPr lang="fr-FR" sz="2600" b="1" i="1" dirty="0" smtClean="0">
                <a:solidFill>
                  <a:schemeClr val="tx2"/>
                </a:solidFill>
              </a:rPr>
              <a:t> </a:t>
            </a:r>
            <a:r>
              <a:rPr lang="fr-FR" sz="2600" b="1" i="1" dirty="0" smtClean="0"/>
              <a:t>d’une </a:t>
            </a:r>
            <a:r>
              <a:rPr lang="fr-FR" sz="2600" b="1" i="1" dirty="0"/>
              <a:t>situation </a:t>
            </a:r>
            <a:r>
              <a:rPr lang="fr-FR" sz="2600" b="1" i="1" dirty="0" smtClean="0"/>
              <a:t>précise</a:t>
            </a:r>
            <a:endParaRPr lang="fr-FR" sz="2600" b="1" i="1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7407877" y="3997506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Objet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4887" y="464643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Lien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5188" y="545732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Slot </a:t>
            </a:r>
          </a:p>
        </p:txBody>
      </p: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6193431" y="4182172"/>
            <a:ext cx="1214446" cy="29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1"/>
          </p:cNvCxnSpPr>
          <p:nvPr/>
        </p:nvCxnSpPr>
        <p:spPr>
          <a:xfrm rot="10800000" flipV="1">
            <a:off x="6606193" y="4831100"/>
            <a:ext cx="928694" cy="29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>
            <a:off x="7187157" y="5641990"/>
            <a:ext cx="978031" cy="803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4850" y="4101720"/>
            <a:ext cx="833883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dirty="0" smtClean="0"/>
              <a:t>Classe</a:t>
            </a:r>
            <a:endParaRPr lang="fr-FR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370590" y="6021288"/>
            <a:ext cx="76360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dirty="0" smtClean="0"/>
              <a:t>Objet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59278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Les diagrammes d’UML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3381"/>
            <a:ext cx="4038600" cy="762000"/>
          </a:xfrm>
        </p:spPr>
        <p:txBody>
          <a:bodyPr lIns="0" tIns="0" rIns="0" bIns="0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structurels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vues statiques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2400" y="2906712"/>
            <a:ext cx="4343400" cy="3570288"/>
          </a:xfrm>
        </p:spPr>
        <p:txBody>
          <a:bodyPr>
            <a:normAutofit/>
          </a:bodyPr>
          <a:lstStyle/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de classes</a:t>
            </a:r>
          </a:p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d’objets</a:t>
            </a:r>
          </a:p>
          <a:p>
            <a:r>
              <a:rPr lang="fr-FR" sz="2200" dirty="0" smtClean="0"/>
              <a:t>Diagrammes de composants</a:t>
            </a:r>
          </a:p>
          <a:p>
            <a:r>
              <a:rPr lang="fr-FR" sz="2200" dirty="0" smtClean="0"/>
              <a:t>Diagrammes de déploiement</a:t>
            </a:r>
          </a:p>
          <a:p>
            <a:r>
              <a:rPr lang="fr-FR" sz="2200" b="1" i="1" dirty="0" smtClean="0"/>
              <a:t>Diagrammes de paquetage </a:t>
            </a:r>
          </a:p>
          <a:p>
            <a:pPr lvl="1"/>
            <a:endParaRPr lang="fr-FR" dirty="0" smtClean="0"/>
          </a:p>
          <a:p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724400" y="1524000"/>
            <a:ext cx="4267200" cy="1020762"/>
          </a:xfrm>
          <a:noFill/>
          <a:ln>
            <a:noFill/>
          </a:ln>
          <a:effectLst/>
        </p:spPr>
        <p:txBody>
          <a:bodyPr vert="horz" lIns="0" tIns="0" rIns="0" bIns="0" rtlCol="0" anchor="ctr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comportementaux 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</a:t>
            </a:r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</a:rPr>
              <a:t>ues </a:t>
            </a:r>
            <a:r>
              <a:rPr lang="fr-CH" sz="2400" b="1" dirty="0">
                <a:solidFill>
                  <a:schemeClr val="tx2">
                    <a:lumMod val="50000"/>
                  </a:schemeClr>
                </a:solidFill>
              </a:rPr>
              <a:t>dynamiques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8200" y="2906712"/>
            <a:ext cx="4267200" cy="372268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Diagrammes de cas d’utilisation</a:t>
            </a:r>
          </a:p>
          <a:p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Diagrammes de séquence</a:t>
            </a:r>
          </a:p>
          <a:p>
            <a:r>
              <a:rPr lang="fr-FR" dirty="0" smtClean="0"/>
              <a:t>Diagrammes d’activités</a:t>
            </a:r>
          </a:p>
          <a:p>
            <a:r>
              <a:rPr lang="fr-FR" dirty="0" smtClean="0"/>
              <a:t>Diagrammes de  communication (collaboration)</a:t>
            </a:r>
          </a:p>
          <a:p>
            <a:r>
              <a:rPr lang="fr-FR" dirty="0" smtClean="0"/>
              <a:t>Diagrammes d’états</a:t>
            </a:r>
          </a:p>
          <a:p>
            <a:r>
              <a:rPr lang="fr-FR" dirty="0" smtClean="0"/>
              <a:t>Timing </a:t>
            </a:r>
            <a:r>
              <a:rPr lang="fr-FR" dirty="0" err="1" smtClean="0"/>
              <a:t>diagram</a:t>
            </a:r>
            <a:endParaRPr lang="fr-FR" dirty="0" smtClean="0"/>
          </a:p>
          <a:p>
            <a:r>
              <a:rPr lang="fr-FR" dirty="0" smtClean="0"/>
              <a:t>Interaction </a:t>
            </a:r>
            <a:r>
              <a:rPr lang="fr-FR" dirty="0" err="1" smtClean="0"/>
              <a:t>overview</a:t>
            </a:r>
            <a:r>
              <a:rPr lang="fr-FR" dirty="0" smtClean="0"/>
              <a:t> </a:t>
            </a:r>
            <a:r>
              <a:rPr lang="fr-FR" dirty="0" err="1" smtClean="0"/>
              <a:t>diagram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A545265-BCF5-4BA0-B57D-70264005D588}" type="slidenum">
              <a:rPr lang="fr-FR" smtClean="0"/>
              <a:pPr algn="r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10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714908"/>
          </a:xfrm>
        </p:spPr>
        <p:txBody>
          <a:bodyPr>
            <a:normAutofit fontScale="92500"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Diagramme de classe</a:t>
            </a:r>
          </a:p>
          <a:p>
            <a:pPr lvl="1"/>
            <a:r>
              <a:rPr lang="fr-FR" sz="2400" dirty="0" smtClean="0"/>
              <a:t>Principal diagramme de l’approche objets</a:t>
            </a:r>
          </a:p>
          <a:p>
            <a:pPr lvl="1"/>
            <a:r>
              <a:rPr lang="fr-FR" sz="2400" dirty="0" smtClean="0"/>
              <a:t>Description des classes du monde réel et de leurs relations</a:t>
            </a:r>
          </a:p>
          <a:p>
            <a:pPr lvl="1"/>
            <a:r>
              <a:rPr lang="fr-FR" sz="2400" dirty="0" smtClean="0"/>
              <a:t>Montrer la </a:t>
            </a:r>
            <a:r>
              <a:rPr lang="fr-FR" sz="2400" b="1" i="1" dirty="0" smtClean="0">
                <a:solidFill>
                  <a:srgbClr val="990000"/>
                </a:solidFill>
              </a:rPr>
              <a:t>structure statique </a:t>
            </a:r>
            <a:r>
              <a:rPr lang="fr-FR" sz="2400" dirty="0" smtClean="0"/>
              <a:t>du système</a:t>
            </a:r>
          </a:p>
          <a:p>
            <a:pPr lvl="1"/>
            <a:endParaRPr lang="fr-FR" sz="2400" dirty="0" smtClean="0"/>
          </a:p>
          <a:p>
            <a:r>
              <a:rPr lang="fr-FR" sz="2800" dirty="0"/>
              <a:t>Un diagramme de classe décrit les classes et les relations, leur regroupement en paquetage, les interfaces… </a:t>
            </a:r>
          </a:p>
          <a:p>
            <a:pPr lvl="1"/>
            <a:r>
              <a:rPr lang="fr-FR" sz="2400" dirty="0"/>
              <a:t>Définir les </a:t>
            </a:r>
            <a:r>
              <a:rPr lang="fr-FR" sz="2400" b="1" dirty="0">
                <a:solidFill>
                  <a:srgbClr val="990000"/>
                </a:solidFill>
              </a:rPr>
              <a:t>classes</a:t>
            </a:r>
            <a:r>
              <a:rPr lang="fr-FR" sz="2400" dirty="0"/>
              <a:t> et leurs </a:t>
            </a:r>
            <a:r>
              <a:rPr lang="fr-FR" sz="2400" b="1" dirty="0">
                <a:solidFill>
                  <a:srgbClr val="990000"/>
                </a:solidFill>
              </a:rPr>
              <a:t>responsabilités</a:t>
            </a:r>
            <a:r>
              <a:rPr lang="fr-FR" sz="2400" b="1" dirty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fr-FR" sz="2400" dirty="0"/>
              <a:t>Définir les </a:t>
            </a:r>
            <a:r>
              <a:rPr lang="fr-FR" sz="2400" b="1" dirty="0">
                <a:solidFill>
                  <a:srgbClr val="990000"/>
                </a:solidFill>
              </a:rPr>
              <a:t>relations</a:t>
            </a:r>
            <a:r>
              <a:rPr lang="fr-FR" sz="2400" dirty="0"/>
              <a:t> (associations, agrégations, héritage…) entre ces classes</a:t>
            </a:r>
          </a:p>
          <a:p>
            <a:pPr lvl="1"/>
            <a:r>
              <a:rPr lang="fr-FR" sz="2400" dirty="0"/>
              <a:t>Les </a:t>
            </a:r>
            <a:r>
              <a:rPr lang="fr-FR" sz="2400" b="1" dirty="0">
                <a:solidFill>
                  <a:srgbClr val="990000"/>
                </a:solidFill>
              </a:rPr>
              <a:t>paquetages</a:t>
            </a:r>
            <a:r>
              <a:rPr lang="fr-FR" sz="2400" dirty="0"/>
              <a:t> organisant ces classes</a:t>
            </a:r>
          </a:p>
          <a:p>
            <a:pPr lvl="1"/>
            <a:endParaRPr lang="fr-FR" sz="24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27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098" name="Picture 2" descr="Click to see full-sized im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8" y="1750580"/>
            <a:ext cx="9019196" cy="44645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25194" y="1285860"/>
            <a:ext cx="1808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spc="600" dirty="0" smtClean="0"/>
              <a:t>Résumé</a:t>
            </a:r>
            <a:endParaRPr lang="fr-FR" sz="2800" spc="600" dirty="0"/>
          </a:p>
        </p:txBody>
      </p:sp>
      <p:sp>
        <p:nvSpPr>
          <p:cNvPr id="8" name="Rectangle 7"/>
          <p:cNvSpPr/>
          <p:nvPr/>
        </p:nvSpPr>
        <p:spPr>
          <a:xfrm>
            <a:off x="5929322" y="1928802"/>
            <a:ext cx="300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http://edn.embarcadero.com/article/31863#classdiagrams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1596372" y="1643050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solidFill>
                  <a:schemeClr val="accent1">
                    <a:lumMod val="50000"/>
                  </a:schemeClr>
                </a:solidFill>
              </a:rPr>
              <a:t>class</a:t>
            </a:r>
            <a:endParaRPr lang="fr-FR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Curved Connector 11"/>
          <p:cNvCxnSpPr>
            <a:stCxn id="10" idx="1"/>
          </p:cNvCxnSpPr>
          <p:nvPr/>
        </p:nvCxnSpPr>
        <p:spPr>
          <a:xfrm rot="10800000" flipV="1">
            <a:off x="1239182" y="1812327"/>
            <a:ext cx="357190" cy="330788"/>
          </a:xfrm>
          <a:prstGeom prst="curvedConnector3">
            <a:avLst>
              <a:gd name="adj1" fmla="val 50000"/>
            </a:avLst>
          </a:prstGeom>
          <a:ln w="22225">
            <a:solidFill>
              <a:srgbClr val="EE0000"/>
            </a:solidFill>
            <a:headEnd type="none" w="med" len="med"/>
            <a:tailEnd type="triangle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7818" y="350043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aggregation</a:t>
            </a:r>
            <a:r>
              <a:rPr lang="fr-FR" sz="1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fr-FR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Curved Connector 13"/>
          <p:cNvCxnSpPr>
            <a:stCxn id="13" idx="1"/>
          </p:cNvCxnSpPr>
          <p:nvPr/>
        </p:nvCxnSpPr>
        <p:spPr>
          <a:xfrm rot="10800000" flipV="1">
            <a:off x="5000628" y="3669714"/>
            <a:ext cx="357190" cy="330787"/>
          </a:xfrm>
          <a:prstGeom prst="curvedConnector3">
            <a:avLst>
              <a:gd name="adj1" fmla="val 50000"/>
            </a:avLst>
          </a:prstGeom>
          <a:ln w="22225">
            <a:solidFill>
              <a:srgbClr val="EE0000"/>
            </a:solidFill>
            <a:headEnd type="none" w="med" len="med"/>
            <a:tailEnd type="triangle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53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classe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956" y="1454723"/>
            <a:ext cx="8554515" cy="2550341"/>
          </a:xfrm>
        </p:spPr>
        <p:txBody>
          <a:bodyPr>
            <a:normAutofit/>
          </a:bodyPr>
          <a:lstStyle/>
          <a:p>
            <a:r>
              <a:rPr lang="fr-FR" b="1" dirty="0" smtClean="0"/>
              <a:t>Classe</a:t>
            </a:r>
          </a:p>
          <a:p>
            <a:pPr lvl="1"/>
            <a:r>
              <a:rPr lang="fr-FR" sz="2400" i="1" dirty="0" smtClean="0"/>
              <a:t>Description formelle d’un ensemble d’objets ayant une sémantique et des caractéristiques communes</a:t>
            </a:r>
          </a:p>
          <a:p>
            <a:pPr lvl="1"/>
            <a:r>
              <a:rPr lang="fr-FR" sz="2400" dirty="0" smtClean="0"/>
              <a:t>Trois compartiments : </a:t>
            </a:r>
            <a:r>
              <a:rPr lang="fr-FR" sz="2400" b="1" i="1" dirty="0" smtClean="0">
                <a:solidFill>
                  <a:srgbClr val="990000"/>
                </a:solidFill>
              </a:rPr>
              <a:t>nom</a:t>
            </a:r>
            <a:r>
              <a:rPr lang="fr-FR" sz="2400" dirty="0" smtClean="0"/>
              <a:t> (obligatoire), </a:t>
            </a:r>
            <a:r>
              <a:rPr lang="fr-FR" sz="2400" b="1" i="1" dirty="0" smtClean="0">
                <a:solidFill>
                  <a:srgbClr val="990000"/>
                </a:solidFill>
              </a:rPr>
              <a:t>attributs</a:t>
            </a:r>
            <a:r>
              <a:rPr lang="fr-FR" sz="2400" dirty="0" smtClean="0"/>
              <a:t>, </a:t>
            </a:r>
            <a:r>
              <a:rPr lang="fr-FR" sz="2400" b="1" i="1" dirty="0" smtClean="0">
                <a:solidFill>
                  <a:srgbClr val="990000"/>
                </a:solidFill>
              </a:rPr>
              <a:t>méthodes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072066" y="3801248"/>
            <a:ext cx="3357586" cy="590349"/>
          </a:xfrm>
          <a:prstGeom prst="rect">
            <a:avLst/>
          </a:prstGeom>
          <a:solidFill>
            <a:srgbClr val="FFFFA7"/>
          </a:solidFill>
          <a:ln>
            <a:solidFill>
              <a:srgbClr val="C0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marL="631825" indent="-631825"/>
            <a:r>
              <a:rPr lang="fr-FR" b="1" dirty="0" smtClean="0">
                <a:solidFill>
                  <a:srgbClr val="990000"/>
                </a:solidFill>
              </a:rPr>
              <a:t>Nom</a:t>
            </a:r>
            <a:r>
              <a:rPr lang="fr-FR" dirty="0" smtClean="0"/>
              <a:t> : il doit être significatif et commencer par majuscule</a:t>
            </a:r>
            <a:endParaRPr lang="fr-FR" dirty="0"/>
          </a:p>
        </p:txBody>
      </p:sp>
      <p:cxnSp>
        <p:nvCxnSpPr>
          <p:cNvPr id="15" name="Straight Connector 14"/>
          <p:cNvCxnSpPr>
            <a:endCxn id="14" idx="1"/>
          </p:cNvCxnSpPr>
          <p:nvPr/>
        </p:nvCxnSpPr>
        <p:spPr>
          <a:xfrm>
            <a:off x="3164209" y="4096422"/>
            <a:ext cx="1907857" cy="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00562" y="4587066"/>
            <a:ext cx="4500594" cy="590349"/>
          </a:xfrm>
          <a:prstGeom prst="rect">
            <a:avLst/>
          </a:prstGeom>
          <a:solidFill>
            <a:srgbClr val="FFFFA7"/>
          </a:solidFill>
          <a:ln>
            <a:solidFill>
              <a:srgbClr val="C0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marL="268288" indent="-268288"/>
            <a:r>
              <a:rPr lang="fr-FR" b="1" dirty="0" smtClean="0">
                <a:solidFill>
                  <a:srgbClr val="990000"/>
                </a:solidFill>
              </a:rPr>
              <a:t>Liste d’attributs</a:t>
            </a:r>
            <a:r>
              <a:rPr lang="fr-FR" dirty="0" smtClean="0"/>
              <a:t>: les attributs définissent des informations d’une classe ou d’un objet</a:t>
            </a:r>
            <a:endParaRPr lang="fr-FR" dirty="0"/>
          </a:p>
        </p:txBody>
      </p:sp>
      <p:cxnSp>
        <p:nvCxnSpPr>
          <p:cNvPr id="17" name="Straight Connector 16"/>
          <p:cNvCxnSpPr>
            <a:endCxn id="16" idx="1"/>
          </p:cNvCxnSpPr>
          <p:nvPr/>
        </p:nvCxnSpPr>
        <p:spPr>
          <a:xfrm>
            <a:off x="3164209" y="4882240"/>
            <a:ext cx="1336353" cy="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0" y="5496915"/>
            <a:ext cx="4357718" cy="590349"/>
          </a:xfrm>
          <a:prstGeom prst="rect">
            <a:avLst/>
          </a:prstGeom>
          <a:solidFill>
            <a:srgbClr val="FFFFA7"/>
          </a:solidFill>
          <a:ln>
            <a:solidFill>
              <a:srgbClr val="C0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marL="268288" indent="-268288"/>
            <a:r>
              <a:rPr lang="fr-FR" b="1" dirty="0" smtClean="0">
                <a:solidFill>
                  <a:srgbClr val="990000"/>
                </a:solidFill>
              </a:rPr>
              <a:t>Liste de méthodes</a:t>
            </a:r>
            <a:r>
              <a:rPr lang="fr-FR" dirty="0" smtClean="0"/>
              <a:t>: les méthodes définissent le comportement d’une classe</a:t>
            </a:r>
            <a:endParaRPr lang="fr-FR" dirty="0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>
            <a:off x="3164209" y="5792090"/>
            <a:ext cx="140779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477213"/>
            <a:ext cx="2984696" cy="296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09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</a:t>
            </a:r>
            <a:r>
              <a:rPr lang="fr-FR" dirty="0">
                <a:solidFill>
                  <a:srgbClr val="990000"/>
                </a:solidFill>
              </a:rPr>
              <a:t>classe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27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415575" cy="418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3571868" y="5000636"/>
            <a:ext cx="2143140" cy="142876"/>
          </a:xfrm>
          <a:prstGeom prst="line">
            <a:avLst/>
          </a:prstGeom>
          <a:ln w="28575"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292080" y="1479428"/>
            <a:ext cx="1766253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Attribut : type  </a:t>
            </a:r>
            <a:endParaRPr lang="fr-FR" sz="2000" b="1" dirty="0"/>
          </a:p>
        </p:txBody>
      </p:sp>
      <p:cxnSp>
        <p:nvCxnSpPr>
          <p:cNvPr id="8" name="Straight Arrow Connector 7"/>
          <p:cNvCxnSpPr>
            <a:stCxn id="3" idx="1"/>
          </p:cNvCxnSpPr>
          <p:nvPr/>
        </p:nvCxnSpPr>
        <p:spPr>
          <a:xfrm flipH="1">
            <a:off x="2627784" y="1679483"/>
            <a:ext cx="2664296" cy="8854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4048" y="2031938"/>
            <a:ext cx="3816424" cy="40229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46800" rIns="36000" bIns="46800" rtlCol="0">
            <a:spAutoFit/>
          </a:bodyPr>
          <a:lstStyle/>
          <a:p>
            <a:r>
              <a:rPr lang="fr-FR" sz="2000" b="1" dirty="0" smtClean="0"/>
              <a:t>/ : Attribut dérivé (valeur calculée) </a:t>
            </a:r>
            <a:endParaRPr lang="fr-FR" sz="2000" b="1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2339752" y="2233084"/>
            <a:ext cx="2664296" cy="8843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40200" y="2717304"/>
            <a:ext cx="255159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= 0 : Valeur par défaut </a:t>
            </a:r>
            <a:endParaRPr lang="fr-FR" sz="2000" b="1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3050712" y="2917359"/>
            <a:ext cx="2689488" cy="5116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95955" y="3556785"/>
            <a:ext cx="303942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u="sng" dirty="0" smtClean="0"/>
              <a:t>attribut</a:t>
            </a:r>
            <a:r>
              <a:rPr lang="fr-FR" sz="2000" b="1" dirty="0" smtClean="0"/>
              <a:t> : Attribut de classe </a:t>
            </a:r>
            <a:endParaRPr lang="fr-FR" sz="2000" b="1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3597061" y="3756840"/>
            <a:ext cx="2098894" cy="2426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35032" y="6021288"/>
            <a:ext cx="500143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Opération (paramètre : type) : type de retour</a:t>
            </a:r>
            <a:endParaRPr lang="fr-FR" sz="2000" b="1" dirty="0"/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 flipV="1">
            <a:off x="2353816" y="5373217"/>
            <a:ext cx="1581216" cy="8481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265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90000"/>
                </a:solidFill>
              </a:rPr>
              <a:t>Diagramme de classes : classe</a:t>
            </a:r>
            <a:endParaRPr lang="fr-FR" dirty="0">
              <a:solidFill>
                <a:srgbClr val="99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r-FR" sz="2800" b="1" dirty="0" smtClean="0"/>
              <a:t>Visibilité</a:t>
            </a:r>
            <a:r>
              <a:rPr lang="fr-FR" sz="2800" dirty="0" smtClean="0"/>
              <a:t> : UML prévoit </a:t>
            </a:r>
            <a:r>
              <a:rPr lang="fr-FR" sz="2800" b="1" i="1" dirty="0" smtClean="0">
                <a:solidFill>
                  <a:srgbClr val="990000"/>
                </a:solidFill>
              </a:rPr>
              <a:t>4 niveaux </a:t>
            </a:r>
            <a:r>
              <a:rPr lang="fr-FR" sz="2800" dirty="0" smtClean="0"/>
              <a:t>de visibilité</a:t>
            </a:r>
            <a:endParaRPr lang="fr-FR" sz="1600" b="1" i="1" dirty="0" smtClean="0">
              <a:solidFill>
                <a:schemeClr val="tx2"/>
              </a:solidFill>
            </a:endParaRPr>
          </a:p>
          <a:p>
            <a:pPr lvl="1"/>
            <a:r>
              <a:rPr lang="fr-FR" sz="2400" b="1" i="1" dirty="0" err="1" smtClean="0">
                <a:solidFill>
                  <a:srgbClr val="990000"/>
                </a:solidFill>
              </a:rPr>
              <a:t>Private</a:t>
            </a:r>
            <a:r>
              <a:rPr lang="fr-FR" sz="2400" dirty="0" smtClean="0"/>
              <a:t> ( </a:t>
            </a:r>
            <a:r>
              <a:rPr lang="fr-FR" sz="2400" b="1" dirty="0" smtClean="0">
                <a:solidFill>
                  <a:srgbClr val="990000"/>
                </a:solidFill>
              </a:rPr>
              <a:t>-</a:t>
            </a:r>
            <a:r>
              <a:rPr lang="fr-FR" sz="2400" dirty="0" smtClean="0"/>
              <a:t> ) : visible </a:t>
            </a:r>
            <a:r>
              <a:rPr lang="fr-FR" sz="2400" b="1" dirty="0" smtClean="0"/>
              <a:t>uniquement</a:t>
            </a:r>
            <a:r>
              <a:rPr lang="fr-FR" sz="2400" dirty="0" smtClean="0"/>
              <a:t> à l’intérieur de l</a:t>
            </a:r>
            <a:r>
              <a:rPr lang="fr-FR" sz="2400" b="1" dirty="0" smtClean="0"/>
              <a:t>’objet</a:t>
            </a:r>
            <a:r>
              <a:rPr lang="fr-FR" sz="2400" dirty="0" smtClean="0"/>
              <a:t>  </a:t>
            </a:r>
          </a:p>
          <a:p>
            <a:pPr lvl="1"/>
            <a:r>
              <a:rPr lang="fr-FR" sz="2400" b="1" i="1" dirty="0" err="1" smtClean="0">
                <a:solidFill>
                  <a:srgbClr val="990000"/>
                </a:solidFill>
              </a:rPr>
              <a:t>Protected</a:t>
            </a:r>
            <a:r>
              <a:rPr lang="fr-FR" sz="2400" dirty="0" smtClean="0"/>
              <a:t> ( </a:t>
            </a:r>
            <a:r>
              <a:rPr lang="fr-FR" sz="2400" b="1" i="1" dirty="0" smtClean="0">
                <a:solidFill>
                  <a:srgbClr val="990000"/>
                </a:solidFill>
              </a:rPr>
              <a:t>#</a:t>
            </a:r>
            <a:r>
              <a:rPr lang="fr-FR" sz="2400" dirty="0" smtClean="0"/>
              <a:t> ) : visible à l’intérieur de la </a:t>
            </a:r>
            <a:r>
              <a:rPr lang="fr-FR" sz="2400" b="1" dirty="0" smtClean="0"/>
              <a:t>classe</a:t>
            </a:r>
            <a:r>
              <a:rPr lang="fr-FR" sz="2400" dirty="0" smtClean="0"/>
              <a:t> et de ses </a:t>
            </a:r>
            <a:r>
              <a:rPr lang="fr-FR" sz="2400" b="1" dirty="0" smtClean="0"/>
              <a:t>sous-classes</a:t>
            </a:r>
          </a:p>
          <a:p>
            <a:pPr lvl="1"/>
            <a:r>
              <a:rPr lang="fr-FR" sz="2400" b="1" i="1" dirty="0" smtClean="0">
                <a:solidFill>
                  <a:srgbClr val="990000"/>
                </a:solidFill>
              </a:rPr>
              <a:t>Package</a:t>
            </a:r>
            <a:r>
              <a:rPr lang="fr-FR" sz="2400" dirty="0" smtClean="0"/>
              <a:t> ( </a:t>
            </a:r>
            <a:r>
              <a:rPr lang="fr-FR" sz="2400" b="1" i="1" dirty="0" smtClean="0">
                <a:solidFill>
                  <a:srgbClr val="990000"/>
                </a:solidFill>
              </a:rPr>
              <a:t>~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) : visible à l’intérieur du </a:t>
            </a:r>
            <a:r>
              <a:rPr lang="fr-FR" sz="2400" b="1" dirty="0" smtClean="0"/>
              <a:t>paquetage </a:t>
            </a:r>
          </a:p>
          <a:p>
            <a:pPr lvl="1"/>
            <a:r>
              <a:rPr lang="fr-FR" sz="2400" b="1" i="1" dirty="0" smtClean="0">
                <a:solidFill>
                  <a:srgbClr val="990000"/>
                </a:solidFill>
              </a:rPr>
              <a:t>Publique</a:t>
            </a:r>
            <a:r>
              <a:rPr lang="fr-FR" sz="2400" dirty="0" smtClean="0"/>
              <a:t> ( </a:t>
            </a:r>
            <a:r>
              <a:rPr lang="fr-FR" sz="2400" b="1" i="1" dirty="0" smtClean="0">
                <a:solidFill>
                  <a:srgbClr val="990000"/>
                </a:solidFill>
              </a:rPr>
              <a:t>+</a:t>
            </a:r>
            <a:r>
              <a:rPr lang="fr-FR" sz="2400" dirty="0" smtClean="0"/>
              <a:t> ) : visible à tout le </a:t>
            </a:r>
            <a:r>
              <a:rPr lang="fr-FR" sz="2400" b="1" dirty="0" smtClean="0"/>
              <a:t>monde</a:t>
            </a:r>
            <a:endParaRPr lang="fr-FR" sz="2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" name="Picture 2" descr="http://www.sparxsystems.com/images/screenshots/Clas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93096"/>
            <a:ext cx="3021685" cy="2236640"/>
          </a:xfrm>
          <a:prstGeom prst="rect">
            <a:avLst/>
          </a:prstGeom>
          <a:noFill/>
        </p:spPr>
      </p:pic>
      <p:sp>
        <p:nvSpPr>
          <p:cNvPr id="11" name="Isosceles Triangle 10"/>
          <p:cNvSpPr/>
          <p:nvPr/>
        </p:nvSpPr>
        <p:spPr>
          <a:xfrm>
            <a:off x="971600" y="5304211"/>
            <a:ext cx="642974" cy="571504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b" anchorCtr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2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fr-FR" sz="32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5174465"/>
            <a:ext cx="3384376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Application du principe de l’encapsulation !!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5856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/>
                </a:solidFill>
              </a:rPr>
              <a:t>Diagramme de classes </a:t>
            </a:r>
            <a:r>
              <a:rPr lang="fr-FR" dirty="0">
                <a:solidFill>
                  <a:schemeClr val="accent1"/>
                </a:solidFill>
              </a:rPr>
              <a:t>: classe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015918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Opérations</a:t>
            </a:r>
          </a:p>
          <a:p>
            <a:pPr lvl="1"/>
            <a:r>
              <a:rPr lang="fr-FR" sz="2400" dirty="0" smtClean="0"/>
              <a:t>Services offerts par une classe </a:t>
            </a:r>
          </a:p>
          <a:p>
            <a:pPr lvl="1"/>
            <a:r>
              <a:rPr lang="fr-FR" sz="2400" dirty="0"/>
              <a:t>Une </a:t>
            </a:r>
            <a:r>
              <a:rPr lang="fr-FR" sz="2400" b="1" dirty="0">
                <a:solidFill>
                  <a:srgbClr val="990000"/>
                </a:solidFill>
              </a:rPr>
              <a:t>opération</a:t>
            </a:r>
            <a:r>
              <a:rPr lang="fr-FR" sz="2400" dirty="0"/>
              <a:t> peut être mise en œuvre par </a:t>
            </a:r>
            <a:r>
              <a:rPr lang="fr-FR" sz="2400" b="1" dirty="0">
                <a:solidFill>
                  <a:srgbClr val="990000"/>
                </a:solidFill>
              </a:rPr>
              <a:t>plusieurs </a:t>
            </a:r>
            <a:r>
              <a:rPr lang="fr-FR" sz="2400" b="1" dirty="0" smtClean="0">
                <a:solidFill>
                  <a:srgbClr val="990000"/>
                </a:solidFill>
              </a:rPr>
              <a:t>méthodes</a:t>
            </a:r>
          </a:p>
          <a:p>
            <a:pPr lvl="2"/>
            <a:r>
              <a:rPr lang="fr-FR" sz="2200" b="1" dirty="0" smtClean="0">
                <a:solidFill>
                  <a:srgbClr val="990000"/>
                </a:solidFill>
              </a:rPr>
              <a:t>Polymorphisme &amp; surcharge </a:t>
            </a:r>
            <a:endParaRPr lang="fr-FR" sz="2200" dirty="0" smtClean="0">
              <a:solidFill>
                <a:srgbClr val="990000"/>
              </a:solidFill>
            </a:endParaRPr>
          </a:p>
          <a:p>
            <a:r>
              <a:rPr lang="fr-FR" sz="2800" b="1" dirty="0" smtClean="0"/>
              <a:t>Envoi de message</a:t>
            </a:r>
          </a:p>
          <a:p>
            <a:pPr lvl="1"/>
            <a:r>
              <a:rPr lang="fr-FR" sz="2400" dirty="0" smtClean="0"/>
              <a:t>Appel d’un service offert par une opération</a:t>
            </a:r>
          </a:p>
          <a:p>
            <a:pPr lvl="1"/>
            <a:r>
              <a:rPr lang="fr-FR" sz="2400" dirty="0" smtClean="0"/>
              <a:t>Un </a:t>
            </a:r>
            <a:r>
              <a:rPr lang="fr-FR" sz="2400" b="1" i="1" dirty="0" smtClean="0">
                <a:solidFill>
                  <a:srgbClr val="990000"/>
                </a:solidFill>
              </a:rPr>
              <a:t>objet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b="1" i="1" dirty="0" smtClean="0">
                <a:solidFill>
                  <a:srgbClr val="990000"/>
                </a:solidFill>
              </a:rPr>
              <a:t>o</a:t>
            </a:r>
            <a:r>
              <a:rPr lang="fr-FR" sz="2400" b="1" i="1" baseline="-16000" dirty="0" smtClean="0">
                <a:solidFill>
                  <a:srgbClr val="990000"/>
                </a:solidFill>
              </a:rPr>
              <a:t>1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invoque une </a:t>
            </a:r>
            <a:r>
              <a:rPr lang="fr-FR" sz="2400" b="1" i="1" dirty="0" smtClean="0">
                <a:solidFill>
                  <a:srgbClr val="990000"/>
                </a:solidFill>
              </a:rPr>
              <a:t>opération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b="1" i="1" dirty="0" smtClean="0">
                <a:solidFill>
                  <a:srgbClr val="990000"/>
                </a:solidFill>
              </a:rPr>
              <a:t>op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offerte par un </a:t>
            </a:r>
            <a:r>
              <a:rPr lang="fr-FR" sz="2400" b="1" i="1" dirty="0" smtClean="0">
                <a:solidFill>
                  <a:srgbClr val="990000"/>
                </a:solidFill>
              </a:rPr>
              <a:t>objet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b="1" i="1" dirty="0" smtClean="0">
                <a:solidFill>
                  <a:srgbClr val="990000"/>
                </a:solidFill>
              </a:rPr>
              <a:t>o</a:t>
            </a:r>
            <a:r>
              <a:rPr lang="fr-FR" sz="2400" b="1" i="1" baseline="-16000" dirty="0" smtClean="0">
                <a:solidFill>
                  <a:srgbClr val="990000"/>
                </a:solidFill>
              </a:rPr>
              <a:t>2</a:t>
            </a:r>
            <a:endParaRPr lang="fr-FR" sz="2800" dirty="0">
              <a:solidFill>
                <a:srgbClr val="99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331640" y="5229200"/>
            <a:ext cx="6364455" cy="1000132"/>
            <a:chOff x="1357290" y="4714884"/>
            <a:chExt cx="6364455" cy="1000132"/>
          </a:xfrm>
        </p:grpSpPr>
        <p:sp>
          <p:nvSpPr>
            <p:cNvPr id="8" name="Rectangle 7"/>
            <p:cNvSpPr/>
            <p:nvPr/>
          </p:nvSpPr>
          <p:spPr>
            <a:xfrm>
              <a:off x="1357290" y="4857760"/>
              <a:ext cx="1571636" cy="785818"/>
            </a:xfrm>
            <a:prstGeom prst="rect">
              <a:avLst/>
            </a:prstGeom>
            <a:solidFill>
              <a:srgbClr val="FFFFA7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u="sng" dirty="0" smtClean="0">
                  <a:solidFill>
                    <a:schemeClr val="tx1"/>
                  </a:solidFill>
                </a:rPr>
                <a:t>o1 : </a:t>
              </a:r>
              <a:r>
                <a:rPr lang="fr-FR" b="1" u="sng" dirty="0" err="1" smtClean="0">
                  <a:solidFill>
                    <a:schemeClr val="tx1"/>
                  </a:solidFill>
                </a:rPr>
                <a:t>ClasseUn</a:t>
              </a:r>
              <a:endParaRPr lang="fr-FR" b="1" u="sng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935795" y="4857760"/>
              <a:ext cx="1785950" cy="785818"/>
            </a:xfrm>
            <a:prstGeom prst="rect">
              <a:avLst/>
            </a:prstGeom>
            <a:solidFill>
              <a:srgbClr val="FFFFA7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u="sng" dirty="0" smtClean="0">
                  <a:solidFill>
                    <a:schemeClr val="tx1"/>
                  </a:solidFill>
                </a:rPr>
                <a:t>o2 : </a:t>
              </a:r>
              <a:r>
                <a:rPr lang="fr-FR" b="1" u="sng" dirty="0" err="1" smtClean="0">
                  <a:solidFill>
                    <a:schemeClr val="tx1"/>
                  </a:solidFill>
                </a:rPr>
                <a:t>ClasseDeux</a:t>
              </a:r>
              <a:endParaRPr lang="fr-FR" b="1" u="sng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8" idx="3"/>
              <a:endCxn id="9" idx="1"/>
            </p:cNvCxnSpPr>
            <p:nvPr/>
          </p:nvCxnSpPr>
          <p:spPr>
            <a:xfrm>
              <a:off x="2928926" y="5250669"/>
              <a:ext cx="3006869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4643438" y="4929198"/>
              <a:ext cx="500066" cy="142876"/>
              <a:chOff x="4429124" y="4929198"/>
              <a:chExt cx="500066" cy="14287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429124" y="4929198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" name="Straight Arrow Connector 13"/>
              <p:cNvCxnSpPr>
                <a:stCxn id="12" idx="6"/>
              </p:cNvCxnSpPr>
              <p:nvPr/>
            </p:nvCxnSpPr>
            <p:spPr>
              <a:xfrm>
                <a:off x="4572000" y="5000636"/>
                <a:ext cx="35719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428992" y="4714884"/>
              <a:ext cx="11801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i="1" dirty="0" smtClean="0"/>
                <a:t>op (par)</a:t>
              </a:r>
              <a:endParaRPr lang="fr-FR" sz="24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71934" y="5345684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valeur retour</a:t>
              </a:r>
              <a:endParaRPr lang="fr-FR" i="1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3373514" y="5500702"/>
              <a:ext cx="698420" cy="627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242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elisationDesApplications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ModelisationDesApplications</Template>
  <TotalTime>716</TotalTime>
  <Words>1325</Words>
  <Application>Microsoft Macintosh PowerPoint</Application>
  <PresentationFormat>Présentation à l'écran (4:3)</PresentationFormat>
  <Paragraphs>316</Paragraphs>
  <Slides>29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1" baseType="lpstr">
      <vt:lpstr>ModelisationDesApplications</vt:lpstr>
      <vt:lpstr>Photo Editor Photo</vt:lpstr>
      <vt:lpstr>Modélisation des Applications</vt:lpstr>
      <vt:lpstr>Objectifs et Planning </vt:lpstr>
      <vt:lpstr>Les diagrammes d’UML</vt:lpstr>
      <vt:lpstr>Diagramme de classes</vt:lpstr>
      <vt:lpstr>Diagramme de classes</vt:lpstr>
      <vt:lpstr>Diagramme de classes : classe</vt:lpstr>
      <vt:lpstr>Diagramme de classes : classe</vt:lpstr>
      <vt:lpstr>Diagramme de classes : classe</vt:lpstr>
      <vt:lpstr>Diagramme de classes : classe</vt:lpstr>
      <vt:lpstr>Diagramme de classes : classe</vt:lpstr>
      <vt:lpstr>Diagramme de classes : héritage</vt:lpstr>
      <vt:lpstr>Diagramme de classes : héritage</vt:lpstr>
      <vt:lpstr>Stéréotypes</vt:lpstr>
      <vt:lpstr>Diagramme de classes : associations</vt:lpstr>
      <vt:lpstr>Diagramme de classes : associations</vt:lpstr>
      <vt:lpstr>Diagramme de classes : associations</vt:lpstr>
      <vt:lpstr>Diagramme de classes : associations</vt:lpstr>
      <vt:lpstr>Diagramme de classes : associations</vt:lpstr>
      <vt:lpstr>Diagramme de classes : classe-association</vt:lpstr>
      <vt:lpstr>Diagramme de classes : agrégations</vt:lpstr>
      <vt:lpstr>Diagramme de classes : agrégations</vt:lpstr>
      <vt:lpstr>Diagramme de classes : dépendances</vt:lpstr>
      <vt:lpstr>Diagramme de classes : contraintes</vt:lpstr>
      <vt:lpstr>Diagramme de classes : contraintes</vt:lpstr>
      <vt:lpstr>Diagramme de classes : interfaces</vt:lpstr>
      <vt:lpstr>Diagramme de classes : interfaces</vt:lpstr>
      <vt:lpstr>Diagramme de classes : paquetages</vt:lpstr>
      <vt:lpstr>Diagramme de paquetages</vt:lpstr>
      <vt:lpstr>Diagramme objets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 des Applications</dc:title>
  <dc:creator>Manuele Kirsch Pinheiro</dc:creator>
  <cp:lastModifiedBy>Manuele Kirsch Pinheiro</cp:lastModifiedBy>
  <cp:revision>40</cp:revision>
  <dcterms:created xsi:type="dcterms:W3CDTF">2011-09-25T11:21:30Z</dcterms:created>
  <dcterms:modified xsi:type="dcterms:W3CDTF">2011-10-12T15:03:40Z</dcterms:modified>
</cp:coreProperties>
</file>