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64" r:id="rId1"/>
  </p:sldMasterIdLst>
  <p:notesMasterIdLst>
    <p:notesMasterId r:id="rId39"/>
  </p:notesMasterIdLst>
  <p:sldIdLst>
    <p:sldId id="256" r:id="rId2"/>
    <p:sldId id="262" r:id="rId3"/>
    <p:sldId id="289" r:id="rId4"/>
    <p:sldId id="290" r:id="rId5"/>
    <p:sldId id="273" r:id="rId6"/>
    <p:sldId id="291" r:id="rId7"/>
    <p:sldId id="308" r:id="rId8"/>
    <p:sldId id="309" r:id="rId9"/>
    <p:sldId id="310" r:id="rId10"/>
    <p:sldId id="311" r:id="rId11"/>
    <p:sldId id="292" r:id="rId12"/>
    <p:sldId id="305" r:id="rId13"/>
    <p:sldId id="303" r:id="rId14"/>
    <p:sldId id="306" r:id="rId15"/>
    <p:sldId id="307" r:id="rId16"/>
    <p:sldId id="294" r:id="rId17"/>
    <p:sldId id="312" r:id="rId18"/>
    <p:sldId id="313" r:id="rId19"/>
    <p:sldId id="314" r:id="rId20"/>
    <p:sldId id="293" r:id="rId21"/>
    <p:sldId id="315" r:id="rId22"/>
    <p:sldId id="295" r:id="rId23"/>
    <p:sldId id="296" r:id="rId24"/>
    <p:sldId id="316" r:id="rId25"/>
    <p:sldId id="318" r:id="rId26"/>
    <p:sldId id="319" r:id="rId27"/>
    <p:sldId id="321" r:id="rId28"/>
    <p:sldId id="320" r:id="rId29"/>
    <p:sldId id="323" r:id="rId30"/>
    <p:sldId id="297" r:id="rId31"/>
    <p:sldId id="322" r:id="rId32"/>
    <p:sldId id="299" r:id="rId33"/>
    <p:sldId id="324" r:id="rId34"/>
    <p:sldId id="317" r:id="rId35"/>
    <p:sldId id="300" r:id="rId36"/>
    <p:sldId id="326" r:id="rId37"/>
    <p:sldId id="325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002" autoAdjust="0"/>
  </p:normalViewPr>
  <p:slideViewPr>
    <p:cSldViewPr>
      <p:cViewPr varScale="1">
        <p:scale>
          <a:sx n="62" d="100"/>
          <a:sy n="62" d="100"/>
        </p:scale>
        <p:origin x="-17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notesMaster" Target="notesMasters/notes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B942A3-FF68-4790-B313-B2BC30F12A31}" type="doc">
      <dgm:prSet loTypeId="urn:microsoft.com/office/officeart/2005/8/layout/process2" loCatId="process" qsTypeId="urn:microsoft.com/office/officeart/2005/8/quickstyle/simple1" qsCatId="simple" csTypeId="urn:microsoft.com/office/officeart/2005/8/colors/colorful1#1" csCatId="colorful" phldr="1"/>
      <dgm:spPr/>
    </dgm:pt>
    <dgm:pt modelId="{C89DB897-EEDE-439F-9778-6434DC8B0DB3}">
      <dgm:prSet phldrT="[Text]"/>
      <dgm:spPr/>
      <dgm:t>
        <a:bodyPr/>
        <a:lstStyle/>
        <a:p>
          <a:r>
            <a:rPr lang="fr-FR" dirty="0" smtClean="0"/>
            <a:t>PIM</a:t>
          </a:r>
          <a:endParaRPr lang="fr-FR" dirty="0"/>
        </a:p>
      </dgm:t>
    </dgm:pt>
    <dgm:pt modelId="{CDA4887D-579C-4F06-90A1-5703B633315C}" type="parTrans" cxnId="{1A1C476D-8235-4F58-BF4B-67D385F50510}">
      <dgm:prSet/>
      <dgm:spPr/>
      <dgm:t>
        <a:bodyPr/>
        <a:lstStyle/>
        <a:p>
          <a:endParaRPr lang="fr-FR"/>
        </a:p>
      </dgm:t>
    </dgm:pt>
    <dgm:pt modelId="{ADB0CF24-B82C-43A1-B5D3-6F898B2477F8}" type="sibTrans" cxnId="{1A1C476D-8235-4F58-BF4B-67D385F50510}">
      <dgm:prSet/>
      <dgm:spPr/>
      <dgm:t>
        <a:bodyPr/>
        <a:lstStyle/>
        <a:p>
          <a:endParaRPr lang="fr-FR"/>
        </a:p>
      </dgm:t>
    </dgm:pt>
    <dgm:pt modelId="{83EA664D-8AD7-4C55-8A7B-E7D6469C9E9A}">
      <dgm:prSet phldrT="[Text]"/>
      <dgm:spPr/>
      <dgm:t>
        <a:bodyPr/>
        <a:lstStyle/>
        <a:p>
          <a:r>
            <a:rPr lang="fr-FR" dirty="0" smtClean="0"/>
            <a:t>transformation</a:t>
          </a:r>
          <a:endParaRPr lang="fr-FR" dirty="0"/>
        </a:p>
      </dgm:t>
    </dgm:pt>
    <dgm:pt modelId="{8B86697A-C8F3-4BC8-8B3F-5B4C2D4E8668}" type="parTrans" cxnId="{62203678-C842-4DAB-8EA8-95F9874D8125}">
      <dgm:prSet/>
      <dgm:spPr/>
      <dgm:t>
        <a:bodyPr/>
        <a:lstStyle/>
        <a:p>
          <a:endParaRPr lang="fr-FR"/>
        </a:p>
      </dgm:t>
    </dgm:pt>
    <dgm:pt modelId="{A7BBE76C-B3E0-409F-B63E-916340C96657}" type="sibTrans" cxnId="{62203678-C842-4DAB-8EA8-95F9874D8125}">
      <dgm:prSet/>
      <dgm:spPr/>
      <dgm:t>
        <a:bodyPr/>
        <a:lstStyle/>
        <a:p>
          <a:endParaRPr lang="fr-FR"/>
        </a:p>
      </dgm:t>
    </dgm:pt>
    <dgm:pt modelId="{0B8C5E3F-7F78-43B3-A741-EFEF4D274E49}">
      <dgm:prSet phldrT="[Text]"/>
      <dgm:spPr/>
      <dgm:t>
        <a:bodyPr/>
        <a:lstStyle/>
        <a:p>
          <a:r>
            <a:rPr lang="fr-FR" dirty="0" smtClean="0"/>
            <a:t>PSM</a:t>
          </a:r>
          <a:endParaRPr lang="fr-FR" dirty="0"/>
        </a:p>
      </dgm:t>
    </dgm:pt>
    <dgm:pt modelId="{EA7055C2-FCDB-4CE3-BD11-4C79EA27746E}" type="parTrans" cxnId="{E17B71EF-A2E1-4E42-926C-E431513EA18F}">
      <dgm:prSet/>
      <dgm:spPr/>
      <dgm:t>
        <a:bodyPr/>
        <a:lstStyle/>
        <a:p>
          <a:endParaRPr lang="fr-FR"/>
        </a:p>
      </dgm:t>
    </dgm:pt>
    <dgm:pt modelId="{5D7448D8-7E85-4290-9DDB-8F1332374D62}" type="sibTrans" cxnId="{E17B71EF-A2E1-4E42-926C-E431513EA18F}">
      <dgm:prSet/>
      <dgm:spPr/>
      <dgm:t>
        <a:bodyPr/>
        <a:lstStyle/>
        <a:p>
          <a:endParaRPr lang="fr-FR"/>
        </a:p>
      </dgm:t>
    </dgm:pt>
    <dgm:pt modelId="{156ADF90-0C98-4491-B606-2AE7997A1984}">
      <dgm:prSet phldrT="[Text]"/>
      <dgm:spPr/>
      <dgm:t>
        <a:bodyPr/>
        <a:lstStyle/>
        <a:p>
          <a:r>
            <a:rPr lang="fr-FR" dirty="0" smtClean="0"/>
            <a:t>Implémentation </a:t>
          </a:r>
          <a:endParaRPr lang="fr-FR" dirty="0"/>
        </a:p>
      </dgm:t>
    </dgm:pt>
    <dgm:pt modelId="{5EAB1F38-C8FC-4737-8816-C7F0E2003ACB}" type="parTrans" cxnId="{6FCA14F4-E28B-427B-A048-41D77318E5AF}">
      <dgm:prSet/>
      <dgm:spPr/>
      <dgm:t>
        <a:bodyPr/>
        <a:lstStyle/>
        <a:p>
          <a:endParaRPr lang="fr-FR"/>
        </a:p>
      </dgm:t>
    </dgm:pt>
    <dgm:pt modelId="{F9A2E024-C021-4643-B436-89F15C66DDA3}" type="sibTrans" cxnId="{6FCA14F4-E28B-427B-A048-41D77318E5AF}">
      <dgm:prSet/>
      <dgm:spPr/>
      <dgm:t>
        <a:bodyPr/>
        <a:lstStyle/>
        <a:p>
          <a:endParaRPr lang="fr-FR"/>
        </a:p>
      </dgm:t>
    </dgm:pt>
    <dgm:pt modelId="{1A7F1D55-2DBA-47C8-A979-230D1D12229B}" type="pres">
      <dgm:prSet presAssocID="{93B942A3-FF68-4790-B313-B2BC30F12A31}" presName="linearFlow" presStyleCnt="0">
        <dgm:presLayoutVars>
          <dgm:resizeHandles val="exact"/>
        </dgm:presLayoutVars>
      </dgm:prSet>
      <dgm:spPr/>
    </dgm:pt>
    <dgm:pt modelId="{243D5A91-29C3-49A5-A4F6-EF7695ABBB66}" type="pres">
      <dgm:prSet presAssocID="{C89DB897-EEDE-439F-9778-6434DC8B0DB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1DA8119-9712-40DD-8945-4DCDD91E9B10}" type="pres">
      <dgm:prSet presAssocID="{ADB0CF24-B82C-43A1-B5D3-6F898B2477F8}" presName="sibTrans" presStyleLbl="sibTrans2D1" presStyleIdx="0" presStyleCnt="3"/>
      <dgm:spPr/>
      <dgm:t>
        <a:bodyPr/>
        <a:lstStyle/>
        <a:p>
          <a:endParaRPr lang="fr-FR"/>
        </a:p>
      </dgm:t>
    </dgm:pt>
    <dgm:pt modelId="{F99C5371-050D-4544-B63A-022474D80530}" type="pres">
      <dgm:prSet presAssocID="{ADB0CF24-B82C-43A1-B5D3-6F898B2477F8}" presName="connectorText" presStyleLbl="sibTrans2D1" presStyleIdx="0" presStyleCnt="3"/>
      <dgm:spPr/>
      <dgm:t>
        <a:bodyPr/>
        <a:lstStyle/>
        <a:p>
          <a:endParaRPr lang="fr-FR"/>
        </a:p>
      </dgm:t>
    </dgm:pt>
    <dgm:pt modelId="{3D96EC18-D684-44B1-8CB5-6F3E9880FAF8}" type="pres">
      <dgm:prSet presAssocID="{83EA664D-8AD7-4C55-8A7B-E7D6469C9E9A}" presName="node" presStyleLbl="node1" presStyleIdx="1" presStyleCnt="4">
        <dgm:presLayoutVars>
          <dgm:bulletEnabled val="1"/>
        </dgm:presLayoutVars>
      </dgm:prSet>
      <dgm:spPr>
        <a:prstGeom prst="flowChartMultidocument">
          <a:avLst/>
        </a:prstGeom>
      </dgm:spPr>
      <dgm:t>
        <a:bodyPr/>
        <a:lstStyle/>
        <a:p>
          <a:endParaRPr lang="fr-FR"/>
        </a:p>
      </dgm:t>
    </dgm:pt>
    <dgm:pt modelId="{F9C3CE9A-A900-43C6-9703-9EB02548ADC8}" type="pres">
      <dgm:prSet presAssocID="{A7BBE76C-B3E0-409F-B63E-916340C96657}" presName="sibTrans" presStyleLbl="sibTrans2D1" presStyleIdx="1" presStyleCnt="3"/>
      <dgm:spPr/>
      <dgm:t>
        <a:bodyPr/>
        <a:lstStyle/>
        <a:p>
          <a:endParaRPr lang="fr-FR"/>
        </a:p>
      </dgm:t>
    </dgm:pt>
    <dgm:pt modelId="{46F46589-F8B8-4426-8134-CC510619FD32}" type="pres">
      <dgm:prSet presAssocID="{A7BBE76C-B3E0-409F-B63E-916340C96657}" presName="connectorText" presStyleLbl="sibTrans2D1" presStyleIdx="1" presStyleCnt="3"/>
      <dgm:spPr/>
      <dgm:t>
        <a:bodyPr/>
        <a:lstStyle/>
        <a:p>
          <a:endParaRPr lang="fr-FR"/>
        </a:p>
      </dgm:t>
    </dgm:pt>
    <dgm:pt modelId="{66052685-1C82-4BAC-B1BD-F29DA57123E2}" type="pres">
      <dgm:prSet presAssocID="{0B8C5E3F-7F78-43B3-A741-EFEF4D274E4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D04DD8E-7C01-46B4-BA4D-7A5A2100ED18}" type="pres">
      <dgm:prSet presAssocID="{5D7448D8-7E85-4290-9DDB-8F1332374D62}" presName="sibTrans" presStyleLbl="sibTrans2D1" presStyleIdx="2" presStyleCnt="3"/>
      <dgm:spPr/>
      <dgm:t>
        <a:bodyPr/>
        <a:lstStyle/>
        <a:p>
          <a:endParaRPr lang="fr-FR"/>
        </a:p>
      </dgm:t>
    </dgm:pt>
    <dgm:pt modelId="{2BA4AB2D-D63A-4CB9-B4C9-2AF314DCEFD1}" type="pres">
      <dgm:prSet presAssocID="{5D7448D8-7E85-4290-9DDB-8F1332374D62}" presName="connectorText" presStyleLbl="sibTrans2D1" presStyleIdx="2" presStyleCnt="3"/>
      <dgm:spPr/>
      <dgm:t>
        <a:bodyPr/>
        <a:lstStyle/>
        <a:p>
          <a:endParaRPr lang="fr-FR"/>
        </a:p>
      </dgm:t>
    </dgm:pt>
    <dgm:pt modelId="{69C01DBA-7F0F-4736-98CE-F505F2DBBC2E}" type="pres">
      <dgm:prSet presAssocID="{156ADF90-0C98-4491-B606-2AE7997A1984}" presName="node" presStyleLbl="node1" presStyleIdx="3" presStyleCnt="4">
        <dgm:presLayoutVars>
          <dgm:bulletEnabled val="1"/>
        </dgm:presLayoutVars>
      </dgm:prSet>
      <dgm:spPr>
        <a:prstGeom prst="flowChartDocument">
          <a:avLst/>
        </a:prstGeom>
      </dgm:spPr>
      <dgm:t>
        <a:bodyPr/>
        <a:lstStyle/>
        <a:p>
          <a:endParaRPr lang="fr-FR"/>
        </a:p>
      </dgm:t>
    </dgm:pt>
  </dgm:ptLst>
  <dgm:cxnLst>
    <dgm:cxn modelId="{A28976A7-F02F-49B4-ADC0-9C498843E959}" type="presOf" srcId="{A7BBE76C-B3E0-409F-B63E-916340C96657}" destId="{46F46589-F8B8-4426-8134-CC510619FD32}" srcOrd="1" destOrd="0" presId="urn:microsoft.com/office/officeart/2005/8/layout/process2"/>
    <dgm:cxn modelId="{1A1C476D-8235-4F58-BF4B-67D385F50510}" srcId="{93B942A3-FF68-4790-B313-B2BC30F12A31}" destId="{C89DB897-EEDE-439F-9778-6434DC8B0DB3}" srcOrd="0" destOrd="0" parTransId="{CDA4887D-579C-4F06-90A1-5703B633315C}" sibTransId="{ADB0CF24-B82C-43A1-B5D3-6F898B2477F8}"/>
    <dgm:cxn modelId="{62203678-C842-4DAB-8EA8-95F9874D8125}" srcId="{93B942A3-FF68-4790-B313-B2BC30F12A31}" destId="{83EA664D-8AD7-4C55-8A7B-E7D6469C9E9A}" srcOrd="1" destOrd="0" parTransId="{8B86697A-C8F3-4BC8-8B3F-5B4C2D4E8668}" sibTransId="{A7BBE76C-B3E0-409F-B63E-916340C96657}"/>
    <dgm:cxn modelId="{1F58BAB9-C190-4872-9002-A7F4B17644D0}" type="presOf" srcId="{5D7448D8-7E85-4290-9DDB-8F1332374D62}" destId="{2BA4AB2D-D63A-4CB9-B4C9-2AF314DCEFD1}" srcOrd="1" destOrd="0" presId="urn:microsoft.com/office/officeart/2005/8/layout/process2"/>
    <dgm:cxn modelId="{18D9CF3D-4321-40B9-B073-E4966BA377AC}" type="presOf" srcId="{ADB0CF24-B82C-43A1-B5D3-6F898B2477F8}" destId="{91DA8119-9712-40DD-8945-4DCDD91E9B10}" srcOrd="0" destOrd="0" presId="urn:microsoft.com/office/officeart/2005/8/layout/process2"/>
    <dgm:cxn modelId="{0E53EF17-86DD-45E1-9C9B-FBB1B054E85A}" type="presOf" srcId="{156ADF90-0C98-4491-B606-2AE7997A1984}" destId="{69C01DBA-7F0F-4736-98CE-F505F2DBBC2E}" srcOrd="0" destOrd="0" presId="urn:microsoft.com/office/officeart/2005/8/layout/process2"/>
    <dgm:cxn modelId="{714E28DF-B8AD-4193-A1C3-8451A69D5DDC}" type="presOf" srcId="{C89DB897-EEDE-439F-9778-6434DC8B0DB3}" destId="{243D5A91-29C3-49A5-A4F6-EF7695ABBB66}" srcOrd="0" destOrd="0" presId="urn:microsoft.com/office/officeart/2005/8/layout/process2"/>
    <dgm:cxn modelId="{95E6A61F-9ADC-443E-82B3-5A08EC3D19B5}" type="presOf" srcId="{93B942A3-FF68-4790-B313-B2BC30F12A31}" destId="{1A7F1D55-2DBA-47C8-A979-230D1D12229B}" srcOrd="0" destOrd="0" presId="urn:microsoft.com/office/officeart/2005/8/layout/process2"/>
    <dgm:cxn modelId="{CD73CCC7-BC46-4467-A490-8110C4B0B9A9}" type="presOf" srcId="{0B8C5E3F-7F78-43B3-A741-EFEF4D274E49}" destId="{66052685-1C82-4BAC-B1BD-F29DA57123E2}" srcOrd="0" destOrd="0" presId="urn:microsoft.com/office/officeart/2005/8/layout/process2"/>
    <dgm:cxn modelId="{AFB0524A-1110-4A3E-914B-8FC5164CF921}" type="presOf" srcId="{83EA664D-8AD7-4C55-8A7B-E7D6469C9E9A}" destId="{3D96EC18-D684-44B1-8CB5-6F3E9880FAF8}" srcOrd="0" destOrd="0" presId="urn:microsoft.com/office/officeart/2005/8/layout/process2"/>
    <dgm:cxn modelId="{6FCA14F4-E28B-427B-A048-41D77318E5AF}" srcId="{93B942A3-FF68-4790-B313-B2BC30F12A31}" destId="{156ADF90-0C98-4491-B606-2AE7997A1984}" srcOrd="3" destOrd="0" parTransId="{5EAB1F38-C8FC-4737-8816-C7F0E2003ACB}" sibTransId="{F9A2E024-C021-4643-B436-89F15C66DDA3}"/>
    <dgm:cxn modelId="{E17B71EF-A2E1-4E42-926C-E431513EA18F}" srcId="{93B942A3-FF68-4790-B313-B2BC30F12A31}" destId="{0B8C5E3F-7F78-43B3-A741-EFEF4D274E49}" srcOrd="2" destOrd="0" parTransId="{EA7055C2-FCDB-4CE3-BD11-4C79EA27746E}" sibTransId="{5D7448D8-7E85-4290-9DDB-8F1332374D62}"/>
    <dgm:cxn modelId="{9E96C46A-663B-4064-B4CC-BE9E3D8B82AE}" type="presOf" srcId="{A7BBE76C-B3E0-409F-B63E-916340C96657}" destId="{F9C3CE9A-A900-43C6-9703-9EB02548ADC8}" srcOrd="0" destOrd="0" presId="urn:microsoft.com/office/officeart/2005/8/layout/process2"/>
    <dgm:cxn modelId="{47CCA92B-B3A8-46C4-8D51-3836BEA2A48C}" type="presOf" srcId="{ADB0CF24-B82C-43A1-B5D3-6F898B2477F8}" destId="{F99C5371-050D-4544-B63A-022474D80530}" srcOrd="1" destOrd="0" presId="urn:microsoft.com/office/officeart/2005/8/layout/process2"/>
    <dgm:cxn modelId="{EE34D2DF-0ADF-49A7-8D12-801DAC29F8E6}" type="presOf" srcId="{5D7448D8-7E85-4290-9DDB-8F1332374D62}" destId="{DD04DD8E-7C01-46B4-BA4D-7A5A2100ED18}" srcOrd="0" destOrd="0" presId="urn:microsoft.com/office/officeart/2005/8/layout/process2"/>
    <dgm:cxn modelId="{CB4F51FA-C89C-480B-8DBB-56963AFB3CCF}" type="presParOf" srcId="{1A7F1D55-2DBA-47C8-A979-230D1D12229B}" destId="{243D5A91-29C3-49A5-A4F6-EF7695ABBB66}" srcOrd="0" destOrd="0" presId="urn:microsoft.com/office/officeart/2005/8/layout/process2"/>
    <dgm:cxn modelId="{88723673-F6B1-4CA2-81C5-C8EAE800D6A6}" type="presParOf" srcId="{1A7F1D55-2DBA-47C8-A979-230D1D12229B}" destId="{91DA8119-9712-40DD-8945-4DCDD91E9B10}" srcOrd="1" destOrd="0" presId="urn:microsoft.com/office/officeart/2005/8/layout/process2"/>
    <dgm:cxn modelId="{5B046B79-1E76-4351-BBED-32FCFBE17639}" type="presParOf" srcId="{91DA8119-9712-40DD-8945-4DCDD91E9B10}" destId="{F99C5371-050D-4544-B63A-022474D80530}" srcOrd="0" destOrd="0" presId="urn:microsoft.com/office/officeart/2005/8/layout/process2"/>
    <dgm:cxn modelId="{F6C2D063-872A-429F-B4B5-F3AF7D534321}" type="presParOf" srcId="{1A7F1D55-2DBA-47C8-A979-230D1D12229B}" destId="{3D96EC18-D684-44B1-8CB5-6F3E9880FAF8}" srcOrd="2" destOrd="0" presId="urn:microsoft.com/office/officeart/2005/8/layout/process2"/>
    <dgm:cxn modelId="{DCBA7129-B00B-4C97-97F2-B70140ED2808}" type="presParOf" srcId="{1A7F1D55-2DBA-47C8-A979-230D1D12229B}" destId="{F9C3CE9A-A900-43C6-9703-9EB02548ADC8}" srcOrd="3" destOrd="0" presId="urn:microsoft.com/office/officeart/2005/8/layout/process2"/>
    <dgm:cxn modelId="{E2EE8C70-8658-4FE2-A58A-03FFA32DBB32}" type="presParOf" srcId="{F9C3CE9A-A900-43C6-9703-9EB02548ADC8}" destId="{46F46589-F8B8-4426-8134-CC510619FD32}" srcOrd="0" destOrd="0" presId="urn:microsoft.com/office/officeart/2005/8/layout/process2"/>
    <dgm:cxn modelId="{E14A7730-2672-47ED-9A35-C5C7BE55C86B}" type="presParOf" srcId="{1A7F1D55-2DBA-47C8-A979-230D1D12229B}" destId="{66052685-1C82-4BAC-B1BD-F29DA57123E2}" srcOrd="4" destOrd="0" presId="urn:microsoft.com/office/officeart/2005/8/layout/process2"/>
    <dgm:cxn modelId="{E5FC374F-4CD1-4388-88A2-FA7D2DAB0B9C}" type="presParOf" srcId="{1A7F1D55-2DBA-47C8-A979-230D1D12229B}" destId="{DD04DD8E-7C01-46B4-BA4D-7A5A2100ED18}" srcOrd="5" destOrd="0" presId="urn:microsoft.com/office/officeart/2005/8/layout/process2"/>
    <dgm:cxn modelId="{391EDF85-9BF0-4F03-BD70-203626E8E3CB}" type="presParOf" srcId="{DD04DD8E-7C01-46B4-BA4D-7A5A2100ED18}" destId="{2BA4AB2D-D63A-4CB9-B4C9-2AF314DCEFD1}" srcOrd="0" destOrd="0" presId="urn:microsoft.com/office/officeart/2005/8/layout/process2"/>
    <dgm:cxn modelId="{101DF304-92BA-49D5-8B77-47089C27C7D2}" type="presParOf" srcId="{1A7F1D55-2DBA-47C8-A979-230D1D12229B}" destId="{69C01DBA-7F0F-4736-98CE-F505F2DBBC2E}" srcOrd="6" destOrd="0" presId="urn:microsoft.com/office/officeart/2005/8/layout/process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3D5A91-29C3-49A5-A4F6-EF7695ABBB66}">
      <dsp:nvSpPr>
        <dsp:cNvPr id="0" name=""/>
        <dsp:cNvSpPr/>
      </dsp:nvSpPr>
      <dsp:spPr>
        <a:xfrm>
          <a:off x="26746" y="2104"/>
          <a:ext cx="1624494" cy="78288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PIM</a:t>
          </a:r>
          <a:endParaRPr lang="fr-FR" sz="1600" kern="1200" dirty="0"/>
        </a:p>
      </dsp:txBody>
      <dsp:txXfrm>
        <a:off x="49676" y="25034"/>
        <a:ext cx="1578634" cy="737028"/>
      </dsp:txXfrm>
    </dsp:sp>
    <dsp:sp modelId="{91DA8119-9712-40DD-8945-4DCDD91E9B10}">
      <dsp:nvSpPr>
        <dsp:cNvPr id="0" name=""/>
        <dsp:cNvSpPr/>
      </dsp:nvSpPr>
      <dsp:spPr>
        <a:xfrm rot="5400000">
          <a:off x="692202" y="804565"/>
          <a:ext cx="293583" cy="3523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300" kern="1200"/>
        </a:p>
      </dsp:txBody>
      <dsp:txXfrm rot="-5400000">
        <a:off x="733304" y="833924"/>
        <a:ext cx="211380" cy="205508"/>
      </dsp:txXfrm>
    </dsp:sp>
    <dsp:sp modelId="{3D96EC18-D684-44B1-8CB5-6F3E9880FAF8}">
      <dsp:nvSpPr>
        <dsp:cNvPr id="0" name=""/>
        <dsp:cNvSpPr/>
      </dsp:nvSpPr>
      <dsp:spPr>
        <a:xfrm>
          <a:off x="26746" y="1176437"/>
          <a:ext cx="1624494" cy="782888"/>
        </a:xfrm>
        <a:prstGeom prst="flowChartMultidocumen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transformation</a:t>
          </a:r>
          <a:endParaRPr lang="fr-FR" sz="1600" kern="1200" dirty="0"/>
        </a:p>
      </dsp:txBody>
      <dsp:txXfrm>
        <a:off x="26746" y="1309637"/>
        <a:ext cx="1398494" cy="620040"/>
      </dsp:txXfrm>
    </dsp:sp>
    <dsp:sp modelId="{F9C3CE9A-A900-43C6-9703-9EB02548ADC8}">
      <dsp:nvSpPr>
        <dsp:cNvPr id="0" name=""/>
        <dsp:cNvSpPr/>
      </dsp:nvSpPr>
      <dsp:spPr>
        <a:xfrm rot="5400000">
          <a:off x="692202" y="1978898"/>
          <a:ext cx="293583" cy="3523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300" kern="1200"/>
        </a:p>
      </dsp:txBody>
      <dsp:txXfrm rot="-5400000">
        <a:off x="733304" y="2008257"/>
        <a:ext cx="211380" cy="205508"/>
      </dsp:txXfrm>
    </dsp:sp>
    <dsp:sp modelId="{66052685-1C82-4BAC-B1BD-F29DA57123E2}">
      <dsp:nvSpPr>
        <dsp:cNvPr id="0" name=""/>
        <dsp:cNvSpPr/>
      </dsp:nvSpPr>
      <dsp:spPr>
        <a:xfrm>
          <a:off x="26746" y="2350771"/>
          <a:ext cx="1624494" cy="78288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PSM</a:t>
          </a:r>
          <a:endParaRPr lang="fr-FR" sz="1600" kern="1200" dirty="0"/>
        </a:p>
      </dsp:txBody>
      <dsp:txXfrm>
        <a:off x="49676" y="2373701"/>
        <a:ext cx="1578634" cy="737028"/>
      </dsp:txXfrm>
    </dsp:sp>
    <dsp:sp modelId="{DD04DD8E-7C01-46B4-BA4D-7A5A2100ED18}">
      <dsp:nvSpPr>
        <dsp:cNvPr id="0" name=""/>
        <dsp:cNvSpPr/>
      </dsp:nvSpPr>
      <dsp:spPr>
        <a:xfrm rot="5400000">
          <a:off x="692202" y="3153232"/>
          <a:ext cx="293583" cy="3523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300" kern="1200"/>
        </a:p>
      </dsp:txBody>
      <dsp:txXfrm rot="-5400000">
        <a:off x="733304" y="3182591"/>
        <a:ext cx="211380" cy="205508"/>
      </dsp:txXfrm>
    </dsp:sp>
    <dsp:sp modelId="{69C01DBA-7F0F-4736-98CE-F505F2DBBC2E}">
      <dsp:nvSpPr>
        <dsp:cNvPr id="0" name=""/>
        <dsp:cNvSpPr/>
      </dsp:nvSpPr>
      <dsp:spPr>
        <a:xfrm>
          <a:off x="26746" y="3525104"/>
          <a:ext cx="1624494" cy="782888"/>
        </a:xfrm>
        <a:prstGeom prst="flowChartDocumen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Implémentation </a:t>
          </a:r>
          <a:endParaRPr lang="fr-FR" sz="1600" kern="1200" dirty="0"/>
        </a:p>
      </dsp:txBody>
      <dsp:txXfrm>
        <a:off x="26746" y="3525104"/>
        <a:ext cx="1624494" cy="6278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B334F2-EBCE-4074-8787-6BA04942A14F}" type="datetimeFigureOut">
              <a:rPr lang="fr-FR" smtClean="0"/>
              <a:t>26/10/11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6E9D91-C699-4216-A755-E64174294D1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3515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EA68C-9925-40F7-BE5B-E93F8353906A}" type="datetime1">
              <a:rPr lang="fr-FR" smtClean="0"/>
              <a:t>26/10/11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501E8-E762-4B04-80EA-EC118B89A479}" type="datetime1">
              <a:rPr lang="fr-FR" smtClean="0"/>
              <a:t>26/10/11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72DE-583F-424C-852E-E3F43CA5652D}" type="datetime1">
              <a:rPr lang="fr-FR" smtClean="0"/>
              <a:t>26/10/11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45EE9-A40B-4B1F-AF9A-C1CC39CEA266}" type="datetime1">
              <a:rPr lang="fr-FR" smtClean="0"/>
              <a:t>26/10/11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0E102-F160-43CF-87EA-DF81D1E85F2D}" type="datetime1">
              <a:rPr lang="fr-FR" smtClean="0"/>
              <a:t>26/10/11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06772-3C49-4F9D-A0F5-5CA8A87FEE1D}" type="datetime1">
              <a:rPr lang="fr-FR" smtClean="0"/>
              <a:t>26/10/11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E6099-6FA3-487B-9D38-4AE499E655D3}" type="datetime1">
              <a:rPr lang="fr-FR" smtClean="0"/>
              <a:t>26/10/11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2D2AC-DFBE-4283-8596-EEF10E46430C}" type="datetime1">
              <a:rPr lang="fr-FR" smtClean="0"/>
              <a:t>26/10/11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F84D5-57A3-40E3-AC07-6E838404CF34}" type="datetime1">
              <a:rPr lang="fr-FR" smtClean="0"/>
              <a:t>26/10/11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CC7EC-B952-4DBA-9946-05BA4A6306C7}" type="datetime1">
              <a:rPr lang="fr-FR" smtClean="0"/>
              <a:t>26/10/11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1E29B-0EE0-4B48-B9A9-148535D79A7C}" type="datetime1">
              <a:rPr lang="fr-FR" smtClean="0"/>
              <a:t>26/10/11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09FD5E56-E202-413C-B86F-262C2EBD3420}" type="datetime1">
              <a:rPr lang="fr-FR" smtClean="0"/>
              <a:t>26/10/11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kirschpm@gmail.com" TargetMode="External"/><Relationship Id="rId4" Type="http://schemas.openxmlformats.org/officeDocument/2006/relationships/hyperlink" Target="http://mkirschp.free.fr/" TargetMode="External"/><Relationship Id="rId1" Type="http://schemas.openxmlformats.org/officeDocument/2006/relationships/slideLayout" Target="../slideLayouts/slideLayout1.xml"/><Relationship Id="rId2" Type="http://schemas.openxmlformats.org/officeDocument/2006/relationships/hyperlink" Target="mailto:mkirschpin@univ-paris1.fr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4" Type="http://schemas.openxmlformats.org/officeDocument/2006/relationships/image" Target="../media/image25.png"/><Relationship Id="rId5" Type="http://schemas.openxmlformats.org/officeDocument/2006/relationships/image" Target="../media/image31.jpeg"/><Relationship Id="rId6" Type="http://schemas.microsoft.com/office/2007/relationships/hdphoto" Target="../media/hdphoto4.wdp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4" Type="http://schemas.openxmlformats.org/officeDocument/2006/relationships/image" Target="../media/image34.jpeg"/><Relationship Id="rId5" Type="http://schemas.microsoft.com/office/2007/relationships/hdphoto" Target="../media/hdphoto6.wdp"/><Relationship Id="rId6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4" Type="http://schemas.microsoft.com/office/2007/relationships/hdphoto" Target="../media/hdphoto7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4" Type="http://schemas.openxmlformats.org/officeDocument/2006/relationships/image" Target="../media/image40.png"/><Relationship Id="rId5" Type="http://schemas.openxmlformats.org/officeDocument/2006/relationships/image" Target="../media/image41.jpeg"/><Relationship Id="rId6" Type="http://schemas.microsoft.com/office/2007/relationships/hdphoto" Target="../media/hdphoto9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microsoft.com/office/2007/relationships/hdphoto" Target="../media/hdphoto10.wdp"/><Relationship Id="rId5" Type="http://schemas.openxmlformats.org/officeDocument/2006/relationships/image" Target="../media/image55.png"/><Relationship Id="rId6" Type="http://schemas.openxmlformats.org/officeDocument/2006/relationships/image" Target="../media/image5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3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jpeg"/><Relationship Id="rId7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tiff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smtClean="0"/>
              <a:t>Modélisation des Applications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8001000" cy="2057400"/>
          </a:xfrm>
        </p:spPr>
        <p:txBody>
          <a:bodyPr>
            <a:normAutofit/>
          </a:bodyPr>
          <a:lstStyle/>
          <a:p>
            <a:r>
              <a:rPr lang="fr-FR" sz="2000" dirty="0" smtClean="0"/>
              <a:t>Manuele Kirsch Pinheiro</a:t>
            </a:r>
          </a:p>
          <a:p>
            <a:r>
              <a:rPr lang="fr-FR" sz="2000" dirty="0" smtClean="0"/>
              <a:t>Maître de Conférences – Université Paris 1</a:t>
            </a:r>
          </a:p>
          <a:p>
            <a:r>
              <a:rPr lang="fr-FR" sz="2000" dirty="0" smtClean="0">
                <a:hlinkClick r:id="rId2"/>
              </a:rPr>
              <a:t>mkirschpin@univ-paris1.fr</a:t>
            </a:r>
            <a:r>
              <a:rPr lang="fr-FR" sz="2000" dirty="0" smtClean="0"/>
              <a:t> / </a:t>
            </a:r>
            <a:r>
              <a:rPr lang="fr-FR" sz="2000" dirty="0" smtClean="0">
                <a:hlinkClick r:id="rId3"/>
              </a:rPr>
              <a:t>kirschpm@gmail.com</a:t>
            </a:r>
            <a:r>
              <a:rPr lang="fr-FR" sz="2000" dirty="0" smtClean="0"/>
              <a:t> </a:t>
            </a:r>
          </a:p>
          <a:p>
            <a:r>
              <a:rPr lang="fr-FR" sz="2000" dirty="0" smtClean="0">
                <a:hlinkClick r:id="rId4"/>
              </a:rPr>
              <a:t>http://mkirschp.free.fr</a:t>
            </a:r>
            <a:r>
              <a:rPr lang="fr-FR" sz="2000" dirty="0" smtClean="0"/>
              <a:t> 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516166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Applications génération de code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Beaucoup d’autres applications de ce type sont disponibles</a:t>
            </a:r>
          </a:p>
          <a:p>
            <a:pPr lvl="1"/>
            <a:r>
              <a:rPr lang="fr-FR" dirty="0" err="1"/>
              <a:t>Yatta</a:t>
            </a:r>
            <a:r>
              <a:rPr lang="fr-FR" dirty="0"/>
              <a:t> </a:t>
            </a:r>
            <a:r>
              <a:rPr lang="fr-FR" b="1" dirty="0">
                <a:solidFill>
                  <a:srgbClr val="790A14"/>
                </a:solidFill>
              </a:rPr>
              <a:t>UML-</a:t>
            </a:r>
            <a:r>
              <a:rPr lang="fr-FR" b="1" dirty="0" err="1">
                <a:solidFill>
                  <a:srgbClr val="790A14"/>
                </a:solidFill>
              </a:rPr>
              <a:t>Lab</a:t>
            </a:r>
            <a:r>
              <a:rPr lang="fr-FR" dirty="0">
                <a:solidFill>
                  <a:srgbClr val="790A14"/>
                </a:solidFill>
              </a:rPr>
              <a:t> </a:t>
            </a:r>
            <a:endParaRPr lang="fr-FR" dirty="0" smtClean="0">
              <a:solidFill>
                <a:srgbClr val="790A14"/>
              </a:solidFill>
            </a:endParaRPr>
          </a:p>
          <a:p>
            <a:pPr lvl="2"/>
            <a:r>
              <a:rPr lang="fr-FR" dirty="0" smtClean="0"/>
              <a:t>Outil « round-trip » basé </a:t>
            </a:r>
            <a:r>
              <a:rPr lang="fr-FR" dirty="0"/>
              <a:t>sur Eclipse </a:t>
            </a:r>
          </a:p>
          <a:p>
            <a:pPr lvl="2"/>
            <a:r>
              <a:rPr lang="fr-FR" dirty="0" smtClean="0"/>
              <a:t>Uniquement </a:t>
            </a:r>
            <a:r>
              <a:rPr lang="fr-FR" dirty="0"/>
              <a:t>diagramme de </a:t>
            </a:r>
            <a:r>
              <a:rPr lang="fr-FR" dirty="0" smtClean="0"/>
              <a:t>classes </a:t>
            </a:r>
          </a:p>
          <a:p>
            <a:pPr lvl="1"/>
            <a:r>
              <a:rPr lang="fr-FR" dirty="0" smtClean="0"/>
              <a:t>Sparks </a:t>
            </a:r>
            <a:r>
              <a:rPr lang="fr-FR" dirty="0" err="1" smtClean="0"/>
              <a:t>Systems</a:t>
            </a:r>
            <a:r>
              <a:rPr lang="fr-FR" dirty="0" smtClean="0"/>
              <a:t> </a:t>
            </a:r>
            <a:r>
              <a:rPr lang="fr-FR" b="1" dirty="0" smtClean="0">
                <a:solidFill>
                  <a:srgbClr val="790A14"/>
                </a:solidFill>
              </a:rPr>
              <a:t>Entreprise Architect</a:t>
            </a:r>
          </a:p>
          <a:p>
            <a:pPr lvl="2"/>
            <a:r>
              <a:rPr lang="fr-FR" dirty="0" smtClean="0"/>
              <a:t>Outil de modélisation complet</a:t>
            </a:r>
          </a:p>
          <a:p>
            <a:pPr lvl="1"/>
            <a:r>
              <a:rPr lang="fr-FR" dirty="0" smtClean="0"/>
              <a:t>IBM </a:t>
            </a:r>
            <a:r>
              <a:rPr lang="fr-FR" b="1" dirty="0" smtClean="0">
                <a:solidFill>
                  <a:srgbClr val="790A14"/>
                </a:solidFill>
              </a:rPr>
              <a:t>Rational Rose</a:t>
            </a:r>
          </a:p>
          <a:p>
            <a:pPr lvl="1"/>
            <a:r>
              <a:rPr lang="en-US" dirty="0" smtClean="0"/>
              <a:t>Borland </a:t>
            </a:r>
            <a:r>
              <a:rPr lang="en-US" b="1" dirty="0" smtClean="0"/>
              <a:t>Together </a:t>
            </a:r>
          </a:p>
          <a:p>
            <a:pPr lvl="1"/>
            <a:r>
              <a:rPr lang="en-US" b="1" dirty="0" smtClean="0"/>
              <a:t>Poseidon</a:t>
            </a:r>
          </a:p>
          <a:p>
            <a:pPr lvl="1"/>
            <a:r>
              <a:rPr lang="en-US" dirty="0" smtClean="0"/>
              <a:t>…</a:t>
            </a:r>
          </a:p>
          <a:p>
            <a:r>
              <a:rPr lang="en-US" dirty="0" smtClean="0"/>
              <a:t>Applications </a:t>
            </a:r>
            <a:r>
              <a:rPr lang="fr-FR" dirty="0" smtClean="0"/>
              <a:t>souvent payantes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614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6896" y="1524000"/>
            <a:ext cx="3237104" cy="4129577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600" y="1371600"/>
            <a:ext cx="8382000" cy="5105400"/>
          </a:xfrm>
        </p:spPr>
        <p:txBody>
          <a:bodyPr>
            <a:noAutofit/>
          </a:bodyPr>
          <a:lstStyle/>
          <a:p>
            <a:r>
              <a:rPr lang="fr-FR" b="1" dirty="0" smtClean="0">
                <a:solidFill>
                  <a:srgbClr val="790A14"/>
                </a:solidFill>
              </a:rPr>
              <a:t>Classe</a:t>
            </a:r>
          </a:p>
          <a:p>
            <a:pPr lvl="1"/>
            <a:r>
              <a:rPr lang="fr-FR" dirty="0" smtClean="0"/>
              <a:t>Correspondance directe avec les </a:t>
            </a:r>
            <a:r>
              <a:rPr lang="fr-FR" i="1" dirty="0" smtClean="0"/>
              <a:t>class</a:t>
            </a:r>
            <a:r>
              <a:rPr lang="fr-FR" dirty="0" smtClean="0"/>
              <a:t> Java</a:t>
            </a:r>
          </a:p>
          <a:p>
            <a:pPr lvl="1"/>
            <a:r>
              <a:rPr lang="fr-FR" b="1" dirty="0" smtClean="0"/>
              <a:t>Attributs et méthodes</a:t>
            </a:r>
          </a:p>
          <a:p>
            <a:pPr lvl="2"/>
            <a:r>
              <a:rPr lang="fr-FR" dirty="0" smtClean="0"/>
              <a:t>Attributs dérivés  </a:t>
            </a:r>
          </a:p>
          <a:p>
            <a:pPr lvl="2"/>
            <a:r>
              <a:rPr lang="fr-FR" b="1" dirty="0" smtClean="0"/>
              <a:t>Multiplicité des attributs </a:t>
            </a:r>
            <a:r>
              <a:rPr lang="fr-FR" dirty="0" smtClean="0"/>
              <a:t>:  </a:t>
            </a:r>
            <a:r>
              <a:rPr lang="fr-FR" b="1" dirty="0" smtClean="0">
                <a:solidFill>
                  <a:srgbClr val="790A14"/>
                </a:solidFill>
              </a:rPr>
              <a:t>collections</a:t>
            </a:r>
            <a:r>
              <a:rPr lang="fr-FR" b="1" dirty="0" smtClean="0">
                <a:solidFill>
                  <a:srgbClr val="D2533C"/>
                </a:solidFill>
              </a:rPr>
              <a:t> </a:t>
            </a:r>
            <a:r>
              <a:rPr lang="fr-FR" dirty="0" smtClean="0"/>
              <a:t>ou </a:t>
            </a:r>
            <a:r>
              <a:rPr lang="fr-FR" i="1" dirty="0" err="1" smtClean="0"/>
              <a:t>arrays</a:t>
            </a:r>
            <a:endParaRPr lang="fr-FR" i="1" dirty="0" smtClean="0"/>
          </a:p>
          <a:p>
            <a:pPr lvl="1"/>
            <a:r>
              <a:rPr lang="fr-FR" b="1" dirty="0" smtClean="0">
                <a:solidFill>
                  <a:srgbClr val="790A14"/>
                </a:solidFill>
              </a:rPr>
              <a:t>Visibilité</a:t>
            </a:r>
            <a:r>
              <a:rPr lang="fr-FR" dirty="0" smtClean="0">
                <a:solidFill>
                  <a:srgbClr val="D2533C"/>
                </a:solidFill>
              </a:rPr>
              <a:t> </a:t>
            </a:r>
            <a:r>
              <a:rPr lang="fr-FR" dirty="0" smtClean="0"/>
              <a:t>:</a:t>
            </a:r>
          </a:p>
          <a:p>
            <a:pPr lvl="2"/>
            <a:r>
              <a:rPr lang="fr-FR" dirty="0" smtClean="0"/>
              <a:t>Package (~) valeur  par défaut en Java</a:t>
            </a:r>
          </a:p>
          <a:p>
            <a:pPr lvl="2"/>
            <a:r>
              <a:rPr lang="fr-FR" dirty="0" err="1" smtClean="0"/>
              <a:t>private</a:t>
            </a:r>
            <a:r>
              <a:rPr lang="fr-FR" dirty="0" smtClean="0"/>
              <a:t>  (-), public (+), </a:t>
            </a:r>
            <a:r>
              <a:rPr lang="fr-FR" dirty="0" err="1" smtClean="0"/>
              <a:t>protected</a:t>
            </a:r>
            <a:r>
              <a:rPr lang="fr-FR" dirty="0" smtClean="0"/>
              <a:t> (#) </a:t>
            </a:r>
          </a:p>
          <a:p>
            <a:r>
              <a:rPr lang="fr-FR" b="1" dirty="0" smtClean="0">
                <a:solidFill>
                  <a:srgbClr val="790A14"/>
                </a:solidFill>
              </a:rPr>
              <a:t>Bonnes pratiques</a:t>
            </a:r>
          </a:p>
          <a:p>
            <a:pPr lvl="1"/>
            <a:r>
              <a:rPr lang="fr-FR" dirty="0" smtClean="0"/>
              <a:t>Getter / Setter pour chaque attribut</a:t>
            </a:r>
          </a:p>
          <a:p>
            <a:pPr lvl="1"/>
            <a:r>
              <a:rPr lang="fr-FR" dirty="0" smtClean="0"/>
              <a:t>Documentation à l’aide de commentaires </a:t>
            </a:r>
            <a:r>
              <a:rPr lang="fr-FR" dirty="0" err="1" smtClean="0"/>
              <a:t>Javadoc</a:t>
            </a:r>
            <a:endParaRPr lang="fr-FR" dirty="0" smtClean="0"/>
          </a:p>
          <a:p>
            <a:pPr lvl="1"/>
            <a:endParaRPr lang="fr-FR" dirty="0" smtClean="0"/>
          </a:p>
          <a:p>
            <a:r>
              <a:rPr lang="fr-FR" dirty="0" smtClean="0"/>
              <a:t>Attention au respect des </a:t>
            </a:r>
            <a:r>
              <a:rPr lang="fr-FR" b="1" dirty="0" smtClean="0">
                <a:solidFill>
                  <a:srgbClr val="790A14"/>
                </a:solidFill>
              </a:rPr>
              <a:t>contraintes</a:t>
            </a:r>
            <a:r>
              <a:rPr lang="fr-FR" dirty="0" smtClean="0"/>
              <a:t> !! 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tx1"/>
                </a:solidFill>
              </a:rPr>
              <a:t>Passage UML </a:t>
            </a:r>
            <a:r>
              <a:rPr lang="fr-FR" dirty="0">
                <a:solidFill>
                  <a:schemeClr val="tx1"/>
                </a:solidFill>
                <a:sym typeface="Wingdings"/>
              </a:rPr>
              <a:t> code Java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916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Passage UML </a:t>
            </a:r>
            <a:r>
              <a:rPr lang="fr-FR" dirty="0">
                <a:sym typeface="Wingdings"/>
              </a:rPr>
              <a:t> code Java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12</a:t>
            </a:fld>
            <a:endParaRPr lang="en-US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457200"/>
            <a:ext cx="6451600" cy="6299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0" y="990600"/>
            <a:ext cx="3657600" cy="3257006"/>
          </a:xfrm>
          <a:prstGeom prst="rect">
            <a:avLst/>
          </a:prstGeom>
        </p:spPr>
      </p:pic>
      <p:grpSp>
        <p:nvGrpSpPr>
          <p:cNvPr id="12" name="Grouper 11"/>
          <p:cNvGrpSpPr/>
          <p:nvPr/>
        </p:nvGrpSpPr>
        <p:grpSpPr>
          <a:xfrm>
            <a:off x="228600" y="533400"/>
            <a:ext cx="8737600" cy="6108700"/>
            <a:chOff x="228600" y="533400"/>
            <a:chExt cx="8737600" cy="6108700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8600" y="533400"/>
              <a:ext cx="8737600" cy="6108700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cxnSp>
          <p:nvCxnSpPr>
            <p:cNvPr id="10" name="Connecteur droit avec flèche 9"/>
            <p:cNvCxnSpPr/>
            <p:nvPr/>
          </p:nvCxnSpPr>
          <p:spPr>
            <a:xfrm flipH="1">
              <a:off x="6248400" y="2057400"/>
              <a:ext cx="990600" cy="6858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1" name="Connecteur droit avec flèche 10"/>
            <p:cNvCxnSpPr/>
            <p:nvPr/>
          </p:nvCxnSpPr>
          <p:spPr>
            <a:xfrm flipH="1">
              <a:off x="6096000" y="3657600"/>
              <a:ext cx="990600" cy="6858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19" name="Grouper 18"/>
          <p:cNvGrpSpPr/>
          <p:nvPr/>
        </p:nvGrpSpPr>
        <p:grpSpPr>
          <a:xfrm>
            <a:off x="183913" y="4203700"/>
            <a:ext cx="8807687" cy="2501900"/>
            <a:chOff x="76200" y="927100"/>
            <a:chExt cx="8940800" cy="2578100"/>
          </a:xfrm>
        </p:grpSpPr>
        <p:pic>
          <p:nvPicPr>
            <p:cNvPr id="15" name="Image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6200" y="927100"/>
              <a:ext cx="8940800" cy="2578100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cxnSp>
          <p:nvCxnSpPr>
            <p:cNvPr id="17" name="Connecteur droit avec flèche 16"/>
            <p:cNvCxnSpPr/>
            <p:nvPr/>
          </p:nvCxnSpPr>
          <p:spPr>
            <a:xfrm flipH="1">
              <a:off x="5378687" y="992534"/>
              <a:ext cx="1163061" cy="1001366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20" name="Imag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457200"/>
            <a:ext cx="2895600" cy="369392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7391400" y="1752600"/>
            <a:ext cx="10269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err="1" smtClean="0"/>
              <a:t>Javadoc</a:t>
            </a:r>
            <a:r>
              <a:rPr lang="fr-FR" sz="2000" b="1" dirty="0" smtClean="0"/>
              <a:t> 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1567509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59480D"/>
                </a:solidFill>
              </a:rPr>
              <a:t>Passage UML </a:t>
            </a:r>
            <a:r>
              <a:rPr lang="fr-FR" dirty="0">
                <a:solidFill>
                  <a:srgbClr val="59480D"/>
                </a:solidFill>
                <a:sym typeface="Wingdings"/>
              </a:rPr>
              <a:t> code Java</a:t>
            </a:r>
            <a:endParaRPr lang="fr-FR" dirty="0">
              <a:solidFill>
                <a:srgbClr val="59480D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FR" sz="2800" b="1" dirty="0" smtClean="0">
                <a:solidFill>
                  <a:srgbClr val="790A14"/>
                </a:solidFill>
              </a:rPr>
              <a:t>Classe</a:t>
            </a:r>
            <a:r>
              <a:rPr lang="fr-FR" sz="2800" dirty="0" smtClean="0">
                <a:solidFill>
                  <a:srgbClr val="790A14"/>
                </a:solidFill>
              </a:rPr>
              <a:t> : </a:t>
            </a:r>
            <a:r>
              <a:rPr lang="fr-FR" sz="2800" b="1" dirty="0" smtClean="0">
                <a:solidFill>
                  <a:srgbClr val="790A14"/>
                </a:solidFill>
              </a:rPr>
              <a:t>héritage</a:t>
            </a:r>
          </a:p>
          <a:p>
            <a:pPr lvl="1"/>
            <a:r>
              <a:rPr lang="fr-FR" sz="2400" dirty="0" smtClean="0"/>
              <a:t>Mot-clé </a:t>
            </a:r>
            <a:r>
              <a:rPr lang="fr-FR" sz="2400" b="1" dirty="0" err="1" smtClean="0"/>
              <a:t>extends</a:t>
            </a:r>
            <a:endParaRPr lang="fr-FR" sz="2400" b="1" dirty="0" smtClean="0"/>
          </a:p>
          <a:p>
            <a:pPr lvl="1"/>
            <a:r>
              <a:rPr lang="fr-FR" sz="2400" dirty="0" smtClean="0"/>
              <a:t>Pas d'</a:t>
            </a:r>
            <a:r>
              <a:rPr lang="fr-FR" sz="2400" b="1" i="1" dirty="0" smtClean="0"/>
              <a:t>héritage multiple </a:t>
            </a:r>
            <a:r>
              <a:rPr lang="fr-FR" sz="2400" dirty="0" smtClean="0"/>
              <a:t>!! </a:t>
            </a:r>
          </a:p>
          <a:p>
            <a:r>
              <a:rPr lang="fr-FR" sz="2800" dirty="0" smtClean="0"/>
              <a:t>Attention à la </a:t>
            </a:r>
            <a:r>
              <a:rPr lang="fr-FR" sz="2800" b="1" dirty="0" smtClean="0">
                <a:solidFill>
                  <a:srgbClr val="790A14"/>
                </a:solidFill>
              </a:rPr>
              <a:t>visibilité</a:t>
            </a:r>
            <a:r>
              <a:rPr lang="fr-FR" sz="2800" b="1" dirty="0" smtClean="0">
                <a:solidFill>
                  <a:srgbClr val="D2533C"/>
                </a:solidFill>
              </a:rPr>
              <a:t> </a:t>
            </a:r>
          </a:p>
          <a:p>
            <a:pPr lvl="1"/>
            <a:r>
              <a:rPr lang="fr-FR" sz="2400" dirty="0" smtClean="0"/>
              <a:t>La sous-classe hérite tous les attributs et les méthodes</a:t>
            </a:r>
          </a:p>
          <a:p>
            <a:pPr lvl="1"/>
            <a:r>
              <a:rPr lang="fr-FR" sz="2400" dirty="0" smtClean="0"/>
              <a:t>L'</a:t>
            </a:r>
            <a:r>
              <a:rPr lang="fr-FR" sz="2400" b="1" dirty="0" smtClean="0"/>
              <a:t>accès</a:t>
            </a:r>
            <a:r>
              <a:rPr lang="fr-FR" sz="2400" dirty="0" smtClean="0"/>
              <a:t> se limite aux attributs/méthodes </a:t>
            </a:r>
            <a:r>
              <a:rPr lang="fr-FR" sz="2400" b="1" dirty="0" smtClean="0">
                <a:solidFill>
                  <a:srgbClr val="790A14"/>
                </a:solidFill>
              </a:rPr>
              <a:t>public</a:t>
            </a:r>
            <a:r>
              <a:rPr lang="fr-FR" sz="2400" dirty="0" smtClean="0">
                <a:solidFill>
                  <a:srgbClr val="D2533C"/>
                </a:solidFill>
              </a:rPr>
              <a:t> </a:t>
            </a:r>
            <a:r>
              <a:rPr lang="fr-FR" sz="2400" dirty="0" smtClean="0"/>
              <a:t>et </a:t>
            </a:r>
            <a:r>
              <a:rPr lang="fr-FR" sz="2400" b="1" dirty="0" err="1" smtClean="0">
                <a:solidFill>
                  <a:srgbClr val="790A14"/>
                </a:solidFill>
              </a:rPr>
              <a:t>protected</a:t>
            </a:r>
            <a:endParaRPr lang="fr-FR" sz="2400" b="1" dirty="0" smtClean="0">
              <a:solidFill>
                <a:srgbClr val="790A14"/>
              </a:solidFill>
            </a:endParaRPr>
          </a:p>
          <a:p>
            <a:pPr lvl="2"/>
            <a:r>
              <a:rPr lang="fr-FR" sz="2000" b="1" dirty="0" smtClean="0"/>
              <a:t>Pas d'accès </a:t>
            </a:r>
            <a:r>
              <a:rPr lang="fr-FR" sz="2000" dirty="0" smtClean="0"/>
              <a:t>aux attributs </a:t>
            </a:r>
            <a:r>
              <a:rPr lang="fr-FR" sz="2000" b="1" dirty="0" err="1" smtClean="0">
                <a:solidFill>
                  <a:srgbClr val="790A14"/>
                </a:solidFill>
              </a:rPr>
              <a:t>private</a:t>
            </a:r>
            <a:endParaRPr lang="fr-FR" sz="2000" b="1" dirty="0" smtClean="0">
              <a:solidFill>
                <a:srgbClr val="790A14"/>
              </a:solidFill>
            </a:endParaRPr>
          </a:p>
          <a:p>
            <a:r>
              <a:rPr lang="fr-FR" sz="2800" b="1" dirty="0" smtClean="0"/>
              <a:t>Polymorphisme</a:t>
            </a:r>
          </a:p>
          <a:p>
            <a:pPr lvl="1"/>
            <a:r>
              <a:rPr lang="fr-FR" sz="2400" dirty="0" smtClean="0"/>
              <a:t>Usage de </a:t>
            </a:r>
            <a:r>
              <a:rPr lang="fr-FR" sz="2400" b="1" dirty="0" smtClean="0">
                <a:solidFill>
                  <a:srgbClr val="790A14"/>
                </a:solidFill>
              </a:rPr>
              <a:t>super</a:t>
            </a:r>
            <a:r>
              <a:rPr lang="fr-FR" sz="2400" dirty="0" smtClean="0"/>
              <a:t> et </a:t>
            </a:r>
            <a:r>
              <a:rPr lang="fr-FR" sz="2400" b="1" dirty="0" err="1" smtClean="0">
                <a:solidFill>
                  <a:srgbClr val="790A14"/>
                </a:solidFill>
              </a:rPr>
              <a:t>this</a:t>
            </a:r>
            <a:endParaRPr lang="fr-FR" sz="2400" b="1" dirty="0" smtClean="0">
              <a:solidFill>
                <a:srgbClr val="790A14"/>
              </a:solidFill>
            </a:endParaRPr>
          </a:p>
          <a:p>
            <a:pPr lvl="1"/>
            <a:r>
              <a:rPr lang="fr-FR" sz="2400" dirty="0" smtClean="0"/>
              <a:t>Annotations </a:t>
            </a:r>
            <a:r>
              <a:rPr lang="fr-FR" sz="2400" b="1" dirty="0" smtClean="0">
                <a:solidFill>
                  <a:srgbClr val="790A14"/>
                </a:solidFill>
              </a:rPr>
              <a:t>@</a:t>
            </a:r>
            <a:r>
              <a:rPr lang="fr-FR" sz="2400" b="1" dirty="0" err="1" smtClean="0">
                <a:solidFill>
                  <a:srgbClr val="790A14"/>
                </a:solidFill>
              </a:rPr>
              <a:t>Override</a:t>
            </a:r>
            <a:r>
              <a:rPr lang="fr-FR" sz="2400" dirty="0" smtClean="0">
                <a:solidFill>
                  <a:srgbClr val="790A14"/>
                </a:solidFill>
              </a:rPr>
              <a:t> </a:t>
            </a:r>
          </a:p>
          <a:p>
            <a:pPr marL="274320" lvl="1" indent="0">
              <a:buNone/>
            </a:pPr>
            <a:r>
              <a:rPr lang="fr-FR" sz="2400" dirty="0" smtClean="0"/>
              <a:t> </a:t>
            </a:r>
            <a:endParaRPr lang="fr-FR" sz="2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638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fr-FR" dirty="0"/>
              <a:t>Passage UML </a:t>
            </a:r>
            <a:r>
              <a:rPr lang="fr-FR" dirty="0">
                <a:sym typeface="Wingdings"/>
              </a:rPr>
              <a:t> code Java</a:t>
            </a:r>
            <a:endParaRPr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dirty="0">
                <a:solidFill>
                  <a:srgbClr val="790A14"/>
                </a:solidFill>
              </a:rPr>
              <a:t>Classe</a:t>
            </a:r>
            <a:r>
              <a:rPr lang="fr-FR" dirty="0">
                <a:solidFill>
                  <a:srgbClr val="790A14"/>
                </a:solidFill>
              </a:rPr>
              <a:t> : </a:t>
            </a:r>
            <a:r>
              <a:rPr lang="fr-FR" b="1" dirty="0">
                <a:solidFill>
                  <a:srgbClr val="790A14"/>
                </a:solidFill>
              </a:rPr>
              <a:t>héritage</a:t>
            </a:r>
          </a:p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B11CD1-8B10-4AF7-A6CF-2C35AEB9E85F}" type="slidenum">
              <a:rPr lang="fr-FR"/>
              <a:pPr>
                <a:defRPr/>
              </a:pPr>
              <a:t>14</a:t>
            </a:fld>
            <a:endParaRPr lang="fr-FR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413" y="2195513"/>
            <a:ext cx="4375150" cy="321468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319" name="Picture 11" descr="Class Diagram 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563" y="1357313"/>
            <a:ext cx="2540000" cy="482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er 5"/>
          <p:cNvGrpSpPr/>
          <p:nvPr/>
        </p:nvGrpSpPr>
        <p:grpSpPr>
          <a:xfrm>
            <a:off x="71438" y="3352800"/>
            <a:ext cx="6357937" cy="3238500"/>
            <a:chOff x="71438" y="3429000"/>
            <a:chExt cx="6357937" cy="3238500"/>
          </a:xfrm>
        </p:grpSpPr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1438" y="3429000"/>
              <a:ext cx="6357937" cy="3238500"/>
            </a:xfrm>
            <a:prstGeom prst="rect">
              <a:avLst/>
            </a:prstGeom>
            <a:ln>
              <a:solidFill>
                <a:schemeClr val="tx2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cxnSp>
          <p:nvCxnSpPr>
            <p:cNvPr id="14" name="Straight Connector 13"/>
            <p:cNvCxnSpPr/>
            <p:nvPr/>
          </p:nvCxnSpPr>
          <p:spPr>
            <a:xfrm>
              <a:off x="2071688" y="6215063"/>
              <a:ext cx="4071937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2643188" y="3429000"/>
              <a:ext cx="857250" cy="2857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715260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fr-FR" dirty="0"/>
              <a:t>Passage UML </a:t>
            </a:r>
            <a:r>
              <a:rPr lang="fr-FR" dirty="0">
                <a:sym typeface="Wingdings"/>
              </a:rPr>
              <a:t> code Java</a:t>
            </a:r>
            <a:endParaRPr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b="1" dirty="0">
                <a:solidFill>
                  <a:srgbClr val="790A14"/>
                </a:solidFill>
              </a:rPr>
              <a:t>Classe</a:t>
            </a:r>
            <a:r>
              <a:rPr lang="fr-FR" sz="2800" dirty="0">
                <a:solidFill>
                  <a:srgbClr val="790A14"/>
                </a:solidFill>
              </a:rPr>
              <a:t> : </a:t>
            </a:r>
            <a:r>
              <a:rPr lang="fr-FR" sz="2800" b="1" dirty="0" smtClean="0">
                <a:solidFill>
                  <a:srgbClr val="790A14"/>
                </a:solidFill>
              </a:rPr>
              <a:t>héritage</a:t>
            </a:r>
          </a:p>
          <a:p>
            <a:pPr lvl="1"/>
            <a:r>
              <a:rPr lang="fr-FR" sz="2400" dirty="0" smtClean="0"/>
              <a:t>Exemple de </a:t>
            </a:r>
            <a:r>
              <a:rPr lang="fr-FR" sz="2400" b="1" dirty="0" smtClean="0">
                <a:solidFill>
                  <a:srgbClr val="59480D"/>
                </a:solidFill>
              </a:rPr>
              <a:t>redéfinition</a:t>
            </a:r>
            <a:r>
              <a:rPr lang="fr-FR" sz="2400" dirty="0" smtClean="0"/>
              <a:t> &amp; </a:t>
            </a:r>
            <a:r>
              <a:rPr lang="fr-FR" sz="2400" b="1" dirty="0" smtClean="0">
                <a:solidFill>
                  <a:srgbClr val="59480D"/>
                </a:solidFill>
              </a:rPr>
              <a:t>surcharge</a:t>
            </a:r>
            <a:r>
              <a:rPr lang="fr-FR" sz="2400" dirty="0" smtClean="0"/>
              <a:t> </a:t>
            </a:r>
            <a:r>
              <a:rPr lang="fr-FR" sz="2400" dirty="0"/>
              <a:t>: </a:t>
            </a:r>
            <a:r>
              <a:rPr lang="fr-FR" sz="2400" dirty="0" smtClean="0"/>
              <a:t/>
            </a:r>
            <a:br>
              <a:rPr lang="fr-FR" sz="2400" dirty="0" smtClean="0"/>
            </a:br>
            <a:r>
              <a:rPr lang="fr-FR" sz="2400" dirty="0" smtClean="0"/>
              <a:t>classe </a:t>
            </a:r>
            <a:r>
              <a:rPr lang="fr-FR" sz="2400" b="1" dirty="0" err="1" smtClean="0">
                <a:solidFill>
                  <a:srgbClr val="59480D"/>
                </a:solidFill>
              </a:rPr>
              <a:t>MultiplyClass</a:t>
            </a:r>
            <a:endParaRPr lang="fr-FR" sz="2400" dirty="0" smtClean="0">
              <a:solidFill>
                <a:srgbClr val="59480D"/>
              </a:solidFill>
            </a:endParaRPr>
          </a:p>
          <a:p>
            <a:pPr lvl="2"/>
            <a:r>
              <a:rPr lang="fr-FR" sz="2000" b="1" dirty="0" smtClean="0"/>
              <a:t>Redéfinition</a:t>
            </a:r>
            <a:r>
              <a:rPr lang="fr-FR" sz="2000" dirty="0" smtClean="0"/>
              <a:t>  :  méthode </a:t>
            </a:r>
            <a:r>
              <a:rPr lang="fr-FR" sz="2000" b="1" dirty="0" smtClean="0"/>
              <a:t>calcul ()</a:t>
            </a:r>
          </a:p>
          <a:p>
            <a:pPr lvl="2"/>
            <a:r>
              <a:rPr lang="fr-FR" sz="2000" b="1" dirty="0" smtClean="0"/>
              <a:t>Surcharge</a:t>
            </a:r>
            <a:r>
              <a:rPr lang="fr-FR" sz="2000" dirty="0" smtClean="0"/>
              <a:t> : méthode </a:t>
            </a:r>
            <a:r>
              <a:rPr lang="fr-FR" sz="2000" b="1" dirty="0" smtClean="0"/>
              <a:t>calcul(</a:t>
            </a:r>
            <a:r>
              <a:rPr lang="fr-FR" sz="2000" b="1" dirty="0" err="1" smtClean="0"/>
              <a:t>float</a:t>
            </a:r>
            <a:r>
              <a:rPr lang="fr-FR" sz="2000" b="1" dirty="0" smtClean="0"/>
              <a:t>)</a:t>
            </a:r>
          </a:p>
          <a:p>
            <a:pPr lvl="2"/>
            <a:endParaRPr lang="fr-FR" sz="2000" b="1" dirty="0" smtClean="0"/>
          </a:p>
          <a:p>
            <a:pPr lvl="1">
              <a:spcBef>
                <a:spcPts val="200"/>
              </a:spcBef>
              <a:buFont typeface="Wingdings" pitchFamily="2" charset="2"/>
              <a:buChar char="Ø"/>
            </a:pPr>
            <a:r>
              <a:rPr lang="fr-FR" sz="2400" b="1" dirty="0" err="1" smtClean="0">
                <a:solidFill>
                  <a:srgbClr val="59480D"/>
                </a:solidFill>
              </a:rPr>
              <a:t>Polimorphisme</a:t>
            </a:r>
            <a:endParaRPr lang="fr-FR" sz="2400" b="1" dirty="0" smtClean="0">
              <a:solidFill>
                <a:srgbClr val="59480D"/>
              </a:solidFill>
            </a:endParaRPr>
          </a:p>
          <a:p>
            <a:pPr lvl="2"/>
            <a:r>
              <a:rPr lang="fr-FR" sz="2800" dirty="0" err="1" smtClean="0"/>
              <a:t>float</a:t>
            </a:r>
            <a:r>
              <a:rPr lang="fr-FR" sz="2800" dirty="0" smtClean="0"/>
              <a:t> c = </a:t>
            </a:r>
            <a:r>
              <a:rPr lang="fr-FR" sz="2800" b="1" dirty="0" err="1" smtClean="0">
                <a:solidFill>
                  <a:srgbClr val="748A2F"/>
                </a:solidFill>
              </a:rPr>
              <a:t>super</a:t>
            </a:r>
            <a:r>
              <a:rPr lang="fr-FR" sz="2800" dirty="0" err="1" smtClean="0">
                <a:solidFill>
                  <a:srgbClr val="59480D"/>
                </a:solidFill>
              </a:rPr>
              <a:t>.calcul</a:t>
            </a:r>
            <a:r>
              <a:rPr lang="fr-FR" sz="2800" dirty="0" smtClean="0"/>
              <a:t>(); </a:t>
            </a:r>
          </a:p>
          <a:p>
            <a:pPr lvl="2"/>
            <a:r>
              <a:rPr lang="fr-FR" sz="2800" dirty="0" err="1" smtClean="0"/>
              <a:t>float</a:t>
            </a:r>
            <a:r>
              <a:rPr lang="fr-FR" sz="2800" dirty="0" smtClean="0"/>
              <a:t> c = </a:t>
            </a:r>
            <a:r>
              <a:rPr lang="fr-FR" sz="2800" b="1" dirty="0" err="1" smtClean="0">
                <a:solidFill>
                  <a:srgbClr val="748A2F"/>
                </a:solidFill>
              </a:rPr>
              <a:t>this</a:t>
            </a:r>
            <a:r>
              <a:rPr lang="fr-FR" sz="2800" dirty="0" err="1" smtClean="0"/>
              <a:t>.calcul</a:t>
            </a:r>
            <a:r>
              <a:rPr lang="fr-FR" sz="2800" dirty="0" smtClean="0"/>
              <a:t>();</a:t>
            </a:r>
          </a:p>
          <a:p>
            <a:pPr lvl="2">
              <a:buFont typeface="Wingdings" pitchFamily="2" charset="2"/>
              <a:buChar char=""/>
            </a:pPr>
            <a:endParaRPr lang="fr-FR" sz="28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661225-3362-4BB0-AB9B-C32CD0B1C836}" type="slidenum">
              <a:rPr lang="fr-FR"/>
              <a:pPr>
                <a:defRPr/>
              </a:pPr>
              <a:t>15</a:t>
            </a:fld>
            <a:endParaRPr lang="fr-FR"/>
          </a:p>
        </p:txBody>
      </p:sp>
      <p:pic>
        <p:nvPicPr>
          <p:cNvPr id="15366" name="Picture 5" descr="Class Diagram 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209550"/>
            <a:ext cx="2641600" cy="657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200400"/>
            <a:ext cx="7286625" cy="3255962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79198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4692470"/>
            <a:ext cx="5105400" cy="2165529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Passage UML </a:t>
            </a:r>
            <a:r>
              <a:rPr lang="fr-FR" dirty="0">
                <a:sym typeface="Wingdings"/>
              </a:rPr>
              <a:t> code Java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81600"/>
          </a:xfrm>
        </p:spPr>
        <p:txBody>
          <a:bodyPr/>
          <a:lstStyle/>
          <a:p>
            <a:r>
              <a:rPr lang="fr-FR" sz="2800" b="1" dirty="0" smtClean="0">
                <a:solidFill>
                  <a:srgbClr val="790A14"/>
                </a:solidFill>
              </a:rPr>
              <a:t>Interface</a:t>
            </a:r>
            <a:r>
              <a:rPr lang="fr-FR" b="1" dirty="0" smtClean="0">
                <a:solidFill>
                  <a:srgbClr val="790A14"/>
                </a:solidFill>
              </a:rPr>
              <a:t> </a:t>
            </a:r>
          </a:p>
          <a:p>
            <a:pPr lvl="1"/>
            <a:r>
              <a:rPr lang="fr-FR" dirty="0" smtClean="0"/>
              <a:t>Mot-clé </a:t>
            </a:r>
            <a:r>
              <a:rPr lang="fr-FR" b="1" i="1" dirty="0" smtClean="0">
                <a:solidFill>
                  <a:srgbClr val="59480D"/>
                </a:solidFill>
              </a:rPr>
              <a:t>interface</a:t>
            </a:r>
          </a:p>
          <a:p>
            <a:pPr lvl="1"/>
            <a:r>
              <a:rPr lang="fr-FR" dirty="0" smtClean="0"/>
              <a:t>Définition des </a:t>
            </a:r>
            <a:r>
              <a:rPr lang="fr-FR" b="1" dirty="0" smtClean="0"/>
              <a:t>méthodes</a:t>
            </a:r>
            <a:r>
              <a:rPr lang="fr-FR" dirty="0" smtClean="0"/>
              <a:t>, </a:t>
            </a:r>
            <a:r>
              <a:rPr lang="fr-FR" b="1" dirty="0" smtClean="0">
                <a:solidFill>
                  <a:schemeClr val="tx2"/>
                </a:solidFill>
              </a:rPr>
              <a:t>sans implémentation</a:t>
            </a:r>
          </a:p>
          <a:p>
            <a:pPr lvl="1"/>
            <a:r>
              <a:rPr lang="fr-FR" dirty="0" smtClean="0"/>
              <a:t>Possibilité d'implémenter plusieurs interfaces</a:t>
            </a:r>
          </a:p>
          <a:p>
            <a:pPr lvl="1"/>
            <a:r>
              <a:rPr lang="fr-FR" dirty="0" smtClean="0"/>
              <a:t>Possibilité d'</a:t>
            </a:r>
            <a:r>
              <a:rPr lang="fr-FR" b="1" dirty="0" smtClean="0"/>
              <a:t>héritage</a:t>
            </a:r>
            <a:r>
              <a:rPr lang="fr-FR" dirty="0" smtClean="0"/>
              <a:t> entre interfaces </a:t>
            </a:r>
            <a:endParaRPr lang="fr-FR" dirty="0"/>
          </a:p>
          <a:p>
            <a:pPr>
              <a:spcBef>
                <a:spcPts val="1776"/>
              </a:spcBef>
            </a:pPr>
            <a:r>
              <a:rPr lang="fr-FR" b="1" dirty="0" smtClean="0">
                <a:solidFill>
                  <a:schemeClr val="tx2"/>
                </a:solidFill>
              </a:rPr>
              <a:t>Implémentation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 smtClean="0"/>
              <a:t>d'une interface</a:t>
            </a:r>
          </a:p>
          <a:p>
            <a:pPr lvl="1"/>
            <a:r>
              <a:rPr lang="fr-FR" dirty="0" smtClean="0"/>
              <a:t>Mot-clé </a:t>
            </a:r>
            <a:r>
              <a:rPr lang="fr-FR" b="1" i="1" dirty="0" err="1" smtClean="0">
                <a:solidFill>
                  <a:srgbClr val="59480D"/>
                </a:solidFill>
              </a:rPr>
              <a:t>implements</a:t>
            </a:r>
            <a:r>
              <a:rPr lang="fr-FR" b="1" i="1" dirty="0" smtClean="0">
                <a:solidFill>
                  <a:srgbClr val="D2533C"/>
                </a:solidFill>
              </a:rPr>
              <a:t> </a:t>
            </a:r>
          </a:p>
          <a:p>
            <a:pPr lvl="1"/>
            <a:r>
              <a:rPr lang="fr-FR" dirty="0" smtClean="0"/>
              <a:t>Obligation de fournir une implémentation à chaque méthode</a:t>
            </a:r>
          </a:p>
          <a:p>
            <a:pPr>
              <a:spcBef>
                <a:spcPts val="1224"/>
              </a:spcBef>
            </a:pPr>
            <a:r>
              <a:rPr lang="fr-FR" b="1" dirty="0" smtClean="0">
                <a:solidFill>
                  <a:srgbClr val="59480D"/>
                </a:solidFill>
              </a:rPr>
              <a:t>Usage</a:t>
            </a:r>
          </a:p>
          <a:p>
            <a:pPr lvl="1"/>
            <a:r>
              <a:rPr lang="fr-FR" b="1" dirty="0" smtClean="0"/>
              <a:t>Faible couplage </a:t>
            </a:r>
          </a:p>
          <a:p>
            <a:pPr lvl="1"/>
            <a:r>
              <a:rPr lang="fr-FR" dirty="0" smtClean="0"/>
              <a:t>Stéréotype </a:t>
            </a:r>
            <a:r>
              <a:rPr lang="fr-FR" b="1" dirty="0" smtClean="0">
                <a:solidFill>
                  <a:srgbClr val="59480D"/>
                </a:solidFill>
              </a:rPr>
              <a:t>« use »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1487" y="990600"/>
            <a:ext cx="2658644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937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Passage UML </a:t>
            </a:r>
            <a:r>
              <a:rPr lang="fr-FR" dirty="0">
                <a:sym typeface="Wingdings"/>
              </a:rPr>
              <a:t> code Java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800" b="1" dirty="0" smtClean="0">
                <a:solidFill>
                  <a:srgbClr val="790A14"/>
                </a:solidFill>
              </a:rPr>
              <a:t>Interface</a:t>
            </a:r>
            <a:endParaRPr lang="fr-FR" b="1" dirty="0" smtClean="0">
              <a:solidFill>
                <a:srgbClr val="790A14"/>
              </a:solidFill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209800"/>
            <a:ext cx="6575502" cy="2209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600" y="1524000"/>
            <a:ext cx="2658644" cy="3276600"/>
          </a:xfrm>
          <a:prstGeom prst="rect">
            <a:avLst/>
          </a:prstGeom>
        </p:spPr>
      </p:pic>
      <p:sp>
        <p:nvSpPr>
          <p:cNvPr id="7" name="Rectangle à coins arrondis 6"/>
          <p:cNvSpPr/>
          <p:nvPr/>
        </p:nvSpPr>
        <p:spPr>
          <a:xfrm>
            <a:off x="1676400" y="2438400"/>
            <a:ext cx="1066800" cy="304800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droit avec flèche 8"/>
          <p:cNvCxnSpPr>
            <a:stCxn id="12" idx="3"/>
          </p:cNvCxnSpPr>
          <p:nvPr/>
        </p:nvCxnSpPr>
        <p:spPr>
          <a:xfrm flipV="1">
            <a:off x="1371600" y="2895601"/>
            <a:ext cx="457200" cy="56789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76200" y="3048000"/>
            <a:ext cx="1295400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fr-FR" b="1" dirty="0" smtClean="0"/>
              <a:t>public </a:t>
            </a:r>
            <a:r>
              <a:rPr lang="fr-FR" b="1" dirty="0" err="1" smtClean="0"/>
              <a:t>static</a:t>
            </a:r>
            <a:endParaRPr lang="fr-FR" b="1" dirty="0" smtClean="0"/>
          </a:p>
          <a:p>
            <a:pPr algn="ctr"/>
            <a:r>
              <a:rPr lang="fr-FR" dirty="0" smtClean="0"/>
              <a:t>Attributs </a:t>
            </a:r>
            <a:br>
              <a:rPr lang="fr-FR" dirty="0" smtClean="0"/>
            </a:br>
            <a:r>
              <a:rPr lang="fr-FR" dirty="0" smtClean="0"/>
              <a:t>statiques</a:t>
            </a:r>
          </a:p>
        </p:txBody>
      </p:sp>
      <p:cxnSp>
        <p:nvCxnSpPr>
          <p:cNvPr id="14" name="Connecteur droit avec flèche 13"/>
          <p:cNvCxnSpPr>
            <a:stCxn id="15" idx="1"/>
          </p:cNvCxnSpPr>
          <p:nvPr/>
        </p:nvCxnSpPr>
        <p:spPr>
          <a:xfrm flipH="1">
            <a:off x="4114800" y="3553599"/>
            <a:ext cx="808324" cy="18020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4923124" y="3276600"/>
            <a:ext cx="2392076" cy="55399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fr-FR" b="1" dirty="0" smtClean="0"/>
              <a:t>Signature des méthodes</a:t>
            </a:r>
            <a:endParaRPr lang="fr-FR" dirty="0" smtClean="0"/>
          </a:p>
          <a:p>
            <a:pPr algn="ctr"/>
            <a:r>
              <a:rPr lang="fr-FR" dirty="0" smtClean="0"/>
              <a:t>Comportement attendu</a:t>
            </a:r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4953000"/>
            <a:ext cx="6652919" cy="1219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2" name="Rectangle à coins arrondis 21"/>
          <p:cNvSpPr/>
          <p:nvPr/>
        </p:nvSpPr>
        <p:spPr>
          <a:xfrm>
            <a:off x="1752600" y="5257800"/>
            <a:ext cx="1143000" cy="304800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à coins arrondis 22"/>
          <p:cNvSpPr/>
          <p:nvPr/>
        </p:nvSpPr>
        <p:spPr>
          <a:xfrm>
            <a:off x="4572000" y="5257800"/>
            <a:ext cx="990600" cy="304800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4" name="Connecteur droit avec flèche 23"/>
          <p:cNvCxnSpPr/>
          <p:nvPr/>
        </p:nvCxnSpPr>
        <p:spPr>
          <a:xfrm flipH="1" flipV="1">
            <a:off x="4953000" y="5895201"/>
            <a:ext cx="914400" cy="4839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0223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2400" y="1651000"/>
            <a:ext cx="6413500" cy="50546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/>
          <a:lstStyle/>
          <a:p>
            <a:r>
              <a:rPr lang="fr-FR" dirty="0"/>
              <a:t>Passage UML </a:t>
            </a:r>
            <a:r>
              <a:rPr lang="fr-FR" dirty="0">
                <a:sym typeface="Wingdings"/>
              </a:rPr>
              <a:t> code Java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2743200" y="1676400"/>
            <a:ext cx="1066800" cy="304800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4648200" y="4724400"/>
            <a:ext cx="3544653" cy="55399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0" tIns="0" rIns="0" bIns="0" rtlCol="0">
            <a:spAutoFit/>
          </a:bodyPr>
          <a:lstStyle/>
          <a:p>
            <a:pPr algn="ctr"/>
            <a:r>
              <a:rPr lang="fr-FR" b="1" dirty="0" smtClean="0"/>
              <a:t>Annotation</a:t>
            </a:r>
          </a:p>
          <a:p>
            <a:pPr algn="ctr"/>
            <a:r>
              <a:rPr lang="fr-FR" dirty="0" smtClean="0"/>
              <a:t>Indication de surcharge / redéfinition</a:t>
            </a:r>
          </a:p>
        </p:txBody>
      </p:sp>
      <p:cxnSp>
        <p:nvCxnSpPr>
          <p:cNvPr id="9" name="Connecteur droit avec flèche 8"/>
          <p:cNvCxnSpPr>
            <a:stCxn id="12" idx="1"/>
          </p:cNvCxnSpPr>
          <p:nvPr/>
        </p:nvCxnSpPr>
        <p:spPr>
          <a:xfrm flipH="1">
            <a:off x="2514600" y="5001399"/>
            <a:ext cx="2133600" cy="2780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4648200" y="3200400"/>
            <a:ext cx="3413123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fr-FR" b="1" dirty="0" smtClean="0"/>
              <a:t>Implémentation des méthodes</a:t>
            </a:r>
            <a:endParaRPr lang="fr-FR" dirty="0" smtClean="0"/>
          </a:p>
          <a:p>
            <a:pPr algn="ctr"/>
            <a:r>
              <a:rPr lang="fr-FR" dirty="0" smtClean="0"/>
              <a:t>Implémentations des opérations définies dans l’interface</a:t>
            </a:r>
          </a:p>
        </p:txBody>
      </p:sp>
      <p:cxnSp>
        <p:nvCxnSpPr>
          <p:cNvPr id="14" name="Connecteur droit avec flèche 13"/>
          <p:cNvCxnSpPr>
            <a:stCxn id="15" idx="1"/>
          </p:cNvCxnSpPr>
          <p:nvPr/>
        </p:nvCxnSpPr>
        <p:spPr>
          <a:xfrm flipH="1">
            <a:off x="3200400" y="3615899"/>
            <a:ext cx="1447800" cy="42270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2" name="Rectangle à coins arrondis 21"/>
          <p:cNvSpPr/>
          <p:nvPr/>
        </p:nvSpPr>
        <p:spPr>
          <a:xfrm>
            <a:off x="5105400" y="5943600"/>
            <a:ext cx="1447800" cy="304800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à coins arrondis 22"/>
          <p:cNvSpPr/>
          <p:nvPr/>
        </p:nvSpPr>
        <p:spPr>
          <a:xfrm>
            <a:off x="1066800" y="4876800"/>
            <a:ext cx="1143000" cy="381000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4" name="Connecteur droit avec flèche 23"/>
          <p:cNvCxnSpPr/>
          <p:nvPr/>
        </p:nvCxnSpPr>
        <p:spPr>
          <a:xfrm flipH="1">
            <a:off x="6705600" y="5867400"/>
            <a:ext cx="914400" cy="15240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8" name="Imag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3918" y="1143000"/>
            <a:ext cx="4491182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76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2400" y="3048000"/>
            <a:ext cx="6413500" cy="2946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/>
          <a:lstStyle/>
          <a:p>
            <a:r>
              <a:rPr lang="fr-FR" dirty="0"/>
              <a:t>Passage UML </a:t>
            </a:r>
            <a:r>
              <a:rPr lang="fr-FR" dirty="0">
                <a:sym typeface="Wingdings"/>
              </a:rPr>
              <a:t> code Java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2" name="ZoneTexte 11"/>
          <p:cNvSpPr txBox="1"/>
          <p:nvPr/>
        </p:nvSpPr>
        <p:spPr>
          <a:xfrm>
            <a:off x="5257800" y="3512403"/>
            <a:ext cx="3657600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fr-FR" b="1" dirty="0" smtClean="0"/>
              <a:t>Injection </a:t>
            </a:r>
            <a:r>
              <a:rPr lang="fr-FR" b="1" dirty="0"/>
              <a:t>de </a:t>
            </a:r>
            <a:r>
              <a:rPr lang="fr-FR" b="1" dirty="0" smtClean="0"/>
              <a:t>dépendance</a:t>
            </a:r>
          </a:p>
          <a:p>
            <a:pPr algn="ctr"/>
            <a:r>
              <a:rPr lang="fr-FR" dirty="0" smtClean="0"/>
              <a:t>Pas d’instanciation, l’implémentation concrète est injectée de l’extérieur</a:t>
            </a:r>
          </a:p>
        </p:txBody>
      </p:sp>
      <p:cxnSp>
        <p:nvCxnSpPr>
          <p:cNvPr id="9" name="Connecteur droit avec flèche 8"/>
          <p:cNvCxnSpPr>
            <a:stCxn id="12" idx="1"/>
          </p:cNvCxnSpPr>
          <p:nvPr/>
        </p:nvCxnSpPr>
        <p:spPr>
          <a:xfrm flipH="1" flipV="1">
            <a:off x="3810000" y="3886200"/>
            <a:ext cx="1447800" cy="4170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381000" y="1524000"/>
            <a:ext cx="3413123" cy="110799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fr-FR" b="1" dirty="0" smtClean="0"/>
              <a:t>Usage d’une interface</a:t>
            </a:r>
            <a:endParaRPr lang="fr-FR" dirty="0" smtClean="0"/>
          </a:p>
          <a:p>
            <a:pPr algn="ctr"/>
            <a:r>
              <a:rPr lang="fr-FR" dirty="0" smtClean="0"/>
              <a:t>Dépendance uniquement vers l’interface, pas vers une implémentation précise</a:t>
            </a:r>
          </a:p>
        </p:txBody>
      </p:sp>
      <p:cxnSp>
        <p:nvCxnSpPr>
          <p:cNvPr id="14" name="Connecteur droit avec flèche 13"/>
          <p:cNvCxnSpPr>
            <a:stCxn id="15" idx="2"/>
          </p:cNvCxnSpPr>
          <p:nvPr/>
        </p:nvCxnSpPr>
        <p:spPr>
          <a:xfrm flipH="1">
            <a:off x="1905000" y="2631996"/>
            <a:ext cx="182562" cy="5684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/>
          <p:nvPr/>
        </p:nvCxnSpPr>
        <p:spPr>
          <a:xfrm flipH="1" flipV="1">
            <a:off x="4953000" y="5562600"/>
            <a:ext cx="1143000" cy="228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8600" y="1219200"/>
            <a:ext cx="4940300" cy="2095500"/>
          </a:xfrm>
          <a:prstGeom prst="rect">
            <a:avLst/>
          </a:prstGeom>
        </p:spPr>
      </p:pic>
      <p:cxnSp>
        <p:nvCxnSpPr>
          <p:cNvPr id="16" name="Connecteur droit 15"/>
          <p:cNvCxnSpPr/>
          <p:nvPr/>
        </p:nvCxnSpPr>
        <p:spPr>
          <a:xfrm>
            <a:off x="1447800" y="3505200"/>
            <a:ext cx="12192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>
            <a:off x="2743200" y="5715000"/>
            <a:ext cx="1905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32" name="Grouper 31"/>
          <p:cNvGrpSpPr/>
          <p:nvPr/>
        </p:nvGrpSpPr>
        <p:grpSpPr>
          <a:xfrm>
            <a:off x="2613212" y="4572000"/>
            <a:ext cx="6302188" cy="1447800"/>
            <a:chOff x="2613212" y="4572000"/>
            <a:chExt cx="6302188" cy="1447800"/>
          </a:xfrm>
        </p:grpSpPr>
        <p:pic>
          <p:nvPicPr>
            <p:cNvPr id="29" name="Image 28"/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613212" y="4572000"/>
              <a:ext cx="6302188" cy="1447800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cxnSp>
          <p:nvCxnSpPr>
            <p:cNvPr id="31" name="Connecteur droit 30"/>
            <p:cNvCxnSpPr/>
            <p:nvPr/>
          </p:nvCxnSpPr>
          <p:spPr>
            <a:xfrm>
              <a:off x="4114800" y="5562600"/>
              <a:ext cx="4648200" cy="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90527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Objectifs et Planning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Objectifs :</a:t>
            </a:r>
          </a:p>
          <a:p>
            <a:pPr lvl="1"/>
            <a:r>
              <a:rPr lang="fr-FR" dirty="0" smtClean="0"/>
              <a:t>Sensibiliser à la modélisation d’applications</a:t>
            </a:r>
          </a:p>
          <a:p>
            <a:pPr lvl="1"/>
            <a:r>
              <a:rPr lang="fr-FR" dirty="0" smtClean="0"/>
              <a:t>Introduire / réviser le langage UML</a:t>
            </a:r>
          </a:p>
          <a:p>
            <a:pPr lvl="1"/>
            <a:r>
              <a:rPr lang="fr-FR" dirty="0" smtClean="0"/>
              <a:t>Introduire le passage UML </a:t>
            </a:r>
            <a:r>
              <a:rPr lang="fr-FR" dirty="0" smtClean="0">
                <a:sym typeface="Wingdings" pitchFamily="2" charset="2"/>
              </a:rPr>
              <a:t> code Java</a:t>
            </a:r>
          </a:p>
          <a:p>
            <a:r>
              <a:rPr lang="fr-FR" dirty="0" smtClean="0">
                <a:sym typeface="Wingdings" pitchFamily="2" charset="2"/>
              </a:rPr>
              <a:t>Planning :</a:t>
            </a:r>
          </a:p>
          <a:p>
            <a:pPr lvl="1"/>
            <a:r>
              <a:rPr lang="fr-FR" dirty="0" smtClean="0">
                <a:sym typeface="Wingdings" pitchFamily="2" charset="2"/>
              </a:rPr>
              <a:t>10h (CM / TP) en 4 séances </a:t>
            </a:r>
          </a:p>
          <a:p>
            <a:pPr lvl="2"/>
            <a:r>
              <a:rPr lang="fr-FR" dirty="0" smtClean="0">
                <a:sym typeface="Wingdings" pitchFamily="2" charset="2"/>
              </a:rPr>
              <a:t>Séance 1 : Introduction à la modélisation</a:t>
            </a:r>
          </a:p>
          <a:p>
            <a:pPr lvl="2"/>
            <a:r>
              <a:rPr lang="fr-FR" dirty="0" smtClean="0">
                <a:sym typeface="Wingdings" pitchFamily="2" charset="2"/>
              </a:rPr>
              <a:t>Séance 2 : Diagramme de classes UML</a:t>
            </a:r>
          </a:p>
          <a:p>
            <a:pPr lvl="2"/>
            <a:r>
              <a:rPr lang="fr-FR" dirty="0" smtClean="0">
                <a:sym typeface="Wingdings" pitchFamily="2" charset="2"/>
              </a:rPr>
              <a:t>Séance 3 : Diagramme de séquence UML</a:t>
            </a:r>
          </a:p>
          <a:p>
            <a:pPr lvl="2">
              <a:buFont typeface="Wingdings" charset="2"/>
              <a:buChar char="Ø"/>
            </a:pPr>
            <a:r>
              <a:rPr lang="fr-FR" b="1" dirty="0" smtClean="0">
                <a:sym typeface="Wingdings" pitchFamily="2" charset="2"/>
              </a:rPr>
              <a:t>Séance 4 : Passage UML  code</a:t>
            </a:r>
          </a:p>
          <a:p>
            <a:r>
              <a:rPr lang="fr-FR" dirty="0" smtClean="0">
                <a:sym typeface="Wingdings" pitchFamily="2" charset="2"/>
              </a:rPr>
              <a:t>Evaluation </a:t>
            </a:r>
          </a:p>
          <a:p>
            <a:pPr lvl="1"/>
            <a:r>
              <a:rPr lang="fr-FR" dirty="0" smtClean="0">
                <a:sym typeface="Wingdings" pitchFamily="2" charset="2"/>
              </a:rPr>
              <a:t>Examen final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917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3224645"/>
            <a:ext cx="5715000" cy="360795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Passage UML </a:t>
            </a:r>
            <a:r>
              <a:rPr lang="fr-FR" dirty="0">
                <a:sym typeface="Wingdings"/>
              </a:rPr>
              <a:t> code Java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b="1" dirty="0" smtClean="0">
                <a:solidFill>
                  <a:srgbClr val="790A14"/>
                </a:solidFill>
              </a:rPr>
              <a:t>Classes abstraites</a:t>
            </a:r>
          </a:p>
          <a:p>
            <a:pPr lvl="1"/>
            <a:r>
              <a:rPr lang="fr-FR" sz="2400" dirty="0" smtClean="0"/>
              <a:t>Stéréotype « </a:t>
            </a:r>
            <a:r>
              <a:rPr lang="fr-FR" sz="2400" b="1" dirty="0" smtClean="0">
                <a:solidFill>
                  <a:schemeClr val="tx2"/>
                </a:solidFill>
              </a:rPr>
              <a:t>abstract</a:t>
            </a:r>
            <a:r>
              <a:rPr lang="fr-FR" sz="2400" dirty="0" smtClean="0"/>
              <a:t> » (optionnel) </a:t>
            </a:r>
          </a:p>
          <a:p>
            <a:pPr lvl="1"/>
            <a:r>
              <a:rPr lang="fr-FR" sz="2400" dirty="0" smtClean="0"/>
              <a:t>Caractéristiques (attributs/méthodes) </a:t>
            </a:r>
            <a:r>
              <a:rPr lang="fr-FR" sz="2400" dirty="0"/>
              <a:t>c</a:t>
            </a:r>
            <a:r>
              <a:rPr lang="fr-FR" sz="2400" dirty="0" smtClean="0"/>
              <a:t>ommunes aux sous-classes</a:t>
            </a:r>
          </a:p>
          <a:p>
            <a:pPr lvl="1"/>
            <a:r>
              <a:rPr lang="fr-FR" sz="2400" b="1" dirty="0" smtClean="0"/>
              <a:t>Pas d’implémentation pour tout</a:t>
            </a:r>
          </a:p>
          <a:p>
            <a:pPr lvl="1"/>
            <a:endParaRPr lang="fr-FR" sz="2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ZoneTexte 5"/>
          <p:cNvSpPr txBox="1"/>
          <p:nvPr/>
        </p:nvSpPr>
        <p:spPr>
          <a:xfrm>
            <a:off x="505003" y="4267200"/>
            <a:ext cx="5657731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2000" dirty="0" smtClean="0"/>
              <a:t>Définition (implémentation) de la méthode </a:t>
            </a:r>
            <a:r>
              <a:rPr lang="fr-FR" sz="2000" b="1" i="1" dirty="0" err="1" smtClean="0"/>
              <a:t>getState</a:t>
            </a:r>
            <a:endParaRPr lang="fr-FR" sz="2000" b="1" i="1" dirty="0" smtClean="0"/>
          </a:p>
          <a:p>
            <a:pPr algn="ctr"/>
            <a:r>
              <a:rPr lang="fr-FR" sz="2000" b="1" dirty="0" smtClean="0"/>
              <a:t>Pas d’implémentation </a:t>
            </a:r>
            <a:r>
              <a:rPr lang="fr-FR" sz="2000" dirty="0" smtClean="0"/>
              <a:t>pour les autres méthodes</a:t>
            </a:r>
            <a:endParaRPr lang="fr-FR" sz="2000" dirty="0"/>
          </a:p>
        </p:txBody>
      </p:sp>
      <p:cxnSp>
        <p:nvCxnSpPr>
          <p:cNvPr id="8" name="Connecteur droit avec flèche 7"/>
          <p:cNvCxnSpPr/>
          <p:nvPr/>
        </p:nvCxnSpPr>
        <p:spPr>
          <a:xfrm>
            <a:off x="4267200" y="5029200"/>
            <a:ext cx="533400" cy="762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2994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306" y="2286000"/>
            <a:ext cx="6142018" cy="32766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Passage UML </a:t>
            </a:r>
            <a:r>
              <a:rPr lang="fr-FR" dirty="0">
                <a:sym typeface="Wingdings"/>
              </a:rPr>
              <a:t> code Java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dirty="0">
                <a:solidFill>
                  <a:srgbClr val="790A14"/>
                </a:solidFill>
              </a:rPr>
              <a:t>Classes abstraites</a:t>
            </a:r>
          </a:p>
          <a:p>
            <a:endParaRPr lang="fr-FR" dirty="0" smtClean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1295400"/>
            <a:ext cx="5930900" cy="3935838"/>
          </a:xfrm>
          <a:prstGeom prst="rect">
            <a:avLst/>
          </a:prstGeom>
        </p:spPr>
      </p:pic>
      <p:pic>
        <p:nvPicPr>
          <p:cNvPr id="13" name="Image 12" descr="abstractdoor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3204115"/>
            <a:ext cx="5334000" cy="3631660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76200" y="5798403"/>
            <a:ext cx="3657600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fr-FR" b="1" dirty="0" smtClean="0"/>
              <a:t>Implémentation partielle</a:t>
            </a:r>
          </a:p>
          <a:p>
            <a:pPr algn="ctr"/>
            <a:r>
              <a:rPr lang="fr-FR" dirty="0" smtClean="0"/>
              <a:t>Implémentation de quelques méthodes, </a:t>
            </a:r>
            <a:r>
              <a:rPr lang="fr-FR" b="1" i="1" dirty="0" smtClean="0"/>
              <a:t>pas</a:t>
            </a:r>
            <a:r>
              <a:rPr lang="fr-FR" dirty="0" smtClean="0"/>
              <a:t> pour </a:t>
            </a:r>
            <a:r>
              <a:rPr lang="fr-FR" b="1" i="1" dirty="0" smtClean="0"/>
              <a:t>open</a:t>
            </a:r>
            <a:r>
              <a:rPr lang="fr-FR" dirty="0" smtClean="0"/>
              <a:t> et </a:t>
            </a:r>
            <a:r>
              <a:rPr lang="fr-FR" b="1" i="1" dirty="0" smtClean="0"/>
              <a:t>close</a:t>
            </a:r>
          </a:p>
        </p:txBody>
      </p:sp>
      <p:cxnSp>
        <p:nvCxnSpPr>
          <p:cNvPr id="16" name="Connecteur droit avec flèche 15"/>
          <p:cNvCxnSpPr>
            <a:stCxn id="15" idx="0"/>
          </p:cNvCxnSpPr>
          <p:nvPr/>
        </p:nvCxnSpPr>
        <p:spPr>
          <a:xfrm flipV="1">
            <a:off x="1905000" y="5181600"/>
            <a:ext cx="0" cy="61680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>
            <a:off x="1828800" y="2743200"/>
            <a:ext cx="2819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/>
          <p:nvPr/>
        </p:nvCxnSpPr>
        <p:spPr>
          <a:xfrm>
            <a:off x="1905000" y="3962400"/>
            <a:ext cx="2819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76200" y="5798403"/>
            <a:ext cx="3657600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fr-FR" b="1" dirty="0" smtClean="0"/>
              <a:t>Implémentation complète</a:t>
            </a:r>
          </a:p>
          <a:p>
            <a:pPr algn="ctr"/>
            <a:r>
              <a:rPr lang="fr-FR" dirty="0" smtClean="0"/>
              <a:t>Implémentation pour </a:t>
            </a:r>
            <a:r>
              <a:rPr lang="fr-FR" b="1" i="1" dirty="0" smtClean="0"/>
              <a:t>open</a:t>
            </a:r>
            <a:r>
              <a:rPr lang="fr-FR" dirty="0" smtClean="0"/>
              <a:t> et </a:t>
            </a:r>
            <a:r>
              <a:rPr lang="fr-FR" b="1" i="1" dirty="0" smtClean="0"/>
              <a:t>close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à partir de la classe abstraite</a:t>
            </a:r>
            <a:endParaRPr lang="fr-FR" b="1" i="1" dirty="0" smtClean="0"/>
          </a:p>
        </p:txBody>
      </p:sp>
      <p:cxnSp>
        <p:nvCxnSpPr>
          <p:cNvPr id="24" name="Connecteur droit avec flèche 23"/>
          <p:cNvCxnSpPr>
            <a:stCxn id="23" idx="0"/>
          </p:cNvCxnSpPr>
          <p:nvPr/>
        </p:nvCxnSpPr>
        <p:spPr>
          <a:xfrm flipV="1">
            <a:off x="1905000" y="5181601"/>
            <a:ext cx="0" cy="61680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" name="Rectangle à coins arrondis 4"/>
          <p:cNvSpPr/>
          <p:nvPr/>
        </p:nvSpPr>
        <p:spPr>
          <a:xfrm>
            <a:off x="2743200" y="1600200"/>
            <a:ext cx="914400" cy="304800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6299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Passage UML </a:t>
            </a:r>
            <a:r>
              <a:rPr lang="fr-FR" dirty="0">
                <a:sym typeface="Wingdings"/>
              </a:rPr>
              <a:t> code Java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Certains </a:t>
            </a:r>
            <a:r>
              <a:rPr lang="fr-FR" sz="2800" b="1" dirty="0" smtClean="0">
                <a:solidFill>
                  <a:srgbClr val="990000"/>
                </a:solidFill>
              </a:rPr>
              <a:t>stéréotypes</a:t>
            </a:r>
            <a:r>
              <a:rPr lang="fr-FR" sz="2800" dirty="0" smtClean="0">
                <a:solidFill>
                  <a:schemeClr val="accent2"/>
                </a:solidFill>
              </a:rPr>
              <a:t> </a:t>
            </a:r>
            <a:r>
              <a:rPr lang="fr-FR" sz="2800" dirty="0" smtClean="0"/>
              <a:t>peuvent se traduire facilement</a:t>
            </a:r>
          </a:p>
          <a:p>
            <a:pPr lvl="1"/>
            <a:r>
              <a:rPr lang="fr-FR" sz="2400" b="1" dirty="0" smtClean="0">
                <a:solidFill>
                  <a:schemeClr val="tx2"/>
                </a:solidFill>
              </a:rPr>
              <a:t>Profiles</a:t>
            </a:r>
            <a:r>
              <a:rPr lang="fr-FR" sz="2400" dirty="0" smtClean="0">
                <a:solidFill>
                  <a:schemeClr val="tx2"/>
                </a:solidFill>
              </a:rPr>
              <a:t> </a:t>
            </a:r>
            <a:r>
              <a:rPr lang="fr-FR" sz="2400" dirty="0" smtClean="0"/>
              <a:t>spécifiques pour/par un langage</a:t>
            </a:r>
          </a:p>
          <a:p>
            <a:pPr lvl="2"/>
            <a:r>
              <a:rPr lang="fr-FR" sz="2000" dirty="0" smtClean="0"/>
              <a:t>Profile pour Enterprise </a:t>
            </a:r>
            <a:r>
              <a:rPr lang="fr-FR" sz="2000" dirty="0"/>
              <a:t>Java </a:t>
            </a:r>
            <a:r>
              <a:rPr lang="fr-FR" sz="2000" dirty="0" err="1"/>
              <a:t>Beans</a:t>
            </a:r>
            <a:r>
              <a:rPr lang="fr-FR" sz="2000" dirty="0"/>
              <a:t> </a:t>
            </a:r>
            <a:r>
              <a:rPr lang="fr-FR" sz="2000" dirty="0" smtClean="0"/>
              <a:t>: « </a:t>
            </a:r>
            <a:r>
              <a:rPr lang="fr-FR" sz="2000" dirty="0" err="1" smtClean="0"/>
              <a:t>EJBEntityBean</a:t>
            </a:r>
            <a:r>
              <a:rPr lang="fr-FR" sz="2000" dirty="0" smtClean="0"/>
              <a:t> »…</a:t>
            </a:r>
          </a:p>
          <a:p>
            <a:pPr lvl="2"/>
            <a:r>
              <a:rPr lang="fr-FR" sz="2000" dirty="0" smtClean="0"/>
              <a:t>Profile pour .NET : « </a:t>
            </a:r>
            <a:r>
              <a:rPr lang="fr-FR" sz="2000" dirty="0" err="1" smtClean="0"/>
              <a:t>NetComponent</a:t>
            </a:r>
            <a:r>
              <a:rPr lang="fr-FR" sz="2000" dirty="0" smtClean="0"/>
              <a:t> »…</a:t>
            </a:r>
          </a:p>
          <a:p>
            <a:pPr lvl="2"/>
            <a:endParaRPr lang="fr-FR" sz="2000" dirty="0" smtClean="0"/>
          </a:p>
          <a:p>
            <a:r>
              <a:rPr lang="fr-FR" sz="2800" dirty="0" smtClean="0"/>
              <a:t>Exemple : stéréotype « </a:t>
            </a:r>
            <a:r>
              <a:rPr lang="fr-FR" sz="2800" b="1" dirty="0" err="1" smtClean="0">
                <a:solidFill>
                  <a:srgbClr val="990000"/>
                </a:solidFill>
              </a:rPr>
              <a:t>enumeration</a:t>
            </a:r>
            <a:r>
              <a:rPr lang="fr-FR" sz="2800" dirty="0" smtClean="0"/>
              <a:t> »</a:t>
            </a:r>
          </a:p>
          <a:p>
            <a:endParaRPr lang="fr-FR" sz="28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4419600"/>
            <a:ext cx="2810933" cy="1807029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3400" y="5029200"/>
            <a:ext cx="4724400" cy="76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18903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Passage UML </a:t>
            </a:r>
            <a:r>
              <a:rPr lang="fr-FR" dirty="0">
                <a:sym typeface="Wingdings"/>
              </a:rPr>
              <a:t> code Java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>
            <a:normAutofit/>
          </a:bodyPr>
          <a:lstStyle/>
          <a:p>
            <a:r>
              <a:rPr lang="fr-FR" sz="2800" b="1" dirty="0" smtClean="0">
                <a:solidFill>
                  <a:srgbClr val="990000"/>
                </a:solidFill>
              </a:rPr>
              <a:t>Associations</a:t>
            </a:r>
          </a:p>
          <a:p>
            <a:pPr lvl="1"/>
            <a:r>
              <a:rPr lang="fr-FR" sz="2400" dirty="0" smtClean="0"/>
              <a:t>Liens de </a:t>
            </a:r>
            <a:r>
              <a:rPr lang="fr-FR" sz="2400" b="1" dirty="0" smtClean="0"/>
              <a:t>dépendance entre les classes </a:t>
            </a:r>
          </a:p>
          <a:p>
            <a:pPr lvl="1"/>
            <a:r>
              <a:rPr lang="fr-FR" sz="2400" dirty="0" smtClean="0"/>
              <a:t>Observation des </a:t>
            </a:r>
            <a:r>
              <a:rPr lang="fr-FR" sz="2400" b="1" dirty="0" smtClean="0">
                <a:solidFill>
                  <a:schemeClr val="tx2"/>
                </a:solidFill>
              </a:rPr>
              <a:t>rôles</a:t>
            </a:r>
          </a:p>
          <a:p>
            <a:pPr lvl="2"/>
            <a:r>
              <a:rPr lang="fr-FR" sz="2200" dirty="0" smtClean="0"/>
              <a:t>Les rôles deviennent des </a:t>
            </a:r>
            <a:r>
              <a:rPr lang="fr-FR" sz="2200" b="1" dirty="0" smtClean="0"/>
              <a:t>attributs</a:t>
            </a:r>
            <a:r>
              <a:rPr lang="fr-FR" sz="2200" dirty="0" smtClean="0"/>
              <a:t> représentant la classe opposée</a:t>
            </a:r>
          </a:p>
          <a:p>
            <a:pPr lvl="1"/>
            <a:r>
              <a:rPr lang="fr-FR" sz="2400" dirty="0" smtClean="0"/>
              <a:t>Attention à la </a:t>
            </a:r>
            <a:r>
              <a:rPr lang="fr-FR" sz="2400" b="1" dirty="0" smtClean="0">
                <a:solidFill>
                  <a:srgbClr val="990000"/>
                </a:solidFill>
              </a:rPr>
              <a:t>navigabilité</a:t>
            </a:r>
            <a:r>
              <a:rPr lang="fr-FR" sz="2400" b="1" dirty="0" smtClean="0">
                <a:solidFill>
                  <a:srgbClr val="59480D"/>
                </a:solidFill>
              </a:rPr>
              <a:t> </a:t>
            </a:r>
          </a:p>
          <a:p>
            <a:pPr lvl="2"/>
            <a:r>
              <a:rPr lang="fr-FR" sz="2200" dirty="0"/>
              <a:t>A</a:t>
            </a:r>
            <a:r>
              <a:rPr lang="fr-FR" sz="2200" dirty="0" smtClean="0"/>
              <a:t>ssociation non navigable </a:t>
            </a:r>
            <a:r>
              <a:rPr lang="fr-FR" sz="2200" dirty="0" smtClean="0">
                <a:sym typeface="Wingdings"/>
              </a:rPr>
              <a:t></a:t>
            </a:r>
            <a:r>
              <a:rPr lang="fr-FR" sz="2200" dirty="0" smtClean="0"/>
              <a:t> pas d’attribut</a:t>
            </a:r>
          </a:p>
          <a:p>
            <a:pPr lvl="1"/>
            <a:r>
              <a:rPr lang="fr-FR" sz="2400" b="1" dirty="0" smtClean="0">
                <a:solidFill>
                  <a:srgbClr val="990000"/>
                </a:solidFill>
              </a:rPr>
              <a:t>Multiplicités</a:t>
            </a:r>
            <a:r>
              <a:rPr lang="fr-FR" sz="2400" b="1" dirty="0" smtClean="0">
                <a:solidFill>
                  <a:srgbClr val="59480D"/>
                </a:solidFill>
              </a:rPr>
              <a:t> </a:t>
            </a:r>
          </a:p>
          <a:p>
            <a:pPr lvl="2"/>
            <a:r>
              <a:rPr lang="fr-FR" sz="2200" dirty="0" smtClean="0"/>
              <a:t>Usage des </a:t>
            </a:r>
            <a:r>
              <a:rPr lang="fr-FR" sz="2200" b="1" i="1" dirty="0" smtClean="0">
                <a:solidFill>
                  <a:srgbClr val="990000"/>
                </a:solidFill>
              </a:rPr>
              <a:t>collections</a:t>
            </a:r>
            <a:r>
              <a:rPr lang="fr-FR" sz="2200" dirty="0" smtClean="0"/>
              <a:t> pour traduire </a:t>
            </a:r>
            <a:r>
              <a:rPr lang="fr-FR" sz="2200" b="1" dirty="0" smtClean="0"/>
              <a:t>0..* </a:t>
            </a:r>
          </a:p>
          <a:p>
            <a:pPr lvl="1"/>
            <a:endParaRPr lang="fr-FR" sz="2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5496859"/>
            <a:ext cx="6858000" cy="1284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944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Passage UML </a:t>
            </a:r>
            <a:r>
              <a:rPr lang="fr-FR" dirty="0">
                <a:sym typeface="Wingdings"/>
              </a:rPr>
              <a:t> code Java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dirty="0">
                <a:solidFill>
                  <a:schemeClr val="accent2"/>
                </a:solidFill>
              </a:rPr>
              <a:t>Associations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200" y="1371600"/>
            <a:ext cx="6870700" cy="5397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7000" y="3505200"/>
            <a:ext cx="2552700" cy="3048000"/>
          </a:xfrm>
          <a:prstGeom prst="rect">
            <a:avLst/>
          </a:prstGeom>
        </p:spPr>
      </p:pic>
      <p:sp>
        <p:nvSpPr>
          <p:cNvPr id="8" name="Rectangle à coins arrondis 7"/>
          <p:cNvSpPr/>
          <p:nvPr/>
        </p:nvSpPr>
        <p:spPr>
          <a:xfrm>
            <a:off x="1676400" y="2209800"/>
            <a:ext cx="2514600" cy="304800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à coins arrondis 8"/>
          <p:cNvSpPr/>
          <p:nvPr/>
        </p:nvSpPr>
        <p:spPr>
          <a:xfrm>
            <a:off x="7162800" y="5334000"/>
            <a:ext cx="1447800" cy="304800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8200" y="3962400"/>
            <a:ext cx="4826000" cy="2667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Rectangle à coins arrondis 10"/>
          <p:cNvSpPr/>
          <p:nvPr/>
        </p:nvSpPr>
        <p:spPr>
          <a:xfrm>
            <a:off x="7391400" y="4724400"/>
            <a:ext cx="609600" cy="304800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8243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Passage UML </a:t>
            </a:r>
            <a:r>
              <a:rPr lang="fr-FR" dirty="0">
                <a:sym typeface="Wingdings"/>
              </a:rPr>
              <a:t> code Java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b="1" dirty="0" smtClean="0">
                <a:solidFill>
                  <a:srgbClr val="990000"/>
                </a:solidFill>
              </a:rPr>
              <a:t>Multiplicité</a:t>
            </a:r>
            <a:r>
              <a:rPr lang="fr-FR" sz="2800" dirty="0" smtClean="0"/>
              <a:t> : choix de la </a:t>
            </a:r>
            <a:r>
              <a:rPr lang="fr-FR" sz="2800" b="1" dirty="0" smtClean="0"/>
              <a:t>collection</a:t>
            </a:r>
          </a:p>
          <a:p>
            <a:pPr lvl="1"/>
            <a:r>
              <a:rPr lang="fr-FR" sz="2400" dirty="0" smtClean="0"/>
              <a:t>Le choix de la collection dépend aussi des contraintes </a:t>
            </a:r>
          </a:p>
          <a:p>
            <a:pPr lvl="2"/>
            <a:r>
              <a:rPr lang="fr-FR" sz="2000" i="1" dirty="0" err="1" smtClean="0"/>
              <a:t>Order</a:t>
            </a:r>
            <a:r>
              <a:rPr lang="fr-FR" sz="2000" i="1" dirty="0" smtClean="0"/>
              <a:t>, unique</a:t>
            </a:r>
            <a:r>
              <a:rPr lang="fr-FR" sz="2000" dirty="0" smtClean="0"/>
              <a:t>… </a:t>
            </a:r>
          </a:p>
          <a:p>
            <a:pPr lvl="1"/>
            <a:r>
              <a:rPr lang="fr-FR" sz="2400" dirty="0" smtClean="0"/>
              <a:t>Exemples : </a:t>
            </a:r>
          </a:p>
          <a:p>
            <a:pPr lvl="2"/>
            <a:r>
              <a:rPr lang="fr-FR" sz="2000" b="1" dirty="0" smtClean="0">
                <a:solidFill>
                  <a:srgbClr val="990000"/>
                </a:solidFill>
              </a:rPr>
              <a:t>Unique</a:t>
            </a:r>
            <a:r>
              <a:rPr lang="fr-FR" sz="2000" dirty="0" smtClean="0">
                <a:solidFill>
                  <a:srgbClr val="990000"/>
                </a:solidFill>
              </a:rPr>
              <a:t> </a:t>
            </a:r>
            <a:r>
              <a:rPr lang="fr-FR" sz="2000" dirty="0" smtClean="0"/>
              <a:t>: chaque élément est unique </a:t>
            </a:r>
            <a:r>
              <a:rPr lang="fr-FR" sz="2000" dirty="0" smtClean="0">
                <a:sym typeface="Wingdings"/>
              </a:rPr>
              <a:t> </a:t>
            </a:r>
            <a:r>
              <a:rPr lang="fr-FR" sz="2000" b="1" dirty="0" smtClean="0">
                <a:solidFill>
                  <a:srgbClr val="990000"/>
                </a:solidFill>
                <a:sym typeface="Wingdings"/>
              </a:rPr>
              <a:t>Set</a:t>
            </a:r>
            <a:endParaRPr lang="fr-FR" sz="2000" b="1" dirty="0" smtClean="0">
              <a:solidFill>
                <a:srgbClr val="990000"/>
              </a:solidFill>
            </a:endParaRPr>
          </a:p>
          <a:p>
            <a:pPr lvl="3"/>
            <a:r>
              <a:rPr lang="fr-FR" sz="1800" b="1" i="1" dirty="0" err="1" smtClean="0">
                <a:sym typeface="Wingdings"/>
              </a:rPr>
              <a:t>private</a:t>
            </a:r>
            <a:r>
              <a:rPr lang="fr-FR" sz="1800" b="1" i="1" dirty="0" smtClean="0">
                <a:sym typeface="Wingdings"/>
              </a:rPr>
              <a:t> </a:t>
            </a:r>
            <a:r>
              <a:rPr lang="fr-FR" sz="1800" b="1" i="1" dirty="0" err="1" smtClean="0">
                <a:sym typeface="Wingdings"/>
              </a:rPr>
              <a:t>HashSet</a:t>
            </a:r>
            <a:r>
              <a:rPr lang="fr-FR" sz="1800" b="1" i="1" dirty="0" smtClean="0">
                <a:sym typeface="Wingdings"/>
              </a:rPr>
              <a:t>&lt;Contact&gt; contacts ;</a:t>
            </a:r>
          </a:p>
          <a:p>
            <a:pPr lvl="2"/>
            <a:r>
              <a:rPr lang="fr-FR" sz="2000" b="1" dirty="0" err="1" smtClean="0">
                <a:solidFill>
                  <a:srgbClr val="990000"/>
                </a:solidFill>
                <a:sym typeface="Wingdings"/>
              </a:rPr>
              <a:t>Order</a:t>
            </a:r>
            <a:r>
              <a:rPr lang="fr-FR" sz="2000" b="1" dirty="0" smtClean="0">
                <a:solidFill>
                  <a:srgbClr val="990000"/>
                </a:solidFill>
                <a:sym typeface="Wingdings"/>
              </a:rPr>
              <a:t>, unique </a:t>
            </a:r>
            <a:r>
              <a:rPr lang="fr-FR" sz="2000" dirty="0" smtClean="0">
                <a:sym typeface="Wingdings"/>
              </a:rPr>
              <a:t>: en plus d’être uniques, les éléments sont ordonnés </a:t>
            </a:r>
          </a:p>
          <a:p>
            <a:pPr lvl="3"/>
            <a:r>
              <a:rPr lang="fr-FR" b="1" i="1" dirty="0" err="1" smtClean="0">
                <a:sym typeface="Wingdings"/>
              </a:rPr>
              <a:t>private</a:t>
            </a:r>
            <a:r>
              <a:rPr lang="fr-FR" b="1" i="1" dirty="0" smtClean="0">
                <a:sym typeface="Wingdings"/>
              </a:rPr>
              <a:t> </a:t>
            </a:r>
            <a:r>
              <a:rPr lang="fr-FR" b="1" i="1" dirty="0" err="1" smtClean="0">
                <a:sym typeface="Wingdings"/>
              </a:rPr>
              <a:t>TreeSet</a:t>
            </a:r>
            <a:r>
              <a:rPr lang="fr-FR" b="1" i="1" dirty="0" smtClean="0">
                <a:sym typeface="Wingdings"/>
              </a:rPr>
              <a:t>&lt;Contact&gt; contacts;</a:t>
            </a:r>
          </a:p>
          <a:p>
            <a:pPr lvl="3"/>
            <a:endParaRPr lang="fr-FR" b="1" i="1" dirty="0" smtClean="0">
              <a:sym typeface="Wingding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5181600"/>
            <a:ext cx="4652211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58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Passage UML </a:t>
            </a:r>
            <a:r>
              <a:rPr lang="fr-FR" dirty="0">
                <a:sym typeface="Wingdings"/>
              </a:rPr>
              <a:t> code Java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b="1" dirty="0">
                <a:solidFill>
                  <a:srgbClr val="990000"/>
                </a:solidFill>
              </a:rPr>
              <a:t>Multiplicité</a:t>
            </a:r>
            <a:r>
              <a:rPr lang="fr-FR" sz="2800" dirty="0"/>
              <a:t> : choix de la </a:t>
            </a:r>
            <a:r>
              <a:rPr lang="fr-FR" sz="2800" b="1" dirty="0" smtClean="0"/>
              <a:t>collection</a:t>
            </a:r>
            <a:endParaRPr lang="fr-FR" sz="2800" b="1" dirty="0"/>
          </a:p>
          <a:p>
            <a:pPr lvl="1"/>
            <a:r>
              <a:rPr lang="fr-FR" sz="2400" dirty="0" smtClean="0"/>
              <a:t>Sur </a:t>
            </a:r>
            <a:r>
              <a:rPr lang="fr-FR" sz="2400" b="1" dirty="0" err="1"/>
              <a:t>VisualParadigm</a:t>
            </a:r>
            <a:r>
              <a:rPr lang="fr-FR" sz="2400" dirty="0"/>
              <a:t> : choix à charge du développeur </a:t>
            </a:r>
          </a:p>
          <a:p>
            <a:pPr lvl="2"/>
            <a:endParaRPr lang="fr-FR" sz="2000" dirty="0" smtClean="0"/>
          </a:p>
          <a:p>
            <a:endParaRPr lang="fr-FR" sz="28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5" name="Image 4" descr="VPInstantGenerat-Asso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667000"/>
            <a:ext cx="6140865" cy="3945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931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Passage UML </a:t>
            </a:r>
            <a:r>
              <a:rPr lang="fr-FR" dirty="0">
                <a:sym typeface="Wingdings"/>
              </a:rPr>
              <a:t> code Java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600" y="1447800"/>
            <a:ext cx="8458200" cy="5257800"/>
          </a:xfrm>
        </p:spPr>
        <p:txBody>
          <a:bodyPr>
            <a:normAutofit lnSpcReduction="10000"/>
          </a:bodyPr>
          <a:lstStyle/>
          <a:p>
            <a:r>
              <a:rPr lang="fr-FR" b="1" dirty="0"/>
              <a:t>Multiplicité</a:t>
            </a:r>
            <a:r>
              <a:rPr lang="fr-FR" dirty="0"/>
              <a:t> : </a:t>
            </a:r>
            <a:r>
              <a:rPr lang="fr-FR" dirty="0" smtClean="0"/>
              <a:t>quelques conseils …</a:t>
            </a:r>
          </a:p>
          <a:p>
            <a:pPr lvl="1"/>
            <a:r>
              <a:rPr lang="fr-FR" b="1" dirty="0" smtClean="0">
                <a:solidFill>
                  <a:schemeClr val="accent1"/>
                </a:solidFill>
              </a:rPr>
              <a:t>0..* :</a:t>
            </a:r>
            <a:r>
              <a:rPr lang="fr-FR" b="1" dirty="0" smtClean="0"/>
              <a:t> </a:t>
            </a:r>
            <a:r>
              <a:rPr lang="fr-FR" dirty="0" smtClean="0"/>
              <a:t>usage des collections recommandée</a:t>
            </a:r>
          </a:p>
          <a:p>
            <a:pPr lvl="2"/>
            <a:r>
              <a:rPr lang="fr-FR" dirty="0" smtClean="0"/>
              <a:t>Instanciation de la collection au constructeur</a:t>
            </a:r>
          </a:p>
          <a:p>
            <a:pPr lvl="2"/>
            <a:r>
              <a:rPr lang="fr-FR" b="1" dirty="0" smtClean="0">
                <a:solidFill>
                  <a:srgbClr val="990000"/>
                </a:solidFill>
              </a:rPr>
              <a:t>La collection peut être vide</a:t>
            </a:r>
          </a:p>
          <a:p>
            <a:pPr lvl="1"/>
            <a:r>
              <a:rPr lang="fr-FR" b="1" dirty="0" smtClean="0">
                <a:solidFill>
                  <a:srgbClr val="990000"/>
                </a:solidFill>
              </a:rPr>
              <a:t>1..*</a:t>
            </a:r>
            <a:r>
              <a:rPr lang="fr-FR" b="1" dirty="0" smtClean="0"/>
              <a:t> : </a:t>
            </a:r>
            <a:r>
              <a:rPr lang="fr-FR" dirty="0"/>
              <a:t>usage des collections </a:t>
            </a:r>
            <a:r>
              <a:rPr lang="fr-FR" dirty="0" smtClean="0"/>
              <a:t>recommandée</a:t>
            </a:r>
          </a:p>
          <a:p>
            <a:pPr lvl="2"/>
            <a:r>
              <a:rPr lang="fr-FR" b="1" dirty="0" smtClean="0"/>
              <a:t>Un objet A est toujours associé à, </a:t>
            </a:r>
            <a:r>
              <a:rPr lang="fr-FR" b="1" dirty="0" smtClean="0">
                <a:solidFill>
                  <a:srgbClr val="990000"/>
                </a:solidFill>
              </a:rPr>
              <a:t>au moins, un objet B</a:t>
            </a:r>
          </a:p>
          <a:p>
            <a:pPr lvl="2"/>
            <a:r>
              <a:rPr lang="fr-FR" dirty="0" smtClean="0"/>
              <a:t>On peut garantir la présence d’un objet B par le constructeur : A(B) </a:t>
            </a:r>
          </a:p>
          <a:p>
            <a:pPr lvl="1"/>
            <a:r>
              <a:rPr lang="fr-FR" b="1" dirty="0" smtClean="0">
                <a:solidFill>
                  <a:srgbClr val="990000"/>
                </a:solidFill>
              </a:rPr>
              <a:t>0..1</a:t>
            </a:r>
            <a:r>
              <a:rPr lang="fr-FR" dirty="0" smtClean="0"/>
              <a:t> : usage d’un attribut (rôle b)</a:t>
            </a:r>
          </a:p>
          <a:p>
            <a:pPr lvl="2"/>
            <a:r>
              <a:rPr lang="fr-FR" b="1" dirty="0" smtClean="0">
                <a:solidFill>
                  <a:srgbClr val="990000"/>
                </a:solidFill>
              </a:rPr>
              <a:t>Le rôle b peut être </a:t>
            </a:r>
            <a:r>
              <a:rPr lang="fr-FR" b="1" dirty="0" err="1" smtClean="0">
                <a:solidFill>
                  <a:srgbClr val="990000"/>
                </a:solidFill>
              </a:rPr>
              <a:t>null</a:t>
            </a:r>
            <a:endParaRPr lang="fr-FR" b="1" dirty="0" smtClean="0">
              <a:solidFill>
                <a:srgbClr val="990000"/>
              </a:solidFill>
            </a:endParaRPr>
          </a:p>
          <a:p>
            <a:pPr lvl="2"/>
            <a:r>
              <a:rPr lang="fr-FR" dirty="0" smtClean="0"/>
              <a:t>Gestion du </a:t>
            </a:r>
            <a:r>
              <a:rPr lang="fr-FR" dirty="0" err="1" smtClean="0"/>
              <a:t>null</a:t>
            </a:r>
            <a:r>
              <a:rPr lang="fr-FR" dirty="0" smtClean="0"/>
              <a:t> afin d’</a:t>
            </a:r>
            <a:r>
              <a:rPr lang="fr-FR" b="1" dirty="0" smtClean="0"/>
              <a:t>éviter les </a:t>
            </a:r>
            <a:r>
              <a:rPr lang="fr-FR" b="1" dirty="0" err="1" smtClean="0"/>
              <a:t>NullPointerException</a:t>
            </a:r>
            <a:endParaRPr lang="fr-FR" b="1" dirty="0" smtClean="0"/>
          </a:p>
          <a:p>
            <a:pPr lvl="1"/>
            <a:r>
              <a:rPr lang="fr-FR" b="1" dirty="0" smtClean="0">
                <a:solidFill>
                  <a:srgbClr val="990000"/>
                </a:solidFill>
              </a:rPr>
              <a:t>1..1 </a:t>
            </a:r>
            <a:r>
              <a:rPr lang="fr-FR" dirty="0" smtClean="0"/>
              <a:t>: usage d’un attribut (rôle b)</a:t>
            </a:r>
          </a:p>
          <a:p>
            <a:pPr lvl="2"/>
            <a:r>
              <a:rPr lang="fr-FR" dirty="0" smtClean="0"/>
              <a:t>Un objet A est associé à </a:t>
            </a:r>
            <a:r>
              <a:rPr lang="fr-FR" b="1" dirty="0" smtClean="0"/>
              <a:t>un et un seul objet B</a:t>
            </a:r>
          </a:p>
          <a:p>
            <a:pPr lvl="2"/>
            <a:r>
              <a:rPr lang="fr-FR" dirty="0" smtClean="0"/>
              <a:t>La valeur de B doit être indiqué dans le </a:t>
            </a:r>
            <a:r>
              <a:rPr lang="fr-FR" b="1" dirty="0" smtClean="0">
                <a:solidFill>
                  <a:srgbClr val="990000"/>
                </a:solidFill>
              </a:rPr>
              <a:t>constructeur </a:t>
            </a:r>
          </a:p>
          <a:p>
            <a:pPr lvl="3"/>
            <a:r>
              <a:rPr lang="fr-FR" sz="1800" dirty="0" smtClean="0"/>
              <a:t>Soit par instanciation </a:t>
            </a:r>
            <a:r>
              <a:rPr lang="fr-FR" sz="1800" b="1" dirty="0" smtClean="0"/>
              <a:t>B = new (B)</a:t>
            </a:r>
            <a:r>
              <a:rPr lang="fr-FR" sz="1800" dirty="0" smtClean="0"/>
              <a:t>, soit par </a:t>
            </a:r>
            <a:r>
              <a:rPr lang="fr-FR" sz="1800" b="1" dirty="0" smtClean="0"/>
              <a:t>paramètre A(B)</a:t>
            </a:r>
          </a:p>
          <a:p>
            <a:pPr lvl="1"/>
            <a:r>
              <a:rPr lang="fr-FR" b="1" dirty="0" smtClean="0">
                <a:solidFill>
                  <a:srgbClr val="990000"/>
                </a:solidFill>
              </a:rPr>
              <a:t>M..N</a:t>
            </a:r>
            <a:r>
              <a:rPr lang="fr-FR" dirty="0" smtClean="0"/>
              <a:t> : </a:t>
            </a:r>
            <a:r>
              <a:rPr lang="fr-FR" dirty="0" err="1" smtClean="0"/>
              <a:t>array</a:t>
            </a:r>
            <a:r>
              <a:rPr lang="fr-FR" dirty="0" smtClean="0"/>
              <a:t> ou collection</a:t>
            </a:r>
          </a:p>
          <a:p>
            <a:pPr lvl="2"/>
            <a:r>
              <a:rPr lang="fr-FR" dirty="0" smtClean="0"/>
              <a:t>Les méthodes de A doivent </a:t>
            </a:r>
            <a:r>
              <a:rPr lang="fr-FR" b="1" dirty="0" smtClean="0"/>
              <a:t>assurer le respect </a:t>
            </a:r>
            <a:r>
              <a:rPr lang="fr-FR" dirty="0" smtClean="0"/>
              <a:t>de la multiplicité (</a:t>
            </a:r>
            <a:r>
              <a:rPr lang="fr-FR" b="1" dirty="0" smtClean="0"/>
              <a:t>min M, max N</a:t>
            </a:r>
            <a:r>
              <a:rPr lang="fr-FR" dirty="0" smtClean="0"/>
              <a:t>)</a:t>
            </a:r>
          </a:p>
          <a:p>
            <a:pPr lvl="2"/>
            <a:endParaRPr lang="fr-FR" b="1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715000" y="2133600"/>
            <a:ext cx="838200" cy="609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A</a:t>
            </a:r>
            <a:endParaRPr lang="fr-FR" sz="2400" b="1" dirty="0"/>
          </a:p>
        </p:txBody>
      </p:sp>
      <p:sp>
        <p:nvSpPr>
          <p:cNvPr id="6" name="Rectangle 5"/>
          <p:cNvSpPr/>
          <p:nvPr/>
        </p:nvSpPr>
        <p:spPr>
          <a:xfrm>
            <a:off x="7924800" y="2133600"/>
            <a:ext cx="914400" cy="609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B</a:t>
            </a:r>
            <a:endParaRPr lang="fr-FR" sz="2400" b="1" dirty="0"/>
          </a:p>
        </p:txBody>
      </p:sp>
      <p:cxnSp>
        <p:nvCxnSpPr>
          <p:cNvPr id="8" name="Connecteur droit 7"/>
          <p:cNvCxnSpPr>
            <a:stCxn id="6" idx="1"/>
            <a:endCxn id="5" idx="3"/>
          </p:cNvCxnSpPr>
          <p:nvPr/>
        </p:nvCxnSpPr>
        <p:spPr>
          <a:xfrm flipH="1">
            <a:off x="6553200" y="2438400"/>
            <a:ext cx="13716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7391400" y="2057400"/>
            <a:ext cx="533169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0..*</a:t>
            </a:r>
          </a:p>
          <a:p>
            <a:pPr algn="r">
              <a:spcBef>
                <a:spcPts val="600"/>
              </a:spcBef>
            </a:pPr>
            <a:r>
              <a:rPr lang="fr-FR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496827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Passage UML </a:t>
            </a:r>
            <a:r>
              <a:rPr lang="fr-FR" dirty="0">
                <a:sym typeface="Wingdings"/>
              </a:rPr>
              <a:t> code Java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1371600"/>
            <a:ext cx="8382000" cy="4876800"/>
          </a:xfrm>
        </p:spPr>
        <p:txBody>
          <a:bodyPr>
            <a:normAutofit/>
          </a:bodyPr>
          <a:lstStyle/>
          <a:p>
            <a:r>
              <a:rPr lang="fr-FR" sz="2800" b="1" dirty="0" smtClean="0">
                <a:solidFill>
                  <a:srgbClr val="990000"/>
                </a:solidFill>
              </a:rPr>
              <a:t>Navigabilité</a:t>
            </a:r>
            <a:r>
              <a:rPr lang="fr-FR" sz="2800" dirty="0" smtClean="0"/>
              <a:t> : attention à la </a:t>
            </a:r>
            <a:r>
              <a:rPr lang="fr-FR" sz="2800" b="1" dirty="0" smtClean="0"/>
              <a:t>cohérence</a:t>
            </a:r>
          </a:p>
          <a:p>
            <a:pPr lvl="1"/>
            <a:r>
              <a:rPr lang="fr-FR" sz="2400" dirty="0" smtClean="0"/>
              <a:t>Dans les </a:t>
            </a:r>
            <a:r>
              <a:rPr lang="fr-FR" sz="2400" b="1" dirty="0" smtClean="0"/>
              <a:t>associations bidirectionnelles </a:t>
            </a:r>
            <a:r>
              <a:rPr lang="fr-FR" sz="2400" dirty="0" smtClean="0"/>
              <a:t>(navigables dans les 2 sens), la </a:t>
            </a:r>
            <a:r>
              <a:rPr lang="fr-FR" sz="2400" b="1" dirty="0" smtClean="0"/>
              <a:t>cohérence</a:t>
            </a:r>
            <a:r>
              <a:rPr lang="fr-FR" sz="2400" dirty="0" smtClean="0"/>
              <a:t> doit être </a:t>
            </a:r>
            <a:r>
              <a:rPr lang="fr-FR" sz="2400" b="1" dirty="0" smtClean="0"/>
              <a:t>assurée</a:t>
            </a:r>
          </a:p>
          <a:p>
            <a:pPr lvl="2"/>
            <a:r>
              <a:rPr lang="fr-FR" sz="2000" dirty="0" smtClean="0"/>
              <a:t>Toute modification sur une extrémité du lien doit être répercutée sur l’autre extrémité </a:t>
            </a:r>
          </a:p>
          <a:p>
            <a:pPr lvl="1"/>
            <a:r>
              <a:rPr lang="fr-FR" sz="2400" dirty="0" smtClean="0"/>
              <a:t>Exemple :</a:t>
            </a:r>
          </a:p>
          <a:p>
            <a:pPr lvl="2"/>
            <a:r>
              <a:rPr lang="fr-FR" sz="2000" i="1" dirty="0" smtClean="0"/>
              <a:t>Si la résidence change, la </a:t>
            </a:r>
            <a:br>
              <a:rPr lang="fr-FR" sz="2000" i="1" dirty="0" smtClean="0"/>
            </a:br>
            <a:r>
              <a:rPr lang="fr-FR" sz="2000" i="1" dirty="0" smtClean="0"/>
              <a:t>liste d’habitants change aussi</a:t>
            </a:r>
            <a:endParaRPr lang="fr-FR" sz="2000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0" y="3429000"/>
            <a:ext cx="4646246" cy="7366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572000" y="4842808"/>
            <a:ext cx="4419600" cy="193899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r>
              <a:rPr lang="fr-FR" dirty="0"/>
              <a:t>public class </a:t>
            </a:r>
            <a:r>
              <a:rPr lang="fr-FR" b="1" dirty="0">
                <a:solidFill>
                  <a:srgbClr val="0000FF"/>
                </a:solidFill>
              </a:rPr>
              <a:t>Adresse</a:t>
            </a:r>
            <a:r>
              <a:rPr lang="fr-FR" dirty="0">
                <a:solidFill>
                  <a:srgbClr val="0000FF"/>
                </a:solidFill>
              </a:rPr>
              <a:t> </a:t>
            </a:r>
            <a:r>
              <a:rPr lang="fr-FR" dirty="0"/>
              <a:t>{</a:t>
            </a:r>
          </a:p>
          <a:p>
            <a:r>
              <a:rPr lang="fr-FR" dirty="0" smtClean="0"/>
              <a:t>    </a:t>
            </a:r>
            <a:r>
              <a:rPr lang="fr-FR" b="1" dirty="0" smtClean="0"/>
              <a:t>public </a:t>
            </a:r>
            <a:r>
              <a:rPr lang="fr-FR" b="1" dirty="0" err="1"/>
              <a:t>ArrayList</a:t>
            </a:r>
            <a:r>
              <a:rPr lang="fr-FR" b="1" dirty="0"/>
              <a:t>&lt;Personne&gt; habitant </a:t>
            </a:r>
            <a:r>
              <a:rPr lang="fr-FR" dirty="0"/>
              <a:t>= </a:t>
            </a:r>
            <a:br>
              <a:rPr lang="fr-FR" dirty="0"/>
            </a:br>
            <a:r>
              <a:rPr lang="fr-FR" dirty="0" smtClean="0"/>
              <a:t>	new </a:t>
            </a:r>
            <a:r>
              <a:rPr lang="fr-FR" dirty="0" err="1"/>
              <a:t>ArrayList</a:t>
            </a:r>
            <a:r>
              <a:rPr lang="fr-FR" dirty="0"/>
              <a:t>&lt;Personne&gt;();</a:t>
            </a:r>
          </a:p>
          <a:p>
            <a:r>
              <a:rPr lang="fr-FR" dirty="0"/>
              <a:t>     </a:t>
            </a:r>
            <a:r>
              <a:rPr lang="fr-FR" dirty="0" smtClean="0"/>
              <a:t>public </a:t>
            </a:r>
            <a:r>
              <a:rPr lang="fr-FR" dirty="0" err="1"/>
              <a:t>void</a:t>
            </a:r>
            <a:r>
              <a:rPr lang="fr-FR" dirty="0"/>
              <a:t> </a:t>
            </a:r>
            <a:r>
              <a:rPr lang="fr-FR" dirty="0" err="1"/>
              <a:t>addHabitant</a:t>
            </a:r>
            <a:r>
              <a:rPr lang="fr-FR" dirty="0"/>
              <a:t> (Personne p) </a:t>
            </a:r>
            <a:r>
              <a:rPr lang="fr-FR" dirty="0" smtClean="0"/>
              <a:t>{ … </a:t>
            </a:r>
            <a:r>
              <a:rPr lang="fr-FR" dirty="0"/>
              <a:t>}</a:t>
            </a:r>
          </a:p>
          <a:p>
            <a:r>
              <a:rPr lang="fr-FR" dirty="0" smtClean="0"/>
              <a:t>     </a:t>
            </a:r>
            <a:r>
              <a:rPr lang="fr-FR" b="1" dirty="0" smtClean="0">
                <a:solidFill>
                  <a:srgbClr val="000090"/>
                </a:solidFill>
              </a:rPr>
              <a:t>public </a:t>
            </a:r>
            <a:r>
              <a:rPr lang="fr-FR" b="1" dirty="0" err="1">
                <a:solidFill>
                  <a:srgbClr val="000090"/>
                </a:solidFill>
              </a:rPr>
              <a:t>void</a:t>
            </a:r>
            <a:r>
              <a:rPr lang="fr-FR" b="1" dirty="0">
                <a:solidFill>
                  <a:srgbClr val="000090"/>
                </a:solidFill>
              </a:rPr>
              <a:t> </a:t>
            </a:r>
            <a:r>
              <a:rPr lang="fr-FR" b="1" dirty="0" err="1">
                <a:solidFill>
                  <a:srgbClr val="000090"/>
                </a:solidFill>
              </a:rPr>
              <a:t>removeHabitant</a:t>
            </a:r>
            <a:r>
              <a:rPr lang="fr-FR" b="1" dirty="0">
                <a:solidFill>
                  <a:srgbClr val="000090"/>
                </a:solidFill>
              </a:rPr>
              <a:t> (Personne p) </a:t>
            </a:r>
            <a:r>
              <a:rPr lang="fr-FR" b="1" dirty="0" smtClean="0">
                <a:solidFill>
                  <a:srgbClr val="000090"/>
                </a:solidFill>
              </a:rPr>
              <a:t/>
            </a:r>
            <a:br>
              <a:rPr lang="fr-FR" b="1" dirty="0" smtClean="0">
                <a:solidFill>
                  <a:srgbClr val="000090"/>
                </a:solidFill>
              </a:rPr>
            </a:br>
            <a:r>
              <a:rPr lang="fr-FR" b="1" dirty="0" smtClean="0">
                <a:solidFill>
                  <a:srgbClr val="000090"/>
                </a:solidFill>
              </a:rPr>
              <a:t>	{ </a:t>
            </a:r>
            <a:r>
              <a:rPr lang="fr-FR" b="1" dirty="0" err="1">
                <a:solidFill>
                  <a:srgbClr val="000090"/>
                </a:solidFill>
              </a:rPr>
              <a:t>this.habitant.remove</a:t>
            </a:r>
            <a:r>
              <a:rPr lang="fr-FR" b="1" dirty="0">
                <a:solidFill>
                  <a:srgbClr val="000090"/>
                </a:solidFill>
              </a:rPr>
              <a:t>(p); }</a:t>
            </a:r>
          </a:p>
          <a:p>
            <a:r>
              <a:rPr lang="fr-FR" dirty="0" smtClean="0"/>
              <a:t>… }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152400" y="4608931"/>
            <a:ext cx="4267200" cy="221599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r>
              <a:rPr lang="fr-FR" dirty="0"/>
              <a:t>public class </a:t>
            </a:r>
            <a:r>
              <a:rPr lang="fr-FR" b="1" dirty="0">
                <a:solidFill>
                  <a:srgbClr val="000090"/>
                </a:solidFill>
              </a:rPr>
              <a:t>Personne</a:t>
            </a:r>
            <a:r>
              <a:rPr lang="fr-FR" dirty="0"/>
              <a:t> {</a:t>
            </a:r>
          </a:p>
          <a:p>
            <a:r>
              <a:rPr lang="fr-FR" b="1" dirty="0" smtClean="0"/>
              <a:t>   public </a:t>
            </a:r>
            <a:r>
              <a:rPr lang="fr-FR" b="1" dirty="0"/>
              <a:t>Adresse </a:t>
            </a:r>
            <a:r>
              <a:rPr lang="fr-FR" b="1" dirty="0" err="1"/>
              <a:t>residence</a:t>
            </a:r>
            <a:r>
              <a:rPr lang="fr-FR" b="1" dirty="0"/>
              <a:t>;</a:t>
            </a:r>
          </a:p>
          <a:p>
            <a:r>
              <a:rPr lang="fr-FR" dirty="0"/>
              <a:t>  </a:t>
            </a:r>
            <a:r>
              <a:rPr lang="fr-FR" b="1" dirty="0">
                <a:solidFill>
                  <a:srgbClr val="000090"/>
                </a:solidFill>
              </a:rPr>
              <a:t> </a:t>
            </a:r>
            <a:r>
              <a:rPr lang="fr-FR" b="1" dirty="0" smtClean="0">
                <a:solidFill>
                  <a:srgbClr val="000090"/>
                </a:solidFill>
              </a:rPr>
              <a:t>public </a:t>
            </a:r>
            <a:r>
              <a:rPr lang="fr-FR" b="1" dirty="0" err="1">
                <a:solidFill>
                  <a:srgbClr val="000090"/>
                </a:solidFill>
              </a:rPr>
              <a:t>void</a:t>
            </a:r>
            <a:r>
              <a:rPr lang="fr-FR" b="1" dirty="0">
                <a:solidFill>
                  <a:srgbClr val="000090"/>
                </a:solidFill>
              </a:rPr>
              <a:t> </a:t>
            </a:r>
            <a:r>
              <a:rPr lang="fr-FR" b="1" dirty="0" err="1">
                <a:solidFill>
                  <a:srgbClr val="000090"/>
                </a:solidFill>
              </a:rPr>
              <a:t>setAdresse</a:t>
            </a:r>
            <a:r>
              <a:rPr lang="fr-FR" b="1" dirty="0">
                <a:solidFill>
                  <a:srgbClr val="000090"/>
                </a:solidFill>
              </a:rPr>
              <a:t>(Adresse a) {</a:t>
            </a:r>
          </a:p>
          <a:p>
            <a:r>
              <a:rPr lang="fr-FR" b="1" dirty="0">
                <a:solidFill>
                  <a:srgbClr val="000090"/>
                </a:solidFill>
              </a:rPr>
              <a:t>        </a:t>
            </a:r>
            <a:r>
              <a:rPr lang="fr-FR" b="1" dirty="0" smtClean="0">
                <a:solidFill>
                  <a:srgbClr val="000090"/>
                </a:solidFill>
              </a:rPr>
              <a:t>if (</a:t>
            </a:r>
            <a:r>
              <a:rPr lang="fr-FR" b="1" dirty="0" err="1" smtClean="0">
                <a:solidFill>
                  <a:srgbClr val="000090"/>
                </a:solidFill>
              </a:rPr>
              <a:t>this.residence</a:t>
            </a:r>
            <a:r>
              <a:rPr lang="fr-FR" b="1" dirty="0" smtClean="0">
                <a:solidFill>
                  <a:srgbClr val="000090"/>
                </a:solidFill>
              </a:rPr>
              <a:t> != </a:t>
            </a:r>
            <a:r>
              <a:rPr lang="fr-FR" b="1" dirty="0" err="1" smtClean="0">
                <a:solidFill>
                  <a:srgbClr val="000090"/>
                </a:solidFill>
              </a:rPr>
              <a:t>null</a:t>
            </a:r>
            <a:r>
              <a:rPr lang="fr-FR" b="1" dirty="0" smtClean="0">
                <a:solidFill>
                  <a:srgbClr val="000090"/>
                </a:solidFill>
              </a:rPr>
              <a:t>)</a:t>
            </a:r>
            <a:br>
              <a:rPr lang="fr-FR" b="1" dirty="0" smtClean="0">
                <a:solidFill>
                  <a:srgbClr val="000090"/>
                </a:solidFill>
              </a:rPr>
            </a:br>
            <a:r>
              <a:rPr lang="fr-FR" b="1" dirty="0" smtClean="0">
                <a:solidFill>
                  <a:srgbClr val="000090"/>
                </a:solidFill>
              </a:rPr>
              <a:t>             </a:t>
            </a:r>
            <a:r>
              <a:rPr lang="fr-FR" b="1" dirty="0" err="1" smtClean="0">
                <a:solidFill>
                  <a:srgbClr val="000090"/>
                </a:solidFill>
              </a:rPr>
              <a:t>this.residence.removeHabitant</a:t>
            </a:r>
            <a:r>
              <a:rPr lang="fr-FR" b="1" dirty="0">
                <a:solidFill>
                  <a:srgbClr val="000090"/>
                </a:solidFill>
              </a:rPr>
              <a:t>(</a:t>
            </a:r>
            <a:r>
              <a:rPr lang="fr-FR" b="1" dirty="0" err="1">
                <a:solidFill>
                  <a:srgbClr val="000090"/>
                </a:solidFill>
              </a:rPr>
              <a:t>this</a:t>
            </a:r>
            <a:r>
              <a:rPr lang="fr-FR" b="1" dirty="0">
                <a:solidFill>
                  <a:srgbClr val="000090"/>
                </a:solidFill>
              </a:rPr>
              <a:t>);</a:t>
            </a:r>
          </a:p>
          <a:p>
            <a:r>
              <a:rPr lang="fr-FR" b="1" dirty="0">
                <a:solidFill>
                  <a:srgbClr val="000090"/>
                </a:solidFill>
              </a:rPr>
              <a:t>        </a:t>
            </a:r>
            <a:r>
              <a:rPr lang="fr-FR" b="1" dirty="0" smtClean="0">
                <a:solidFill>
                  <a:srgbClr val="000090"/>
                </a:solidFill>
              </a:rPr>
              <a:t> </a:t>
            </a:r>
            <a:r>
              <a:rPr lang="fr-FR" b="1" dirty="0" err="1" smtClean="0">
                <a:solidFill>
                  <a:srgbClr val="000090"/>
                </a:solidFill>
              </a:rPr>
              <a:t>this.residence</a:t>
            </a:r>
            <a:r>
              <a:rPr lang="fr-FR" b="1" dirty="0" smtClean="0">
                <a:solidFill>
                  <a:srgbClr val="000090"/>
                </a:solidFill>
              </a:rPr>
              <a:t> </a:t>
            </a:r>
            <a:r>
              <a:rPr lang="fr-FR" b="1" dirty="0">
                <a:solidFill>
                  <a:srgbClr val="000090"/>
                </a:solidFill>
              </a:rPr>
              <a:t>= a</a:t>
            </a:r>
            <a:r>
              <a:rPr lang="fr-FR" b="1" dirty="0" smtClean="0">
                <a:solidFill>
                  <a:srgbClr val="000090"/>
                </a:solidFill>
              </a:rPr>
              <a:t>;   </a:t>
            </a:r>
          </a:p>
          <a:p>
            <a:r>
              <a:rPr lang="fr-FR" b="1" dirty="0" smtClean="0">
                <a:solidFill>
                  <a:srgbClr val="000090"/>
                </a:solidFill>
              </a:rPr>
              <a:t>         </a:t>
            </a:r>
            <a:r>
              <a:rPr lang="fr-FR" b="1" dirty="0" err="1">
                <a:solidFill>
                  <a:srgbClr val="000090"/>
                </a:solidFill>
              </a:rPr>
              <a:t>this.residence.addHabitant</a:t>
            </a:r>
            <a:r>
              <a:rPr lang="fr-FR" b="1" dirty="0">
                <a:solidFill>
                  <a:srgbClr val="000090"/>
                </a:solidFill>
              </a:rPr>
              <a:t>(</a:t>
            </a:r>
            <a:r>
              <a:rPr lang="fr-FR" b="1" dirty="0" err="1">
                <a:solidFill>
                  <a:srgbClr val="000090"/>
                </a:solidFill>
              </a:rPr>
              <a:t>this</a:t>
            </a:r>
            <a:r>
              <a:rPr lang="fr-FR" b="1" dirty="0">
                <a:solidFill>
                  <a:srgbClr val="000090"/>
                </a:solidFill>
              </a:rPr>
              <a:t>);</a:t>
            </a:r>
            <a:endParaRPr lang="fr-FR" b="1" dirty="0" smtClean="0">
              <a:solidFill>
                <a:srgbClr val="000090"/>
              </a:solidFill>
            </a:endParaRPr>
          </a:p>
          <a:p>
            <a:r>
              <a:rPr lang="fr-FR" b="1" dirty="0" smtClean="0">
                <a:solidFill>
                  <a:srgbClr val="000090"/>
                </a:solidFill>
              </a:rPr>
              <a:t>} </a:t>
            </a:r>
            <a:r>
              <a:rPr lang="fr-FR" dirty="0" smtClean="0"/>
              <a:t>…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89807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Passage UML </a:t>
            </a:r>
            <a:r>
              <a:rPr lang="fr-FR" dirty="0">
                <a:sym typeface="Wingdings"/>
              </a:rPr>
              <a:t> code Java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1600200"/>
            <a:ext cx="8686800" cy="4953000"/>
          </a:xfrm>
        </p:spPr>
        <p:txBody>
          <a:bodyPr>
            <a:normAutofit lnSpcReduction="10000"/>
          </a:bodyPr>
          <a:lstStyle/>
          <a:p>
            <a:r>
              <a:rPr lang="fr-FR" sz="2800" b="1" dirty="0" smtClean="0">
                <a:solidFill>
                  <a:srgbClr val="990000"/>
                </a:solidFill>
              </a:rPr>
              <a:t>Associations</a:t>
            </a:r>
            <a:r>
              <a:rPr lang="fr-FR" sz="2800" dirty="0" smtClean="0">
                <a:solidFill>
                  <a:srgbClr val="990000"/>
                </a:solidFill>
              </a:rPr>
              <a:t> </a:t>
            </a:r>
            <a:r>
              <a:rPr lang="fr-FR" sz="2800" dirty="0" smtClean="0"/>
              <a:t>: </a:t>
            </a:r>
            <a:r>
              <a:rPr lang="fr-FR" sz="2800" b="1" dirty="0" smtClean="0">
                <a:solidFill>
                  <a:srgbClr val="990000"/>
                </a:solidFill>
              </a:rPr>
              <a:t>rôle</a:t>
            </a:r>
            <a:r>
              <a:rPr lang="fr-FR" sz="2800" dirty="0" smtClean="0"/>
              <a:t> permanent ou variable ?</a:t>
            </a:r>
          </a:p>
          <a:p>
            <a:pPr lvl="1"/>
            <a:r>
              <a:rPr lang="fr-FR" sz="2400" b="1" dirty="0" smtClean="0"/>
              <a:t>L’extrémité d’une association peut-elle changer ?</a:t>
            </a:r>
          </a:p>
          <a:p>
            <a:pPr lvl="2"/>
            <a:r>
              <a:rPr lang="fr-FR" sz="2000" b="1" dirty="0" smtClean="0"/>
              <a:t>L’objet référencé par le rôle b peut-il changer ? </a:t>
            </a:r>
          </a:p>
          <a:p>
            <a:pPr lvl="1"/>
            <a:endParaRPr lang="fr-FR" sz="2200" dirty="0"/>
          </a:p>
          <a:p>
            <a:pPr lvl="1"/>
            <a:r>
              <a:rPr lang="fr-FR" sz="2400" b="1" dirty="0" smtClean="0">
                <a:solidFill>
                  <a:srgbClr val="990000"/>
                </a:solidFill>
              </a:rPr>
              <a:t>Rôle changeable </a:t>
            </a:r>
          </a:p>
          <a:p>
            <a:pPr lvl="2"/>
            <a:r>
              <a:rPr lang="fr-FR" sz="2000" dirty="0" smtClean="0"/>
              <a:t>Un objet A peut être lié à </a:t>
            </a:r>
            <a:r>
              <a:rPr lang="fr-FR" sz="2000" b="1" dirty="0" smtClean="0"/>
              <a:t>différents objets B </a:t>
            </a:r>
            <a:r>
              <a:rPr lang="fr-FR" sz="2000" dirty="0" smtClean="0"/>
              <a:t>au cours de son cycle de vie</a:t>
            </a:r>
          </a:p>
          <a:p>
            <a:pPr lvl="2"/>
            <a:r>
              <a:rPr lang="fr-FR" sz="2000" dirty="0" smtClean="0"/>
              <a:t>Il faut alors prévoir les méthodes nécessaires sur la classe A</a:t>
            </a:r>
          </a:p>
          <a:p>
            <a:pPr lvl="3"/>
            <a:r>
              <a:rPr lang="fr-FR" sz="1800" b="1" i="1" dirty="0" err="1" smtClean="0"/>
              <a:t>getB</a:t>
            </a:r>
            <a:r>
              <a:rPr lang="fr-FR" sz="1800" b="1" i="1" dirty="0"/>
              <a:t> </a:t>
            </a:r>
            <a:r>
              <a:rPr lang="fr-FR" sz="1800" b="1" i="1" dirty="0" smtClean="0"/>
              <a:t>/ </a:t>
            </a:r>
            <a:r>
              <a:rPr lang="fr-FR" sz="1800" b="1" i="1" dirty="0" err="1" smtClean="0"/>
              <a:t>setB</a:t>
            </a:r>
            <a:r>
              <a:rPr lang="fr-FR" sz="1800" b="1" i="1" dirty="0" smtClean="0"/>
              <a:t>, </a:t>
            </a:r>
            <a:r>
              <a:rPr lang="fr-FR" sz="1800" b="1" i="1" dirty="0" err="1" smtClean="0"/>
              <a:t>addB</a:t>
            </a:r>
            <a:r>
              <a:rPr lang="fr-FR" sz="1800" b="1" i="1" dirty="0" smtClean="0"/>
              <a:t> / </a:t>
            </a:r>
            <a:r>
              <a:rPr lang="fr-FR" sz="1800" b="1" i="1" dirty="0" err="1" smtClean="0"/>
              <a:t>removeB</a:t>
            </a:r>
            <a:r>
              <a:rPr lang="fr-FR" sz="1800" b="1" i="1" dirty="0" smtClean="0"/>
              <a:t> </a:t>
            </a:r>
            <a:r>
              <a:rPr lang="fr-FR" sz="1800" i="1" dirty="0" smtClean="0"/>
              <a:t>… </a:t>
            </a:r>
          </a:p>
          <a:p>
            <a:pPr lvl="3"/>
            <a:endParaRPr lang="fr-FR" sz="1800" dirty="0"/>
          </a:p>
          <a:p>
            <a:pPr lvl="1"/>
            <a:r>
              <a:rPr lang="fr-FR" sz="2400" b="1" dirty="0" smtClean="0">
                <a:solidFill>
                  <a:srgbClr val="990000"/>
                </a:solidFill>
              </a:rPr>
              <a:t>Rôle permanent </a:t>
            </a:r>
          </a:p>
          <a:p>
            <a:pPr lvl="2"/>
            <a:r>
              <a:rPr lang="fr-FR" sz="2000" dirty="0" smtClean="0"/>
              <a:t>Une fois lié à un objet B,</a:t>
            </a:r>
            <a:r>
              <a:rPr lang="fr-FR" sz="2000" dirty="0"/>
              <a:t> </a:t>
            </a:r>
            <a:r>
              <a:rPr lang="fr-FR" sz="2000" dirty="0" smtClean="0"/>
              <a:t>la valeur du rôle b sur un objet A </a:t>
            </a:r>
            <a:r>
              <a:rPr lang="fr-FR" sz="2000" b="1" dirty="0" smtClean="0"/>
              <a:t>ne change plus</a:t>
            </a:r>
            <a:r>
              <a:rPr lang="fr-FR" sz="2000" dirty="0" smtClean="0"/>
              <a:t> </a:t>
            </a:r>
          </a:p>
          <a:p>
            <a:pPr lvl="2"/>
            <a:r>
              <a:rPr lang="fr-FR" sz="2000" dirty="0" smtClean="0"/>
              <a:t>Considérer l’usage du constructeur pour attribuer une valeur au rôle b</a:t>
            </a:r>
          </a:p>
          <a:p>
            <a:pPr lvl="2"/>
            <a:r>
              <a:rPr lang="fr-FR" sz="2000" dirty="0" smtClean="0"/>
              <a:t>Pas besoin de méthode pour modifier la valeur de b (pas de </a:t>
            </a:r>
            <a:r>
              <a:rPr lang="fr-FR" sz="2000" dirty="0" err="1" smtClean="0"/>
              <a:t>setB</a:t>
            </a:r>
            <a:r>
              <a:rPr lang="fr-FR" sz="2000" dirty="0" smtClean="0"/>
              <a:t>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867400" y="2858125"/>
            <a:ext cx="838200" cy="609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A</a:t>
            </a:r>
            <a:endParaRPr lang="fr-FR" sz="2400" b="1" dirty="0"/>
          </a:p>
        </p:txBody>
      </p:sp>
      <p:sp>
        <p:nvSpPr>
          <p:cNvPr id="6" name="Rectangle 5"/>
          <p:cNvSpPr/>
          <p:nvPr/>
        </p:nvSpPr>
        <p:spPr>
          <a:xfrm>
            <a:off x="8077200" y="2858125"/>
            <a:ext cx="914400" cy="609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B</a:t>
            </a:r>
            <a:endParaRPr lang="fr-FR" sz="2400" b="1" dirty="0"/>
          </a:p>
        </p:txBody>
      </p:sp>
      <p:cxnSp>
        <p:nvCxnSpPr>
          <p:cNvPr id="7" name="Connecteur droit 6"/>
          <p:cNvCxnSpPr>
            <a:stCxn id="6" idx="1"/>
            <a:endCxn id="5" idx="3"/>
          </p:cNvCxnSpPr>
          <p:nvPr/>
        </p:nvCxnSpPr>
        <p:spPr>
          <a:xfrm flipH="1">
            <a:off x="6705600" y="3162925"/>
            <a:ext cx="13716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7543800" y="2781925"/>
            <a:ext cx="533169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0..*</a:t>
            </a:r>
          </a:p>
          <a:p>
            <a:pPr algn="r">
              <a:spcBef>
                <a:spcPts val="600"/>
              </a:spcBef>
            </a:pPr>
            <a:r>
              <a:rPr lang="fr-FR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239150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Modélisation des applications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Développement de qualité </a:t>
            </a:r>
          </a:p>
          <a:p>
            <a:pPr lvl="1"/>
            <a:r>
              <a:rPr lang="fr-FR" sz="2400" b="1" dirty="0" smtClean="0">
                <a:solidFill>
                  <a:schemeClr val="accent1"/>
                </a:solidFill>
              </a:rPr>
              <a:t>Penser qualité </a:t>
            </a:r>
          </a:p>
          <a:p>
            <a:pPr lvl="2"/>
            <a:r>
              <a:rPr lang="fr-FR" sz="2000" dirty="0" smtClean="0"/>
              <a:t>Modularité / réutilisation </a:t>
            </a:r>
          </a:p>
          <a:p>
            <a:pPr lvl="2"/>
            <a:r>
              <a:rPr lang="fr-FR" sz="2000" dirty="0" smtClean="0"/>
              <a:t>Évolutivité / extensibilité </a:t>
            </a:r>
          </a:p>
          <a:p>
            <a:pPr lvl="2"/>
            <a:r>
              <a:rPr lang="fr-FR" sz="2000" dirty="0" smtClean="0"/>
              <a:t>Robustesse </a:t>
            </a:r>
          </a:p>
          <a:p>
            <a:pPr lvl="1"/>
            <a:r>
              <a:rPr lang="fr-FR" sz="2400" b="1" dirty="0" smtClean="0"/>
              <a:t>Vision globale </a:t>
            </a:r>
          </a:p>
          <a:p>
            <a:pPr lvl="2"/>
            <a:r>
              <a:rPr lang="fr-FR" sz="2000" dirty="0" smtClean="0"/>
              <a:t>Solution à court terme X solution à long terme</a:t>
            </a:r>
          </a:p>
          <a:p>
            <a:pPr lvl="2"/>
            <a:endParaRPr lang="fr-FR" sz="2000" dirty="0" smtClean="0"/>
          </a:p>
          <a:p>
            <a:pPr lvl="1">
              <a:buFont typeface="Wingdings" charset="2"/>
              <a:buChar char="Ø"/>
            </a:pPr>
            <a:r>
              <a:rPr lang="fr-FR" sz="2800" b="1" dirty="0" smtClean="0">
                <a:solidFill>
                  <a:srgbClr val="790A14"/>
                </a:solidFill>
              </a:rPr>
              <a:t> Besoin de modélisation ! </a:t>
            </a:r>
          </a:p>
          <a:p>
            <a:pPr lvl="1">
              <a:buFont typeface="Wingdings" charset="2"/>
              <a:buChar char="Ø"/>
            </a:pPr>
            <a:endParaRPr lang="fr-FR" sz="2800" b="1" dirty="0" smtClean="0">
              <a:solidFill>
                <a:srgbClr val="D2533C"/>
              </a:solidFill>
            </a:endParaRPr>
          </a:p>
          <a:p>
            <a:pPr lvl="1">
              <a:buFont typeface="Wingdings" charset="2"/>
              <a:buChar char="²"/>
            </a:pPr>
            <a:r>
              <a:rPr lang="fr-FR" sz="2400" b="1" dirty="0" smtClean="0"/>
              <a:t>Correspondance modèle </a:t>
            </a:r>
            <a:r>
              <a:rPr lang="fr-FR" sz="2400" b="1" dirty="0" smtClean="0">
                <a:latin typeface="Wingdings"/>
                <a:ea typeface="Wingdings"/>
                <a:cs typeface="Wingdings"/>
                <a:sym typeface="Wingdings"/>
              </a:rPr>
              <a:t></a:t>
            </a:r>
            <a:r>
              <a:rPr lang="fr-FR" sz="2400" b="1" dirty="0" smtClean="0">
                <a:sym typeface="Wingdings"/>
              </a:rPr>
              <a:t> code généré </a:t>
            </a:r>
            <a:endParaRPr lang="fr-FR" sz="2400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576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Passage UML </a:t>
            </a:r>
            <a:r>
              <a:rPr lang="fr-FR" dirty="0">
                <a:sym typeface="Wingdings"/>
              </a:rPr>
              <a:t> code Java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600" y="1600200"/>
            <a:ext cx="8458200" cy="4876800"/>
          </a:xfrm>
        </p:spPr>
        <p:txBody>
          <a:bodyPr>
            <a:normAutofit/>
          </a:bodyPr>
          <a:lstStyle/>
          <a:p>
            <a:r>
              <a:rPr lang="fr-FR" sz="2800" b="1" dirty="0" smtClean="0">
                <a:solidFill>
                  <a:srgbClr val="990000"/>
                </a:solidFill>
              </a:rPr>
              <a:t>Associations</a:t>
            </a:r>
            <a:r>
              <a:rPr lang="fr-FR" sz="2800" dirty="0" smtClean="0">
                <a:solidFill>
                  <a:srgbClr val="990000"/>
                </a:solidFill>
              </a:rPr>
              <a:t> </a:t>
            </a:r>
            <a:r>
              <a:rPr lang="fr-FR" sz="2800" dirty="0" smtClean="0"/>
              <a:t>: </a:t>
            </a:r>
            <a:r>
              <a:rPr lang="fr-FR" sz="2800" b="1" dirty="0" smtClean="0">
                <a:solidFill>
                  <a:srgbClr val="990000"/>
                </a:solidFill>
              </a:rPr>
              <a:t>agrégation</a:t>
            </a:r>
            <a:r>
              <a:rPr lang="fr-FR" sz="2800" dirty="0" smtClean="0"/>
              <a:t> &amp; </a:t>
            </a:r>
            <a:r>
              <a:rPr lang="fr-FR" sz="2800" b="1" dirty="0" smtClean="0">
                <a:solidFill>
                  <a:srgbClr val="990000"/>
                </a:solidFill>
              </a:rPr>
              <a:t>composition</a:t>
            </a:r>
          </a:p>
          <a:p>
            <a:pPr lvl="1"/>
            <a:r>
              <a:rPr lang="fr-FR" sz="2400" dirty="0"/>
              <a:t>S</a:t>
            </a:r>
            <a:r>
              <a:rPr lang="fr-FR" sz="2400" dirty="0" smtClean="0"/>
              <a:t>émantique </a:t>
            </a:r>
            <a:r>
              <a:rPr lang="fr-FR" sz="2400" b="1" i="1" dirty="0" smtClean="0"/>
              <a:t>conteneur-contenu </a:t>
            </a:r>
            <a:r>
              <a:rPr lang="fr-FR" sz="2400" dirty="0" smtClean="0"/>
              <a:t>différente </a:t>
            </a:r>
          </a:p>
          <a:p>
            <a:pPr lvl="1"/>
            <a:r>
              <a:rPr lang="fr-FR" sz="2400" dirty="0" smtClean="0"/>
              <a:t>Gestion des parties (</a:t>
            </a:r>
            <a:r>
              <a:rPr lang="fr-FR" sz="2400" b="1" i="1" dirty="0" smtClean="0"/>
              <a:t>contenu</a:t>
            </a:r>
            <a:r>
              <a:rPr lang="fr-FR" sz="2400" dirty="0" smtClean="0"/>
              <a:t>) différente</a:t>
            </a:r>
          </a:p>
          <a:p>
            <a:pPr lvl="1"/>
            <a:endParaRPr lang="fr-FR" sz="2400" dirty="0" smtClean="0"/>
          </a:p>
          <a:p>
            <a:pPr lvl="1"/>
            <a:endParaRPr lang="fr-FR" sz="2400" dirty="0" smtClean="0"/>
          </a:p>
          <a:p>
            <a:r>
              <a:rPr lang="fr-FR" sz="2800" b="1" dirty="0" smtClean="0">
                <a:solidFill>
                  <a:srgbClr val="990000"/>
                </a:solidFill>
              </a:rPr>
              <a:t>Agrégation</a:t>
            </a:r>
          </a:p>
          <a:p>
            <a:pPr lvl="1"/>
            <a:r>
              <a:rPr lang="fr-FR" dirty="0" smtClean="0"/>
              <a:t>Les objets contenu (Personne) peuvent être partagés entre plusieurs conteneurs (Groupe)</a:t>
            </a:r>
          </a:p>
          <a:p>
            <a:pPr lvl="1"/>
            <a:r>
              <a:rPr lang="fr-FR" dirty="0" smtClean="0"/>
              <a:t>Usage des collections similaire aux associations 0..* ou n..*</a:t>
            </a:r>
          </a:p>
          <a:p>
            <a:pPr lvl="1"/>
            <a:r>
              <a:rPr lang="fr-FR" dirty="0" smtClean="0"/>
              <a:t>Méthodes de </a:t>
            </a:r>
            <a:r>
              <a:rPr lang="fr-FR" b="1" dirty="0" smtClean="0"/>
              <a:t>gestion de la collection </a:t>
            </a:r>
            <a:r>
              <a:rPr lang="fr-FR" dirty="0" smtClean="0"/>
              <a:t>: </a:t>
            </a:r>
            <a:r>
              <a:rPr lang="fr-FR" b="1" dirty="0" err="1" smtClean="0"/>
              <a:t>addXXX</a:t>
            </a:r>
            <a:r>
              <a:rPr lang="fr-FR" b="1" dirty="0" smtClean="0"/>
              <a:t>, </a:t>
            </a:r>
            <a:r>
              <a:rPr lang="fr-FR" b="1" dirty="0" err="1" smtClean="0"/>
              <a:t>removeXXX</a:t>
            </a:r>
            <a:endParaRPr lang="fr-FR" b="1" dirty="0" smtClean="0"/>
          </a:p>
          <a:p>
            <a:pPr lvl="2"/>
            <a:r>
              <a:rPr lang="fr-FR" b="1" i="1" dirty="0" err="1" smtClean="0"/>
              <a:t>addPersonne</a:t>
            </a:r>
            <a:r>
              <a:rPr lang="fr-FR" b="1" i="1" dirty="0" smtClean="0"/>
              <a:t> (Personne p), </a:t>
            </a:r>
            <a:r>
              <a:rPr lang="fr-FR" b="1" i="1" dirty="0" err="1" smtClean="0"/>
              <a:t>removePersonne</a:t>
            </a:r>
            <a:r>
              <a:rPr lang="fr-FR" b="1" i="1" dirty="0" smtClean="0"/>
              <a:t>(Personne p), List </a:t>
            </a:r>
            <a:r>
              <a:rPr lang="fr-FR" b="1" i="1" dirty="0" err="1" smtClean="0"/>
              <a:t>members</a:t>
            </a:r>
            <a:r>
              <a:rPr lang="fr-FR" b="1" i="1" dirty="0" smtClean="0"/>
              <a:t>()…</a:t>
            </a:r>
            <a:endParaRPr lang="fr-FR" b="1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3276600"/>
            <a:ext cx="4708652" cy="7874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858000" y="2286000"/>
            <a:ext cx="2133600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pPr algn="ctr"/>
            <a:r>
              <a:rPr lang="fr-FR" i="1" dirty="0"/>
              <a:t>Une personne peut participer à plusieurs groupes</a:t>
            </a:r>
          </a:p>
        </p:txBody>
      </p:sp>
    </p:spTree>
    <p:extLst>
      <p:ext uri="{BB962C8B-B14F-4D97-AF65-F5344CB8AC3E}">
        <p14:creationId xmlns:p14="http://schemas.microsoft.com/office/powerpoint/2010/main" val="2959969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Passage UML </a:t>
            </a:r>
            <a:r>
              <a:rPr lang="fr-FR" dirty="0">
                <a:sym typeface="Wingdings"/>
              </a:rPr>
              <a:t> code Java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76800"/>
          </a:xfrm>
        </p:spPr>
        <p:txBody>
          <a:bodyPr/>
          <a:lstStyle/>
          <a:p>
            <a:r>
              <a:rPr lang="fr-FR" b="1" dirty="0" smtClean="0">
                <a:solidFill>
                  <a:srgbClr val="990000"/>
                </a:solidFill>
              </a:rPr>
              <a:t>Composition</a:t>
            </a:r>
            <a:endParaRPr lang="fr-FR" dirty="0" smtClean="0"/>
          </a:p>
          <a:p>
            <a:pPr lvl="1"/>
            <a:r>
              <a:rPr lang="fr-FR" dirty="0" smtClean="0"/>
              <a:t>Les objets contenu (Salle) ne sont </a:t>
            </a:r>
            <a:r>
              <a:rPr lang="fr-FR" b="1" dirty="0" smtClean="0"/>
              <a:t>pas partagés</a:t>
            </a:r>
          </a:p>
          <a:p>
            <a:pPr lvl="1"/>
            <a:endParaRPr lang="fr-FR" dirty="0"/>
          </a:p>
          <a:p>
            <a:pPr lvl="1"/>
            <a:r>
              <a:rPr lang="fr-FR" dirty="0" smtClean="0"/>
              <a:t>Le </a:t>
            </a:r>
            <a:r>
              <a:rPr lang="fr-FR" b="1" dirty="0" smtClean="0"/>
              <a:t>cycle de vie </a:t>
            </a:r>
            <a:r>
              <a:rPr lang="fr-FR" dirty="0" smtClean="0"/>
              <a:t>des objets </a:t>
            </a:r>
            <a:r>
              <a:rPr lang="fr-FR" b="1" dirty="0" smtClean="0"/>
              <a:t>contenu</a:t>
            </a:r>
            <a:r>
              <a:rPr lang="fr-FR" dirty="0" smtClean="0"/>
              <a:t> (Salle) est souvent </a:t>
            </a:r>
            <a:r>
              <a:rPr lang="fr-FR" b="1" dirty="0" smtClean="0"/>
              <a:t>géré</a:t>
            </a:r>
            <a:r>
              <a:rPr lang="fr-FR" dirty="0" smtClean="0"/>
              <a:t> par le </a:t>
            </a:r>
            <a:r>
              <a:rPr lang="fr-FR" b="1" dirty="0" smtClean="0"/>
              <a:t>conteneur</a:t>
            </a:r>
            <a:r>
              <a:rPr lang="fr-FR" dirty="0" smtClean="0"/>
              <a:t> (Bâtiment)</a:t>
            </a:r>
          </a:p>
          <a:p>
            <a:pPr lvl="2"/>
            <a:r>
              <a:rPr lang="fr-FR" i="1" dirty="0"/>
              <a:t> </a:t>
            </a:r>
            <a:r>
              <a:rPr lang="fr-FR" i="1" dirty="0" smtClean="0"/>
              <a:t>new Salle (…)    dans la classe </a:t>
            </a:r>
            <a:r>
              <a:rPr lang="fr-FR" i="1" dirty="0" err="1" smtClean="0"/>
              <a:t>Batiment</a:t>
            </a:r>
            <a:endParaRPr lang="fr-FR" i="1" dirty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r>
              <a:rPr lang="fr-FR" dirty="0" smtClean="0"/>
              <a:t>L’objet </a:t>
            </a:r>
            <a:r>
              <a:rPr lang="fr-FR" b="1" dirty="0" smtClean="0"/>
              <a:t>contenu</a:t>
            </a:r>
            <a:r>
              <a:rPr lang="fr-FR" dirty="0" smtClean="0"/>
              <a:t> peut ne </a:t>
            </a:r>
            <a:r>
              <a:rPr lang="fr-FR" b="1" dirty="0" smtClean="0"/>
              <a:t>pas être externalisé </a:t>
            </a:r>
            <a:r>
              <a:rPr lang="fr-FR" dirty="0" smtClean="0"/>
              <a:t>par le conteneur</a:t>
            </a:r>
          </a:p>
          <a:p>
            <a:pPr lvl="1"/>
            <a:r>
              <a:rPr lang="fr-FR" dirty="0" smtClean="0"/>
              <a:t>Les instances de </a:t>
            </a:r>
            <a:r>
              <a:rPr lang="fr-FR" b="1" dirty="0" smtClean="0"/>
              <a:t>contenu ne sont accessibles qu’au conteneur </a:t>
            </a:r>
          </a:p>
          <a:p>
            <a:pPr lvl="2"/>
            <a:r>
              <a:rPr lang="fr-FR" b="1" i="1" dirty="0" smtClean="0"/>
              <a:t>Pas d’objets Salle en paramètre ou en retour </a:t>
            </a:r>
            <a:endParaRPr lang="fr-FR" b="1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781800" y="2209800"/>
            <a:ext cx="2133600" cy="55399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pPr algn="ctr"/>
            <a:r>
              <a:rPr lang="fr-FR" i="1" dirty="0"/>
              <a:t>Une </a:t>
            </a:r>
            <a:r>
              <a:rPr lang="fr-FR" i="1" dirty="0" smtClean="0"/>
              <a:t>salle n’appartient qu’à un seul bâtiment</a:t>
            </a:r>
            <a:endParaRPr lang="fr-FR" i="1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2476" y="1295400"/>
            <a:ext cx="5359124" cy="7493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98" y="4114800"/>
            <a:ext cx="9144000" cy="1049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56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Passage UML </a:t>
            </a:r>
            <a:r>
              <a:rPr lang="fr-FR" dirty="0">
                <a:sym typeface="Wingdings"/>
              </a:rPr>
              <a:t> code Java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1000" y="1371600"/>
            <a:ext cx="8534400" cy="4876800"/>
          </a:xfrm>
        </p:spPr>
        <p:txBody>
          <a:bodyPr>
            <a:normAutofit/>
          </a:bodyPr>
          <a:lstStyle/>
          <a:p>
            <a:r>
              <a:rPr lang="fr-FR" sz="2800" b="1" dirty="0" smtClean="0">
                <a:solidFill>
                  <a:srgbClr val="990000"/>
                </a:solidFill>
              </a:rPr>
              <a:t>Classe-Associations</a:t>
            </a:r>
          </a:p>
          <a:p>
            <a:pPr lvl="1"/>
            <a:r>
              <a:rPr lang="fr-FR" sz="2400" b="1" dirty="0" smtClean="0"/>
              <a:t>Sémantique</a:t>
            </a:r>
            <a:r>
              <a:rPr lang="fr-FR" sz="2400" dirty="0" smtClean="0"/>
              <a:t> : un objet Inscription n’existe que s’il y a un étudiant inscrit à un module</a:t>
            </a:r>
          </a:p>
          <a:p>
            <a:pPr lvl="1"/>
            <a:r>
              <a:rPr lang="fr-FR" sz="2400" b="1" dirty="0"/>
              <a:t>C</a:t>
            </a:r>
            <a:r>
              <a:rPr lang="fr-FR" sz="2400" b="1" dirty="0" smtClean="0"/>
              <a:t>onstructeur</a:t>
            </a:r>
            <a:r>
              <a:rPr lang="fr-FR" sz="2400" dirty="0" smtClean="0"/>
              <a:t> peut assurer ce lien : </a:t>
            </a:r>
            <a:r>
              <a:rPr lang="fr-FR" sz="2400" i="1" dirty="0" smtClean="0"/>
              <a:t>Inscription (Etudiant, Module)</a:t>
            </a:r>
            <a:endParaRPr lang="fr-FR" sz="2400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3200400"/>
            <a:ext cx="6629400" cy="23186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6200" y="4267200"/>
            <a:ext cx="4572000" cy="2492990"/>
          </a:xfrm>
          <a:prstGeom prst="rect">
            <a:avLst/>
          </a:prstGeom>
          <a:noFill/>
          <a:ln w="12700" cmpd="sng"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0" rIns="36000" bIns="0">
            <a:spAutoFit/>
          </a:bodyPr>
          <a:lstStyle/>
          <a:p>
            <a:r>
              <a:rPr lang="fr-FR" b="1" dirty="0" smtClean="0"/>
              <a:t>public </a:t>
            </a:r>
            <a:r>
              <a:rPr lang="fr-FR" b="1" dirty="0"/>
              <a:t>class Inscription </a:t>
            </a:r>
            <a:r>
              <a:rPr lang="fr-FR" b="1" dirty="0" smtClean="0"/>
              <a:t>{</a:t>
            </a:r>
          </a:p>
          <a:p>
            <a:r>
              <a:rPr lang="fr-FR" b="1" dirty="0"/>
              <a:t> </a:t>
            </a:r>
            <a:r>
              <a:rPr lang="fr-FR" b="1" dirty="0" smtClean="0"/>
              <a:t>     …</a:t>
            </a:r>
            <a:endParaRPr lang="fr-FR" b="1" dirty="0"/>
          </a:p>
          <a:p>
            <a:r>
              <a:rPr lang="fr-FR" dirty="0" smtClean="0"/>
              <a:t>     </a:t>
            </a:r>
            <a:r>
              <a:rPr lang="fr-FR" b="1" dirty="0" smtClean="0"/>
              <a:t>Etudiant </a:t>
            </a:r>
            <a:r>
              <a:rPr lang="fr-FR" b="1" dirty="0" err="1"/>
              <a:t>etudiant</a:t>
            </a:r>
            <a:r>
              <a:rPr lang="fr-FR" b="1" dirty="0" smtClean="0"/>
              <a:t>;</a:t>
            </a:r>
          </a:p>
          <a:p>
            <a:r>
              <a:rPr lang="fr-FR" b="1" dirty="0" smtClean="0"/>
              <a:t>     </a:t>
            </a:r>
            <a:r>
              <a:rPr lang="fr-FR" b="1" dirty="0"/>
              <a:t>Module module</a:t>
            </a:r>
            <a:r>
              <a:rPr lang="fr-FR" b="1" dirty="0" smtClean="0"/>
              <a:t>;</a:t>
            </a:r>
          </a:p>
          <a:p>
            <a:r>
              <a:rPr lang="fr-FR" b="1" dirty="0"/>
              <a:t> </a:t>
            </a:r>
            <a:r>
              <a:rPr lang="fr-FR" b="1" dirty="0" smtClean="0"/>
              <a:t>    </a:t>
            </a:r>
            <a:r>
              <a:rPr lang="fr-FR" b="1" dirty="0" smtClean="0">
                <a:solidFill>
                  <a:srgbClr val="990000"/>
                </a:solidFill>
              </a:rPr>
              <a:t>public </a:t>
            </a:r>
            <a:r>
              <a:rPr lang="fr-FR" b="1" dirty="0">
                <a:solidFill>
                  <a:srgbClr val="990000"/>
                </a:solidFill>
              </a:rPr>
              <a:t>Inscription(Etudiant e, </a:t>
            </a:r>
            <a:r>
              <a:rPr lang="fr-FR" b="1" dirty="0" smtClean="0">
                <a:solidFill>
                  <a:srgbClr val="990000"/>
                </a:solidFill>
              </a:rPr>
              <a:t/>
            </a:r>
            <a:br>
              <a:rPr lang="fr-FR" b="1" dirty="0" smtClean="0">
                <a:solidFill>
                  <a:srgbClr val="990000"/>
                </a:solidFill>
              </a:rPr>
            </a:br>
            <a:r>
              <a:rPr lang="fr-FR" b="1" dirty="0" smtClean="0">
                <a:solidFill>
                  <a:srgbClr val="990000"/>
                </a:solidFill>
              </a:rPr>
              <a:t>		  Module </a:t>
            </a:r>
            <a:r>
              <a:rPr lang="fr-FR" b="1" dirty="0">
                <a:solidFill>
                  <a:srgbClr val="990000"/>
                </a:solidFill>
              </a:rPr>
              <a:t>m) {</a:t>
            </a:r>
          </a:p>
          <a:p>
            <a:r>
              <a:rPr lang="fr-FR" b="1" dirty="0"/>
              <a:t>            </a:t>
            </a:r>
            <a:r>
              <a:rPr lang="fr-FR" b="1" dirty="0" err="1"/>
              <a:t>this.etudiant</a:t>
            </a:r>
            <a:r>
              <a:rPr lang="fr-FR" b="1" dirty="0"/>
              <a:t> = e;</a:t>
            </a:r>
          </a:p>
          <a:p>
            <a:r>
              <a:rPr lang="fr-FR" b="1" dirty="0"/>
              <a:t>            </a:t>
            </a:r>
            <a:r>
              <a:rPr lang="fr-FR" b="1" dirty="0" err="1"/>
              <a:t>this.module</a:t>
            </a:r>
            <a:r>
              <a:rPr lang="fr-FR" b="1" dirty="0"/>
              <a:t> = m</a:t>
            </a:r>
            <a:r>
              <a:rPr lang="fr-FR" b="1" dirty="0" smtClean="0"/>
              <a:t>; … }</a:t>
            </a:r>
            <a:endParaRPr lang="fr-FR" b="1" dirty="0"/>
          </a:p>
          <a:p>
            <a:r>
              <a:rPr lang="fr-FR" dirty="0"/>
              <a:t>     </a:t>
            </a:r>
            <a:r>
              <a:rPr lang="fr-FR" dirty="0" smtClean="0"/>
              <a:t>…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85094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34" y="4191000"/>
            <a:ext cx="7932457" cy="26736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Passage UML </a:t>
            </a:r>
            <a:r>
              <a:rPr lang="fr-FR" dirty="0">
                <a:sym typeface="Wingdings"/>
              </a:rPr>
              <a:t> code Java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dirty="0">
                <a:solidFill>
                  <a:srgbClr val="990000"/>
                </a:solidFill>
              </a:rPr>
              <a:t>Classe-Associations</a:t>
            </a:r>
          </a:p>
          <a:p>
            <a:pPr lvl="1"/>
            <a:r>
              <a:rPr lang="fr-FR" dirty="0" smtClean="0"/>
              <a:t>Génération de code sur </a:t>
            </a:r>
            <a:r>
              <a:rPr lang="fr-FR" dirty="0" err="1" smtClean="0"/>
              <a:t>VisualParadigm</a:t>
            </a:r>
            <a:endParaRPr lang="fr-FR" dirty="0" smtClean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600" y="304800"/>
            <a:ext cx="3135539" cy="63410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ZoneTexte 5"/>
          <p:cNvSpPr txBox="1"/>
          <p:nvPr/>
        </p:nvSpPr>
        <p:spPr>
          <a:xfrm>
            <a:off x="1828800" y="2590800"/>
            <a:ext cx="3657600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fr-FR" b="1" dirty="0" smtClean="0"/>
              <a:t>Propriétés des extrémités</a:t>
            </a:r>
          </a:p>
          <a:p>
            <a:pPr algn="ctr"/>
            <a:r>
              <a:rPr lang="fr-FR" dirty="0" smtClean="0"/>
              <a:t>Plusieurs propriétés disponibles, dont la présence des </a:t>
            </a:r>
            <a:r>
              <a:rPr lang="fr-FR" dirty="0" err="1" smtClean="0"/>
              <a:t>get</a:t>
            </a:r>
            <a:r>
              <a:rPr lang="fr-FR" dirty="0" smtClean="0"/>
              <a:t>/set</a:t>
            </a:r>
            <a:endParaRPr lang="fr-FR" b="1" i="1" dirty="0" smtClean="0"/>
          </a:p>
        </p:txBody>
      </p:sp>
      <p:cxnSp>
        <p:nvCxnSpPr>
          <p:cNvPr id="7" name="Connecteur droit avec flèche 6"/>
          <p:cNvCxnSpPr>
            <a:stCxn id="6" idx="3"/>
          </p:cNvCxnSpPr>
          <p:nvPr/>
        </p:nvCxnSpPr>
        <p:spPr>
          <a:xfrm>
            <a:off x="5486400" y="3006299"/>
            <a:ext cx="990600" cy="103230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1" name="Imag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447800"/>
            <a:ext cx="7655834" cy="5257800"/>
          </a:xfrm>
          <a:prstGeom prst="rect">
            <a:avLst/>
          </a:prstGeom>
          <a:ln w="38100" cap="sq">
            <a:solidFill>
              <a:srgbClr val="99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ZoneTexte 11"/>
          <p:cNvSpPr txBox="1"/>
          <p:nvPr/>
        </p:nvSpPr>
        <p:spPr>
          <a:xfrm>
            <a:off x="5486400" y="1836003"/>
            <a:ext cx="3413123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fr-FR" b="1" dirty="0" smtClean="0"/>
              <a:t>Rôle changeable ou pas ?</a:t>
            </a:r>
            <a:endParaRPr lang="fr-FR" dirty="0" smtClean="0"/>
          </a:p>
          <a:p>
            <a:pPr algn="ctr"/>
            <a:r>
              <a:rPr lang="fr-FR" dirty="0" smtClean="0"/>
              <a:t>VP génère automatiquement les getter/setter pour les rôles</a:t>
            </a:r>
          </a:p>
        </p:txBody>
      </p:sp>
      <p:cxnSp>
        <p:nvCxnSpPr>
          <p:cNvPr id="13" name="Connecteur droit avec flèche 12"/>
          <p:cNvCxnSpPr>
            <a:stCxn id="12" idx="2"/>
          </p:cNvCxnSpPr>
          <p:nvPr/>
        </p:nvCxnSpPr>
        <p:spPr>
          <a:xfrm flipH="1">
            <a:off x="6553200" y="2667000"/>
            <a:ext cx="639762" cy="914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0080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Passage UML </a:t>
            </a:r>
            <a:r>
              <a:rPr lang="fr-FR" dirty="0">
                <a:sym typeface="Wingdings"/>
              </a:rPr>
              <a:t> code Java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>
            <a:normAutofit/>
          </a:bodyPr>
          <a:lstStyle/>
          <a:p>
            <a:r>
              <a:rPr lang="fr-FR" sz="2800" b="1" dirty="0" smtClean="0">
                <a:solidFill>
                  <a:srgbClr val="990000"/>
                </a:solidFill>
              </a:rPr>
              <a:t>Associations </a:t>
            </a:r>
            <a:r>
              <a:rPr lang="fr-FR" sz="2800" b="1" dirty="0" err="1" smtClean="0">
                <a:solidFill>
                  <a:srgbClr val="990000"/>
                </a:solidFill>
              </a:rPr>
              <a:t>n-aires</a:t>
            </a:r>
            <a:endParaRPr lang="fr-FR" sz="2800" b="1" dirty="0" smtClean="0">
              <a:solidFill>
                <a:srgbClr val="990000"/>
              </a:solidFill>
            </a:endParaRPr>
          </a:p>
          <a:p>
            <a:pPr lvl="1"/>
            <a:r>
              <a:rPr lang="fr-FR" sz="2400" dirty="0" smtClean="0"/>
              <a:t>Bien souvent, les associations </a:t>
            </a:r>
            <a:r>
              <a:rPr lang="fr-FR" sz="2400" dirty="0" err="1" smtClean="0"/>
              <a:t>n-aires</a:t>
            </a:r>
            <a:r>
              <a:rPr lang="fr-FR" sz="2400" dirty="0" smtClean="0"/>
              <a:t> vont être traitées comme une classe-association</a:t>
            </a:r>
          </a:p>
          <a:p>
            <a:pPr lvl="2"/>
            <a:r>
              <a:rPr lang="fr-FR" sz="2200" dirty="0" smtClean="0"/>
              <a:t>Création d’une </a:t>
            </a:r>
            <a:r>
              <a:rPr lang="fr-FR" sz="2200" b="1" dirty="0" smtClean="0"/>
              <a:t>classe</a:t>
            </a:r>
            <a:r>
              <a:rPr lang="fr-FR" sz="2200" dirty="0" smtClean="0"/>
              <a:t> lui correspondant</a:t>
            </a:r>
          </a:p>
          <a:p>
            <a:pPr lvl="2"/>
            <a:r>
              <a:rPr lang="fr-FR" sz="2200" dirty="0" smtClean="0"/>
              <a:t>Extrémités établies par le </a:t>
            </a:r>
            <a:r>
              <a:rPr lang="fr-FR" sz="2200" b="1" dirty="0" smtClean="0"/>
              <a:t>constructeur</a:t>
            </a:r>
            <a:r>
              <a:rPr lang="fr-FR" sz="2200" dirty="0" smtClean="0"/>
              <a:t> ou par </a:t>
            </a:r>
            <a:r>
              <a:rPr lang="fr-FR" sz="2200" b="1" dirty="0" smtClean="0"/>
              <a:t>getter/setter </a:t>
            </a:r>
            <a:endParaRPr lang="fr-FR" sz="2200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315276" y="3784305"/>
            <a:ext cx="3810000" cy="3046988"/>
          </a:xfrm>
          <a:prstGeom prst="rect">
            <a:avLst/>
          </a:prstGeom>
        </p:spPr>
        <p:txBody>
          <a:bodyPr wrap="square" lIns="36000" tIns="0" rIns="36000" bIns="0">
            <a:spAutoFit/>
          </a:bodyPr>
          <a:lstStyle/>
          <a:p>
            <a:r>
              <a:rPr lang="fr-FR" b="1" dirty="0">
                <a:solidFill>
                  <a:srgbClr val="990000"/>
                </a:solidFill>
              </a:rPr>
              <a:t>public class </a:t>
            </a:r>
            <a:r>
              <a:rPr lang="fr-FR" b="1" dirty="0" err="1">
                <a:solidFill>
                  <a:srgbClr val="990000"/>
                </a:solidFill>
              </a:rPr>
              <a:t>reservation</a:t>
            </a:r>
            <a:r>
              <a:rPr lang="fr-FR" b="1" dirty="0">
                <a:solidFill>
                  <a:srgbClr val="990000"/>
                </a:solidFill>
              </a:rPr>
              <a:t> {</a:t>
            </a:r>
          </a:p>
          <a:p>
            <a:r>
              <a:rPr lang="fr-FR" dirty="0"/>
              <a:t> </a:t>
            </a:r>
            <a:r>
              <a:rPr lang="fr-FR" dirty="0" smtClean="0"/>
              <a:t>      </a:t>
            </a:r>
            <a:r>
              <a:rPr lang="fr-FR" b="1" dirty="0" smtClean="0"/>
              <a:t> Train </a:t>
            </a:r>
            <a:r>
              <a:rPr lang="fr-FR" b="1" dirty="0" err="1"/>
              <a:t>a_Train</a:t>
            </a:r>
            <a:r>
              <a:rPr lang="fr-FR" b="1" dirty="0"/>
              <a:t>_;</a:t>
            </a:r>
          </a:p>
          <a:p>
            <a:r>
              <a:rPr lang="fr-FR" b="1" dirty="0" smtClean="0"/>
              <a:t>        Place </a:t>
            </a:r>
            <a:r>
              <a:rPr lang="fr-FR" b="1" dirty="0" err="1"/>
              <a:t>a_Place</a:t>
            </a:r>
            <a:r>
              <a:rPr lang="fr-FR" b="1" dirty="0"/>
              <a:t>_;</a:t>
            </a:r>
          </a:p>
          <a:p>
            <a:r>
              <a:rPr lang="fr-FR" b="1" dirty="0" smtClean="0"/>
              <a:t>        Traveller </a:t>
            </a:r>
            <a:r>
              <a:rPr lang="fr-FR" b="1" dirty="0" err="1"/>
              <a:t>a_Traveller</a:t>
            </a:r>
            <a:r>
              <a:rPr lang="fr-FR" b="1" dirty="0"/>
              <a:t>_;</a:t>
            </a:r>
          </a:p>
          <a:p>
            <a:r>
              <a:rPr lang="fr-FR" b="1" dirty="0"/>
              <a:t>   </a:t>
            </a:r>
            <a:r>
              <a:rPr lang="fr-FR" b="1" dirty="0" smtClean="0"/>
              <a:t>     </a:t>
            </a:r>
            <a:r>
              <a:rPr lang="fr-FR" b="1" dirty="0">
                <a:solidFill>
                  <a:srgbClr val="990000"/>
                </a:solidFill>
              </a:rPr>
              <a:t>public </a:t>
            </a:r>
            <a:r>
              <a:rPr lang="fr-FR" b="1" dirty="0" err="1">
                <a:solidFill>
                  <a:srgbClr val="990000"/>
                </a:solidFill>
              </a:rPr>
              <a:t>reservation</a:t>
            </a:r>
            <a:r>
              <a:rPr lang="fr-FR" b="1" dirty="0">
                <a:solidFill>
                  <a:srgbClr val="990000"/>
                </a:solidFill>
              </a:rPr>
              <a:t> (Train </a:t>
            </a:r>
            <a:r>
              <a:rPr lang="fr-FR" b="1" dirty="0" err="1">
                <a:solidFill>
                  <a:srgbClr val="990000"/>
                </a:solidFill>
              </a:rPr>
              <a:t>t</a:t>
            </a:r>
            <a:r>
              <a:rPr lang="fr-FR" b="1" dirty="0">
                <a:solidFill>
                  <a:srgbClr val="990000"/>
                </a:solidFill>
              </a:rPr>
              <a:t>, Place p, </a:t>
            </a:r>
            <a:r>
              <a:rPr lang="fr-FR" b="1" dirty="0" smtClean="0">
                <a:solidFill>
                  <a:srgbClr val="990000"/>
                </a:solidFill>
              </a:rPr>
              <a:t/>
            </a:r>
            <a:br>
              <a:rPr lang="fr-FR" b="1" dirty="0" smtClean="0">
                <a:solidFill>
                  <a:srgbClr val="990000"/>
                </a:solidFill>
              </a:rPr>
            </a:br>
            <a:r>
              <a:rPr lang="fr-FR" b="1" dirty="0" smtClean="0">
                <a:solidFill>
                  <a:srgbClr val="990000"/>
                </a:solidFill>
              </a:rPr>
              <a:t>		       Traveller </a:t>
            </a:r>
            <a:r>
              <a:rPr lang="fr-FR" b="1" dirty="0">
                <a:solidFill>
                  <a:srgbClr val="990000"/>
                </a:solidFill>
              </a:rPr>
              <a:t>tr)</a:t>
            </a:r>
            <a:r>
              <a:rPr lang="fr-FR" b="1" dirty="0"/>
              <a:t> {</a:t>
            </a:r>
          </a:p>
          <a:p>
            <a:r>
              <a:rPr lang="fr-FR" b="1" dirty="0"/>
              <a:t>        </a:t>
            </a:r>
            <a:r>
              <a:rPr lang="fr-FR" b="1" dirty="0" smtClean="0"/>
              <a:t>	</a:t>
            </a:r>
            <a:r>
              <a:rPr lang="fr-FR" b="1" dirty="0" err="1" smtClean="0"/>
              <a:t>this.a_Place</a:t>
            </a:r>
            <a:r>
              <a:rPr lang="fr-FR" b="1" dirty="0" smtClean="0"/>
              <a:t>_ </a:t>
            </a:r>
            <a:r>
              <a:rPr lang="fr-FR" b="1" dirty="0"/>
              <a:t>= p;</a:t>
            </a:r>
          </a:p>
          <a:p>
            <a:r>
              <a:rPr lang="fr-FR" b="1" dirty="0"/>
              <a:t>       </a:t>
            </a:r>
            <a:r>
              <a:rPr lang="fr-FR" b="1" dirty="0" smtClean="0"/>
              <a:t>	</a:t>
            </a:r>
            <a:r>
              <a:rPr lang="fr-FR" b="1" dirty="0" err="1" smtClean="0"/>
              <a:t>this.a_Train</a:t>
            </a:r>
            <a:r>
              <a:rPr lang="fr-FR" b="1" dirty="0" smtClean="0"/>
              <a:t>_ </a:t>
            </a:r>
            <a:r>
              <a:rPr lang="fr-FR" b="1" dirty="0"/>
              <a:t>= </a:t>
            </a:r>
            <a:r>
              <a:rPr lang="fr-FR" b="1" dirty="0" err="1"/>
              <a:t>t</a:t>
            </a:r>
            <a:r>
              <a:rPr lang="fr-FR" b="1" dirty="0"/>
              <a:t>;</a:t>
            </a:r>
          </a:p>
          <a:p>
            <a:r>
              <a:rPr lang="fr-FR" b="1" dirty="0"/>
              <a:t>      </a:t>
            </a:r>
            <a:r>
              <a:rPr lang="fr-FR" b="1" dirty="0" smtClean="0"/>
              <a:t>	</a:t>
            </a:r>
            <a:r>
              <a:rPr lang="fr-FR" b="1" dirty="0" err="1" smtClean="0"/>
              <a:t>this.a_Traveller</a:t>
            </a:r>
            <a:r>
              <a:rPr lang="fr-FR" b="1" dirty="0" smtClean="0"/>
              <a:t>_ </a:t>
            </a:r>
            <a:r>
              <a:rPr lang="fr-FR" b="1" dirty="0"/>
              <a:t>= tr;</a:t>
            </a:r>
          </a:p>
          <a:p>
            <a:r>
              <a:rPr lang="fr-FR" b="1" dirty="0"/>
              <a:t>    </a:t>
            </a:r>
            <a:r>
              <a:rPr lang="fr-FR" b="1" dirty="0" smtClean="0"/>
              <a:t>    }</a:t>
            </a:r>
            <a:endParaRPr lang="fr-FR" b="1" dirty="0"/>
          </a:p>
          <a:p>
            <a:r>
              <a:rPr lang="fr-FR" b="1" dirty="0" smtClean="0"/>
              <a:t>… </a:t>
            </a:r>
            <a:endParaRPr lang="fr-FR" b="1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4191000"/>
            <a:ext cx="5486400" cy="2300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881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Passage UML </a:t>
            </a:r>
            <a:r>
              <a:rPr lang="fr-FR" dirty="0">
                <a:sym typeface="Wingdings"/>
              </a:rPr>
              <a:t> code Java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b="1" dirty="0" smtClean="0">
                <a:solidFill>
                  <a:srgbClr val="990000"/>
                </a:solidFill>
              </a:rPr>
              <a:t>Quelques détails à ne pas oublier… </a:t>
            </a:r>
          </a:p>
          <a:p>
            <a:endParaRPr lang="fr-FR" sz="2800" b="1" dirty="0" smtClean="0">
              <a:solidFill>
                <a:srgbClr val="990000"/>
              </a:solidFill>
            </a:endParaRPr>
          </a:p>
          <a:p>
            <a:r>
              <a:rPr lang="fr-FR" sz="2800" b="1" dirty="0" smtClean="0"/>
              <a:t>Envoie de message : </a:t>
            </a:r>
            <a:r>
              <a:rPr lang="fr-FR" sz="2800" dirty="0" smtClean="0"/>
              <a:t>Attention à l'</a:t>
            </a:r>
            <a:r>
              <a:rPr lang="fr-FR" sz="2800" b="1" dirty="0" smtClean="0">
                <a:solidFill>
                  <a:srgbClr val="990000"/>
                </a:solidFill>
              </a:rPr>
              <a:t>encapsulation </a:t>
            </a:r>
            <a:r>
              <a:rPr lang="fr-FR" sz="2800" dirty="0" smtClean="0"/>
              <a:t>!</a:t>
            </a:r>
          </a:p>
          <a:p>
            <a:pPr lvl="1"/>
            <a:r>
              <a:rPr lang="fr-FR" sz="2600" dirty="0" smtClean="0"/>
              <a:t>Attention à ne pas </a:t>
            </a:r>
            <a:r>
              <a:rPr lang="fr-FR" sz="2600" b="1" dirty="0" smtClean="0"/>
              <a:t>exposer les structures internes </a:t>
            </a:r>
            <a:r>
              <a:rPr lang="fr-FR" sz="2600" dirty="0" smtClean="0"/>
              <a:t>par les retours des méthodes </a:t>
            </a:r>
          </a:p>
          <a:p>
            <a:pPr lvl="2"/>
            <a:r>
              <a:rPr lang="fr-FR" sz="2400" dirty="0" smtClean="0"/>
              <a:t>Retour d’un objet/</a:t>
            </a:r>
            <a:r>
              <a:rPr lang="fr-FR" sz="2400" dirty="0" err="1" smtClean="0"/>
              <a:t>array</a:t>
            </a:r>
            <a:r>
              <a:rPr lang="fr-FR" sz="2400" dirty="0" smtClean="0"/>
              <a:t> : </a:t>
            </a:r>
            <a:r>
              <a:rPr lang="fr-FR" sz="2400" b="1" dirty="0" smtClean="0"/>
              <a:t>passage par référence</a:t>
            </a:r>
            <a:r>
              <a:rPr lang="fr-FR" sz="2400" dirty="0" smtClean="0"/>
              <a:t> </a:t>
            </a:r>
          </a:p>
          <a:p>
            <a:pPr lvl="2"/>
            <a:r>
              <a:rPr lang="fr-FR" sz="2400" dirty="0" smtClean="0"/>
              <a:t>Classe </a:t>
            </a:r>
            <a:r>
              <a:rPr lang="fr-FR" sz="2400" b="1" dirty="0" smtClean="0"/>
              <a:t>String</a:t>
            </a:r>
            <a:r>
              <a:rPr lang="fr-FR" sz="2400" dirty="0" smtClean="0"/>
              <a:t> : non modifiable </a:t>
            </a:r>
          </a:p>
          <a:p>
            <a:pPr lvl="2"/>
            <a:endParaRPr lang="fr-FR" sz="2400" dirty="0" smtClean="0"/>
          </a:p>
          <a:p>
            <a:pPr lvl="1"/>
            <a:r>
              <a:rPr lang="fr-FR" sz="2600" dirty="0" smtClean="0"/>
              <a:t>Attention aux attributs </a:t>
            </a:r>
            <a:r>
              <a:rPr lang="fr-FR" sz="2600" b="1" dirty="0" err="1" smtClean="0"/>
              <a:t>protected</a:t>
            </a:r>
            <a:r>
              <a:rPr lang="fr-FR" sz="2600" dirty="0" smtClean="0"/>
              <a:t> (et "package")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50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Passage UML </a:t>
            </a:r>
            <a:r>
              <a:rPr lang="fr-FR" dirty="0">
                <a:sym typeface="Wingdings"/>
              </a:rPr>
              <a:t> code Java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1371600"/>
            <a:ext cx="7185740" cy="2806700"/>
          </a:xfrm>
          <a:prstGeom prst="rect">
            <a:avLst/>
          </a:prstGeom>
        </p:spPr>
      </p:pic>
      <p:pic>
        <p:nvPicPr>
          <p:cNvPr id="9" name="Image 8" descr="codeEtudiant.pn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819400"/>
            <a:ext cx="6451600" cy="4000500"/>
          </a:xfrm>
          <a:prstGeom prst="rect">
            <a:avLst/>
          </a:prstGeom>
        </p:spPr>
      </p:pic>
      <p:cxnSp>
        <p:nvCxnSpPr>
          <p:cNvPr id="13" name="Connecteur droit avec flèche 12"/>
          <p:cNvCxnSpPr/>
          <p:nvPr/>
        </p:nvCxnSpPr>
        <p:spPr>
          <a:xfrm>
            <a:off x="381000" y="35814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>
            <a:off x="685800" y="58674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Imag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1800" y="1054100"/>
            <a:ext cx="6019800" cy="43561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Accolade ouvrante 16"/>
          <p:cNvSpPr/>
          <p:nvPr/>
        </p:nvSpPr>
        <p:spPr>
          <a:xfrm>
            <a:off x="4038600" y="3733800"/>
            <a:ext cx="228600" cy="60960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Accolade ouvrante 17"/>
          <p:cNvSpPr/>
          <p:nvPr/>
        </p:nvSpPr>
        <p:spPr>
          <a:xfrm>
            <a:off x="4038600" y="4495800"/>
            <a:ext cx="228600" cy="45720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00600" y="5277808"/>
            <a:ext cx="2971800" cy="14277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17674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Passage UML </a:t>
            </a:r>
            <a:r>
              <a:rPr lang="fr-FR" dirty="0">
                <a:sym typeface="Wingdings"/>
              </a:rPr>
              <a:t> code Java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b="1" dirty="0">
                <a:solidFill>
                  <a:srgbClr val="990000"/>
                </a:solidFill>
              </a:rPr>
              <a:t>Quelques détails à ne pas oublier… </a:t>
            </a:r>
          </a:p>
          <a:p>
            <a:endParaRPr lang="fr-FR" sz="2800" dirty="0" smtClean="0"/>
          </a:p>
          <a:p>
            <a:r>
              <a:rPr lang="fr-FR" sz="2800" b="1" dirty="0" smtClean="0">
                <a:solidFill>
                  <a:srgbClr val="990000"/>
                </a:solidFill>
              </a:rPr>
              <a:t>Instanciation</a:t>
            </a:r>
            <a:r>
              <a:rPr lang="fr-FR" sz="2800" dirty="0" smtClean="0"/>
              <a:t> : Attention où on instancie </a:t>
            </a:r>
          </a:p>
          <a:p>
            <a:pPr lvl="1"/>
            <a:r>
              <a:rPr lang="fr-FR" sz="2400" dirty="0" smtClean="0"/>
              <a:t>La création d’un instance d’une autre classe entraîne la </a:t>
            </a:r>
            <a:r>
              <a:rPr lang="fr-FR" sz="2400" dirty="0"/>
              <a:t>c</a:t>
            </a:r>
            <a:r>
              <a:rPr lang="fr-FR" sz="2400" dirty="0" smtClean="0"/>
              <a:t>réation d’une </a:t>
            </a:r>
            <a:r>
              <a:rPr lang="fr-FR" sz="2400" b="1" dirty="0" smtClean="0"/>
              <a:t>dépendance forte </a:t>
            </a:r>
            <a:r>
              <a:rPr lang="fr-FR" sz="2400" dirty="0" smtClean="0"/>
              <a:t>entre classes</a:t>
            </a:r>
          </a:p>
          <a:p>
            <a:pPr lvl="1"/>
            <a:r>
              <a:rPr lang="fr-FR" sz="2400" b="1" dirty="0" smtClean="0"/>
              <a:t>Couplage fort </a:t>
            </a:r>
            <a:r>
              <a:rPr lang="fr-FR" sz="2400" dirty="0" smtClean="0">
                <a:sym typeface="Wingdings"/>
              </a:rPr>
              <a:t> plus difficile à réutiliser et à faire évoluer</a:t>
            </a:r>
          </a:p>
          <a:p>
            <a:pPr lvl="2"/>
            <a:r>
              <a:rPr lang="fr-FR" sz="2000" dirty="0" smtClean="0"/>
              <a:t>Exemple : utilisation d’une sous-classe…. </a:t>
            </a:r>
          </a:p>
          <a:p>
            <a:pPr lvl="1"/>
            <a:r>
              <a:rPr lang="fr-FR" sz="2400" dirty="0" smtClean="0"/>
              <a:t>Usage du principe de l’</a:t>
            </a:r>
            <a:r>
              <a:rPr lang="fr-FR" sz="2400" b="1" dirty="0" smtClean="0"/>
              <a:t>injection de dépendance </a:t>
            </a:r>
          </a:p>
          <a:p>
            <a:pPr lvl="2"/>
            <a:r>
              <a:rPr lang="fr-FR" sz="2200" dirty="0" smtClean="0"/>
              <a:t>Introduction de la nouvelle instance par paramètre ou par getter/setter</a:t>
            </a:r>
          </a:p>
          <a:p>
            <a:pPr lvl="2"/>
            <a:r>
              <a:rPr lang="fr-FR" sz="2200" dirty="0" smtClean="0"/>
              <a:t>Exemple : interface </a:t>
            </a:r>
            <a:r>
              <a:rPr lang="fr-FR" sz="2200" dirty="0" err="1" smtClean="0"/>
              <a:t>Door</a:t>
            </a:r>
            <a:r>
              <a:rPr lang="fr-FR" sz="2200" dirty="0" smtClean="0"/>
              <a:t>, classe </a:t>
            </a:r>
            <a:r>
              <a:rPr lang="fr-FR" sz="2200" dirty="0" err="1" smtClean="0"/>
              <a:t>ControlDevice</a:t>
            </a:r>
            <a:endParaRPr lang="fr-FR" sz="22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3916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accent1"/>
                </a:solidFill>
              </a:rPr>
              <a:t>Modélisation des applications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Correspondance modèle </a:t>
            </a:r>
            <a:r>
              <a:rPr lang="fr-FR" dirty="0" smtClean="0">
                <a:sym typeface="Wingdings"/>
              </a:rPr>
              <a:t></a:t>
            </a:r>
            <a:r>
              <a:rPr lang="fr-FR" sz="2800" dirty="0" smtClean="0">
                <a:sym typeface="Wingdings"/>
              </a:rPr>
              <a:t> code</a:t>
            </a:r>
          </a:p>
          <a:p>
            <a:pPr lvl="1"/>
            <a:r>
              <a:rPr lang="fr-FR" sz="2400" dirty="0" smtClean="0">
                <a:sym typeface="Wingdings"/>
              </a:rPr>
              <a:t>Bien modéliser ne suffit pas si le code ne correspond pas au modèle </a:t>
            </a:r>
          </a:p>
          <a:p>
            <a:pPr lvl="1"/>
            <a:r>
              <a:rPr lang="fr-FR" sz="2400" b="1" dirty="0" smtClean="0">
                <a:solidFill>
                  <a:srgbClr val="790A14"/>
                </a:solidFill>
                <a:sym typeface="Wingdings"/>
              </a:rPr>
              <a:t>Traçabilité</a:t>
            </a:r>
            <a:r>
              <a:rPr lang="fr-FR" sz="2400" b="1" dirty="0" smtClean="0">
                <a:solidFill>
                  <a:srgbClr val="D2533C"/>
                </a:solidFill>
                <a:sym typeface="Wingdings"/>
              </a:rPr>
              <a:t> </a:t>
            </a:r>
          </a:p>
          <a:p>
            <a:r>
              <a:rPr lang="fr-FR" sz="2800" dirty="0" smtClean="0">
                <a:sym typeface="Wingdings"/>
              </a:rPr>
              <a:t>Round-trip </a:t>
            </a:r>
            <a:endParaRPr lang="fr-FR" sz="28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ZoneTexte 4"/>
          <p:cNvSpPr txBox="1"/>
          <p:nvPr/>
        </p:nvSpPr>
        <p:spPr>
          <a:xfrm>
            <a:off x="1752600" y="4724400"/>
            <a:ext cx="1905000" cy="58477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3200" dirty="0" smtClean="0"/>
              <a:t>Modèle </a:t>
            </a:r>
            <a:endParaRPr lang="fr-FR" sz="3200" dirty="0"/>
          </a:p>
        </p:txBody>
      </p:sp>
      <p:sp>
        <p:nvSpPr>
          <p:cNvPr id="6" name="ZoneTexte 5"/>
          <p:cNvSpPr txBox="1"/>
          <p:nvPr/>
        </p:nvSpPr>
        <p:spPr>
          <a:xfrm>
            <a:off x="5943600" y="4800600"/>
            <a:ext cx="1905000" cy="58477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3200" dirty="0" smtClean="0"/>
              <a:t>Code</a:t>
            </a:r>
            <a:endParaRPr lang="fr-FR" sz="3200" dirty="0"/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600" y="5638800"/>
            <a:ext cx="835463" cy="520223"/>
          </a:xfrm>
          <a:prstGeom prst="rect">
            <a:avLst/>
          </a:prstGeom>
          <a:ln w="6350" cap="sq" cmpd="sng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7000" y="5867400"/>
            <a:ext cx="724849" cy="549728"/>
          </a:xfrm>
          <a:prstGeom prst="rect">
            <a:avLst/>
          </a:prstGeom>
          <a:ln w="6350" cap="sq" cmpd="sng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25" name="Grouper 24"/>
          <p:cNvGrpSpPr/>
          <p:nvPr/>
        </p:nvGrpSpPr>
        <p:grpSpPr>
          <a:xfrm>
            <a:off x="609600" y="5257800"/>
            <a:ext cx="1716360" cy="902618"/>
            <a:chOff x="228600" y="5334000"/>
            <a:chExt cx="1716360" cy="902618"/>
          </a:xfrm>
        </p:grpSpPr>
        <p:pic>
          <p:nvPicPr>
            <p:cNvPr id="21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0" y="5791200"/>
              <a:ext cx="1182960" cy="445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5334000"/>
              <a:ext cx="912798" cy="687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3" name="Image 22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0" y="5486400"/>
            <a:ext cx="1452453" cy="838200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0400" y="5486400"/>
            <a:ext cx="724849" cy="549728"/>
          </a:xfrm>
          <a:prstGeom prst="rect">
            <a:avLst/>
          </a:prstGeom>
          <a:ln w="6350" cap="sq" cmpd="sng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6" name="Flèche courbée vers le bas 25"/>
          <p:cNvSpPr/>
          <p:nvPr/>
        </p:nvSpPr>
        <p:spPr>
          <a:xfrm>
            <a:off x="3733800" y="4038600"/>
            <a:ext cx="2209800" cy="685800"/>
          </a:xfrm>
          <a:prstGeom prst="curved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8" name="Flèche courbée vers le bas 27"/>
          <p:cNvSpPr/>
          <p:nvPr/>
        </p:nvSpPr>
        <p:spPr>
          <a:xfrm flipH="1" flipV="1">
            <a:off x="3657600" y="5257800"/>
            <a:ext cx="2209800" cy="685800"/>
          </a:xfrm>
          <a:prstGeom prst="curved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3962400" y="3581400"/>
            <a:ext cx="18005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/>
              <a:t>Transformation </a:t>
            </a:r>
            <a:endParaRPr lang="fr-FR" sz="2000" dirty="0"/>
          </a:p>
        </p:txBody>
      </p:sp>
      <p:sp>
        <p:nvSpPr>
          <p:cNvPr id="30" name="ZoneTexte 29"/>
          <p:cNvSpPr txBox="1"/>
          <p:nvPr/>
        </p:nvSpPr>
        <p:spPr>
          <a:xfrm>
            <a:off x="4114800" y="6019800"/>
            <a:ext cx="13516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/>
              <a:t>Mise à jour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898679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UML &amp; MDA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r>
              <a:rPr lang="fr-FR" sz="2800" b="1" dirty="0" err="1" smtClean="0">
                <a:solidFill>
                  <a:srgbClr val="990000"/>
                </a:solidFill>
              </a:rPr>
              <a:t>MDA</a:t>
            </a:r>
            <a:r>
              <a:rPr lang="fr-FR" sz="2800" b="1" dirty="0" smtClean="0">
                <a:solidFill>
                  <a:srgbClr val="990000"/>
                </a:solidFill>
              </a:rPr>
              <a:t> (Model </a:t>
            </a:r>
            <a:r>
              <a:rPr lang="fr-FR" sz="2800" b="1" dirty="0" err="1" smtClean="0">
                <a:solidFill>
                  <a:srgbClr val="990000"/>
                </a:solidFill>
              </a:rPr>
              <a:t>Driven</a:t>
            </a:r>
            <a:r>
              <a:rPr lang="fr-FR" sz="2800" b="1" dirty="0" smtClean="0">
                <a:solidFill>
                  <a:srgbClr val="990000"/>
                </a:solidFill>
              </a:rPr>
              <a:t> Architecture)</a:t>
            </a:r>
          </a:p>
          <a:p>
            <a:pPr lvl="1"/>
            <a:r>
              <a:rPr lang="fr-FR" sz="2400" dirty="0"/>
              <a:t>Démarche d'</a:t>
            </a:r>
            <a:r>
              <a:rPr lang="fr-FR" sz="2400" b="1" dirty="0">
                <a:solidFill>
                  <a:schemeClr val="tx2"/>
                </a:solidFill>
              </a:rPr>
              <a:t>ingénierie dirigée par les </a:t>
            </a:r>
            <a:r>
              <a:rPr lang="fr-FR" sz="2400" b="1" dirty="0" smtClean="0">
                <a:solidFill>
                  <a:schemeClr val="tx2"/>
                </a:solidFill>
              </a:rPr>
              <a:t/>
            </a:r>
            <a:br>
              <a:rPr lang="fr-FR" sz="2400" b="1" dirty="0" smtClean="0">
                <a:solidFill>
                  <a:schemeClr val="tx2"/>
                </a:solidFill>
              </a:rPr>
            </a:br>
            <a:r>
              <a:rPr lang="fr-FR" sz="2400" b="1" dirty="0" smtClean="0">
                <a:solidFill>
                  <a:schemeClr val="tx2"/>
                </a:solidFill>
              </a:rPr>
              <a:t>modèles </a:t>
            </a:r>
            <a:r>
              <a:rPr lang="fr-FR" sz="2400" b="1" dirty="0">
                <a:solidFill>
                  <a:schemeClr val="tx2"/>
                </a:solidFill>
              </a:rPr>
              <a:t>(IDM</a:t>
            </a:r>
            <a:r>
              <a:rPr lang="fr-FR" sz="2400" b="1" dirty="0" smtClean="0">
                <a:solidFill>
                  <a:schemeClr val="tx2"/>
                </a:solidFill>
              </a:rPr>
              <a:t>)</a:t>
            </a:r>
            <a:endParaRPr lang="fr-FR" sz="2400" b="1" dirty="0">
              <a:solidFill>
                <a:schemeClr val="tx2"/>
              </a:solidFill>
            </a:endParaRPr>
          </a:p>
          <a:p>
            <a:pPr lvl="1"/>
            <a:r>
              <a:rPr lang="fr-FR" sz="2400" b="1" dirty="0" smtClean="0">
                <a:solidFill>
                  <a:schemeClr val="tx2"/>
                </a:solidFill>
              </a:rPr>
              <a:t>Élaboration </a:t>
            </a:r>
            <a:r>
              <a:rPr lang="fr-FR" sz="2400" dirty="0"/>
              <a:t>de </a:t>
            </a:r>
            <a:r>
              <a:rPr lang="fr-FR" sz="2400" b="1" dirty="0" smtClean="0">
                <a:solidFill>
                  <a:srgbClr val="990000"/>
                </a:solidFill>
              </a:rPr>
              <a:t>modèles</a:t>
            </a:r>
            <a:r>
              <a:rPr lang="fr-FR" sz="2400" dirty="0" smtClean="0">
                <a:solidFill>
                  <a:srgbClr val="990000"/>
                </a:solidFill>
              </a:rPr>
              <a:t> </a:t>
            </a:r>
            <a:r>
              <a:rPr lang="fr-FR" sz="2400" dirty="0" smtClean="0"/>
              <a:t>successifs</a:t>
            </a:r>
          </a:p>
          <a:p>
            <a:pPr lvl="1"/>
            <a:r>
              <a:rPr lang="fr-FR" sz="2400" b="1" dirty="0" smtClean="0">
                <a:solidFill>
                  <a:schemeClr val="tx2"/>
                </a:solidFill>
              </a:rPr>
              <a:t>Transformation </a:t>
            </a:r>
            <a:r>
              <a:rPr lang="fr-FR" sz="2400" dirty="0" smtClean="0"/>
              <a:t>d’un modèle d’un niveau </a:t>
            </a:r>
            <a:br>
              <a:rPr lang="fr-FR" sz="2400" dirty="0" smtClean="0"/>
            </a:br>
            <a:r>
              <a:rPr lang="fr-FR" sz="2400" dirty="0" smtClean="0"/>
              <a:t>d’abstraction supérieur vers un modèle</a:t>
            </a:r>
            <a:br>
              <a:rPr lang="fr-FR" sz="2400" dirty="0" smtClean="0"/>
            </a:br>
            <a:r>
              <a:rPr lang="fr-FR" sz="2400" dirty="0" smtClean="0"/>
              <a:t>moins abstrait</a:t>
            </a:r>
          </a:p>
          <a:p>
            <a:pPr lvl="1"/>
            <a:r>
              <a:rPr lang="fr-FR" sz="2400" dirty="0" smtClean="0"/>
              <a:t>À chaque modèle, on rajoute des détails </a:t>
            </a:r>
          </a:p>
          <a:p>
            <a:pPr lvl="1"/>
            <a:r>
              <a:rPr lang="fr-FR" sz="2400" dirty="0"/>
              <a:t>J</a:t>
            </a:r>
            <a:r>
              <a:rPr lang="fr-FR" sz="2400" dirty="0" smtClean="0"/>
              <a:t>usqu’à un modèle spécifique à une plateforme </a:t>
            </a:r>
            <a:r>
              <a:rPr lang="fr-FR" sz="2400" dirty="0"/>
              <a:t/>
            </a:r>
            <a:br>
              <a:rPr lang="fr-FR" sz="2400" dirty="0"/>
            </a:br>
            <a:r>
              <a:rPr lang="fr-FR" sz="2400" dirty="0" smtClean="0"/>
              <a:t>et à la génération du code (</a:t>
            </a:r>
            <a:r>
              <a:rPr lang="fr-FR" sz="2400" b="1" dirty="0" smtClean="0">
                <a:solidFill>
                  <a:schemeClr val="tx2"/>
                </a:solidFill>
              </a:rPr>
              <a:t>implémentation</a:t>
            </a:r>
            <a:r>
              <a:rPr lang="fr-FR" sz="2400" dirty="0" smtClean="0"/>
              <a:t>)</a:t>
            </a:r>
            <a:endParaRPr lang="fr-FR" sz="2400" dirty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5</a:t>
            </a:fld>
            <a:endParaRPr lang="en-US" dirty="0"/>
          </a:p>
        </p:txBody>
      </p:sp>
      <p:graphicFrame>
        <p:nvGraphicFramePr>
          <p:cNvPr id="8" name="Content Placeholder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3297299"/>
              </p:ext>
            </p:extLst>
          </p:nvPr>
        </p:nvGraphicFramePr>
        <p:xfrm>
          <a:off x="7010400" y="1600200"/>
          <a:ext cx="1677988" cy="4310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39665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Passage UML </a:t>
            </a:r>
            <a:r>
              <a:rPr lang="fr-FR" dirty="0" smtClean="0">
                <a:sym typeface="Wingdings"/>
              </a:rPr>
              <a:t> code Java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Plusieurs applications proposent la génération automatique de code</a:t>
            </a:r>
          </a:p>
          <a:p>
            <a:pPr lvl="1"/>
            <a:r>
              <a:rPr lang="fr-FR" sz="2400" dirty="0" smtClean="0"/>
              <a:t>Passage modèles UML </a:t>
            </a:r>
            <a:r>
              <a:rPr lang="fr-FR" sz="2400" dirty="0" smtClean="0">
                <a:sym typeface="Wingdings"/>
              </a:rPr>
              <a:t> code Java, C++…</a:t>
            </a:r>
          </a:p>
          <a:p>
            <a:pPr lvl="1"/>
            <a:r>
              <a:rPr lang="fr-FR" sz="2400" dirty="0" smtClean="0">
                <a:sym typeface="Wingdings"/>
              </a:rPr>
              <a:t>Souvent à partir du </a:t>
            </a:r>
            <a:r>
              <a:rPr lang="fr-FR" sz="2400" b="1" dirty="0" smtClean="0">
                <a:solidFill>
                  <a:schemeClr val="accent1"/>
                </a:solidFill>
                <a:sym typeface="Wingdings"/>
              </a:rPr>
              <a:t>diagramme de classes </a:t>
            </a:r>
          </a:p>
          <a:p>
            <a:pPr lvl="1"/>
            <a:r>
              <a:rPr lang="fr-FR" sz="2400" dirty="0" smtClean="0">
                <a:sym typeface="Wingdings"/>
              </a:rPr>
              <a:t>Intégré dans une </a:t>
            </a:r>
            <a:r>
              <a:rPr lang="fr-FR" sz="2400" b="1" dirty="0" smtClean="0">
                <a:solidFill>
                  <a:srgbClr val="990000"/>
                </a:solidFill>
                <a:sym typeface="Wingdings"/>
              </a:rPr>
              <a:t>démarche de modélisation </a:t>
            </a:r>
          </a:p>
          <a:p>
            <a:pPr lvl="1"/>
            <a:endParaRPr lang="fr-FR" sz="2400" dirty="0">
              <a:sym typeface="Wingdings"/>
            </a:endParaRPr>
          </a:p>
          <a:p>
            <a:r>
              <a:rPr lang="fr-FR" sz="2800" dirty="0" smtClean="0">
                <a:sym typeface="Wingdings"/>
              </a:rPr>
              <a:t>Au-delà des applications, comment se traduit-il un diagramme de classes en code Java ??</a:t>
            </a:r>
          </a:p>
          <a:p>
            <a:pPr lvl="1"/>
            <a:r>
              <a:rPr lang="fr-FR" sz="2400" dirty="0" smtClean="0">
                <a:sym typeface="Wingdings"/>
              </a:rPr>
              <a:t>Quelques « patterns » peuvent être observés </a:t>
            </a:r>
          </a:p>
          <a:p>
            <a:pPr lvl="1"/>
            <a:endParaRPr lang="fr-FR" sz="2400" dirty="0" smtClean="0">
              <a:sym typeface="Wingding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271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Applications génération de code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Exemple </a:t>
            </a:r>
            <a:r>
              <a:rPr lang="fr-FR" dirty="0"/>
              <a:t>d’application de génération de </a:t>
            </a:r>
            <a:r>
              <a:rPr lang="fr-FR" dirty="0" smtClean="0"/>
              <a:t>code</a:t>
            </a:r>
            <a:endParaRPr lang="fr-FR" dirty="0"/>
          </a:p>
          <a:p>
            <a:r>
              <a:rPr lang="fr-FR" b="1" dirty="0" smtClean="0">
                <a:solidFill>
                  <a:srgbClr val="990000"/>
                </a:solidFill>
              </a:rPr>
              <a:t>Visual </a:t>
            </a:r>
            <a:r>
              <a:rPr lang="fr-FR" b="1" dirty="0" err="1" smtClean="0">
                <a:solidFill>
                  <a:srgbClr val="990000"/>
                </a:solidFill>
              </a:rPr>
              <a:t>Paradigm</a:t>
            </a:r>
            <a:endParaRPr lang="fr-FR" b="1" dirty="0" smtClean="0">
              <a:solidFill>
                <a:srgbClr val="990000"/>
              </a:solidFill>
            </a:endParaRPr>
          </a:p>
          <a:p>
            <a:pPr lvl="1"/>
            <a:r>
              <a:rPr lang="fr-FR" dirty="0" smtClean="0"/>
              <a:t>Outil de modélisation complet</a:t>
            </a:r>
          </a:p>
          <a:p>
            <a:pPr lvl="1"/>
            <a:r>
              <a:rPr lang="fr-FR" dirty="0" smtClean="0"/>
              <a:t>Modélisation &amp; gestion de projet</a:t>
            </a:r>
          </a:p>
          <a:p>
            <a:pPr lvl="1"/>
            <a:r>
              <a:rPr lang="fr-FR" dirty="0" smtClean="0"/>
              <a:t>Plugins </a:t>
            </a:r>
            <a:r>
              <a:rPr lang="fr-FR" dirty="0" err="1" smtClean="0"/>
              <a:t>NetBeans</a:t>
            </a:r>
            <a:r>
              <a:rPr lang="fr-FR" dirty="0" smtClean="0"/>
              <a:t> et Eclipse disponibles</a:t>
            </a:r>
          </a:p>
          <a:p>
            <a:pPr lvl="1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Image 4" descr="VisualParadigm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133600"/>
            <a:ext cx="9144000" cy="4612164"/>
          </a:xfrm>
          <a:prstGeom prst="rect">
            <a:avLst/>
          </a:prstGeom>
        </p:spPr>
      </p:pic>
      <p:pic>
        <p:nvPicPr>
          <p:cNvPr id="6" name="Image 5" descr="VP-N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0314"/>
            <a:ext cx="9144000" cy="3211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58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Applications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b="1" dirty="0" smtClean="0">
                <a:solidFill>
                  <a:srgbClr val="990000"/>
                </a:solidFill>
              </a:rPr>
              <a:t>Visual </a:t>
            </a:r>
            <a:r>
              <a:rPr lang="fr-FR" b="1" dirty="0" err="1" smtClean="0">
                <a:solidFill>
                  <a:srgbClr val="990000"/>
                </a:solidFill>
              </a:rPr>
              <a:t>Paradigm</a:t>
            </a:r>
            <a:endParaRPr lang="fr-FR" b="1" dirty="0" smtClean="0">
              <a:solidFill>
                <a:srgbClr val="990000"/>
              </a:solidFill>
            </a:endParaRPr>
          </a:p>
          <a:p>
            <a:pPr lvl="1"/>
            <a:r>
              <a:rPr lang="fr-FR" dirty="0" smtClean="0"/>
              <a:t>Support complet à UML 2</a:t>
            </a:r>
          </a:p>
          <a:p>
            <a:pPr lvl="1"/>
            <a:r>
              <a:rPr lang="fr-FR" dirty="0" smtClean="0"/>
              <a:t>Vue par modèle ou par diagramme </a:t>
            </a:r>
          </a:p>
          <a:p>
            <a:pPr lvl="1"/>
            <a:r>
              <a:rPr lang="fr-FR" dirty="0" smtClean="0"/>
              <a:t>Plusieurs diagrammes disponibles</a:t>
            </a:r>
          </a:p>
          <a:p>
            <a:pPr lvl="1"/>
            <a:endParaRPr lang="fr-FR" dirty="0" smtClean="0"/>
          </a:p>
          <a:p>
            <a:endParaRPr lang="fr-FR" dirty="0"/>
          </a:p>
        </p:txBody>
      </p:sp>
      <p:pic>
        <p:nvPicPr>
          <p:cNvPr id="12" name="Espace réservé du contenu 11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8439" r="8439"/>
          <a:stretch>
            <a:fillRect/>
          </a:stretch>
        </p:blipFill>
        <p:spPr/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5000" y="729847"/>
            <a:ext cx="4699000" cy="609600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1" y="1676400"/>
            <a:ext cx="3886199" cy="37737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85757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Applications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04800" y="1673352"/>
            <a:ext cx="4038600" cy="4718304"/>
          </a:xfrm>
        </p:spPr>
        <p:txBody>
          <a:bodyPr/>
          <a:lstStyle/>
          <a:p>
            <a:r>
              <a:rPr lang="fr-FR" b="1" dirty="0" smtClean="0">
                <a:solidFill>
                  <a:srgbClr val="790A14"/>
                </a:solidFill>
              </a:rPr>
              <a:t>Génération de code</a:t>
            </a:r>
          </a:p>
          <a:p>
            <a:pPr lvl="1"/>
            <a:r>
              <a:rPr lang="fr-FR" dirty="0" smtClean="0"/>
              <a:t>Génération à un instant </a:t>
            </a:r>
            <a:r>
              <a:rPr lang="fr-FR" i="1" dirty="0" err="1" smtClean="0"/>
              <a:t>t</a:t>
            </a:r>
            <a:endParaRPr lang="fr-FR" i="1" dirty="0" smtClean="0"/>
          </a:p>
          <a:p>
            <a:pPr lvl="2"/>
            <a:r>
              <a:rPr lang="fr-FR" b="1" i="1" dirty="0" smtClean="0">
                <a:solidFill>
                  <a:srgbClr val="790A14"/>
                </a:solidFill>
              </a:rPr>
              <a:t>Instant </a:t>
            </a:r>
            <a:r>
              <a:rPr lang="fr-FR" b="1" i="1" dirty="0" err="1" smtClean="0">
                <a:solidFill>
                  <a:srgbClr val="790A14"/>
                </a:solidFill>
              </a:rPr>
              <a:t>generator</a:t>
            </a:r>
            <a:endParaRPr lang="fr-FR" b="1" i="1" dirty="0" smtClean="0">
              <a:solidFill>
                <a:srgbClr val="790A14"/>
              </a:solidFill>
            </a:endParaRPr>
          </a:p>
          <a:p>
            <a:pPr lvl="1"/>
            <a:r>
              <a:rPr lang="fr-FR" dirty="0" err="1" smtClean="0"/>
              <a:t>Rétroconception</a:t>
            </a:r>
            <a:r>
              <a:rPr lang="fr-FR" dirty="0" smtClean="0"/>
              <a:t> </a:t>
            </a:r>
          </a:p>
          <a:p>
            <a:pPr lvl="2"/>
            <a:r>
              <a:rPr lang="fr-FR" i="1" dirty="0" smtClean="0"/>
              <a:t>Reverse engineering </a:t>
            </a:r>
          </a:p>
          <a:p>
            <a:pPr lvl="2"/>
            <a:r>
              <a:rPr lang="fr-FR" b="1" i="1" dirty="0" smtClean="0">
                <a:solidFill>
                  <a:srgbClr val="790A14"/>
                </a:solidFill>
              </a:rPr>
              <a:t>Instant reverse</a:t>
            </a:r>
          </a:p>
          <a:p>
            <a:pPr lvl="1"/>
            <a:r>
              <a:rPr lang="fr-FR" b="1" dirty="0" smtClean="0"/>
              <a:t>Round-trip</a:t>
            </a:r>
          </a:p>
          <a:p>
            <a:pPr lvl="2"/>
            <a:r>
              <a:rPr lang="fr-FR" dirty="0" smtClean="0"/>
              <a:t>Java &amp; C++</a:t>
            </a:r>
          </a:p>
          <a:p>
            <a:pPr lvl="2"/>
            <a:r>
              <a:rPr lang="fr-FR" dirty="0" smtClean="0"/>
              <a:t>Version Entreprise </a:t>
            </a:r>
          </a:p>
          <a:p>
            <a:pPr lvl="2"/>
            <a:r>
              <a:rPr lang="fr-FR" dirty="0" smtClean="0"/>
              <a:t>Java -&gt; SD</a:t>
            </a:r>
          </a:p>
          <a:p>
            <a:pPr lvl="1"/>
            <a:endParaRPr lang="fr-FR" dirty="0"/>
          </a:p>
        </p:txBody>
      </p:sp>
      <p:pic>
        <p:nvPicPr>
          <p:cNvPr id="6" name="Espace réservé du contenu 5" descr="VPGenerationCode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6" r="2296"/>
          <a:stretch>
            <a:fillRect/>
          </a:stretch>
        </p:blipFill>
        <p:spPr>
          <a:xfrm>
            <a:off x="4165108" y="1066800"/>
            <a:ext cx="4826492" cy="5638800"/>
          </a:xfr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8814" y="1295400"/>
            <a:ext cx="5918548" cy="5334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7543800" y="4038600"/>
            <a:ext cx="1371600" cy="3048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 descr="optionsAvJavaGenerate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381000"/>
            <a:ext cx="4724400" cy="64143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7400" y="3530600"/>
            <a:ext cx="7010400" cy="3251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79665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5708</TotalTime>
  <Words>1694</Words>
  <Application>Microsoft Macintosh PowerPoint</Application>
  <PresentationFormat>Présentation à l'écran (4:3)</PresentationFormat>
  <Paragraphs>378</Paragraphs>
  <Slides>37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37</vt:i4>
      </vt:variant>
    </vt:vector>
  </HeadingPairs>
  <TitlesOfParts>
    <vt:vector size="38" baseType="lpstr">
      <vt:lpstr>Clarity</vt:lpstr>
      <vt:lpstr>Modélisation des Applications</vt:lpstr>
      <vt:lpstr>Objectifs et Planning </vt:lpstr>
      <vt:lpstr>Modélisation des applications</vt:lpstr>
      <vt:lpstr>Modélisation des applications</vt:lpstr>
      <vt:lpstr>UML &amp; MDA</vt:lpstr>
      <vt:lpstr>Passage UML  code Java</vt:lpstr>
      <vt:lpstr>Applications génération de code</vt:lpstr>
      <vt:lpstr>Applications</vt:lpstr>
      <vt:lpstr>Applications</vt:lpstr>
      <vt:lpstr>Applications génération de code</vt:lpstr>
      <vt:lpstr>Passage UML  code Java</vt:lpstr>
      <vt:lpstr>Passage UML  code Java</vt:lpstr>
      <vt:lpstr>Passage UML  code Java</vt:lpstr>
      <vt:lpstr>Passage UML  code Java</vt:lpstr>
      <vt:lpstr>Passage UML  code Java</vt:lpstr>
      <vt:lpstr>Passage UML  code Java</vt:lpstr>
      <vt:lpstr>Passage UML  code Java</vt:lpstr>
      <vt:lpstr>Passage UML  code Java</vt:lpstr>
      <vt:lpstr>Passage UML  code Java</vt:lpstr>
      <vt:lpstr>Passage UML  code Java</vt:lpstr>
      <vt:lpstr>Passage UML  code Java</vt:lpstr>
      <vt:lpstr>Passage UML  code Java</vt:lpstr>
      <vt:lpstr>Passage UML  code Java</vt:lpstr>
      <vt:lpstr>Passage UML  code Java</vt:lpstr>
      <vt:lpstr>Passage UML  code Java</vt:lpstr>
      <vt:lpstr>Passage UML  code Java</vt:lpstr>
      <vt:lpstr>Passage UML  code Java</vt:lpstr>
      <vt:lpstr>Passage UML  code Java</vt:lpstr>
      <vt:lpstr>Passage UML  code Java</vt:lpstr>
      <vt:lpstr>Passage UML  code Java</vt:lpstr>
      <vt:lpstr>Passage UML  code Java</vt:lpstr>
      <vt:lpstr>Passage UML  code Java</vt:lpstr>
      <vt:lpstr>Passage UML  code Java</vt:lpstr>
      <vt:lpstr>Passage UML  code Java</vt:lpstr>
      <vt:lpstr>Passage UML  code Java</vt:lpstr>
      <vt:lpstr>Passage UML  code Java</vt:lpstr>
      <vt:lpstr>Passage UML  code Java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Modélisation des Applications</dc:title>
  <dc:creator>kirsch</dc:creator>
  <cp:lastModifiedBy>Manuele Kirsch Pinheiro</cp:lastModifiedBy>
  <cp:revision>189</cp:revision>
  <dcterms:created xsi:type="dcterms:W3CDTF">2006-08-16T00:00:00Z</dcterms:created>
  <dcterms:modified xsi:type="dcterms:W3CDTF">2011-10-27T07:56:47Z</dcterms:modified>
</cp:coreProperties>
</file>