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67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67" autoAdjust="0"/>
  </p:normalViewPr>
  <p:slideViewPr>
    <p:cSldViewPr>
      <p:cViewPr varScale="1">
        <p:scale>
          <a:sx n="75" d="100"/>
          <a:sy n="75" d="100"/>
        </p:scale>
        <p:origin x="-224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5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55032-24C2-4F24-8129-D594D0258EF2}" type="datetimeFigureOut">
              <a:rPr lang="fr-FR" smtClean="0"/>
              <a:t>15/09/11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1C951-35ED-48E5-98CD-8FD4C212E5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0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14CB-4630-4FCC-ABB6-43E013BA9101}" type="datetime1">
              <a:rPr lang="fr-FR" smtClean="0"/>
              <a:t>15/09/11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FBE2D-6A74-41EE-9BCF-5E1643E2A027}" type="datetime1">
              <a:rPr lang="fr-FR" smtClean="0"/>
              <a:t>15/09/11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434B-1CEF-4423-94BD-D41000ABF781}" type="datetime1">
              <a:rPr lang="fr-FR" smtClean="0"/>
              <a:t>15/09/11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15/09/11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A7F2-4DC8-45A1-B73E-D3B91AD29F66}" type="datetime1">
              <a:rPr lang="fr-FR" smtClean="0"/>
              <a:t>15/09/11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F946-268A-4DA7-A214-038CDA2D2B0A}" type="datetime1">
              <a:rPr lang="fr-FR" smtClean="0"/>
              <a:t>15/09/11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28AC-1A88-487E-87A2-66C8D2334A4A}" type="datetime1">
              <a:rPr lang="fr-FR" smtClean="0"/>
              <a:t>15/09/11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0695-82EE-4733-8FB9-B0DC2F905EF4}" type="datetime1">
              <a:rPr lang="fr-FR" smtClean="0"/>
              <a:t>15/09/11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5138-B6C4-4CE1-8D87-DF4954C3CA8D}" type="datetime1">
              <a:rPr lang="fr-FR" smtClean="0"/>
              <a:t>15/09/11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2632-8437-4468-84C3-990C594BCA92}" type="datetime1">
              <a:rPr lang="fr-FR" smtClean="0"/>
              <a:t>15/09/11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B59FD-6394-470F-BC28-6920E02C7B0E}" type="datetime1">
              <a:rPr lang="fr-FR" smtClean="0"/>
              <a:t>15/09/11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9a00c00egerdp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71604" y="71414"/>
            <a:ext cx="74009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0FA36-37B9-46C6-9541-446C0644819D}" type="datetime1">
              <a:rPr lang="fr-FR" smtClean="0"/>
              <a:t>15/09/11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9BE58-7793-45FF-A067-2A41621469A2}" type="slidenum">
              <a:rPr lang="fr-FR" smtClean="0"/>
              <a:t>‹#›</a:t>
            </a:fld>
            <a:endParaRPr lang="fr-FR"/>
          </a:p>
        </p:txBody>
      </p:sp>
      <p:pic>
        <p:nvPicPr>
          <p:cNvPr id="8" name="Picture 7" descr="logo_paris1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1406" y="142852"/>
            <a:ext cx="1393041" cy="928694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1000100" y="6286520"/>
            <a:ext cx="8072462" cy="15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Passerelle M1</a:t>
            </a:r>
            <a:br>
              <a:rPr lang="fr-FR" dirty="0"/>
            </a:br>
            <a:r>
              <a:rPr lang="fr-FR" dirty="0"/>
              <a:t>remise à niveau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JUNIT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112568"/>
          </a:xfrm>
        </p:spPr>
        <p:txBody>
          <a:bodyPr>
            <a:normAutofit fontScale="77500" lnSpcReduction="20000"/>
          </a:bodyPr>
          <a:lstStyle/>
          <a:p>
            <a:r>
              <a:rPr lang="fr-FR" b="1" i="1" dirty="0" err="1" smtClean="0">
                <a:solidFill>
                  <a:srgbClr val="1F497D"/>
                </a:solidFill>
              </a:rPr>
              <a:t>assertEquals</a:t>
            </a:r>
            <a:r>
              <a:rPr lang="fr-FR" b="1" i="1" dirty="0" smtClean="0">
                <a:solidFill>
                  <a:srgbClr val="1F497D"/>
                </a:solidFill>
              </a:rPr>
              <a:t>(</a:t>
            </a:r>
            <a:r>
              <a:rPr lang="fr-FR" b="1" i="1" dirty="0" err="1" smtClean="0">
                <a:solidFill>
                  <a:srgbClr val="1F497D"/>
                </a:solidFill>
              </a:rPr>
              <a:t>object,object</a:t>
            </a:r>
            <a:r>
              <a:rPr lang="fr-FR" b="1" i="1" dirty="0" smtClean="0">
                <a:solidFill>
                  <a:srgbClr val="1F497D"/>
                </a:solidFill>
              </a:rPr>
              <a:t>) </a:t>
            </a:r>
            <a:r>
              <a:rPr lang="fr-FR" dirty="0" smtClean="0"/>
              <a:t>: </a:t>
            </a:r>
            <a:endParaRPr lang="fr-FR" dirty="0" smtClean="0"/>
          </a:p>
          <a:p>
            <a:pPr lvl="1"/>
            <a:r>
              <a:rPr lang="fr-FR" dirty="0" smtClean="0"/>
              <a:t>Teste si les objets </a:t>
            </a:r>
            <a:r>
              <a:rPr lang="fr-FR" dirty="0" smtClean="0"/>
              <a:t>sont </a:t>
            </a:r>
            <a:r>
              <a:rPr lang="fr-FR" dirty="0" smtClean="0"/>
              <a:t>égaux (m</a:t>
            </a:r>
            <a:r>
              <a:rPr lang="fr-FR" dirty="0" smtClean="0"/>
              <a:t>éthode </a:t>
            </a:r>
            <a:r>
              <a:rPr lang="fr-FR" b="1" i="1" dirty="0" err="1" smtClean="0">
                <a:solidFill>
                  <a:srgbClr val="1F497D"/>
                </a:solidFill>
              </a:rPr>
              <a:t>equals</a:t>
            </a:r>
            <a:r>
              <a:rPr lang="fr-FR" dirty="0"/>
              <a:t>)</a:t>
            </a:r>
            <a:endParaRPr lang="fr-FR" dirty="0" smtClean="0"/>
          </a:p>
          <a:p>
            <a:r>
              <a:rPr lang="fr-FR" b="1" i="1" dirty="0" err="1">
                <a:solidFill>
                  <a:srgbClr val="1F497D"/>
                </a:solidFill>
              </a:rPr>
              <a:t>assertArrayEquals</a:t>
            </a:r>
            <a:r>
              <a:rPr lang="fr-FR" b="1" i="1" dirty="0">
                <a:solidFill>
                  <a:srgbClr val="1F497D"/>
                </a:solidFill>
              </a:rPr>
              <a:t>(</a:t>
            </a:r>
            <a:r>
              <a:rPr lang="fr-FR" b="1" i="1" dirty="0" err="1">
                <a:solidFill>
                  <a:srgbClr val="1F497D"/>
                </a:solidFill>
              </a:rPr>
              <a:t>object</a:t>
            </a:r>
            <a:r>
              <a:rPr lang="fr-FR" b="1" i="1" dirty="0">
                <a:solidFill>
                  <a:srgbClr val="1F497D"/>
                </a:solidFill>
              </a:rPr>
              <a:t>[],</a:t>
            </a:r>
            <a:r>
              <a:rPr lang="fr-FR" b="1" i="1" dirty="0">
                <a:solidFill>
                  <a:srgbClr val="1F497D"/>
                </a:solidFill>
              </a:rPr>
              <a:t> </a:t>
            </a:r>
            <a:r>
              <a:rPr lang="fr-FR" b="1" i="1" dirty="0" err="1">
                <a:solidFill>
                  <a:srgbClr val="1F497D"/>
                </a:solidFill>
              </a:rPr>
              <a:t>object</a:t>
            </a:r>
            <a:r>
              <a:rPr lang="fr-FR" b="1" i="1" dirty="0">
                <a:solidFill>
                  <a:srgbClr val="1F497D"/>
                </a:solidFill>
              </a:rPr>
              <a:t>[]) </a:t>
            </a:r>
            <a:r>
              <a:rPr lang="fr-FR" dirty="0" smtClean="0"/>
              <a:t>: </a:t>
            </a:r>
            <a:endParaRPr lang="fr-FR" dirty="0" smtClean="0"/>
          </a:p>
          <a:p>
            <a:pPr lvl="1"/>
            <a:r>
              <a:rPr lang="fr-FR" dirty="0" smtClean="0"/>
              <a:t>Teste </a:t>
            </a:r>
            <a:r>
              <a:rPr lang="fr-FR" dirty="0" smtClean="0"/>
              <a:t>si deux </a:t>
            </a:r>
            <a:r>
              <a:rPr lang="fr-FR" dirty="0" smtClean="0"/>
              <a:t>tableaux contiennent les mêmes valeurs dans le même </a:t>
            </a:r>
            <a:r>
              <a:rPr lang="fr-FR" dirty="0" smtClean="0"/>
              <a:t>ordre</a:t>
            </a:r>
            <a:endParaRPr lang="fr-FR" dirty="0" smtClean="0"/>
          </a:p>
          <a:p>
            <a:r>
              <a:rPr lang="fr-FR" b="1" i="1" dirty="0" err="1">
                <a:solidFill>
                  <a:srgbClr val="1F497D"/>
                </a:solidFill>
              </a:rPr>
              <a:t>a</a:t>
            </a:r>
            <a:r>
              <a:rPr lang="fr-FR" b="1" i="1" dirty="0" err="1">
                <a:solidFill>
                  <a:srgbClr val="1F497D"/>
                </a:solidFill>
              </a:rPr>
              <a:t>ssert</a:t>
            </a:r>
            <a:r>
              <a:rPr lang="fr-FR" b="1" i="1" dirty="0">
                <a:solidFill>
                  <a:srgbClr val="1F497D"/>
                </a:solidFill>
              </a:rPr>
              <a:t>(Not)</a:t>
            </a:r>
            <a:r>
              <a:rPr lang="fr-FR" b="1" i="1" dirty="0" err="1">
                <a:solidFill>
                  <a:srgbClr val="1F497D"/>
                </a:solidFill>
              </a:rPr>
              <a:t>Same</a:t>
            </a:r>
            <a:r>
              <a:rPr lang="fr-FR" b="1" i="1" dirty="0">
                <a:solidFill>
                  <a:srgbClr val="1F497D"/>
                </a:solidFill>
              </a:rPr>
              <a:t>(</a:t>
            </a:r>
            <a:r>
              <a:rPr lang="fr-FR" b="1" i="1" dirty="0" err="1">
                <a:solidFill>
                  <a:srgbClr val="1F497D"/>
                </a:solidFill>
              </a:rPr>
              <a:t>object,object</a:t>
            </a:r>
            <a:r>
              <a:rPr lang="fr-FR" b="1" i="1" dirty="0">
                <a:solidFill>
                  <a:srgbClr val="1F497D"/>
                </a:solidFill>
              </a:rPr>
              <a:t>) : </a:t>
            </a:r>
            <a:endParaRPr lang="fr-FR" b="1" i="1" dirty="0" smtClean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Teste si </a:t>
            </a:r>
            <a:r>
              <a:rPr lang="fr-FR" dirty="0"/>
              <a:t>les </a:t>
            </a:r>
            <a:r>
              <a:rPr lang="fr-FR" dirty="0" smtClean="0"/>
              <a:t>objets </a:t>
            </a:r>
            <a:r>
              <a:rPr lang="fr-FR" dirty="0"/>
              <a:t>sont </a:t>
            </a:r>
            <a:r>
              <a:rPr lang="fr-FR" dirty="0" smtClean="0"/>
              <a:t>(ou </a:t>
            </a:r>
            <a:r>
              <a:rPr lang="fr-FR" dirty="0"/>
              <a:t>pas) la même </a:t>
            </a:r>
            <a:r>
              <a:rPr lang="fr-FR" dirty="0" smtClean="0"/>
              <a:t>instance (</a:t>
            </a:r>
            <a:r>
              <a:rPr lang="fr-FR" b="1" i="1" dirty="0" smtClean="0">
                <a:solidFill>
                  <a:srgbClr val="1F497D"/>
                </a:solidFill>
              </a:rPr>
              <a:t>identité</a:t>
            </a:r>
            <a:r>
              <a:rPr lang="fr-FR" dirty="0" smtClean="0"/>
              <a:t>)</a:t>
            </a:r>
            <a:endParaRPr lang="fr-FR" dirty="0" smtClean="0"/>
          </a:p>
          <a:p>
            <a:r>
              <a:rPr lang="fr-FR" b="1" i="1" dirty="0" err="1">
                <a:solidFill>
                  <a:srgbClr val="1F497D"/>
                </a:solidFill>
              </a:rPr>
              <a:t>assert</a:t>
            </a:r>
            <a:r>
              <a:rPr lang="fr-FR" b="1" i="1" dirty="0">
                <a:solidFill>
                  <a:srgbClr val="1F497D"/>
                </a:solidFill>
              </a:rPr>
              <a:t>(Not)</a:t>
            </a:r>
            <a:r>
              <a:rPr lang="fr-FR" b="1" i="1" dirty="0" err="1">
                <a:solidFill>
                  <a:srgbClr val="1F497D"/>
                </a:solidFill>
              </a:rPr>
              <a:t>Null</a:t>
            </a:r>
            <a:r>
              <a:rPr lang="fr-FR" b="1" i="1" dirty="0">
                <a:solidFill>
                  <a:srgbClr val="1F497D"/>
                </a:solidFill>
              </a:rPr>
              <a:t>(</a:t>
            </a:r>
            <a:r>
              <a:rPr lang="fr-FR" b="1" i="1" dirty="0" err="1">
                <a:solidFill>
                  <a:srgbClr val="1F497D"/>
                </a:solidFill>
              </a:rPr>
              <a:t>object</a:t>
            </a:r>
            <a:r>
              <a:rPr lang="fr-FR" b="1" i="1" dirty="0">
                <a:solidFill>
                  <a:srgbClr val="1F497D"/>
                </a:solidFill>
              </a:rPr>
              <a:t>) </a:t>
            </a:r>
            <a:r>
              <a:rPr lang="fr-FR" dirty="0" smtClean="0"/>
              <a:t>: </a:t>
            </a:r>
            <a:endParaRPr lang="fr-FR" dirty="0" smtClean="0"/>
          </a:p>
          <a:p>
            <a:pPr lvl="1"/>
            <a:r>
              <a:rPr lang="fr-FR" dirty="0" smtClean="0"/>
              <a:t>Teste si </a:t>
            </a:r>
            <a:r>
              <a:rPr lang="fr-FR" dirty="0" smtClean="0"/>
              <a:t>l’objet est </a:t>
            </a:r>
            <a:r>
              <a:rPr lang="fr-FR" dirty="0" smtClean="0"/>
              <a:t>(</a:t>
            </a:r>
            <a:r>
              <a:rPr lang="fr-FR" dirty="0" smtClean="0"/>
              <a:t>ou</a:t>
            </a:r>
            <a:r>
              <a:rPr lang="fr-FR" dirty="0" smtClean="0"/>
              <a:t> </a:t>
            </a:r>
            <a:r>
              <a:rPr lang="fr-FR" dirty="0" smtClean="0"/>
              <a:t>pas) </a:t>
            </a:r>
            <a:r>
              <a:rPr lang="fr-FR" dirty="0" err="1" smtClean="0"/>
              <a:t>null</a:t>
            </a:r>
            <a:endParaRPr lang="fr-FR" dirty="0" smtClean="0"/>
          </a:p>
          <a:p>
            <a:r>
              <a:rPr lang="fr-FR" b="1" i="1" dirty="0" err="1">
                <a:solidFill>
                  <a:srgbClr val="1F497D"/>
                </a:solidFill>
              </a:rPr>
              <a:t>assertTrue</a:t>
            </a:r>
            <a:r>
              <a:rPr lang="fr-FR" b="1" i="1" dirty="0">
                <a:solidFill>
                  <a:srgbClr val="1F497D"/>
                </a:solidFill>
              </a:rPr>
              <a:t>(</a:t>
            </a:r>
            <a:r>
              <a:rPr lang="fr-FR" b="1" i="1" dirty="0" err="1">
                <a:solidFill>
                  <a:srgbClr val="1F497D"/>
                </a:solidFill>
              </a:rPr>
              <a:t>boolean</a:t>
            </a:r>
            <a:r>
              <a:rPr lang="fr-FR" b="1" i="1" dirty="0">
                <a:solidFill>
                  <a:srgbClr val="1F497D"/>
                </a:solidFill>
              </a:rPr>
              <a:t>) </a:t>
            </a:r>
            <a:r>
              <a:rPr lang="fr-FR" dirty="0" smtClean="0"/>
              <a:t>: </a:t>
            </a:r>
            <a:endParaRPr lang="fr-FR" dirty="0" smtClean="0"/>
          </a:p>
          <a:p>
            <a:pPr lvl="1"/>
            <a:r>
              <a:rPr lang="fr-FR" dirty="0" smtClean="0"/>
              <a:t>Teste si une </a:t>
            </a:r>
            <a:r>
              <a:rPr lang="fr-FR" dirty="0" smtClean="0"/>
              <a:t>condition est vrai</a:t>
            </a:r>
          </a:p>
          <a:p>
            <a:r>
              <a:rPr lang="fr-FR" b="1" i="1" dirty="0" err="1">
                <a:solidFill>
                  <a:srgbClr val="1F497D"/>
                </a:solidFill>
              </a:rPr>
              <a:t>assertFalse</a:t>
            </a:r>
            <a:r>
              <a:rPr lang="fr-FR" b="1" i="1" dirty="0">
                <a:solidFill>
                  <a:srgbClr val="1F497D"/>
                </a:solidFill>
              </a:rPr>
              <a:t>(</a:t>
            </a:r>
            <a:r>
              <a:rPr lang="fr-FR" b="1" i="1" dirty="0" err="1">
                <a:solidFill>
                  <a:srgbClr val="1F497D"/>
                </a:solidFill>
              </a:rPr>
              <a:t>boolean</a:t>
            </a:r>
            <a:r>
              <a:rPr lang="fr-FR" b="1" i="1" dirty="0">
                <a:solidFill>
                  <a:srgbClr val="1F497D"/>
                </a:solidFill>
              </a:rPr>
              <a:t>) </a:t>
            </a:r>
            <a:r>
              <a:rPr lang="fr-FR" dirty="0" smtClean="0"/>
              <a:t>: </a:t>
            </a:r>
            <a:endParaRPr lang="fr-FR" dirty="0" smtClean="0"/>
          </a:p>
          <a:p>
            <a:pPr lvl="1"/>
            <a:r>
              <a:rPr lang="fr-FR" dirty="0" smtClean="0"/>
              <a:t>Teste si </a:t>
            </a:r>
            <a:r>
              <a:rPr lang="fr-FR" dirty="0" smtClean="0"/>
              <a:t>la condition est fausse</a:t>
            </a:r>
          </a:p>
          <a:p>
            <a:r>
              <a:rPr lang="fr-FR" b="1" i="1" dirty="0" err="1">
                <a:solidFill>
                  <a:srgbClr val="1F497D"/>
                </a:solidFill>
              </a:rPr>
              <a:t>fail</a:t>
            </a:r>
            <a:r>
              <a:rPr lang="fr-FR" b="1" i="1" dirty="0">
                <a:solidFill>
                  <a:srgbClr val="1F497D"/>
                </a:solidFill>
              </a:rPr>
              <a:t>() </a:t>
            </a:r>
            <a:r>
              <a:rPr lang="fr-FR" dirty="0" smtClean="0"/>
              <a:t>: </a:t>
            </a:r>
            <a:r>
              <a:rPr lang="fr-FR" dirty="0" smtClean="0"/>
              <a:t>fait </a:t>
            </a:r>
            <a:r>
              <a:rPr lang="fr-FR" dirty="0" smtClean="0"/>
              <a:t>échouer le </a:t>
            </a:r>
            <a:r>
              <a:rPr lang="fr-FR" dirty="0" smtClean="0"/>
              <a:t>test quelque soit la situation </a:t>
            </a: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2009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 smtClean="0"/>
              <a:t>Sources : Vincent </a:t>
            </a:r>
            <a:r>
              <a:rPr lang="fr-BE" dirty="0" smtClean="0"/>
              <a:t>POUPET</a:t>
            </a:r>
            <a:endParaRPr lang="fr-BE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1630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fr-FR" b="1" dirty="0" smtClean="0"/>
              <a:t>Préambule</a:t>
            </a:r>
            <a:r>
              <a:rPr lang="fr-FR" dirty="0" smtClean="0"/>
              <a:t> (</a:t>
            </a:r>
            <a:r>
              <a:rPr lang="fr-FR" b="1" dirty="0" err="1" smtClean="0">
                <a:solidFill>
                  <a:srgbClr val="1F497D"/>
                </a:solidFill>
              </a:rPr>
              <a:t>Fixture</a:t>
            </a:r>
            <a:r>
              <a:rPr lang="fr-FR" dirty="0" smtClean="0"/>
              <a:t>) : </a:t>
            </a:r>
            <a:r>
              <a:rPr lang="fr-FR" b="1" i="1" dirty="0" smtClean="0">
                <a:solidFill>
                  <a:srgbClr val="1F497D"/>
                </a:solidFill>
              </a:rPr>
              <a:t>@</a:t>
            </a:r>
            <a:r>
              <a:rPr lang="fr-FR" b="1" i="1" dirty="0" err="1" smtClean="0">
                <a:solidFill>
                  <a:srgbClr val="1F497D"/>
                </a:solidFill>
              </a:rPr>
              <a:t>Before</a:t>
            </a:r>
            <a:endParaRPr lang="fr-FR" b="1" i="1" dirty="0" smtClean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Définition (setup) des données avant chaque test</a:t>
            </a:r>
          </a:p>
          <a:p>
            <a:pPr lvl="1"/>
            <a:r>
              <a:rPr lang="fr-FR" dirty="0" smtClean="0"/>
              <a:t>Gagne de temps si plusieurs tests avec des données similaires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16/09/11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11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187624" y="3573016"/>
            <a:ext cx="6696744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1F497D"/>
                </a:solidFill>
              </a:rPr>
              <a:t>@Before</a:t>
            </a:r>
          </a:p>
          <a:p>
            <a:r>
              <a:rPr lang="en-US" sz="2400" dirty="0"/>
              <a:t>    public void </a:t>
            </a:r>
            <a:r>
              <a:rPr lang="en-US" sz="2400" dirty="0" err="1"/>
              <a:t>setUp</a:t>
            </a:r>
            <a:r>
              <a:rPr lang="en-US" sz="2400" dirty="0"/>
              <a:t>() {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System.out.println</a:t>
            </a:r>
            <a:r>
              <a:rPr lang="en-US" sz="2400" dirty="0"/>
              <a:t>("Defining test data");</a:t>
            </a:r>
          </a:p>
          <a:p>
            <a:r>
              <a:rPr lang="en-US" sz="2400" dirty="0"/>
              <a:t>        zero=0;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positif</a:t>
            </a:r>
            <a:r>
              <a:rPr lang="en-US" sz="2400" dirty="0"/>
              <a:t>=2;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negatif</a:t>
            </a:r>
            <a:r>
              <a:rPr lang="en-US" sz="2400" dirty="0"/>
              <a:t>=-2;</a:t>
            </a:r>
          </a:p>
          <a:p>
            <a:r>
              <a:rPr lang="en-US" sz="2400" dirty="0"/>
              <a:t>        reel=(float) 2.5;     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calc</a:t>
            </a:r>
            <a:r>
              <a:rPr lang="en-US" sz="2400" dirty="0"/>
              <a:t> = new </a:t>
            </a:r>
            <a:r>
              <a:rPr lang="en-US" sz="2400" dirty="0" err="1"/>
              <a:t>Calculette</a:t>
            </a:r>
            <a:r>
              <a:rPr lang="en-US" sz="2400" dirty="0"/>
              <a:t> (</a:t>
            </a:r>
            <a:r>
              <a:rPr lang="en-US" sz="2400" dirty="0" err="1"/>
              <a:t>positif</a:t>
            </a:r>
            <a:r>
              <a:rPr lang="en-US" sz="2400" dirty="0"/>
              <a:t>, </a:t>
            </a:r>
            <a:r>
              <a:rPr lang="en-US" sz="2400" dirty="0" err="1"/>
              <a:t>negatif</a:t>
            </a:r>
            <a:r>
              <a:rPr lang="en-US" sz="2400" dirty="0"/>
              <a:t>, '+')</a:t>
            </a:r>
            <a:r>
              <a:rPr lang="en-US" sz="2400" dirty="0" smtClean="0"/>
              <a:t>;	}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86050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Post-ambule :</a:t>
            </a:r>
            <a:r>
              <a:rPr lang="fr-FR" dirty="0" smtClean="0"/>
              <a:t> </a:t>
            </a:r>
            <a:r>
              <a:rPr lang="fr-FR" b="1" i="1" dirty="0" smtClean="0">
                <a:solidFill>
                  <a:srgbClr val="1F497D"/>
                </a:solidFill>
              </a:rPr>
              <a:t>@</a:t>
            </a:r>
            <a:r>
              <a:rPr lang="fr-FR" b="1" i="1" dirty="0" err="1" smtClean="0">
                <a:solidFill>
                  <a:srgbClr val="1F497D"/>
                </a:solidFill>
              </a:rPr>
              <a:t>After</a:t>
            </a:r>
            <a:endParaRPr lang="fr-FR" b="1" i="1" dirty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Clean up après </a:t>
            </a:r>
            <a:r>
              <a:rPr lang="fr-FR" dirty="0"/>
              <a:t>chaque test</a:t>
            </a:r>
          </a:p>
          <a:p>
            <a:pPr lvl="1"/>
            <a:r>
              <a:rPr lang="fr-FR" dirty="0" smtClean="0"/>
              <a:t>Remettre l’environnement dans un état propre</a:t>
            </a:r>
          </a:p>
          <a:p>
            <a:pPr marL="914400" lvl="2" indent="0">
              <a:buNone/>
            </a:pPr>
            <a:r>
              <a:rPr lang="fr-FR" dirty="0" smtClean="0"/>
              <a:t>( libération de ressources, fermeture de connexions…)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16/09/11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12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835696" y="4077072"/>
            <a:ext cx="5616624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    </a:t>
            </a:r>
            <a:r>
              <a:rPr lang="fr-FR" sz="2400" b="1" dirty="0">
                <a:solidFill>
                  <a:srgbClr val="1F497D"/>
                </a:solidFill>
              </a:rPr>
              <a:t>@</a:t>
            </a:r>
            <a:r>
              <a:rPr lang="fr-FR" sz="2400" b="1" dirty="0" err="1">
                <a:solidFill>
                  <a:srgbClr val="1F497D"/>
                </a:solidFill>
              </a:rPr>
              <a:t>After</a:t>
            </a:r>
            <a:endParaRPr lang="fr-FR" sz="2400" b="1" dirty="0">
              <a:solidFill>
                <a:srgbClr val="1F497D"/>
              </a:solidFill>
            </a:endParaRPr>
          </a:p>
          <a:p>
            <a:r>
              <a:rPr lang="fr-FR" sz="2400" dirty="0"/>
              <a:t>    public </a:t>
            </a:r>
            <a:r>
              <a:rPr lang="fr-FR" sz="2400" dirty="0" err="1"/>
              <a:t>void</a:t>
            </a:r>
            <a:r>
              <a:rPr lang="fr-FR" sz="2400" dirty="0"/>
              <a:t> </a:t>
            </a:r>
            <a:r>
              <a:rPr lang="fr-FR" sz="2400" dirty="0" err="1"/>
              <a:t>tearDown</a:t>
            </a:r>
            <a:r>
              <a:rPr lang="fr-FR" sz="2400" dirty="0"/>
              <a:t>() {</a:t>
            </a:r>
          </a:p>
          <a:p>
            <a:r>
              <a:rPr lang="fr-FR" sz="2400" dirty="0"/>
              <a:t>        </a:t>
            </a:r>
            <a:r>
              <a:rPr lang="fr-FR" sz="2400" dirty="0" err="1"/>
              <a:t>System.out.println</a:t>
            </a:r>
            <a:r>
              <a:rPr lang="fr-FR" sz="2400" dirty="0"/>
              <a:t>("</a:t>
            </a:r>
            <a:r>
              <a:rPr lang="fr-FR" sz="2400" dirty="0" err="1"/>
              <a:t>Closing</a:t>
            </a:r>
            <a:r>
              <a:rPr lang="fr-FR" sz="2400" dirty="0"/>
              <a:t> test");</a:t>
            </a:r>
          </a:p>
          <a:p>
            <a:r>
              <a:rPr lang="fr-FR" sz="2400" dirty="0"/>
              <a:t>        </a:t>
            </a:r>
            <a:r>
              <a:rPr lang="fr-FR" sz="2400" dirty="0" err="1"/>
              <a:t>calc</a:t>
            </a:r>
            <a:r>
              <a:rPr lang="fr-FR" sz="2400" dirty="0"/>
              <a:t> = </a:t>
            </a:r>
            <a:r>
              <a:rPr lang="fr-FR" sz="2400" dirty="0" err="1"/>
              <a:t>null</a:t>
            </a:r>
            <a:r>
              <a:rPr lang="fr-FR" sz="2400" dirty="0"/>
              <a:t>;</a:t>
            </a:r>
          </a:p>
          <a:p>
            <a:r>
              <a:rPr lang="fr-FR" sz="2400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027182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0768"/>
            <a:ext cx="8496944" cy="4525963"/>
          </a:xfrm>
        </p:spPr>
        <p:txBody>
          <a:bodyPr/>
          <a:lstStyle/>
          <a:p>
            <a:r>
              <a:rPr lang="fr-FR" dirty="0" smtClean="0"/>
              <a:t>Exemple : </a:t>
            </a:r>
            <a:r>
              <a:rPr lang="fr-FR" b="1" dirty="0" smtClean="0">
                <a:solidFill>
                  <a:srgbClr val="1F497D"/>
                </a:solidFill>
              </a:rPr>
              <a:t>Calculette Simple</a:t>
            </a:r>
          </a:p>
          <a:p>
            <a:pPr lvl="1"/>
            <a:r>
              <a:rPr lang="fr-FR" dirty="0" smtClean="0"/>
              <a:t>Classe à tester : </a:t>
            </a:r>
            <a:r>
              <a:rPr lang="fr-FR" b="1" i="1" dirty="0" err="1" smtClean="0"/>
              <a:t>review.calculette.CalculetteSimple</a:t>
            </a:r>
            <a:endParaRPr lang="fr-FR" b="1" i="1" dirty="0" smtClean="0"/>
          </a:p>
          <a:p>
            <a:pPr lvl="1"/>
            <a:r>
              <a:rPr lang="fr-FR" dirty="0"/>
              <a:t>C</a:t>
            </a:r>
            <a:r>
              <a:rPr lang="fr-FR" dirty="0" smtClean="0"/>
              <a:t>lasse de test : </a:t>
            </a:r>
            <a:r>
              <a:rPr lang="fr-FR" b="1" i="1" dirty="0" err="1" smtClean="0">
                <a:solidFill>
                  <a:srgbClr val="1F497D"/>
                </a:solidFill>
              </a:rPr>
              <a:t>review.calculette.CalculetteSimpleTest</a:t>
            </a:r>
            <a:r>
              <a:rPr lang="fr-FR" b="1" i="1" dirty="0" smtClean="0">
                <a:solidFill>
                  <a:srgbClr val="1F497D"/>
                </a:solidFill>
              </a:rPr>
              <a:t> </a:t>
            </a:r>
          </a:p>
          <a:p>
            <a:pPr lvl="1"/>
            <a:r>
              <a:rPr lang="fr-FR" dirty="0" smtClean="0"/>
              <a:t>Pour </a:t>
            </a:r>
            <a:r>
              <a:rPr lang="fr-FR" b="1" dirty="0" smtClean="0"/>
              <a:t>chaque méthode </a:t>
            </a:r>
            <a:r>
              <a:rPr lang="fr-FR" dirty="0" smtClean="0"/>
              <a:t>de </a:t>
            </a:r>
            <a:r>
              <a:rPr lang="fr-FR" dirty="0" err="1" smtClean="0"/>
              <a:t>CalculetteSimple</a:t>
            </a:r>
            <a:r>
              <a:rPr lang="fr-FR" dirty="0" smtClean="0"/>
              <a:t>, </a:t>
            </a:r>
            <a:br>
              <a:rPr lang="fr-FR" dirty="0" smtClean="0"/>
            </a:br>
            <a:r>
              <a:rPr lang="fr-FR" dirty="0" smtClean="0"/>
              <a:t>une méthode annotée</a:t>
            </a:r>
            <a:br>
              <a:rPr lang="fr-FR" dirty="0" smtClean="0"/>
            </a:br>
            <a:r>
              <a:rPr lang="fr-FR" b="1" i="1" dirty="0" smtClean="0">
                <a:solidFill>
                  <a:srgbClr val="1F497D"/>
                </a:solidFill>
              </a:rPr>
              <a:t>@Test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16/09/11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13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024" y="4018384"/>
            <a:ext cx="4217593" cy="2794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313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ce réservé du contenu 8"/>
          <p:cNvPicPr>
            <a:picLocks noGrp="1" noChangeAspect="1"/>
          </p:cNvPicPr>
          <p:nvPr>
            <p:ph idx="1"/>
          </p:nvPr>
        </p:nvPicPr>
        <p:blipFill>
          <a:blip r:embed="rId2"/>
          <a:srcRect t="9445" b="9445"/>
          <a:stretch>
            <a:fillRect/>
          </a:stretch>
        </p:blipFill>
        <p:spPr>
          <a:xfrm>
            <a:off x="539552" y="1916832"/>
            <a:ext cx="7653865" cy="4209331"/>
          </a:xfr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16/09/11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14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79512" y="1484784"/>
            <a:ext cx="42984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400" dirty="0" smtClean="0"/>
              <a:t>Classe à tester : </a:t>
            </a:r>
            <a:r>
              <a:rPr lang="fr-FR" sz="2400" dirty="0" err="1" smtClean="0"/>
              <a:t>CalculetteSimple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154258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16/09/11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15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72816"/>
            <a:ext cx="7972991" cy="475252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79512" y="1268760"/>
            <a:ext cx="413391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400" dirty="0" err="1" smtClean="0"/>
              <a:t>TestCase</a:t>
            </a:r>
            <a:r>
              <a:rPr lang="fr-FR" sz="2400" dirty="0" smtClean="0"/>
              <a:t> : </a:t>
            </a:r>
            <a:r>
              <a:rPr lang="fr-FR" sz="2400" dirty="0" err="1" smtClean="0"/>
              <a:t>CalculetteSimpleTest</a:t>
            </a:r>
            <a:endParaRPr lang="fr-FR" sz="2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659301" y="1700808"/>
            <a:ext cx="4377195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200" dirty="0" smtClean="0"/>
              <a:t>M</a:t>
            </a:r>
            <a:r>
              <a:rPr lang="fr-FR" sz="2200" dirty="0" smtClean="0"/>
              <a:t>ême paquetage : </a:t>
            </a:r>
            <a:r>
              <a:rPr lang="fr-FR" sz="2200" dirty="0" err="1" smtClean="0"/>
              <a:t>review.calculette</a:t>
            </a:r>
            <a:endParaRPr lang="fr-FR" sz="2200" dirty="0"/>
          </a:p>
        </p:txBody>
      </p:sp>
      <p:sp>
        <p:nvSpPr>
          <p:cNvPr id="12" name="ZoneTexte 11"/>
          <p:cNvSpPr txBox="1"/>
          <p:nvPr/>
        </p:nvSpPr>
        <p:spPr>
          <a:xfrm>
            <a:off x="5336523" y="2443535"/>
            <a:ext cx="3483949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200" dirty="0" smtClean="0"/>
              <a:t>Imports </a:t>
            </a:r>
            <a:r>
              <a:rPr lang="fr-FR" sz="2200" dirty="0" err="1" smtClean="0"/>
              <a:t>JUnit</a:t>
            </a:r>
            <a:r>
              <a:rPr lang="fr-FR" sz="2200" dirty="0" smtClean="0"/>
              <a:t> 4 : </a:t>
            </a:r>
            <a:r>
              <a:rPr lang="fr-FR" sz="2200" dirty="0" err="1" smtClean="0"/>
              <a:t>org.junit</a:t>
            </a:r>
            <a:r>
              <a:rPr lang="fr-FR" sz="2200" dirty="0" smtClean="0"/>
              <a:t>.*, </a:t>
            </a:r>
            <a:r>
              <a:rPr lang="fr-FR" sz="2200" dirty="0" err="1" smtClean="0"/>
              <a:t>org.junit.Assert</a:t>
            </a:r>
            <a:r>
              <a:rPr lang="fr-FR" sz="2200" dirty="0" smtClean="0"/>
              <a:t>.*</a:t>
            </a:r>
            <a:endParaRPr lang="fr-FR" sz="2200" dirty="0"/>
          </a:p>
        </p:txBody>
      </p:sp>
      <p:sp>
        <p:nvSpPr>
          <p:cNvPr id="13" name="ZoneTexte 12"/>
          <p:cNvSpPr txBox="1"/>
          <p:nvPr/>
        </p:nvSpPr>
        <p:spPr>
          <a:xfrm>
            <a:off x="5386309" y="4171727"/>
            <a:ext cx="3384376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200" dirty="0" smtClean="0"/>
              <a:t>Méthodes exécutées avant et après </a:t>
            </a:r>
            <a:r>
              <a:rPr lang="fr-FR" sz="2200" b="1" i="1" dirty="0" smtClean="0"/>
              <a:t>tous</a:t>
            </a:r>
            <a:r>
              <a:rPr lang="fr-FR" sz="2200" dirty="0" smtClean="0"/>
              <a:t> les tests 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940193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0695-82EE-4733-8FB9-B0DC2F905EF4}" type="datetime1">
              <a:rPr lang="fr-FR" smtClean="0"/>
              <a:t>16/09/11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16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97" y="1628800"/>
            <a:ext cx="8593999" cy="468052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79512" y="1268760"/>
            <a:ext cx="413391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400" dirty="0" err="1" smtClean="0"/>
              <a:t>TestCase</a:t>
            </a:r>
            <a:r>
              <a:rPr lang="fr-FR" sz="2400" dirty="0" smtClean="0"/>
              <a:t> : </a:t>
            </a:r>
            <a:r>
              <a:rPr lang="fr-FR" sz="2400" dirty="0" err="1" smtClean="0"/>
              <a:t>CalculetteSimpleTest</a:t>
            </a: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4788024" y="2060848"/>
            <a:ext cx="3384376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200" dirty="0" smtClean="0"/>
              <a:t>Méthodes exécutées avant et après </a:t>
            </a:r>
            <a:r>
              <a:rPr lang="fr-FR" sz="2200" b="1" i="1" dirty="0" smtClean="0"/>
              <a:t>chaque</a:t>
            </a:r>
            <a:r>
              <a:rPr lang="fr-FR" sz="2200" dirty="0" smtClean="0"/>
              <a:t> test </a:t>
            </a:r>
            <a:endParaRPr lang="fr-FR" sz="2200" dirty="0"/>
          </a:p>
        </p:txBody>
      </p:sp>
      <p:sp>
        <p:nvSpPr>
          <p:cNvPr id="8" name="ZoneTexte 7"/>
          <p:cNvSpPr txBox="1"/>
          <p:nvPr/>
        </p:nvSpPr>
        <p:spPr>
          <a:xfrm>
            <a:off x="5508104" y="3212976"/>
            <a:ext cx="3384376" cy="11079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200" dirty="0" smtClean="0"/>
              <a:t>Méthodes de test</a:t>
            </a:r>
          </a:p>
          <a:p>
            <a:pPr algn="ctr"/>
            <a:r>
              <a:rPr lang="fr-FR" sz="2200" dirty="0" smtClean="0"/>
              <a:t>au moins une par méthode de la classe testée  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2634454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0695-82EE-4733-8FB9-B0DC2F905EF4}" type="datetime1">
              <a:rPr lang="fr-FR" smtClean="0"/>
              <a:t>16/09/11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17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47691"/>
            <a:ext cx="7848872" cy="5193677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724128" y="1340768"/>
            <a:ext cx="324036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200" dirty="0" smtClean="0"/>
              <a:t>On peut avoir plus d’un test par méthode testée</a:t>
            </a:r>
            <a:endParaRPr lang="fr-FR" sz="2200" dirty="0"/>
          </a:p>
        </p:txBody>
      </p:sp>
      <p:sp>
        <p:nvSpPr>
          <p:cNvPr id="8" name="ZoneTexte 7"/>
          <p:cNvSpPr txBox="1"/>
          <p:nvPr/>
        </p:nvSpPr>
        <p:spPr>
          <a:xfrm>
            <a:off x="1259632" y="4077072"/>
            <a:ext cx="633670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1F497D"/>
                </a:solidFill>
              </a:rPr>
              <a:t>@</a:t>
            </a:r>
            <a:r>
              <a:rPr lang="fr-FR" sz="2400" b="1" dirty="0" smtClean="0">
                <a:solidFill>
                  <a:srgbClr val="1F497D"/>
                </a:solidFill>
              </a:rPr>
              <a:t>Test (</a:t>
            </a:r>
            <a:r>
              <a:rPr lang="fr-FR" sz="2400" b="1" dirty="0" err="1">
                <a:solidFill>
                  <a:srgbClr val="1F497D"/>
                </a:solidFill>
              </a:rPr>
              <a:t>expected</a:t>
            </a:r>
            <a:r>
              <a:rPr lang="fr-FR" sz="2400" b="1" dirty="0">
                <a:solidFill>
                  <a:srgbClr val="1F497D"/>
                </a:solidFill>
              </a:rPr>
              <a:t>=</a:t>
            </a:r>
            <a:r>
              <a:rPr lang="fr-FR" sz="2400" b="1" dirty="0" err="1">
                <a:solidFill>
                  <a:srgbClr val="1F497D"/>
                </a:solidFill>
              </a:rPr>
              <a:t>ArithmeticException.class</a:t>
            </a:r>
            <a:r>
              <a:rPr lang="fr-FR" sz="2400" b="1" dirty="0">
                <a:solidFill>
                  <a:srgbClr val="1F497D"/>
                </a:solidFill>
              </a:rPr>
              <a:t>)</a:t>
            </a:r>
          </a:p>
          <a:p>
            <a:r>
              <a:rPr lang="fr-FR" sz="2400" dirty="0" smtClean="0"/>
              <a:t>public </a:t>
            </a:r>
            <a:r>
              <a:rPr lang="fr-FR" sz="2400" dirty="0" err="1"/>
              <a:t>void</a:t>
            </a:r>
            <a:r>
              <a:rPr lang="fr-FR" sz="2400" dirty="0"/>
              <a:t> </a:t>
            </a:r>
            <a:r>
              <a:rPr lang="fr-FR" sz="2400" dirty="0" err="1"/>
              <a:t>testDivisionByZero</a:t>
            </a:r>
            <a:r>
              <a:rPr lang="fr-FR" sz="2400" dirty="0"/>
              <a:t>() {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187624" y="1268760"/>
            <a:ext cx="4032448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200" b="1" dirty="0">
                <a:solidFill>
                  <a:srgbClr val="1F497D"/>
                </a:solidFill>
              </a:rPr>
              <a:t>@</a:t>
            </a:r>
            <a:r>
              <a:rPr lang="fr-FR" sz="2200" b="1" dirty="0" smtClean="0">
                <a:solidFill>
                  <a:srgbClr val="1F497D"/>
                </a:solidFill>
              </a:rPr>
              <a:t>Test</a:t>
            </a:r>
          </a:p>
          <a:p>
            <a:r>
              <a:rPr lang="fr-FR" sz="2200" dirty="0" smtClean="0"/>
              <a:t> </a:t>
            </a:r>
            <a:r>
              <a:rPr lang="fr-FR" sz="2200" dirty="0"/>
              <a:t>public </a:t>
            </a:r>
            <a:r>
              <a:rPr lang="fr-FR" sz="2200" dirty="0" err="1"/>
              <a:t>void</a:t>
            </a:r>
            <a:r>
              <a:rPr lang="fr-FR" sz="2200" dirty="0"/>
              <a:t> </a:t>
            </a:r>
            <a:r>
              <a:rPr lang="fr-FR" sz="2200" dirty="0" err="1"/>
              <a:t>testDivision</a:t>
            </a:r>
            <a:r>
              <a:rPr lang="fr-FR" sz="2200" dirty="0"/>
              <a:t>() {</a:t>
            </a:r>
          </a:p>
        </p:txBody>
      </p:sp>
    </p:spTree>
    <p:extLst>
      <p:ext uri="{BB962C8B-B14F-4D97-AF65-F5344CB8AC3E}">
        <p14:creationId xmlns:p14="http://schemas.microsoft.com/office/powerpoint/2010/main" val="1574301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4785395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Exceptions : </a:t>
            </a:r>
            <a:br>
              <a:rPr lang="fr-FR" dirty="0" smtClean="0"/>
            </a:br>
            <a:r>
              <a:rPr lang="fr-FR" b="1" dirty="0" smtClean="0">
                <a:solidFill>
                  <a:srgbClr val="1F497D"/>
                </a:solidFill>
              </a:rPr>
              <a:t>@Test (</a:t>
            </a:r>
            <a:r>
              <a:rPr lang="fr-FR" b="1" dirty="0" err="1" smtClean="0">
                <a:solidFill>
                  <a:srgbClr val="1F497D"/>
                </a:solidFill>
              </a:rPr>
              <a:t>expected</a:t>
            </a:r>
            <a:r>
              <a:rPr lang="fr-FR" b="1" dirty="0" smtClean="0">
                <a:solidFill>
                  <a:srgbClr val="1F497D"/>
                </a:solidFill>
              </a:rPr>
              <a:t> = </a:t>
            </a:r>
            <a:r>
              <a:rPr lang="fr-FR" b="1" dirty="0" err="1" smtClean="0">
                <a:solidFill>
                  <a:srgbClr val="1F497D"/>
                </a:solidFill>
              </a:rPr>
              <a:t>Exception.class</a:t>
            </a:r>
            <a:r>
              <a:rPr lang="fr-FR" b="1" dirty="0" smtClean="0">
                <a:solidFill>
                  <a:srgbClr val="1F497D"/>
                </a:solidFill>
              </a:rPr>
              <a:t>)</a:t>
            </a:r>
          </a:p>
          <a:p>
            <a:pPr lvl="1"/>
            <a:r>
              <a:rPr lang="fr-FR" dirty="0" smtClean="0"/>
              <a:t>Tester si un code soulève les exceptions qu’il devait fait partie intégrante des tests </a:t>
            </a:r>
          </a:p>
          <a:p>
            <a:pPr lvl="1"/>
            <a:r>
              <a:rPr lang="fr-FR" dirty="0" smtClean="0"/>
              <a:t>Si l’exception n’est pas levée, </a:t>
            </a:r>
            <a:r>
              <a:rPr lang="fr-FR" b="1" i="1" dirty="0" smtClean="0"/>
              <a:t>test </a:t>
            </a:r>
            <a:r>
              <a:rPr lang="fr-FR" b="1" i="1" dirty="0" err="1" smtClean="0"/>
              <a:t>failed</a:t>
            </a:r>
            <a:r>
              <a:rPr lang="fr-FR" b="1" i="1" dirty="0" smtClean="0"/>
              <a:t> </a:t>
            </a:r>
            <a:r>
              <a:rPr lang="fr-FR" dirty="0" smtClean="0"/>
              <a:t>!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Timeout</a:t>
            </a:r>
          </a:p>
          <a:p>
            <a:pPr marL="457200" lvl="1" indent="0">
              <a:buNone/>
            </a:pPr>
            <a:r>
              <a:rPr lang="fr-FR" b="1" dirty="0" smtClean="0">
                <a:solidFill>
                  <a:srgbClr val="1F497D"/>
                </a:solidFill>
              </a:rPr>
              <a:t>@Test (timeout = 10000)</a:t>
            </a:r>
          </a:p>
          <a:p>
            <a:pPr lvl="1"/>
            <a:r>
              <a:rPr lang="fr-FR" dirty="0" smtClean="0"/>
              <a:t>Pouvoir tester si un code prend trop de temps pour exécuter</a:t>
            </a:r>
          </a:p>
          <a:p>
            <a:pPr lvl="2"/>
            <a:r>
              <a:rPr lang="fr-FR" dirty="0" smtClean="0"/>
              <a:t>Connexion réseau, connexion au </a:t>
            </a:r>
            <a:r>
              <a:rPr lang="fr-FR" dirty="0" err="1" smtClean="0"/>
              <a:t>BdD</a:t>
            </a:r>
            <a:r>
              <a:rPr lang="fr-FR" dirty="0" smtClean="0"/>
              <a:t>, threads… 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0695-82EE-4733-8FB9-B0DC2F905EF4}" type="datetime1">
              <a:rPr lang="fr-FR" smtClean="0"/>
              <a:t>16/09/11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584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39341"/>
            <a:ext cx="8507288" cy="4525963"/>
          </a:xfrm>
        </p:spPr>
        <p:txBody>
          <a:bodyPr/>
          <a:lstStyle/>
          <a:p>
            <a:r>
              <a:rPr lang="fr-FR" b="1" dirty="0" err="1" smtClean="0">
                <a:solidFill>
                  <a:srgbClr val="1F497D"/>
                </a:solidFill>
              </a:rPr>
              <a:t>TestSuite</a:t>
            </a:r>
            <a:r>
              <a:rPr lang="fr-FR" b="1" dirty="0" smtClean="0">
                <a:solidFill>
                  <a:srgbClr val="1F497D"/>
                </a:solidFill>
              </a:rPr>
              <a:t> </a:t>
            </a:r>
          </a:p>
          <a:p>
            <a:pPr lvl="1"/>
            <a:r>
              <a:rPr lang="fr-FR" dirty="0"/>
              <a:t>Utilisé par le </a:t>
            </a:r>
            <a:r>
              <a:rPr lang="fr-FR" dirty="0" err="1"/>
              <a:t>TestRunner</a:t>
            </a:r>
            <a:r>
              <a:rPr lang="fr-FR" dirty="0"/>
              <a:t> pour </a:t>
            </a:r>
            <a:r>
              <a:rPr lang="fr-FR" b="1" dirty="0">
                <a:solidFill>
                  <a:srgbClr val="1F497D"/>
                </a:solidFill>
              </a:rPr>
              <a:t>l’exécution</a:t>
            </a:r>
            <a:r>
              <a:rPr lang="fr-FR" dirty="0"/>
              <a:t> </a:t>
            </a:r>
            <a:r>
              <a:rPr lang="fr-FR" dirty="0" smtClean="0"/>
              <a:t>d’un </a:t>
            </a:r>
            <a:r>
              <a:rPr lang="fr-FR" b="1" dirty="0" smtClean="0">
                <a:solidFill>
                  <a:srgbClr val="1F497D"/>
                </a:solidFill>
              </a:rPr>
              <a:t>ensemble de </a:t>
            </a:r>
            <a:r>
              <a:rPr lang="fr-FR" b="1" dirty="0" err="1" smtClean="0">
                <a:solidFill>
                  <a:srgbClr val="1F497D"/>
                </a:solidFill>
              </a:rPr>
              <a:t>TestCase</a:t>
            </a:r>
            <a:r>
              <a:rPr lang="fr-FR" b="1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à effectuer</a:t>
            </a:r>
          </a:p>
          <a:p>
            <a:pPr lvl="1"/>
            <a:r>
              <a:rPr lang="fr-FR" dirty="0" smtClean="0"/>
              <a:t>Usage possible d’un autre </a:t>
            </a:r>
            <a:r>
              <a:rPr lang="fr-FR" b="1" dirty="0" err="1" smtClean="0"/>
              <a:t>Runner</a:t>
            </a:r>
            <a:r>
              <a:rPr lang="fr-FR" b="1" dirty="0" smtClean="0"/>
              <a:t> </a:t>
            </a:r>
            <a:r>
              <a:rPr lang="fr-FR" dirty="0" smtClean="0"/>
              <a:t>que le default (</a:t>
            </a:r>
            <a:r>
              <a:rPr lang="fr-FR" b="1" dirty="0" err="1" smtClean="0"/>
              <a:t>org.junit.runners.Suite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Indication du </a:t>
            </a:r>
            <a:r>
              <a:rPr lang="fr-FR" dirty="0" err="1" smtClean="0"/>
              <a:t>Runner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1F497D"/>
                </a:solidFill>
              </a:rPr>
              <a:t>: @</a:t>
            </a:r>
            <a:r>
              <a:rPr lang="fr-FR" b="1" dirty="0" err="1" smtClean="0">
                <a:solidFill>
                  <a:srgbClr val="1F497D"/>
                </a:solidFill>
              </a:rPr>
              <a:t>RunWith</a:t>
            </a:r>
            <a:r>
              <a:rPr lang="fr-FR" b="1" dirty="0" smtClean="0">
                <a:solidFill>
                  <a:srgbClr val="1F497D"/>
                </a:solidFill>
              </a:rPr>
              <a:t> (</a:t>
            </a:r>
            <a:r>
              <a:rPr lang="fr-FR" b="1" dirty="0" err="1" smtClean="0">
                <a:solidFill>
                  <a:srgbClr val="1F497D"/>
                </a:solidFill>
              </a:rPr>
              <a:t>Suite.class</a:t>
            </a:r>
            <a:r>
              <a:rPr lang="fr-FR" b="1" dirty="0" smtClean="0">
                <a:solidFill>
                  <a:srgbClr val="1F497D"/>
                </a:solidFill>
              </a:rPr>
              <a:t>)</a:t>
            </a:r>
          </a:p>
          <a:p>
            <a:pPr lvl="1"/>
            <a:r>
              <a:rPr lang="fr-FR" dirty="0" smtClean="0"/>
              <a:t>Indication des classes à tester : </a:t>
            </a:r>
            <a:br>
              <a:rPr lang="fr-FR" dirty="0" smtClean="0"/>
            </a:br>
            <a:r>
              <a:rPr lang="fr-FR" b="1" dirty="0" smtClean="0">
                <a:solidFill>
                  <a:srgbClr val="1F497D"/>
                </a:solidFill>
              </a:rPr>
              <a:t>@</a:t>
            </a:r>
            <a:r>
              <a:rPr lang="fr-FR" b="1" dirty="0" err="1" smtClean="0">
                <a:solidFill>
                  <a:srgbClr val="1F497D"/>
                </a:solidFill>
              </a:rPr>
              <a:t>SuiteClasses</a:t>
            </a:r>
            <a:r>
              <a:rPr lang="fr-FR" b="1" dirty="0" smtClean="0">
                <a:solidFill>
                  <a:srgbClr val="1F497D"/>
                </a:solidFill>
              </a:rPr>
              <a:t> (TestCase1.class, TestCase2.class …)</a:t>
            </a:r>
            <a:endParaRPr lang="fr-FR" b="1" dirty="0">
              <a:solidFill>
                <a:srgbClr val="1F497D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16/09/11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19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85" y="1268760"/>
            <a:ext cx="8973911" cy="2545060"/>
          </a:xfrm>
          <a:prstGeom prst="rect">
            <a:avLst/>
          </a:prstGeom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43597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Tester avec </a:t>
            </a:r>
            <a:r>
              <a:rPr lang="fr-FR" dirty="0" err="1" smtClean="0"/>
              <a:t>JUnit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401C-3D2A-4727-B335-0BDA975F8F74}" type="datetime1">
              <a:rPr lang="fr-FR" smtClean="0"/>
              <a:t>15/09/11</a:t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2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395536" y="1412776"/>
            <a:ext cx="8568952" cy="4824536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Pourquoi</a:t>
            </a:r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smtClean="0"/>
              <a:t>tester ?</a:t>
            </a:r>
          </a:p>
          <a:p>
            <a:pPr lvl="1"/>
            <a:r>
              <a:rPr lang="fr-FR" i="1" dirty="0" smtClean="0"/>
              <a:t>Détecter les problèmes au plut</a:t>
            </a:r>
            <a:r>
              <a:rPr lang="fr-FR" i="1" dirty="0" smtClean="0"/>
              <a:t>ôt </a:t>
            </a:r>
          </a:p>
          <a:p>
            <a:r>
              <a:rPr lang="fr-FR" b="1" dirty="0" smtClean="0">
                <a:solidFill>
                  <a:srgbClr val="1F497D"/>
                </a:solidFill>
              </a:rPr>
              <a:t>Pourquoi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utiliser </a:t>
            </a:r>
            <a:r>
              <a:rPr lang="fr-FR" b="1" dirty="0" err="1" smtClean="0">
                <a:solidFill>
                  <a:srgbClr val="1F497D"/>
                </a:solidFill>
              </a:rPr>
              <a:t>JUnit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? </a:t>
            </a:r>
          </a:p>
          <a:p>
            <a:pPr lvl="1"/>
            <a:r>
              <a:rPr lang="fr-FR" dirty="0" smtClean="0"/>
              <a:t>Framework pour l’exécution de </a:t>
            </a:r>
            <a:r>
              <a:rPr lang="fr-FR" b="1" i="1" dirty="0" smtClean="0">
                <a:solidFill>
                  <a:srgbClr val="1F497D"/>
                </a:solidFill>
              </a:rPr>
              <a:t>tests unitaires en Java</a:t>
            </a:r>
          </a:p>
          <a:p>
            <a:pPr lvl="1"/>
            <a:r>
              <a:rPr lang="fr-FR" b="1" i="1" dirty="0" smtClean="0">
                <a:solidFill>
                  <a:srgbClr val="1F497D"/>
                </a:solidFill>
              </a:rPr>
              <a:t>Automatiser les tests unitaires</a:t>
            </a:r>
          </a:p>
          <a:p>
            <a:pPr lvl="1"/>
            <a:r>
              <a:rPr lang="fr-FR" dirty="0" smtClean="0"/>
              <a:t>S’assurer que les modifications apportées au code n’ont </a:t>
            </a:r>
            <a:r>
              <a:rPr lang="fr-FR" i="1" dirty="0" smtClean="0">
                <a:solidFill>
                  <a:srgbClr val="1F497D"/>
                </a:solidFill>
              </a:rPr>
              <a:t>pas réintroduit d’erreurs </a:t>
            </a:r>
          </a:p>
          <a:p>
            <a:r>
              <a:rPr lang="fr-FR" b="1" dirty="0" smtClean="0">
                <a:solidFill>
                  <a:srgbClr val="1F497D"/>
                </a:solidFill>
              </a:rPr>
              <a:t>Tests unitaires </a:t>
            </a:r>
            <a:r>
              <a:rPr lang="fr-FR" dirty="0" smtClean="0"/>
              <a:t>??</a:t>
            </a:r>
          </a:p>
          <a:p>
            <a:pPr lvl="1"/>
            <a:r>
              <a:rPr lang="fr-FR" dirty="0" smtClean="0"/>
              <a:t>Tests pour s’assurer le bon fonctionnement d’une partie déterminée d’un programme (</a:t>
            </a:r>
            <a:r>
              <a:rPr lang="fr-FR" b="1" dirty="0" smtClean="0">
                <a:solidFill>
                  <a:srgbClr val="1F497D"/>
                </a:solidFill>
              </a:rPr>
              <a:t>unité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ou module)</a:t>
            </a:r>
          </a:p>
          <a:p>
            <a:pPr lvl="1"/>
            <a:r>
              <a:rPr lang="fr-FR" dirty="0" smtClean="0"/>
              <a:t>But : réduire le périmètre de test afin d’en faciliter l’écriture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40" y="1772816"/>
            <a:ext cx="1574800" cy="66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Important !! </a:t>
            </a:r>
            <a:br>
              <a:rPr lang="fr-FR" b="1" dirty="0" smtClean="0">
                <a:solidFill>
                  <a:srgbClr val="1F497D"/>
                </a:solidFill>
              </a:rPr>
            </a:br>
            <a:r>
              <a:rPr lang="fr-FR" b="1" dirty="0" smtClean="0">
                <a:solidFill>
                  <a:srgbClr val="1F497D"/>
                </a:solidFill>
              </a:rPr>
              <a:t>Il faut bien penser son jeu de données !!!</a:t>
            </a:r>
          </a:p>
          <a:p>
            <a:pPr lvl="1"/>
            <a:r>
              <a:rPr lang="fr-FR" dirty="0" smtClean="0"/>
              <a:t>Penser aux situations réelles (ce qui peut arriver)</a:t>
            </a:r>
          </a:p>
          <a:p>
            <a:pPr lvl="1"/>
            <a:r>
              <a:rPr lang="fr-FR" dirty="0" smtClean="0"/>
              <a:t>Tester toutes les cas possibles (pas forcément tous les valeurs possibles)</a:t>
            </a:r>
          </a:p>
          <a:p>
            <a:pPr lvl="2"/>
            <a:r>
              <a:rPr lang="fr-FR" dirty="0" smtClean="0"/>
              <a:t>Valeurs négatifs, positifs, trop petites, trop grandes, zéro...  </a:t>
            </a:r>
          </a:p>
          <a:p>
            <a:pPr lvl="1"/>
            <a:r>
              <a:rPr lang="fr-FR" dirty="0" smtClean="0"/>
              <a:t>Utiliser le connaissance sur l’implémentation pour de tests complets 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16/09/11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841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68552"/>
          </a:xfrm>
        </p:spPr>
        <p:txBody>
          <a:bodyPr/>
          <a:lstStyle/>
          <a:p>
            <a:r>
              <a:rPr lang="fr-FR" dirty="0" smtClean="0"/>
              <a:t>Sur </a:t>
            </a:r>
            <a:r>
              <a:rPr lang="fr-FR" dirty="0" err="1" smtClean="0"/>
              <a:t>NetBeans</a:t>
            </a:r>
            <a:r>
              <a:rPr lang="fr-FR" dirty="0" smtClean="0"/>
              <a:t> …</a:t>
            </a:r>
          </a:p>
          <a:p>
            <a:pPr lvl="1"/>
            <a:r>
              <a:rPr lang="fr-FR" dirty="0" smtClean="0"/>
              <a:t>On sélectionne la classe à tester</a:t>
            </a:r>
            <a:endParaRPr lang="fr-FR" dirty="0"/>
          </a:p>
          <a:p>
            <a:pPr lvl="2"/>
            <a:r>
              <a:rPr lang="fr-FR" dirty="0" smtClean="0"/>
              <a:t>Tools </a:t>
            </a:r>
            <a:r>
              <a:rPr lang="fr-FR" dirty="0" smtClean="0">
                <a:sym typeface="Wingdings"/>
              </a:rPr>
              <a:t> </a:t>
            </a:r>
            <a:r>
              <a:rPr lang="fr-FR" dirty="0" err="1" smtClean="0">
                <a:sym typeface="Wingdings"/>
              </a:rPr>
              <a:t>Create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JUnit</a:t>
            </a:r>
            <a:r>
              <a:rPr lang="fr-FR" dirty="0" smtClean="0">
                <a:sym typeface="Wingdings"/>
              </a:rPr>
              <a:t> tests …</a:t>
            </a:r>
          </a:p>
          <a:p>
            <a:pPr lvl="1"/>
            <a:r>
              <a:rPr lang="fr-FR" dirty="0" smtClean="0">
                <a:sym typeface="Wingdings"/>
              </a:rPr>
              <a:t>On remplit les méthodes du </a:t>
            </a:r>
            <a:r>
              <a:rPr lang="fr-FR" dirty="0" err="1" smtClean="0">
                <a:sym typeface="Wingdings"/>
              </a:rPr>
              <a:t>TestCase</a:t>
            </a:r>
            <a:endParaRPr lang="fr-FR" dirty="0" smtClean="0">
              <a:sym typeface="Wingdings"/>
            </a:endParaRPr>
          </a:p>
          <a:p>
            <a:pPr lvl="1"/>
            <a:r>
              <a:rPr lang="fr-FR" dirty="0" smtClean="0">
                <a:sym typeface="Wingdings"/>
              </a:rPr>
              <a:t>On exécute les </a:t>
            </a:r>
            <a:r>
              <a:rPr lang="fr-FR" dirty="0" err="1" smtClean="0">
                <a:sym typeface="Wingdings"/>
              </a:rPr>
              <a:t>TestCases</a:t>
            </a:r>
            <a:r>
              <a:rPr lang="fr-FR" dirty="0" smtClean="0">
                <a:sym typeface="Wingdings"/>
              </a:rPr>
              <a:t> </a:t>
            </a:r>
          </a:p>
          <a:p>
            <a:pPr lvl="2"/>
            <a:r>
              <a:rPr lang="fr-FR" dirty="0" err="1" smtClean="0">
                <a:sym typeface="Wingdings"/>
              </a:rPr>
              <a:t>Run</a:t>
            </a:r>
            <a:r>
              <a:rPr lang="fr-FR" dirty="0" smtClean="0">
                <a:sym typeface="Wingdings"/>
              </a:rPr>
              <a:t>  Test Projet 	(pour exécuter tous les </a:t>
            </a:r>
            <a:r>
              <a:rPr lang="fr-FR" dirty="0" err="1">
                <a:sym typeface="Wingdings"/>
              </a:rPr>
              <a:t>T</a:t>
            </a:r>
            <a:r>
              <a:rPr lang="fr-FR" dirty="0" err="1" smtClean="0">
                <a:sym typeface="Wingdings"/>
              </a:rPr>
              <a:t>estCase</a:t>
            </a:r>
            <a:r>
              <a:rPr lang="fr-FR" dirty="0" smtClean="0">
                <a:sym typeface="Wingdings"/>
              </a:rPr>
              <a:t>)</a:t>
            </a:r>
          </a:p>
          <a:p>
            <a:pPr lvl="2"/>
            <a:r>
              <a:rPr lang="fr-FR" dirty="0" err="1" smtClean="0"/>
              <a:t>Run</a:t>
            </a:r>
            <a:r>
              <a:rPr lang="fr-FR" dirty="0" smtClean="0"/>
              <a:t> </a:t>
            </a:r>
            <a:r>
              <a:rPr lang="fr-FR" dirty="0" smtClean="0">
                <a:sym typeface="Wingdings"/>
              </a:rPr>
              <a:t> Test File 	(pour exécuter un seul </a:t>
            </a:r>
            <a:r>
              <a:rPr lang="fr-FR" dirty="0" err="1" smtClean="0">
                <a:sym typeface="Wingdings"/>
              </a:rPr>
              <a:t>TestCase</a:t>
            </a:r>
            <a:r>
              <a:rPr lang="fr-FR" dirty="0" smtClean="0">
                <a:sym typeface="Wingdings"/>
              </a:rPr>
              <a:t>)</a:t>
            </a:r>
          </a:p>
          <a:p>
            <a:pPr marL="457200" lvl="1" indent="0">
              <a:buNone/>
            </a:pPr>
            <a:r>
              <a:rPr lang="fr-FR" dirty="0" smtClean="0">
                <a:sym typeface="Wingdings"/>
              </a:rPr>
              <a:t>ou</a:t>
            </a:r>
          </a:p>
          <a:p>
            <a:pPr lvl="1"/>
            <a:r>
              <a:rPr lang="fr-FR" dirty="0" smtClean="0">
                <a:sym typeface="Wingdings"/>
              </a:rPr>
              <a:t>On exécute le(s) </a:t>
            </a:r>
            <a:r>
              <a:rPr lang="fr-FR" dirty="0" err="1" smtClean="0">
                <a:sym typeface="Wingdings"/>
              </a:rPr>
              <a:t>TestSuite</a:t>
            </a:r>
            <a:endParaRPr lang="fr-FR" dirty="0" smtClean="0">
              <a:sym typeface="Wingdings"/>
            </a:endParaRPr>
          </a:p>
          <a:p>
            <a:pPr lvl="2"/>
            <a:r>
              <a:rPr lang="fr-FR" dirty="0" err="1" smtClean="0">
                <a:sym typeface="Wingdings"/>
              </a:rPr>
              <a:t>Run</a:t>
            </a:r>
            <a:r>
              <a:rPr lang="fr-FR" dirty="0" smtClean="0">
                <a:sym typeface="Wingdings"/>
              </a:rPr>
              <a:t>  Test File (ou </a:t>
            </a:r>
            <a:r>
              <a:rPr lang="fr-FR" dirty="0" err="1" smtClean="0">
                <a:sym typeface="Wingdings"/>
              </a:rPr>
              <a:t>Run</a:t>
            </a:r>
            <a:r>
              <a:rPr lang="fr-FR" dirty="0" smtClean="0">
                <a:sym typeface="Wingdings"/>
              </a:rPr>
              <a:t> File)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16/09/11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21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188640"/>
            <a:ext cx="5894660" cy="6486946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71" y="1196752"/>
            <a:ext cx="9093433" cy="2172320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3093262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En dehors d’un IDE… </a:t>
            </a:r>
          </a:p>
          <a:p>
            <a:r>
              <a:rPr lang="fr-FR" dirty="0" err="1" smtClean="0"/>
              <a:t>TestCase</a:t>
            </a:r>
            <a:endParaRPr lang="fr-FR" dirty="0" smtClean="0"/>
          </a:p>
          <a:p>
            <a:pPr marL="400050" lvl="2" indent="0">
              <a:buNone/>
            </a:pPr>
            <a:r>
              <a:rPr lang="fr-FR" b="1" dirty="0" smtClean="0"/>
              <a:t>java</a:t>
            </a:r>
            <a:r>
              <a:rPr lang="fr-FR" dirty="0" smtClean="0"/>
              <a:t> </a:t>
            </a:r>
            <a:r>
              <a:rPr lang="fr-FR" dirty="0"/>
              <a:t>–</a:t>
            </a:r>
            <a:r>
              <a:rPr lang="fr-FR" dirty="0" err="1"/>
              <a:t>classpath</a:t>
            </a:r>
            <a:r>
              <a:rPr lang="fr-FR" dirty="0"/>
              <a:t> </a:t>
            </a:r>
            <a:r>
              <a:rPr lang="fr-FR" dirty="0" err="1"/>
              <a:t>path</a:t>
            </a:r>
            <a:r>
              <a:rPr lang="fr-FR" dirty="0"/>
              <a:t>/classes/test:junit-4.9.jar 	</a:t>
            </a:r>
            <a:r>
              <a:rPr lang="fr-FR" b="1" dirty="0" err="1">
                <a:solidFill>
                  <a:srgbClr val="1F497D"/>
                </a:solidFill>
              </a:rPr>
              <a:t>org.junit.runner.JUnitCore</a:t>
            </a:r>
            <a:r>
              <a:rPr lang="fr-FR" b="1" dirty="0">
                <a:solidFill>
                  <a:srgbClr val="1F497D"/>
                </a:solidFill>
              </a:rPr>
              <a:t> </a:t>
            </a:r>
            <a:r>
              <a:rPr lang="fr-FR" dirty="0"/>
              <a:t>	</a:t>
            </a:r>
            <a:r>
              <a:rPr lang="fr-FR" i="1" dirty="0" err="1" smtClean="0"/>
              <a:t>paquetage.MaClasseTest</a:t>
            </a:r>
            <a:endParaRPr lang="fr-FR" i="1" dirty="0" smtClean="0"/>
          </a:p>
          <a:p>
            <a:pPr marL="400050" lvl="2" indent="0">
              <a:buNone/>
            </a:pPr>
            <a:endParaRPr lang="fr-FR" sz="2800" dirty="0" smtClean="0"/>
          </a:p>
          <a:p>
            <a:r>
              <a:rPr lang="fr-FR" dirty="0" err="1" smtClean="0"/>
              <a:t>TestSuite</a:t>
            </a:r>
            <a:endParaRPr lang="fr-FR" dirty="0" smtClean="0"/>
          </a:p>
          <a:p>
            <a:pPr marL="457200" lvl="1" indent="0">
              <a:buNone/>
            </a:pPr>
            <a:r>
              <a:rPr lang="fr-FR" sz="2400" b="1" dirty="0"/>
              <a:t>java</a:t>
            </a:r>
            <a:r>
              <a:rPr lang="fr-FR" sz="2400" dirty="0"/>
              <a:t> </a:t>
            </a:r>
            <a:r>
              <a:rPr lang="fr-FR" sz="2400" dirty="0" smtClean="0"/>
              <a:t>–</a:t>
            </a:r>
            <a:r>
              <a:rPr lang="fr-FR" sz="2400" dirty="0" err="1" smtClean="0"/>
              <a:t>classpath</a:t>
            </a:r>
            <a:r>
              <a:rPr lang="fr-FR" sz="2400" dirty="0" smtClean="0"/>
              <a:t> </a:t>
            </a:r>
            <a:r>
              <a:rPr lang="fr-FR" sz="2400" dirty="0" err="1" smtClean="0"/>
              <a:t>path</a:t>
            </a:r>
            <a:r>
              <a:rPr lang="fr-FR" sz="2400" dirty="0" smtClean="0"/>
              <a:t>/classes/test:junit</a:t>
            </a:r>
            <a:r>
              <a:rPr lang="fr-FR" sz="2400" dirty="0"/>
              <a:t>-4.9.jar </a:t>
            </a:r>
            <a:r>
              <a:rPr lang="fr-FR" sz="2400" dirty="0" smtClean="0"/>
              <a:t>	</a:t>
            </a:r>
            <a:r>
              <a:rPr lang="fr-FR" sz="2400" b="1" dirty="0" err="1" smtClean="0">
                <a:solidFill>
                  <a:srgbClr val="1F497D"/>
                </a:solidFill>
              </a:rPr>
              <a:t>org.junit.runner.JUnitCore</a:t>
            </a:r>
            <a:r>
              <a:rPr lang="fr-FR" sz="2400" b="1" dirty="0" smtClean="0">
                <a:solidFill>
                  <a:srgbClr val="1F497D"/>
                </a:solidFill>
              </a:rPr>
              <a:t> </a:t>
            </a:r>
            <a:r>
              <a:rPr lang="fr-FR" sz="2400" dirty="0" smtClean="0"/>
              <a:t>	</a:t>
            </a:r>
            <a:r>
              <a:rPr lang="fr-FR" sz="2400" i="1" dirty="0" err="1" smtClean="0"/>
              <a:t>paquetage.MaClasseTestSuite</a:t>
            </a:r>
            <a:endParaRPr lang="fr-FR" sz="2400" i="1" dirty="0"/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16/09/11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661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2204864"/>
            <a:ext cx="6069177" cy="463174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fr-FR" dirty="0" smtClean="0"/>
              <a:t>Créer une classe </a:t>
            </a:r>
            <a:r>
              <a:rPr lang="fr-FR" b="1" dirty="0" smtClean="0"/>
              <a:t>Calculette </a:t>
            </a:r>
          </a:p>
          <a:p>
            <a:pPr marL="3509963"/>
            <a:r>
              <a:rPr lang="fr-FR" dirty="0" smtClean="0"/>
              <a:t>Créer un </a:t>
            </a:r>
            <a:r>
              <a:rPr lang="fr-FR" b="1" dirty="0" err="1" smtClean="0"/>
              <a:t>testCase</a:t>
            </a:r>
            <a:r>
              <a:rPr lang="fr-FR" dirty="0" smtClean="0"/>
              <a:t> pour cette classe</a:t>
            </a:r>
          </a:p>
          <a:p>
            <a:pPr marL="3910013" lvl="1"/>
            <a:r>
              <a:rPr lang="fr-FR" dirty="0" smtClean="0"/>
              <a:t>Bien penser aux exceptions et à la division par 0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16/09/11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7048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896544"/>
          </a:xfrm>
        </p:spPr>
        <p:txBody>
          <a:bodyPr>
            <a:normAutofit fontScale="92500" lnSpcReduction="20000"/>
          </a:bodyPr>
          <a:lstStyle/>
          <a:p>
            <a:r>
              <a:rPr lang="fr-FR" dirty="0" err="1" smtClean="0"/>
              <a:t>JUnit</a:t>
            </a:r>
            <a:r>
              <a:rPr lang="fr-FR" dirty="0" smtClean="0"/>
              <a:t> peut …</a:t>
            </a:r>
          </a:p>
          <a:p>
            <a:pPr lvl="1"/>
            <a:r>
              <a:rPr lang="fr-FR" dirty="0" smtClean="0"/>
              <a:t>Faciliter la </a:t>
            </a:r>
            <a:r>
              <a:rPr lang="fr-FR" b="1" i="1" dirty="0" smtClean="0">
                <a:solidFill>
                  <a:srgbClr val="1F497D"/>
                </a:solidFill>
              </a:rPr>
              <a:t>création de tests</a:t>
            </a:r>
          </a:p>
          <a:p>
            <a:pPr lvl="1"/>
            <a:r>
              <a:rPr lang="fr-FR" dirty="0" smtClean="0"/>
              <a:t>Aider à automatiser </a:t>
            </a:r>
            <a:r>
              <a:rPr lang="fr-FR" b="1" i="1" dirty="0" smtClean="0">
                <a:solidFill>
                  <a:srgbClr val="1F497D"/>
                </a:solidFill>
              </a:rPr>
              <a:t>l’exécution des tests</a:t>
            </a:r>
          </a:p>
          <a:p>
            <a:r>
              <a:rPr lang="fr-FR" dirty="0" err="1" smtClean="0"/>
              <a:t>JUnit</a:t>
            </a:r>
            <a:r>
              <a:rPr lang="fr-FR" dirty="0" smtClean="0"/>
              <a:t> peut pas …</a:t>
            </a:r>
          </a:p>
          <a:p>
            <a:pPr lvl="1"/>
            <a:r>
              <a:rPr lang="fr-FR" dirty="0" smtClean="0"/>
              <a:t>Trouver seul les </a:t>
            </a:r>
            <a:r>
              <a:rPr lang="fr-FR" b="1" i="1" dirty="0" smtClean="0">
                <a:solidFill>
                  <a:srgbClr val="1F497D"/>
                </a:solidFill>
              </a:rPr>
              <a:t>bons tests à réaliser</a:t>
            </a:r>
          </a:p>
          <a:p>
            <a:pPr lvl="1"/>
            <a:r>
              <a:rPr lang="fr-FR" dirty="0" smtClean="0"/>
              <a:t>Penser seul à la réalité du terrain </a:t>
            </a:r>
            <a:r>
              <a:rPr lang="fr-FR" i="1" dirty="0" smtClean="0"/>
              <a:t>(</a:t>
            </a:r>
            <a:r>
              <a:rPr lang="fr-FR" b="1" i="1" dirty="0" smtClean="0">
                <a:solidFill>
                  <a:srgbClr val="1F497D"/>
                </a:solidFill>
              </a:rPr>
              <a:t>real world scenarios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Imaginer seul les </a:t>
            </a:r>
            <a:r>
              <a:rPr lang="fr-FR" b="1" i="1" dirty="0" smtClean="0">
                <a:solidFill>
                  <a:srgbClr val="1F497D"/>
                </a:solidFill>
              </a:rPr>
              <a:t>jeux de données </a:t>
            </a:r>
            <a:r>
              <a:rPr lang="fr-FR" dirty="0" smtClean="0"/>
              <a:t>à tester </a:t>
            </a:r>
            <a:br>
              <a:rPr lang="fr-FR" dirty="0" smtClean="0"/>
            </a:br>
            <a:r>
              <a:rPr lang="fr-FR" dirty="0" smtClean="0"/>
              <a:t>(</a:t>
            </a:r>
            <a:r>
              <a:rPr lang="fr-FR" i="1" dirty="0" err="1" smtClean="0"/>
              <a:t>boundaries</a:t>
            </a:r>
            <a:r>
              <a:rPr lang="fr-FR" dirty="0" smtClean="0"/>
              <a:t> </a:t>
            </a:r>
            <a:r>
              <a:rPr lang="fr-FR" i="1" dirty="0" smtClean="0"/>
              <a:t>: x&lt;0, x=0, x&gt;0, x&lt;&lt;0, x&gt;&gt;0…</a:t>
            </a:r>
            <a:r>
              <a:rPr lang="fr-FR" dirty="0" smtClean="0"/>
              <a:t>)</a:t>
            </a:r>
          </a:p>
          <a:p>
            <a:r>
              <a:rPr lang="fr-FR" dirty="0" smtClean="0"/>
              <a:t>Ce qu’on teste : </a:t>
            </a:r>
          </a:p>
          <a:p>
            <a:pPr lvl="1"/>
            <a:r>
              <a:rPr lang="fr-FR" dirty="0" smtClean="0"/>
              <a:t>Les </a:t>
            </a:r>
            <a:r>
              <a:rPr lang="fr-FR" b="1" dirty="0" smtClean="0">
                <a:solidFill>
                  <a:srgbClr val="1F497D"/>
                </a:solidFill>
              </a:rPr>
              <a:t>classes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et les </a:t>
            </a:r>
            <a:r>
              <a:rPr lang="fr-FR" b="1" dirty="0" smtClean="0">
                <a:solidFill>
                  <a:srgbClr val="1F497D"/>
                </a:solidFill>
              </a:rPr>
              <a:t>méthodes</a:t>
            </a:r>
          </a:p>
          <a:p>
            <a:pPr lvl="2"/>
            <a:r>
              <a:rPr lang="fr-FR" dirty="0" smtClean="0"/>
              <a:t>Pour </a:t>
            </a:r>
            <a:r>
              <a:rPr lang="fr-FR" b="1" i="1" dirty="0" smtClean="0">
                <a:solidFill>
                  <a:srgbClr val="1F497D"/>
                </a:solidFill>
              </a:rPr>
              <a:t>chaque classe</a:t>
            </a:r>
            <a:r>
              <a:rPr lang="fr-FR" dirty="0" smtClean="0"/>
              <a:t> </a:t>
            </a:r>
            <a:r>
              <a:rPr lang="fr-FR" i="1" dirty="0" smtClean="0"/>
              <a:t>XXX</a:t>
            </a:r>
            <a:r>
              <a:rPr lang="fr-FR" dirty="0" smtClean="0"/>
              <a:t> </a:t>
            </a:r>
            <a:r>
              <a:rPr lang="fr-FR" dirty="0" smtClean="0">
                <a:sym typeface="Wingdings"/>
              </a:rPr>
              <a:t> une </a:t>
            </a:r>
            <a:r>
              <a:rPr lang="fr-FR" b="1" i="1" dirty="0" smtClean="0">
                <a:solidFill>
                  <a:srgbClr val="1F497D"/>
                </a:solidFill>
                <a:sym typeface="Wingdings"/>
              </a:rPr>
              <a:t>classe de test</a:t>
            </a:r>
            <a:r>
              <a:rPr lang="fr-FR" b="1" i="1" dirty="0" smtClean="0">
                <a:solidFill>
                  <a:srgbClr val="1F497D"/>
                </a:solidFill>
              </a:rPr>
              <a:t> </a:t>
            </a:r>
            <a:r>
              <a:rPr lang="fr-FR" i="1" dirty="0" err="1" smtClean="0"/>
              <a:t>XXX</a:t>
            </a:r>
            <a:r>
              <a:rPr lang="fr-FR" b="1" dirty="0" err="1" smtClean="0"/>
              <a:t>Test</a:t>
            </a:r>
            <a:endParaRPr lang="fr-FR" b="1" dirty="0" smtClean="0"/>
          </a:p>
          <a:p>
            <a:pPr lvl="2"/>
            <a:r>
              <a:rPr lang="fr-FR" dirty="0" smtClean="0"/>
              <a:t>Pour </a:t>
            </a:r>
            <a:r>
              <a:rPr lang="fr-FR" b="1" i="1" dirty="0" smtClean="0">
                <a:solidFill>
                  <a:srgbClr val="1F497D"/>
                </a:solidFill>
              </a:rPr>
              <a:t>chaque méthode </a:t>
            </a:r>
            <a:r>
              <a:rPr lang="fr-FR" i="1" dirty="0" err="1" smtClean="0"/>
              <a:t>yyy</a:t>
            </a:r>
            <a:r>
              <a:rPr lang="fr-FR" i="1" dirty="0" smtClean="0"/>
              <a:t>()</a:t>
            </a:r>
            <a:r>
              <a:rPr lang="fr-FR" dirty="0" smtClean="0">
                <a:sym typeface="Wingdings"/>
              </a:rPr>
              <a:t> une </a:t>
            </a:r>
            <a:r>
              <a:rPr lang="fr-FR" b="1" i="1" dirty="0" smtClean="0">
                <a:solidFill>
                  <a:srgbClr val="1F497D"/>
                </a:solidFill>
                <a:sym typeface="Wingdings"/>
              </a:rPr>
              <a:t>méthode de test </a:t>
            </a:r>
            <a:r>
              <a:rPr lang="fr-FR" b="1" dirty="0" err="1" smtClean="0">
                <a:sym typeface="Wingdings"/>
              </a:rPr>
              <a:t>test</a:t>
            </a:r>
            <a:r>
              <a:rPr lang="fr-FR" i="1" dirty="0" err="1" smtClean="0">
                <a:sym typeface="Wingdings"/>
              </a:rPr>
              <a:t>yyy</a:t>
            </a:r>
            <a:r>
              <a:rPr lang="fr-FR" i="1" dirty="0" smtClean="0">
                <a:sym typeface="Wingdings"/>
              </a:rPr>
              <a:t>()</a:t>
            </a:r>
            <a:endParaRPr lang="fr-FR" i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15/09/11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476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4896544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Concepts de base :</a:t>
            </a:r>
          </a:p>
          <a:p>
            <a:pPr lvl="1"/>
            <a:r>
              <a:rPr lang="fr-FR" b="1" dirty="0" err="1" smtClean="0">
                <a:solidFill>
                  <a:srgbClr val="1F497D"/>
                </a:solidFill>
              </a:rPr>
              <a:t>TestCase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: cas de test</a:t>
            </a:r>
          </a:p>
          <a:p>
            <a:pPr lvl="2"/>
            <a:r>
              <a:rPr lang="fr-FR" dirty="0" smtClean="0"/>
              <a:t>Classe contenant les méthode de test</a:t>
            </a:r>
          </a:p>
          <a:p>
            <a:pPr lvl="2"/>
            <a:r>
              <a:rPr lang="fr-FR" dirty="0" smtClean="0"/>
              <a:t>Classe testant une autre classe </a:t>
            </a:r>
          </a:p>
          <a:p>
            <a:pPr lvl="1"/>
            <a:r>
              <a:rPr lang="fr-FR" b="1" dirty="0" err="1" smtClean="0">
                <a:solidFill>
                  <a:srgbClr val="1F497D"/>
                </a:solidFill>
              </a:rPr>
              <a:t>TestSuite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: suite de tests</a:t>
            </a:r>
          </a:p>
          <a:p>
            <a:pPr lvl="2"/>
            <a:r>
              <a:rPr lang="fr-FR" dirty="0" smtClean="0"/>
              <a:t>Suite regroupant ensemble de cas de test à exécuter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Assertion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: oracle </a:t>
            </a:r>
          </a:p>
          <a:p>
            <a:pPr lvl="2"/>
            <a:r>
              <a:rPr lang="fr-FR" dirty="0" smtClean="0"/>
              <a:t>Expression devant </a:t>
            </a:r>
            <a:r>
              <a:rPr lang="fr-FR" dirty="0" smtClean="0"/>
              <a:t>être vraie</a:t>
            </a:r>
          </a:p>
          <a:p>
            <a:pPr lvl="2"/>
            <a:r>
              <a:rPr lang="fr-FR" dirty="0" smtClean="0"/>
              <a:t>Méthodes statiques jouant le rôle d’oracle</a:t>
            </a:r>
          </a:p>
          <a:p>
            <a:pPr lvl="2"/>
            <a:r>
              <a:rPr lang="fr-FR" dirty="0" smtClean="0"/>
              <a:t>Toute assertion non vérifiée est signalée comme une défaillance </a:t>
            </a:r>
            <a:endParaRPr lang="fr-FR" dirty="0" smtClean="0"/>
          </a:p>
          <a:p>
            <a:pPr lvl="2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15/09/11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941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4896544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Différentes versions de </a:t>
            </a:r>
            <a:r>
              <a:rPr lang="fr-FR" dirty="0" err="1" smtClean="0"/>
              <a:t>JUnit</a:t>
            </a:r>
            <a:endParaRPr lang="fr-FR" dirty="0" smtClean="0"/>
          </a:p>
          <a:p>
            <a:pPr lvl="1"/>
            <a:r>
              <a:rPr lang="fr-FR" dirty="0" err="1" smtClean="0"/>
              <a:t>JUnit</a:t>
            </a:r>
            <a:r>
              <a:rPr lang="fr-FR" dirty="0" smtClean="0"/>
              <a:t> 3.x</a:t>
            </a:r>
          </a:p>
          <a:p>
            <a:pPr lvl="2"/>
            <a:r>
              <a:rPr lang="fr-FR" dirty="0" smtClean="0"/>
              <a:t>Les cas de test sont une extension de </a:t>
            </a:r>
            <a:r>
              <a:rPr lang="fr-FR" i="1" dirty="0" err="1" smtClean="0"/>
              <a:t>junit.framework.TestCase</a:t>
            </a:r>
            <a:endParaRPr lang="fr-FR" i="1" dirty="0" smtClean="0"/>
          </a:p>
          <a:p>
            <a:pPr lvl="2"/>
            <a:r>
              <a:rPr lang="fr-FR" dirty="0" smtClean="0"/>
              <a:t>Les méthodes de test au nom « fixe » </a:t>
            </a:r>
          </a:p>
          <a:p>
            <a:pPr lvl="3"/>
            <a:r>
              <a:rPr lang="fr-FR" i="1" dirty="0" smtClean="0"/>
              <a:t>public </a:t>
            </a:r>
            <a:r>
              <a:rPr lang="fr-FR" i="1" dirty="0" err="1" smtClean="0"/>
              <a:t>void</a:t>
            </a:r>
            <a:r>
              <a:rPr lang="fr-FR" i="1" dirty="0" smtClean="0"/>
              <a:t> </a:t>
            </a:r>
            <a:r>
              <a:rPr lang="fr-FR" i="1" dirty="0" err="1" smtClean="0"/>
              <a:t>testYYY</a:t>
            </a:r>
            <a:r>
              <a:rPr lang="fr-FR" i="1" dirty="0" smtClean="0"/>
              <a:t> () </a:t>
            </a:r>
            <a:r>
              <a:rPr lang="fr-FR" dirty="0" smtClean="0">
                <a:sym typeface="Wingdings"/>
              </a:rPr>
              <a:t> pour tester une méthode YYY()</a:t>
            </a:r>
            <a:r>
              <a:rPr lang="fr-FR" dirty="0" smtClean="0"/>
              <a:t> </a:t>
            </a:r>
          </a:p>
          <a:p>
            <a:pPr lvl="2"/>
            <a:r>
              <a:rPr lang="fr-FR" dirty="0" smtClean="0"/>
              <a:t>Cycle de vie établi sur des méthodes « fixes »</a:t>
            </a:r>
          </a:p>
          <a:p>
            <a:pPr lvl="3"/>
            <a:r>
              <a:rPr lang="fr-FR" dirty="0" err="1" smtClean="0"/>
              <a:t>setUp</a:t>
            </a:r>
            <a:r>
              <a:rPr lang="fr-FR" dirty="0"/>
              <a:t> </a:t>
            </a:r>
            <a:r>
              <a:rPr lang="fr-FR" dirty="0" smtClean="0"/>
              <a:t>et </a:t>
            </a:r>
            <a:r>
              <a:rPr lang="fr-FR" dirty="0" err="1" smtClean="0"/>
              <a:t>tearDown</a:t>
            </a:r>
            <a:endParaRPr lang="fr-FR" dirty="0" smtClean="0"/>
          </a:p>
          <a:p>
            <a:pPr lvl="1"/>
            <a:r>
              <a:rPr lang="fr-FR" b="1" dirty="0" err="1" smtClean="0">
                <a:solidFill>
                  <a:srgbClr val="1F497D"/>
                </a:solidFill>
              </a:rPr>
              <a:t>JUnit</a:t>
            </a:r>
            <a:r>
              <a:rPr lang="fr-FR" b="1" dirty="0" smtClean="0">
                <a:solidFill>
                  <a:srgbClr val="1F497D"/>
                </a:solidFill>
              </a:rPr>
              <a:t> 4.x</a:t>
            </a:r>
          </a:p>
          <a:p>
            <a:pPr lvl="2"/>
            <a:r>
              <a:rPr lang="fr-FR" dirty="0" smtClean="0"/>
              <a:t>Usage extensive des annotations </a:t>
            </a:r>
          </a:p>
          <a:p>
            <a:pPr lvl="3"/>
            <a:r>
              <a:rPr lang="fr-FR" dirty="0" smtClean="0"/>
              <a:t>@Test, @</a:t>
            </a:r>
            <a:r>
              <a:rPr lang="fr-FR" dirty="0" err="1" smtClean="0"/>
              <a:t>Before</a:t>
            </a:r>
            <a:r>
              <a:rPr lang="fr-FR" dirty="0" smtClean="0"/>
              <a:t>, @</a:t>
            </a:r>
            <a:r>
              <a:rPr lang="fr-FR" dirty="0" err="1" smtClean="0"/>
              <a:t>After</a:t>
            </a:r>
            <a:r>
              <a:rPr lang="fr-FR" dirty="0" smtClean="0"/>
              <a:t>…</a:t>
            </a:r>
          </a:p>
          <a:p>
            <a:pPr lvl="2"/>
            <a:r>
              <a:rPr lang="fr-FR" dirty="0" smtClean="0"/>
              <a:t>Paquetage </a:t>
            </a:r>
            <a:r>
              <a:rPr lang="fr-FR" dirty="0" err="1" smtClean="0"/>
              <a:t>org.junit</a:t>
            </a:r>
            <a:r>
              <a:rPr lang="fr-FR" dirty="0" smtClean="0"/>
              <a:t>.*, </a:t>
            </a:r>
            <a:r>
              <a:rPr lang="fr-FR" dirty="0" err="1" smtClean="0"/>
              <a:t>org.junit.assert</a:t>
            </a:r>
            <a:r>
              <a:rPr lang="fr-FR" dirty="0" smtClean="0"/>
              <a:t>.*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15/09/11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869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 smtClean="0"/>
              <a:t>JUnit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1F497D"/>
                </a:solidFill>
              </a:rPr>
              <a:t>4</a:t>
            </a:r>
            <a:endParaRPr lang="fr-FR" b="1" dirty="0">
              <a:solidFill>
                <a:srgbClr val="1F497D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24536"/>
          </a:xfrm>
        </p:spPr>
        <p:txBody>
          <a:bodyPr/>
          <a:lstStyle/>
          <a:p>
            <a:r>
              <a:rPr lang="fr-FR" dirty="0" err="1" smtClean="0">
                <a:solidFill>
                  <a:srgbClr val="1F497D"/>
                </a:solidFill>
              </a:rPr>
              <a:t>TestCase</a:t>
            </a:r>
            <a:endParaRPr lang="fr-FR" dirty="0" smtClean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Classe regroupant les méthodes de test</a:t>
            </a:r>
          </a:p>
          <a:p>
            <a:pPr marL="457200" lvl="1" indent="0" algn="ctr">
              <a:buNone/>
            </a:pPr>
            <a:r>
              <a:rPr lang="fr-FR" i="1" dirty="0">
                <a:solidFill>
                  <a:srgbClr val="1F497D"/>
                </a:solidFill>
              </a:rPr>
              <a:t>public class </a:t>
            </a:r>
            <a:r>
              <a:rPr lang="fr-FR" dirty="0" err="1" smtClean="0">
                <a:solidFill>
                  <a:srgbClr val="1F497D"/>
                </a:solidFill>
              </a:rPr>
              <a:t>classeATester</a:t>
            </a:r>
            <a:r>
              <a:rPr lang="fr-FR" b="1" i="1" dirty="0" err="1" smtClean="0">
                <a:solidFill>
                  <a:srgbClr val="1F497D"/>
                </a:solidFill>
              </a:rPr>
              <a:t>Test</a:t>
            </a:r>
            <a:endParaRPr lang="fr-FR" b="1" dirty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Usage des </a:t>
            </a:r>
            <a:r>
              <a:rPr lang="fr-FR" b="1" dirty="0" smtClean="0"/>
              <a:t>annotations</a:t>
            </a:r>
            <a:r>
              <a:rPr lang="fr-FR" dirty="0" smtClean="0"/>
              <a:t> pour indiquer les méthodes de test et autres méthodes nécessaires</a:t>
            </a:r>
          </a:p>
          <a:p>
            <a:pPr lvl="1"/>
            <a:r>
              <a:rPr lang="fr-FR" dirty="0"/>
              <a:t>P</a:t>
            </a:r>
            <a:r>
              <a:rPr lang="fr-FR" dirty="0" smtClean="0"/>
              <a:t>aquetages de test suivant la m</a:t>
            </a:r>
            <a:r>
              <a:rPr lang="fr-FR" dirty="0" smtClean="0"/>
              <a:t>ême hiérarchie des classes testées</a:t>
            </a:r>
          </a:p>
          <a:p>
            <a:r>
              <a:rPr lang="fr-FR" b="1" dirty="0" smtClean="0">
                <a:solidFill>
                  <a:srgbClr val="1F497D"/>
                </a:solidFill>
              </a:rPr>
              <a:t>Bonnes pratiques :</a:t>
            </a:r>
          </a:p>
          <a:p>
            <a:pPr lvl="1"/>
            <a:r>
              <a:rPr lang="fr-FR" dirty="0" smtClean="0"/>
              <a:t>Un </a:t>
            </a:r>
            <a:r>
              <a:rPr lang="fr-FR" dirty="0" err="1" smtClean="0"/>
              <a:t>TestCase</a:t>
            </a:r>
            <a:r>
              <a:rPr lang="fr-FR" dirty="0" smtClean="0"/>
              <a:t> par classe à tester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15/09/11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738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/>
          <a:lstStyle/>
          <a:p>
            <a:r>
              <a:rPr lang="fr-FR" dirty="0" smtClean="0"/>
              <a:t>Cycle de vie d’un </a:t>
            </a:r>
            <a:r>
              <a:rPr lang="fr-FR" dirty="0" err="1" smtClean="0"/>
              <a:t>TestCase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16/09/11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7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89092" y="2132856"/>
            <a:ext cx="2736326" cy="10464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tIns="0" rIns="0" bIns="0" rtlCol="0">
            <a:spAutoFit/>
          </a:bodyPr>
          <a:lstStyle/>
          <a:p>
            <a:pPr algn="ctr"/>
            <a:r>
              <a:rPr lang="fr-FR" sz="2400" b="1" dirty="0" smtClean="0"/>
              <a:t>Préambule à la classe</a:t>
            </a:r>
          </a:p>
          <a:p>
            <a:pPr algn="ctr"/>
            <a:r>
              <a:rPr lang="fr-FR" sz="2400" b="1" i="1" dirty="0" smtClean="0">
                <a:solidFill>
                  <a:srgbClr val="1F497D"/>
                </a:solidFill>
              </a:rPr>
              <a:t>@</a:t>
            </a:r>
            <a:r>
              <a:rPr lang="fr-FR" sz="2400" b="1" i="1" dirty="0" err="1" smtClean="0">
                <a:solidFill>
                  <a:srgbClr val="1F497D"/>
                </a:solidFill>
              </a:rPr>
              <a:t>BeforeClass</a:t>
            </a:r>
            <a:endParaRPr lang="fr-FR" sz="2400" b="1" i="1" dirty="0" smtClean="0">
              <a:solidFill>
                <a:srgbClr val="1F497D"/>
              </a:solidFill>
            </a:endParaRPr>
          </a:p>
          <a:p>
            <a:pPr algn="ctr"/>
            <a:r>
              <a:rPr lang="fr-FR" sz="2000" dirty="0" smtClean="0"/>
              <a:t>Constitution état initial</a:t>
            </a:r>
            <a:endParaRPr lang="fr-FR" sz="2000" dirty="0"/>
          </a:p>
        </p:txBody>
      </p:sp>
      <p:sp>
        <p:nvSpPr>
          <p:cNvPr id="7" name="ZoneTexte 6"/>
          <p:cNvSpPr txBox="1"/>
          <p:nvPr/>
        </p:nvSpPr>
        <p:spPr>
          <a:xfrm>
            <a:off x="289005" y="5013176"/>
            <a:ext cx="2936501" cy="10464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tIns="0" rIns="0" bIns="0" rtlCol="0">
            <a:spAutoFit/>
          </a:bodyPr>
          <a:lstStyle/>
          <a:p>
            <a:pPr algn="ctr"/>
            <a:r>
              <a:rPr lang="fr-FR" sz="2400" b="1" dirty="0" smtClean="0"/>
              <a:t>Post ambule à la classe</a:t>
            </a:r>
          </a:p>
          <a:p>
            <a:pPr algn="ctr"/>
            <a:r>
              <a:rPr lang="fr-FR" sz="2400" b="1" i="1" dirty="0" smtClean="0">
                <a:solidFill>
                  <a:srgbClr val="1F497D"/>
                </a:solidFill>
              </a:rPr>
              <a:t>@</a:t>
            </a:r>
            <a:r>
              <a:rPr lang="fr-FR" sz="2400" b="1" i="1" dirty="0" err="1" smtClean="0">
                <a:solidFill>
                  <a:srgbClr val="1F497D"/>
                </a:solidFill>
              </a:rPr>
              <a:t>AfterClass</a:t>
            </a:r>
            <a:endParaRPr lang="fr-FR" sz="2400" b="1" i="1" dirty="0" smtClean="0">
              <a:solidFill>
                <a:srgbClr val="1F497D"/>
              </a:solidFill>
            </a:endParaRPr>
          </a:p>
          <a:p>
            <a:pPr algn="ctr"/>
            <a:r>
              <a:rPr lang="fr-FR" sz="2000" dirty="0" smtClean="0"/>
              <a:t>Clean-up final</a:t>
            </a:r>
            <a:endParaRPr lang="fr-FR" sz="2000" dirty="0"/>
          </a:p>
        </p:txBody>
      </p:sp>
      <p:sp>
        <p:nvSpPr>
          <p:cNvPr id="8" name="ZoneTexte 7"/>
          <p:cNvSpPr txBox="1"/>
          <p:nvPr/>
        </p:nvSpPr>
        <p:spPr>
          <a:xfrm>
            <a:off x="5640465" y="1412776"/>
            <a:ext cx="2795111" cy="13542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0" tIns="0" rIns="0" bIns="0" rtlCol="0">
            <a:spAutoFit/>
          </a:bodyPr>
          <a:lstStyle/>
          <a:p>
            <a:pPr algn="ctr"/>
            <a:r>
              <a:rPr lang="fr-FR" sz="2400" b="1" dirty="0" smtClean="0"/>
              <a:t>Préambule au test</a:t>
            </a:r>
          </a:p>
          <a:p>
            <a:pPr algn="ctr"/>
            <a:r>
              <a:rPr lang="fr-FR" sz="2400" b="1" i="1" dirty="0" smtClean="0">
                <a:solidFill>
                  <a:srgbClr val="1F497D"/>
                </a:solidFill>
              </a:rPr>
              <a:t>@</a:t>
            </a:r>
            <a:r>
              <a:rPr lang="fr-FR" sz="2400" b="1" i="1" dirty="0" err="1" smtClean="0">
                <a:solidFill>
                  <a:srgbClr val="1F497D"/>
                </a:solidFill>
              </a:rPr>
              <a:t>Before</a:t>
            </a:r>
            <a:endParaRPr lang="fr-FR" sz="2400" b="1" i="1" dirty="0" smtClean="0">
              <a:solidFill>
                <a:srgbClr val="1F497D"/>
              </a:solidFill>
            </a:endParaRPr>
          </a:p>
          <a:p>
            <a:pPr algn="ctr"/>
            <a:r>
              <a:rPr lang="fr-FR" sz="2000" dirty="0" smtClean="0"/>
              <a:t>Définition variables de test</a:t>
            </a:r>
          </a:p>
          <a:p>
            <a:pPr algn="ctr"/>
            <a:r>
              <a:rPr lang="fr-FR" sz="2000" dirty="0" smtClean="0"/>
              <a:t>Avant chaque test</a:t>
            </a:r>
            <a:endParaRPr lang="fr-FR" sz="2000" dirty="0"/>
          </a:p>
        </p:txBody>
      </p:sp>
      <p:cxnSp>
        <p:nvCxnSpPr>
          <p:cNvPr id="10" name="Connecteur en arc 9"/>
          <p:cNvCxnSpPr>
            <a:stCxn id="6" idx="3"/>
            <a:endCxn id="8" idx="1"/>
          </p:cNvCxnSpPr>
          <p:nvPr/>
        </p:nvCxnSpPr>
        <p:spPr>
          <a:xfrm flipV="1">
            <a:off x="3125418" y="2089885"/>
            <a:ext cx="2515047" cy="566191"/>
          </a:xfrm>
          <a:prstGeom prst="curved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5796136" y="5301208"/>
            <a:ext cx="2539157" cy="13542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0" tIns="0" rIns="0" bIns="0" rtlCol="0">
            <a:spAutoFit/>
          </a:bodyPr>
          <a:lstStyle/>
          <a:p>
            <a:pPr algn="ctr"/>
            <a:r>
              <a:rPr lang="fr-FR" sz="2400" b="1" dirty="0" smtClean="0"/>
              <a:t>Post ambule au test</a:t>
            </a:r>
          </a:p>
          <a:p>
            <a:pPr algn="ctr"/>
            <a:r>
              <a:rPr lang="fr-FR" sz="2400" b="1" i="1" dirty="0" smtClean="0">
                <a:solidFill>
                  <a:srgbClr val="1F497D"/>
                </a:solidFill>
              </a:rPr>
              <a:t>@</a:t>
            </a:r>
            <a:r>
              <a:rPr lang="fr-FR" sz="2400" b="1" i="1" dirty="0" err="1" smtClean="0">
                <a:solidFill>
                  <a:srgbClr val="1F497D"/>
                </a:solidFill>
              </a:rPr>
              <a:t>After</a:t>
            </a:r>
            <a:endParaRPr lang="fr-FR" sz="2400" b="1" i="1" dirty="0" smtClean="0">
              <a:solidFill>
                <a:srgbClr val="1F497D"/>
              </a:solidFill>
            </a:endParaRPr>
          </a:p>
          <a:p>
            <a:pPr algn="ctr"/>
            <a:r>
              <a:rPr lang="fr-FR" sz="2000" dirty="0" smtClean="0"/>
              <a:t>Clean-up après le test</a:t>
            </a:r>
          </a:p>
          <a:p>
            <a:pPr algn="ctr"/>
            <a:r>
              <a:rPr lang="fr-FR" sz="2000" dirty="0" smtClean="0"/>
              <a:t>Après chaque test</a:t>
            </a:r>
            <a:endParaRPr lang="fr-FR" sz="2000" dirty="0"/>
          </a:p>
        </p:txBody>
      </p:sp>
      <p:cxnSp>
        <p:nvCxnSpPr>
          <p:cNvPr id="16" name="Connecteur en arc 15"/>
          <p:cNvCxnSpPr/>
          <p:nvPr/>
        </p:nvCxnSpPr>
        <p:spPr>
          <a:xfrm rot="10800000">
            <a:off x="5640466" y="2348880"/>
            <a:ext cx="155671" cy="3384376"/>
          </a:xfrm>
          <a:prstGeom prst="curvedConnector3">
            <a:avLst>
              <a:gd name="adj1" fmla="val 847926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en arc 18"/>
          <p:cNvCxnSpPr>
            <a:stCxn id="14" idx="1"/>
            <a:endCxn id="7" idx="3"/>
          </p:cNvCxnSpPr>
          <p:nvPr/>
        </p:nvCxnSpPr>
        <p:spPr>
          <a:xfrm rot="10800000">
            <a:off x="3225506" y="5536397"/>
            <a:ext cx="2570630" cy="441921"/>
          </a:xfrm>
          <a:prstGeom prst="curved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5004048" y="3356992"/>
            <a:ext cx="4067944" cy="10464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400" b="1" dirty="0" smtClean="0"/>
              <a:t>Test</a:t>
            </a:r>
          </a:p>
          <a:p>
            <a:pPr algn="ctr"/>
            <a:r>
              <a:rPr lang="fr-FR" sz="2400" b="1" i="1" dirty="0" smtClean="0">
                <a:solidFill>
                  <a:srgbClr val="1F497D"/>
                </a:solidFill>
              </a:rPr>
              <a:t>@Test</a:t>
            </a:r>
          </a:p>
          <a:p>
            <a:pPr algn="ctr"/>
            <a:r>
              <a:rPr lang="fr-FR" sz="2000" dirty="0" smtClean="0"/>
              <a:t>Réalisation du test (avec les oracles)</a:t>
            </a:r>
            <a:endParaRPr lang="fr-FR" sz="2000" dirty="0"/>
          </a:p>
        </p:txBody>
      </p:sp>
      <p:cxnSp>
        <p:nvCxnSpPr>
          <p:cNvPr id="31" name="Connecteur en arc 30"/>
          <p:cNvCxnSpPr>
            <a:stCxn id="8" idx="2"/>
            <a:endCxn id="28" idx="0"/>
          </p:cNvCxnSpPr>
          <p:nvPr/>
        </p:nvCxnSpPr>
        <p:spPr>
          <a:xfrm rot="5400000">
            <a:off x="6743022" y="3061992"/>
            <a:ext cx="589999" cy="1"/>
          </a:xfrm>
          <a:prstGeom prst="curved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Connecteur en arc 43"/>
          <p:cNvCxnSpPr>
            <a:stCxn id="28" idx="2"/>
            <a:endCxn id="14" idx="0"/>
          </p:cNvCxnSpPr>
          <p:nvPr/>
        </p:nvCxnSpPr>
        <p:spPr>
          <a:xfrm rot="16200000" flipH="1">
            <a:off x="6602979" y="4838472"/>
            <a:ext cx="897776" cy="27695"/>
          </a:xfrm>
          <a:prstGeom prst="curved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979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16/09/11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8</a:t>
            </a:fld>
            <a:endParaRPr lang="fr-FR"/>
          </a:p>
        </p:txBody>
      </p:sp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184576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Squelette d’un cas de test :</a:t>
            </a:r>
          </a:p>
          <a:p>
            <a:pPr marL="457200" lvl="1" indent="0">
              <a:buNone/>
            </a:pPr>
            <a:r>
              <a:rPr lang="fr-FR" sz="2400" dirty="0"/>
              <a:t>package </a:t>
            </a:r>
            <a:r>
              <a:rPr lang="fr-FR" sz="2400" dirty="0" err="1" smtClean="0"/>
              <a:t>paquetage.aTester</a:t>
            </a:r>
            <a:r>
              <a:rPr lang="fr-FR" sz="2400" dirty="0" smtClean="0"/>
              <a:t>;</a:t>
            </a:r>
            <a:endParaRPr lang="fr-FR" sz="2400" dirty="0"/>
          </a:p>
          <a:p>
            <a:pPr marL="457200" lvl="1" indent="0">
              <a:buNone/>
            </a:pPr>
            <a:r>
              <a:rPr lang="fr-FR" sz="2400" dirty="0"/>
              <a:t>import </a:t>
            </a:r>
            <a:r>
              <a:rPr lang="fr-FR" sz="2400" dirty="0" err="1" smtClean="0"/>
              <a:t>org.junit</a:t>
            </a:r>
            <a:r>
              <a:rPr lang="fr-FR" sz="2400" dirty="0" smtClean="0"/>
              <a:t>.*;</a:t>
            </a:r>
          </a:p>
          <a:p>
            <a:pPr marL="457200" lvl="1" indent="0">
              <a:buNone/>
            </a:pPr>
            <a:r>
              <a:rPr lang="fr-FR" sz="2400" dirty="0" smtClean="0"/>
              <a:t>import </a:t>
            </a:r>
            <a:r>
              <a:rPr lang="fr-FR" sz="2400" dirty="0" err="1"/>
              <a:t>static</a:t>
            </a:r>
            <a:r>
              <a:rPr lang="fr-FR" sz="2400" dirty="0"/>
              <a:t> </a:t>
            </a:r>
            <a:r>
              <a:rPr lang="fr-FR" sz="2400" dirty="0" err="1"/>
              <a:t>org.junit.Assert</a:t>
            </a:r>
            <a:r>
              <a:rPr lang="fr-FR" sz="2400" dirty="0"/>
              <a:t>.*;</a:t>
            </a:r>
          </a:p>
          <a:p>
            <a:pPr marL="457200" lvl="1" indent="0">
              <a:buNone/>
            </a:pPr>
            <a:r>
              <a:rPr lang="fr-FR" sz="2400" dirty="0" smtClean="0"/>
              <a:t>public </a:t>
            </a:r>
            <a:r>
              <a:rPr lang="fr-FR" sz="2400" dirty="0"/>
              <a:t>class </a:t>
            </a:r>
            <a:r>
              <a:rPr lang="fr-FR" sz="2400" dirty="0" err="1"/>
              <a:t>CalculetteTest</a:t>
            </a:r>
            <a:r>
              <a:rPr lang="fr-FR" sz="2400" dirty="0"/>
              <a:t> </a:t>
            </a:r>
            <a:r>
              <a:rPr lang="fr-FR" sz="2400" dirty="0" smtClean="0"/>
              <a:t>{</a:t>
            </a:r>
          </a:p>
          <a:p>
            <a:pPr marL="457200" lvl="1" indent="0">
              <a:buNone/>
            </a:pPr>
            <a:r>
              <a:rPr lang="fr-FR" sz="2400" dirty="0"/>
              <a:t>	</a:t>
            </a:r>
            <a:r>
              <a:rPr lang="fr-FR" sz="2400" b="1" i="1" dirty="0">
                <a:solidFill>
                  <a:srgbClr val="1F497D"/>
                </a:solidFill>
              </a:rPr>
              <a:t>@</a:t>
            </a:r>
            <a:r>
              <a:rPr lang="fr-FR" sz="2400" b="1" i="1" dirty="0" err="1">
                <a:solidFill>
                  <a:srgbClr val="1F497D"/>
                </a:solidFill>
              </a:rPr>
              <a:t>BeforeClass</a:t>
            </a:r>
            <a:endParaRPr lang="fr-FR" sz="2400" b="1" i="1" dirty="0">
              <a:solidFill>
                <a:srgbClr val="1F497D"/>
              </a:solidFill>
            </a:endParaRPr>
          </a:p>
          <a:p>
            <a:pPr marL="457200" lvl="1" indent="0">
              <a:buNone/>
            </a:pPr>
            <a:r>
              <a:rPr lang="fr-FR" sz="2400" dirty="0"/>
              <a:t>    </a:t>
            </a:r>
            <a:r>
              <a:rPr lang="fr-FR" sz="2400" dirty="0" smtClean="0"/>
              <a:t>	public </a:t>
            </a:r>
            <a:r>
              <a:rPr lang="fr-FR" sz="2400" dirty="0" err="1"/>
              <a:t>static</a:t>
            </a:r>
            <a:r>
              <a:rPr lang="fr-FR" sz="2400" dirty="0"/>
              <a:t> </a:t>
            </a:r>
            <a:r>
              <a:rPr lang="fr-FR" sz="2400" dirty="0" err="1"/>
              <a:t>void</a:t>
            </a:r>
            <a:r>
              <a:rPr lang="fr-FR" sz="2400" dirty="0"/>
              <a:t> </a:t>
            </a:r>
            <a:r>
              <a:rPr lang="fr-FR" sz="2400" dirty="0" err="1"/>
              <a:t>setUpClass</a:t>
            </a:r>
            <a:r>
              <a:rPr lang="fr-FR" sz="2400" dirty="0"/>
              <a:t>() </a:t>
            </a:r>
            <a:r>
              <a:rPr lang="fr-FR" sz="2400" i="1" dirty="0" err="1"/>
              <a:t>throws</a:t>
            </a:r>
            <a:r>
              <a:rPr lang="fr-FR" sz="2400" i="1" dirty="0"/>
              <a:t> Exception</a:t>
            </a:r>
            <a:r>
              <a:rPr lang="fr-FR" sz="2400" dirty="0"/>
              <a:t> </a:t>
            </a:r>
            <a:r>
              <a:rPr lang="fr-FR" sz="2400" dirty="0" smtClean="0"/>
              <a:t>{ … }</a:t>
            </a:r>
          </a:p>
          <a:p>
            <a:pPr marL="457200" lvl="1" indent="0">
              <a:buNone/>
            </a:pPr>
            <a:r>
              <a:rPr lang="fr-FR" sz="2400" dirty="0"/>
              <a:t>	</a:t>
            </a:r>
            <a:r>
              <a:rPr lang="fr-FR" sz="2400" b="1" i="1" dirty="0">
                <a:solidFill>
                  <a:srgbClr val="1F497D"/>
                </a:solidFill>
              </a:rPr>
              <a:t>@</a:t>
            </a:r>
            <a:r>
              <a:rPr lang="fr-FR" sz="2400" b="1" i="1" dirty="0" err="1">
                <a:solidFill>
                  <a:srgbClr val="1F497D"/>
                </a:solidFill>
              </a:rPr>
              <a:t>AfterClass</a:t>
            </a:r>
            <a:endParaRPr lang="fr-FR" sz="2400" b="1" i="1" dirty="0">
              <a:solidFill>
                <a:srgbClr val="1F497D"/>
              </a:solidFill>
            </a:endParaRPr>
          </a:p>
          <a:p>
            <a:pPr marL="457200" lvl="1" indent="0">
              <a:buNone/>
            </a:pPr>
            <a:r>
              <a:rPr lang="fr-FR" sz="2400" dirty="0"/>
              <a:t>    </a:t>
            </a:r>
            <a:r>
              <a:rPr lang="fr-FR" sz="2400" dirty="0" smtClean="0"/>
              <a:t>	public </a:t>
            </a:r>
            <a:r>
              <a:rPr lang="fr-FR" sz="2400" dirty="0" err="1"/>
              <a:t>static</a:t>
            </a:r>
            <a:r>
              <a:rPr lang="fr-FR" sz="2400" dirty="0"/>
              <a:t> </a:t>
            </a:r>
            <a:r>
              <a:rPr lang="fr-FR" sz="2400" dirty="0" err="1"/>
              <a:t>void</a:t>
            </a:r>
            <a:r>
              <a:rPr lang="fr-FR" sz="2400" dirty="0"/>
              <a:t> </a:t>
            </a:r>
            <a:r>
              <a:rPr lang="fr-FR" sz="2400" dirty="0" err="1"/>
              <a:t>tearDownClass</a:t>
            </a:r>
            <a:r>
              <a:rPr lang="fr-FR" sz="2400" dirty="0"/>
              <a:t>() </a:t>
            </a:r>
            <a:r>
              <a:rPr lang="fr-FR" sz="2400" i="1" dirty="0" err="1"/>
              <a:t>throws</a:t>
            </a:r>
            <a:r>
              <a:rPr lang="fr-FR" sz="2400" i="1" dirty="0"/>
              <a:t> Exception </a:t>
            </a:r>
            <a:r>
              <a:rPr lang="fr-FR" sz="2400" dirty="0" smtClean="0"/>
              <a:t>{ … }</a:t>
            </a:r>
            <a:endParaRPr lang="fr-FR" sz="2400" dirty="0"/>
          </a:p>
          <a:p>
            <a:pPr marL="457200" lvl="1" indent="0">
              <a:buNone/>
            </a:pPr>
            <a:r>
              <a:rPr lang="fr-FR" sz="2400" dirty="0"/>
              <a:t>	</a:t>
            </a:r>
            <a:r>
              <a:rPr lang="fr-FR" sz="2400" b="1" i="1" dirty="0">
                <a:solidFill>
                  <a:srgbClr val="1F497D"/>
                </a:solidFill>
              </a:rPr>
              <a:t>@</a:t>
            </a:r>
            <a:r>
              <a:rPr lang="fr-FR" sz="2400" b="1" i="1" dirty="0" err="1">
                <a:solidFill>
                  <a:srgbClr val="1F497D"/>
                </a:solidFill>
              </a:rPr>
              <a:t>Before</a:t>
            </a:r>
            <a:endParaRPr lang="fr-FR" sz="2400" b="1" i="1" dirty="0">
              <a:solidFill>
                <a:srgbClr val="1F497D"/>
              </a:solidFill>
            </a:endParaRPr>
          </a:p>
          <a:p>
            <a:pPr marL="457200" lvl="1" indent="0">
              <a:buNone/>
            </a:pPr>
            <a:r>
              <a:rPr lang="fr-FR" sz="2400" dirty="0"/>
              <a:t>    </a:t>
            </a:r>
            <a:r>
              <a:rPr lang="fr-FR" sz="2400" dirty="0" smtClean="0"/>
              <a:t>	public </a:t>
            </a:r>
            <a:r>
              <a:rPr lang="fr-FR" sz="2400" dirty="0" err="1"/>
              <a:t>void</a:t>
            </a:r>
            <a:r>
              <a:rPr lang="fr-FR" sz="2400" dirty="0"/>
              <a:t> </a:t>
            </a:r>
            <a:r>
              <a:rPr lang="fr-FR" sz="2400" dirty="0" err="1"/>
              <a:t>setUp</a:t>
            </a:r>
            <a:r>
              <a:rPr lang="fr-FR" sz="2400" dirty="0"/>
              <a:t>() </a:t>
            </a:r>
            <a:r>
              <a:rPr lang="fr-FR" sz="2400" dirty="0" smtClean="0"/>
              <a:t>{ …. }</a:t>
            </a:r>
          </a:p>
          <a:p>
            <a:pPr marL="457200" lvl="1" indent="0">
              <a:buNone/>
            </a:pPr>
            <a:r>
              <a:rPr lang="fr-FR" sz="2400" dirty="0"/>
              <a:t>	</a:t>
            </a:r>
            <a:r>
              <a:rPr lang="fr-FR" sz="2400" b="1" i="1" dirty="0">
                <a:solidFill>
                  <a:srgbClr val="1F497D"/>
                </a:solidFill>
              </a:rPr>
              <a:t>@</a:t>
            </a:r>
            <a:r>
              <a:rPr lang="fr-FR" sz="2400" b="1" i="1" dirty="0" err="1">
                <a:solidFill>
                  <a:srgbClr val="1F497D"/>
                </a:solidFill>
              </a:rPr>
              <a:t>After</a:t>
            </a:r>
            <a:endParaRPr lang="fr-FR" sz="2400" b="1" i="1" dirty="0">
              <a:solidFill>
                <a:srgbClr val="1F497D"/>
              </a:solidFill>
            </a:endParaRPr>
          </a:p>
          <a:p>
            <a:pPr marL="457200" lvl="1" indent="0">
              <a:buNone/>
            </a:pPr>
            <a:r>
              <a:rPr lang="fr-FR" sz="2400" dirty="0"/>
              <a:t>    </a:t>
            </a:r>
            <a:r>
              <a:rPr lang="fr-FR" sz="2400" dirty="0" smtClean="0"/>
              <a:t>	public </a:t>
            </a:r>
            <a:r>
              <a:rPr lang="fr-FR" sz="2400" dirty="0" err="1"/>
              <a:t>void</a:t>
            </a:r>
            <a:r>
              <a:rPr lang="fr-FR" sz="2400" dirty="0"/>
              <a:t> </a:t>
            </a:r>
            <a:r>
              <a:rPr lang="fr-FR" sz="2400" dirty="0" err="1"/>
              <a:t>tearDown</a:t>
            </a:r>
            <a:r>
              <a:rPr lang="fr-FR" sz="2400" dirty="0"/>
              <a:t>() </a:t>
            </a:r>
            <a:r>
              <a:rPr lang="fr-FR" sz="2400" dirty="0" smtClean="0"/>
              <a:t>{ … }</a:t>
            </a:r>
          </a:p>
          <a:p>
            <a:pPr marL="457200" lvl="1" indent="0">
              <a:buNone/>
            </a:pPr>
            <a:r>
              <a:rPr lang="fr-FR" sz="2400" dirty="0"/>
              <a:t>	</a:t>
            </a:r>
            <a:r>
              <a:rPr lang="fr-FR" sz="2400" b="1" i="1" dirty="0">
                <a:solidFill>
                  <a:srgbClr val="1F497D"/>
                </a:solidFill>
              </a:rPr>
              <a:t>@Test</a:t>
            </a:r>
          </a:p>
          <a:p>
            <a:pPr marL="457200" lvl="1" indent="0">
              <a:buNone/>
            </a:pPr>
            <a:r>
              <a:rPr lang="fr-FR" sz="2400" dirty="0"/>
              <a:t>   </a:t>
            </a:r>
            <a:r>
              <a:rPr lang="fr-FR" sz="2400" dirty="0" smtClean="0"/>
              <a:t>	 </a:t>
            </a:r>
            <a:r>
              <a:rPr lang="fr-FR" sz="2400" dirty="0"/>
              <a:t>public </a:t>
            </a:r>
            <a:r>
              <a:rPr lang="fr-FR" sz="2400" dirty="0" err="1"/>
              <a:t>void</a:t>
            </a:r>
            <a:r>
              <a:rPr lang="fr-FR" sz="2400" dirty="0"/>
              <a:t> </a:t>
            </a:r>
            <a:r>
              <a:rPr lang="fr-FR" sz="2400" dirty="0" err="1" smtClean="0"/>
              <a:t>testDoATest</a:t>
            </a:r>
            <a:r>
              <a:rPr lang="fr-FR" sz="2400" dirty="0" smtClean="0"/>
              <a:t>(</a:t>
            </a:r>
            <a:r>
              <a:rPr lang="fr-FR" sz="2400" dirty="0"/>
              <a:t>) </a:t>
            </a:r>
            <a:r>
              <a:rPr lang="fr-FR" sz="2400" dirty="0" smtClean="0"/>
              <a:t>{ … }</a:t>
            </a:r>
          </a:p>
          <a:p>
            <a:pPr marL="457200" lvl="1" indent="0">
              <a:buNone/>
            </a:pPr>
            <a:r>
              <a:rPr lang="fr-FR" sz="2400" dirty="0"/>
              <a:t>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99592" y="1628800"/>
            <a:ext cx="4182753" cy="5254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36000" tIns="46800" rIns="36000" bIns="46800">
            <a:spAutoFit/>
          </a:bodyPr>
          <a:lstStyle/>
          <a:p>
            <a:r>
              <a:rPr lang="fr-FR" sz="2800" dirty="0"/>
              <a:t>package </a:t>
            </a:r>
            <a:r>
              <a:rPr lang="fr-FR" sz="2800" dirty="0" err="1"/>
              <a:t>paquetage.aTester</a:t>
            </a:r>
            <a:r>
              <a:rPr lang="fr-FR" sz="2800" dirty="0"/>
              <a:t>;</a:t>
            </a:r>
            <a:endParaRPr lang="fr-FR" sz="2800" dirty="0"/>
          </a:p>
        </p:txBody>
      </p:sp>
      <p:sp>
        <p:nvSpPr>
          <p:cNvPr id="12" name="ZoneTexte 11"/>
          <p:cNvSpPr txBox="1"/>
          <p:nvPr/>
        </p:nvSpPr>
        <p:spPr>
          <a:xfrm>
            <a:off x="5652120" y="1556792"/>
            <a:ext cx="3168353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Les classes de test s’organisent dans la m</a:t>
            </a:r>
            <a:r>
              <a:rPr lang="fr-FR" sz="2400" dirty="0" smtClean="0"/>
              <a:t>ême hiérarchie que les classes testées</a:t>
            </a:r>
            <a:endParaRPr lang="fr-FR" sz="2400" dirty="0"/>
          </a:p>
        </p:txBody>
      </p:sp>
      <p:sp>
        <p:nvSpPr>
          <p:cNvPr id="13" name="Rectangle 12"/>
          <p:cNvSpPr/>
          <p:nvPr/>
        </p:nvSpPr>
        <p:spPr>
          <a:xfrm>
            <a:off x="683568" y="2060848"/>
            <a:ext cx="4621424" cy="9562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36000" tIns="46800" rIns="36000" bIns="46800">
            <a:spAutoFit/>
          </a:bodyPr>
          <a:lstStyle/>
          <a:p>
            <a:r>
              <a:rPr lang="fr-FR" sz="2800" dirty="0" smtClean="0"/>
              <a:t>import </a:t>
            </a:r>
            <a:r>
              <a:rPr lang="fr-FR" sz="2800" dirty="0" err="1"/>
              <a:t>org.junit</a:t>
            </a:r>
            <a:r>
              <a:rPr lang="fr-FR" sz="2800" dirty="0"/>
              <a:t>.*;</a:t>
            </a:r>
          </a:p>
          <a:p>
            <a:r>
              <a:rPr lang="fr-FR" sz="2800" dirty="0"/>
              <a:t>import </a:t>
            </a:r>
            <a:r>
              <a:rPr lang="fr-FR" sz="2800" dirty="0" err="1"/>
              <a:t>static</a:t>
            </a:r>
            <a:r>
              <a:rPr lang="fr-FR" sz="2800" dirty="0"/>
              <a:t> </a:t>
            </a:r>
            <a:r>
              <a:rPr lang="fr-FR" sz="2800" dirty="0" err="1"/>
              <a:t>org.junit.Assert</a:t>
            </a:r>
            <a:r>
              <a:rPr lang="fr-FR" sz="2800" dirty="0"/>
              <a:t>.*;</a:t>
            </a:r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5580112" y="2132856"/>
            <a:ext cx="3168353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Framework </a:t>
            </a:r>
            <a:r>
              <a:rPr lang="fr-FR" sz="2400" dirty="0" err="1" smtClean="0"/>
              <a:t>JUnit</a:t>
            </a:r>
            <a:r>
              <a:rPr lang="fr-FR" sz="2400" dirty="0" smtClean="0"/>
              <a:t> 4</a:t>
            </a:r>
          </a:p>
          <a:p>
            <a:pPr algn="ctr"/>
            <a:r>
              <a:rPr lang="fr-FR" sz="2400" dirty="0" err="1" smtClean="0"/>
              <a:t>org.junit</a:t>
            </a:r>
            <a:r>
              <a:rPr lang="fr-FR" sz="2400" dirty="0" smtClean="0"/>
              <a:t>.*</a:t>
            </a:r>
            <a:endParaRPr lang="fr-FR" sz="2400" dirty="0"/>
          </a:p>
        </p:txBody>
      </p:sp>
      <p:sp>
        <p:nvSpPr>
          <p:cNvPr id="15" name="Rectangle 14"/>
          <p:cNvSpPr/>
          <p:nvPr/>
        </p:nvSpPr>
        <p:spPr>
          <a:xfrm>
            <a:off x="3131839" y="2435404"/>
            <a:ext cx="2511560" cy="8331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46800" rIns="36000" bIns="46800">
            <a:spAutoFit/>
          </a:bodyPr>
          <a:lstStyle/>
          <a:p>
            <a:pPr algn="ctr"/>
            <a:r>
              <a:rPr lang="fr-FR" sz="2400" b="1" i="1" dirty="0">
                <a:solidFill>
                  <a:srgbClr val="1F497D"/>
                </a:solidFill>
              </a:rPr>
              <a:t>@</a:t>
            </a:r>
            <a:r>
              <a:rPr lang="fr-FR" sz="2400" b="1" i="1" dirty="0" err="1" smtClean="0">
                <a:solidFill>
                  <a:srgbClr val="1F497D"/>
                </a:solidFill>
              </a:rPr>
              <a:t>BeforeClass</a:t>
            </a:r>
            <a:endParaRPr lang="fr-FR" sz="2400" b="1" i="1" dirty="0" smtClean="0">
              <a:solidFill>
                <a:srgbClr val="1F497D"/>
              </a:solidFill>
            </a:endParaRPr>
          </a:p>
          <a:p>
            <a:pPr algn="ctr"/>
            <a:r>
              <a:rPr lang="fr-FR" sz="2400" b="1" i="1" dirty="0" smtClean="0">
                <a:solidFill>
                  <a:srgbClr val="1F497D"/>
                </a:solidFill>
              </a:rPr>
              <a:t>@</a:t>
            </a:r>
            <a:r>
              <a:rPr lang="fr-FR" sz="2400" b="1" i="1" dirty="0" err="1">
                <a:solidFill>
                  <a:srgbClr val="1F497D"/>
                </a:solidFill>
              </a:rPr>
              <a:t>AfterClass</a:t>
            </a:r>
            <a:endParaRPr lang="fr-FR" sz="2400" b="1" i="1" dirty="0">
              <a:solidFill>
                <a:srgbClr val="1F497D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724128" y="1700808"/>
            <a:ext cx="3168353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Méthodes d’initialisation et de finalisation du cas de test</a:t>
            </a:r>
            <a:endParaRPr lang="fr-FR" sz="2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5796136" y="3356992"/>
            <a:ext cx="3168353" cy="1200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Méthodes exécutées avant et après chaque test</a:t>
            </a:r>
            <a:endParaRPr lang="fr-FR" sz="2400" dirty="0"/>
          </a:p>
        </p:txBody>
      </p:sp>
      <p:sp>
        <p:nvSpPr>
          <p:cNvPr id="19" name="Rectangle 18"/>
          <p:cNvSpPr/>
          <p:nvPr/>
        </p:nvSpPr>
        <p:spPr>
          <a:xfrm>
            <a:off x="2627784" y="5229200"/>
            <a:ext cx="2511560" cy="4638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46800" rIns="36000" bIns="46800">
            <a:spAutoFit/>
          </a:bodyPr>
          <a:lstStyle/>
          <a:p>
            <a:pPr algn="ctr"/>
            <a:r>
              <a:rPr lang="fr-FR" sz="2400" b="1" i="1" dirty="0" smtClean="0">
                <a:solidFill>
                  <a:srgbClr val="1F497D"/>
                </a:solidFill>
              </a:rPr>
              <a:t>@Test</a:t>
            </a:r>
            <a:endParaRPr lang="fr-FR" sz="2400" b="1" i="1" dirty="0">
              <a:solidFill>
                <a:srgbClr val="1F497D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220072" y="5733256"/>
            <a:ext cx="316835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M</a:t>
            </a:r>
            <a:r>
              <a:rPr lang="fr-FR" sz="2400" dirty="0" smtClean="0"/>
              <a:t>éthodes de test</a:t>
            </a:r>
            <a:endParaRPr lang="fr-FR" sz="2400" dirty="0"/>
          </a:p>
        </p:txBody>
      </p:sp>
      <p:sp>
        <p:nvSpPr>
          <p:cNvPr id="17" name="Rectangle 16"/>
          <p:cNvSpPr/>
          <p:nvPr/>
        </p:nvSpPr>
        <p:spPr>
          <a:xfrm>
            <a:off x="4139952" y="4365104"/>
            <a:ext cx="2511560" cy="8331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46800" rIns="36000" bIns="46800">
            <a:spAutoFit/>
          </a:bodyPr>
          <a:lstStyle/>
          <a:p>
            <a:pPr algn="ctr"/>
            <a:r>
              <a:rPr lang="fr-FR" sz="2400" b="1" i="1" dirty="0">
                <a:solidFill>
                  <a:srgbClr val="1F497D"/>
                </a:solidFill>
              </a:rPr>
              <a:t>@</a:t>
            </a:r>
            <a:r>
              <a:rPr lang="fr-FR" sz="2400" b="1" i="1" dirty="0" err="1" smtClean="0">
                <a:solidFill>
                  <a:srgbClr val="1F497D"/>
                </a:solidFill>
              </a:rPr>
              <a:t>Before</a:t>
            </a:r>
            <a:endParaRPr lang="fr-FR" sz="2400" b="1" i="1" dirty="0" smtClean="0">
              <a:solidFill>
                <a:srgbClr val="1F497D"/>
              </a:solidFill>
            </a:endParaRPr>
          </a:p>
          <a:p>
            <a:pPr algn="ctr"/>
            <a:r>
              <a:rPr lang="fr-FR" sz="2400" b="1" i="1" dirty="0" smtClean="0">
                <a:solidFill>
                  <a:srgbClr val="1F497D"/>
                </a:solidFill>
              </a:rPr>
              <a:t>@</a:t>
            </a:r>
            <a:r>
              <a:rPr lang="fr-FR" sz="2400" b="1" i="1" dirty="0" err="1" smtClean="0">
                <a:solidFill>
                  <a:srgbClr val="1F497D"/>
                </a:solidFill>
              </a:rPr>
              <a:t>After</a:t>
            </a:r>
            <a:endParaRPr lang="fr-FR" sz="2400" b="1" i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846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fr-FR" dirty="0" smtClean="0"/>
              <a:t>Comment tester ??</a:t>
            </a:r>
          </a:p>
          <a:p>
            <a:pPr lvl="1"/>
            <a:r>
              <a:rPr lang="fr-FR" dirty="0" smtClean="0"/>
              <a:t>Définir le </a:t>
            </a:r>
            <a:r>
              <a:rPr lang="fr-FR" b="1" dirty="0"/>
              <a:t>jeu de données </a:t>
            </a:r>
            <a:r>
              <a:rPr lang="fr-FR" dirty="0" smtClean="0"/>
              <a:t>pour le test</a:t>
            </a:r>
          </a:p>
          <a:p>
            <a:pPr lvl="1"/>
            <a:r>
              <a:rPr lang="fr-FR" dirty="0" smtClean="0"/>
              <a:t>Définir le </a:t>
            </a:r>
            <a:r>
              <a:rPr lang="fr-FR" b="1" dirty="0" smtClean="0"/>
              <a:t>résultat attendu</a:t>
            </a:r>
          </a:p>
          <a:p>
            <a:pPr lvl="1"/>
            <a:r>
              <a:rPr lang="fr-FR" dirty="0" smtClean="0"/>
              <a:t>Comparer le résultat obtenu à l’attendu gr</a:t>
            </a:r>
            <a:r>
              <a:rPr lang="fr-FR" dirty="0" smtClean="0"/>
              <a:t>âce aux </a:t>
            </a:r>
            <a:r>
              <a:rPr lang="fr-FR" b="1" dirty="0" smtClean="0"/>
              <a:t>oracles</a:t>
            </a:r>
          </a:p>
          <a:p>
            <a:pPr lvl="2">
              <a:buFont typeface="Wingdings" charset="2"/>
              <a:buChar char="Ø"/>
            </a:pPr>
            <a:r>
              <a:rPr lang="fr-FR" sz="3600" b="1" dirty="0" smtClean="0">
                <a:solidFill>
                  <a:srgbClr val="1F497D"/>
                </a:solidFill>
              </a:rPr>
              <a:t>Assertions </a:t>
            </a:r>
            <a:endParaRPr lang="fr-FR" sz="3600" b="1" dirty="0">
              <a:solidFill>
                <a:srgbClr val="1F497D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15B3-16A3-4905-B4F3-EB38921B7931}" type="datetime1">
              <a:rPr lang="fr-FR" smtClean="0"/>
              <a:t>16/09/11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9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611560" y="2011481"/>
            <a:ext cx="7992888" cy="45858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/>
              <a:t> </a:t>
            </a:r>
            <a:r>
              <a:rPr lang="fr-FR" sz="2400" dirty="0" smtClean="0"/>
              <a:t>  @</a:t>
            </a:r>
            <a:r>
              <a:rPr lang="fr-FR" sz="2400" dirty="0"/>
              <a:t>Test</a:t>
            </a:r>
          </a:p>
          <a:p>
            <a:r>
              <a:rPr lang="fr-FR" sz="2400" dirty="0"/>
              <a:t>    public </a:t>
            </a:r>
            <a:r>
              <a:rPr lang="fr-FR" sz="2400" dirty="0" err="1"/>
              <a:t>void</a:t>
            </a:r>
            <a:r>
              <a:rPr lang="fr-FR" sz="2400" dirty="0"/>
              <a:t> </a:t>
            </a:r>
            <a:r>
              <a:rPr lang="fr-FR" sz="2400" dirty="0" err="1"/>
              <a:t>testSomme</a:t>
            </a:r>
            <a:r>
              <a:rPr lang="fr-FR" sz="2400" dirty="0"/>
              <a:t>() {</a:t>
            </a:r>
          </a:p>
          <a:p>
            <a:r>
              <a:rPr lang="fr-FR" sz="2400" dirty="0"/>
              <a:t>        </a:t>
            </a:r>
            <a:r>
              <a:rPr lang="fr-FR" sz="2400" dirty="0" err="1"/>
              <a:t>System.out.println</a:t>
            </a:r>
            <a:r>
              <a:rPr lang="fr-FR" sz="2400" dirty="0"/>
              <a:t>("somme");</a:t>
            </a:r>
          </a:p>
          <a:p>
            <a:r>
              <a:rPr lang="fr-FR" sz="2400" dirty="0"/>
              <a:t>        </a:t>
            </a:r>
            <a:r>
              <a:rPr lang="fr-FR" sz="2400" dirty="0" err="1"/>
              <a:t>int</a:t>
            </a:r>
            <a:r>
              <a:rPr lang="fr-FR" sz="2400" dirty="0"/>
              <a:t> a = </a:t>
            </a:r>
            <a:r>
              <a:rPr lang="fr-FR" sz="2400" dirty="0" smtClean="0"/>
              <a:t>2;			</a:t>
            </a:r>
            <a:r>
              <a:rPr lang="fr-FR" sz="2400" b="1" dirty="0" smtClean="0">
                <a:solidFill>
                  <a:srgbClr val="1F497D"/>
                </a:solidFill>
              </a:rPr>
              <a:t>//</a:t>
            </a:r>
            <a:r>
              <a:rPr lang="fr-FR" sz="2400" b="1" dirty="0" err="1" smtClean="0">
                <a:solidFill>
                  <a:srgbClr val="1F497D"/>
                </a:solidFill>
              </a:rPr>
              <a:t>definition</a:t>
            </a:r>
            <a:r>
              <a:rPr lang="fr-FR" sz="2400" b="1" dirty="0" smtClean="0">
                <a:solidFill>
                  <a:srgbClr val="1F497D"/>
                </a:solidFill>
              </a:rPr>
              <a:t> données de test</a:t>
            </a:r>
            <a:endParaRPr lang="fr-FR" sz="2400" b="1" dirty="0">
              <a:solidFill>
                <a:srgbClr val="1F497D"/>
              </a:solidFill>
            </a:endParaRPr>
          </a:p>
          <a:p>
            <a:r>
              <a:rPr lang="fr-FR" sz="2400" dirty="0"/>
              <a:t>        </a:t>
            </a:r>
            <a:r>
              <a:rPr lang="fr-FR" sz="2400" dirty="0" err="1"/>
              <a:t>int</a:t>
            </a:r>
            <a:r>
              <a:rPr lang="fr-FR" sz="2400" dirty="0"/>
              <a:t> b = -2;</a:t>
            </a:r>
          </a:p>
          <a:p>
            <a:r>
              <a:rPr lang="fr-FR" sz="2400" dirty="0"/>
              <a:t>        </a:t>
            </a:r>
            <a:r>
              <a:rPr lang="fr-FR" sz="2400" dirty="0" err="1"/>
              <a:t>CalculetteSimple</a:t>
            </a:r>
            <a:r>
              <a:rPr lang="fr-FR" sz="2400" dirty="0"/>
              <a:t> instance = new </a:t>
            </a:r>
            <a:r>
              <a:rPr lang="fr-FR" sz="2400" dirty="0" err="1"/>
              <a:t>CalculetteSimple</a:t>
            </a:r>
            <a:r>
              <a:rPr lang="fr-FR" sz="2400" dirty="0"/>
              <a:t>();</a:t>
            </a:r>
          </a:p>
          <a:p>
            <a:r>
              <a:rPr lang="fr-FR" sz="2400" dirty="0"/>
              <a:t>        </a:t>
            </a:r>
          </a:p>
          <a:p>
            <a:r>
              <a:rPr lang="fr-FR" sz="2400" dirty="0"/>
              <a:t>        </a:t>
            </a:r>
            <a:r>
              <a:rPr lang="fr-FR" sz="2400" dirty="0" err="1"/>
              <a:t>int</a:t>
            </a:r>
            <a:r>
              <a:rPr lang="fr-FR" sz="2400" dirty="0"/>
              <a:t> </a:t>
            </a:r>
            <a:r>
              <a:rPr lang="fr-FR" sz="2400" dirty="0" err="1"/>
              <a:t>expResult</a:t>
            </a:r>
            <a:r>
              <a:rPr lang="fr-FR" sz="2400" dirty="0"/>
              <a:t> = 0;       </a:t>
            </a:r>
            <a:r>
              <a:rPr lang="fr-FR" sz="2400" b="1" dirty="0" smtClean="0">
                <a:solidFill>
                  <a:srgbClr val="1F497D"/>
                </a:solidFill>
              </a:rPr>
              <a:t>/</a:t>
            </a:r>
            <a:r>
              <a:rPr lang="fr-FR" sz="2400" b="1" dirty="0">
                <a:solidFill>
                  <a:srgbClr val="1F497D"/>
                </a:solidFill>
              </a:rPr>
              <a:t>/</a:t>
            </a:r>
            <a:r>
              <a:rPr lang="fr-FR" sz="2400" b="1" dirty="0" err="1">
                <a:solidFill>
                  <a:srgbClr val="1F497D"/>
                </a:solidFill>
              </a:rPr>
              <a:t>definition</a:t>
            </a:r>
            <a:r>
              <a:rPr lang="fr-FR" sz="2400" b="1" dirty="0">
                <a:solidFill>
                  <a:srgbClr val="1F497D"/>
                </a:solidFill>
              </a:rPr>
              <a:t> </a:t>
            </a:r>
            <a:r>
              <a:rPr lang="fr-FR" sz="2400" b="1" dirty="0" smtClean="0">
                <a:solidFill>
                  <a:srgbClr val="1F497D"/>
                </a:solidFill>
              </a:rPr>
              <a:t>résultat attendu</a:t>
            </a:r>
            <a:endParaRPr lang="fr-FR" sz="2400" dirty="0"/>
          </a:p>
          <a:p>
            <a:r>
              <a:rPr lang="fr-FR" sz="2400" dirty="0"/>
              <a:t>        </a:t>
            </a:r>
            <a:r>
              <a:rPr lang="fr-FR" sz="2400" dirty="0" err="1"/>
              <a:t>int</a:t>
            </a:r>
            <a:r>
              <a:rPr lang="fr-FR" sz="2400" dirty="0"/>
              <a:t> </a:t>
            </a:r>
            <a:r>
              <a:rPr lang="fr-FR" sz="2400" dirty="0" err="1"/>
              <a:t>result</a:t>
            </a:r>
            <a:r>
              <a:rPr lang="fr-FR" sz="2400" dirty="0"/>
              <a:t> = </a:t>
            </a:r>
            <a:r>
              <a:rPr lang="fr-FR" sz="2400" dirty="0" err="1"/>
              <a:t>instance.somme</a:t>
            </a:r>
            <a:r>
              <a:rPr lang="fr-FR" sz="2400" dirty="0"/>
              <a:t>(a, b);</a:t>
            </a:r>
          </a:p>
          <a:p>
            <a:r>
              <a:rPr lang="fr-FR" sz="2400" dirty="0"/>
              <a:t>        </a:t>
            </a:r>
          </a:p>
          <a:p>
            <a:r>
              <a:rPr lang="fr-FR" sz="2400" dirty="0"/>
              <a:t>        </a:t>
            </a:r>
            <a:r>
              <a:rPr lang="fr-FR" sz="2800" b="1" dirty="0" err="1">
                <a:solidFill>
                  <a:srgbClr val="1F497D"/>
                </a:solidFill>
              </a:rPr>
              <a:t>assertEquals</a:t>
            </a:r>
            <a:r>
              <a:rPr lang="fr-FR" sz="2800" b="1" dirty="0">
                <a:solidFill>
                  <a:srgbClr val="1F497D"/>
                </a:solidFill>
              </a:rPr>
              <a:t>(</a:t>
            </a:r>
            <a:r>
              <a:rPr lang="fr-FR" sz="2800" b="1" dirty="0" err="1">
                <a:solidFill>
                  <a:srgbClr val="1F497D"/>
                </a:solidFill>
              </a:rPr>
              <a:t>expResult</a:t>
            </a:r>
            <a:r>
              <a:rPr lang="fr-FR" sz="2800" b="1" dirty="0">
                <a:solidFill>
                  <a:srgbClr val="1F497D"/>
                </a:solidFill>
              </a:rPr>
              <a:t>, </a:t>
            </a:r>
            <a:r>
              <a:rPr lang="fr-FR" sz="2800" b="1" dirty="0" err="1">
                <a:solidFill>
                  <a:srgbClr val="1F497D"/>
                </a:solidFill>
              </a:rPr>
              <a:t>result</a:t>
            </a:r>
            <a:r>
              <a:rPr lang="fr-FR" sz="2800" b="1" dirty="0">
                <a:solidFill>
                  <a:srgbClr val="1F497D"/>
                </a:solidFill>
              </a:rPr>
              <a:t>);</a:t>
            </a:r>
          </a:p>
          <a:p>
            <a:r>
              <a:rPr lang="fr-FR" sz="2400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506996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UP1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UP1Template2.potx</Template>
  <TotalTime>345</TotalTime>
  <Words>1033</Words>
  <Application>Microsoft Macintosh PowerPoint</Application>
  <PresentationFormat>Présentation à l'écran (4:3)</PresentationFormat>
  <Paragraphs>269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UP1Template2</vt:lpstr>
      <vt:lpstr>Passerelle M1 remise à niveau</vt:lpstr>
      <vt:lpstr>Tester avec JUnit</vt:lpstr>
      <vt:lpstr>Tester avec JUnit</vt:lpstr>
      <vt:lpstr>Tester avec JUnit</vt:lpstr>
      <vt:lpstr>Tester avec JUnit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Exercices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kirsch</dc:creator>
  <cp:lastModifiedBy>Manuele Kirsch Pinheiro</cp:lastModifiedBy>
  <cp:revision>50</cp:revision>
  <dcterms:created xsi:type="dcterms:W3CDTF">2009-01-28T14:52:11Z</dcterms:created>
  <dcterms:modified xsi:type="dcterms:W3CDTF">2011-09-16T01:31:25Z</dcterms:modified>
</cp:coreProperties>
</file>