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6"/>
  </p:notesMasterIdLst>
  <p:handoutMasterIdLst>
    <p:handoutMasterId r:id="rId17"/>
  </p:handoutMasterIdLst>
  <p:sldIdLst>
    <p:sldId id="258" r:id="rId2"/>
    <p:sldId id="259" r:id="rId3"/>
    <p:sldId id="356" r:id="rId4"/>
    <p:sldId id="357" r:id="rId5"/>
    <p:sldId id="359" r:id="rId6"/>
    <p:sldId id="358" r:id="rId7"/>
    <p:sldId id="360" r:id="rId8"/>
    <p:sldId id="366" r:id="rId9"/>
    <p:sldId id="363" r:id="rId10"/>
    <p:sldId id="362" r:id="rId11"/>
    <p:sldId id="365" r:id="rId12"/>
    <p:sldId id="361" r:id="rId13"/>
    <p:sldId id="367" r:id="rId14"/>
    <p:sldId id="364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87" autoAdjust="0"/>
  </p:normalViewPr>
  <p:slideViewPr>
    <p:cSldViewPr>
      <p:cViewPr>
        <p:scale>
          <a:sx n="70" d="100"/>
          <a:sy n="70" d="100"/>
        </p:scale>
        <p:origin x="-7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5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BEA3F-0A73-4436-90C0-CCFD7D781E38}" type="datetimeFigureOut">
              <a:rPr lang="fr-FR" smtClean="0"/>
              <a:pPr/>
              <a:t>06/09/2009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0BCC3-4C1F-4687-8D47-85ABECFFD3E8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55032-24C2-4F24-8129-D594D0258EF2}" type="datetimeFigureOut">
              <a:rPr lang="fr-FR" smtClean="0"/>
              <a:pPr/>
              <a:t>06/09/2009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1C951-35ED-48E5-98CD-8FD4C212E5C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D4FA-2301-47A4-86F4-08CCA76A7FDD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760-93D3-4D3A-BE85-4544BE3698D2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80A6-E6D2-4CB6-B79B-2D486EDC949C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01C25-4BC0-496D-BF9D-966FA25651F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F409-BB9F-4027-8277-EA224C9F0487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B9C8-EBDB-4722-9C8F-2299188D069F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CB92-A570-4E70-A02E-A12DBDD910CB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B548-3867-4420-8E56-A0EA8B7D3062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28C22-432A-4ADA-A0E7-C0FAABB8E6A2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9830-11E2-4A68-9AD5-401B62541B02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09a00c00egerdp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04" y="71414"/>
            <a:ext cx="74009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DAECD-BBE7-463B-BFA7-E740C99F9FB6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8" name="Picture 7" descr="logo_paris1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1406" y="142852"/>
            <a:ext cx="1393041" cy="92869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000100" y="6286520"/>
            <a:ext cx="8072462" cy="158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lang="fr-FR" sz="4400" b="1" kern="1200" cap="all" dirty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kirschp.free.fr/" TargetMode="External"/><Relationship Id="rId2" Type="http://schemas.openxmlformats.org/officeDocument/2006/relationships/hyperlink" Target="mailto:Manuele.Kirsch-Pinheiro@univ-paris1.f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kirsch\Documents\NetBeansProjects\PassarelleM1\execution1.bat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Passerelle M1</a:t>
            </a:r>
            <a:br>
              <a:rPr lang="fr-F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fr-FR" dirty="0" smtClean="0"/>
              <a:t>remise à niveau</a:t>
            </a:r>
            <a:endParaRPr lang="fr-F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929066"/>
            <a:ext cx="6400800" cy="1995486"/>
          </a:xfrm>
        </p:spPr>
        <p:txBody>
          <a:bodyPr>
            <a:normAutofit fontScale="62500" lnSpcReduction="20000"/>
          </a:bodyPr>
          <a:lstStyle/>
          <a:p>
            <a:r>
              <a:rPr lang="fr-FR" sz="4000" b="1" dirty="0" smtClean="0">
                <a:solidFill>
                  <a:schemeClr val="tx2"/>
                </a:solidFill>
              </a:rPr>
              <a:t>Manuele Kirsch Pinheiro</a:t>
            </a:r>
          </a:p>
          <a:p>
            <a:r>
              <a:rPr lang="fr-FR" dirty="0" smtClean="0">
                <a:solidFill>
                  <a:schemeClr val="tx2"/>
                </a:solidFill>
              </a:rPr>
              <a:t>Maître de conférences en Informatique</a:t>
            </a:r>
          </a:p>
          <a:p>
            <a:r>
              <a:rPr lang="fr-FR" dirty="0" smtClean="0">
                <a:solidFill>
                  <a:schemeClr val="tx2"/>
                </a:solidFill>
              </a:rPr>
              <a:t>Centre de Recherche en Informatique </a:t>
            </a:r>
          </a:p>
          <a:p>
            <a:r>
              <a:rPr lang="fr-FR" dirty="0" smtClean="0">
                <a:solidFill>
                  <a:schemeClr val="tx2"/>
                </a:solidFill>
              </a:rPr>
              <a:t>Université Paris 1 – Panthéon Sorbonne</a:t>
            </a:r>
            <a:endParaRPr lang="fr-FR" sz="3600" dirty="0" smtClean="0">
              <a:solidFill>
                <a:schemeClr val="tx2"/>
              </a:solidFill>
            </a:endParaRPr>
          </a:p>
          <a:p>
            <a:r>
              <a:rPr lang="fr-FR" sz="2800" dirty="0" smtClean="0">
                <a:hlinkClick r:id="rId2"/>
              </a:rPr>
              <a:t>Manuele.Kirsch-Pinheiro@univ-paris1.fr</a:t>
            </a:r>
            <a:r>
              <a:rPr lang="fr-FR" sz="2800" dirty="0" smtClean="0"/>
              <a:t> </a:t>
            </a:r>
          </a:p>
          <a:p>
            <a:r>
              <a:rPr lang="fr-FR" sz="2800" dirty="0" smtClean="0">
                <a:hlinkClick r:id="rId3"/>
              </a:rPr>
              <a:t>http://mkirschp.free.fr</a:t>
            </a:r>
            <a:r>
              <a:rPr lang="fr-FR" sz="2800" dirty="0" smtClean="0"/>
              <a:t>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Héritage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6972320" cy="4525963"/>
          </a:xfrm>
        </p:spPr>
        <p:txBody>
          <a:bodyPr/>
          <a:lstStyle/>
          <a:p>
            <a:r>
              <a:rPr lang="fr-FR" b="1" dirty="0" smtClean="0">
                <a:solidFill>
                  <a:schemeClr val="tx2"/>
                </a:solidFill>
              </a:rPr>
              <a:t>R</a:t>
            </a:r>
            <a:r>
              <a:rPr lang="fr-FR" b="1" dirty="0" smtClean="0">
                <a:solidFill>
                  <a:schemeClr val="tx2"/>
                </a:solidFill>
              </a:rPr>
              <a:t>éutilisation</a:t>
            </a:r>
            <a:r>
              <a:rPr lang="fr-FR" dirty="0" smtClean="0"/>
              <a:t> d’une classe pour la création d’une nouvelle 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307" y="2500306"/>
            <a:ext cx="4375255" cy="321471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Class Diagram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31996" y="1357298"/>
            <a:ext cx="2540598" cy="4822204"/>
          </a:xfrm>
          <a:prstGeom prst="rect">
            <a:avLst/>
          </a:prstGeom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06" y="3429000"/>
            <a:ext cx="6357982" cy="3238080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Straight Connector 13"/>
          <p:cNvCxnSpPr/>
          <p:nvPr/>
        </p:nvCxnSpPr>
        <p:spPr>
          <a:xfrm>
            <a:off x="2071670" y="6215082"/>
            <a:ext cx="4071966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643174" y="3429000"/>
            <a:ext cx="857256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04" y="71414"/>
            <a:ext cx="6143668" cy="1143000"/>
          </a:xfrm>
        </p:spPr>
        <p:txBody>
          <a:bodyPr/>
          <a:lstStyle/>
          <a:p>
            <a:r>
              <a:rPr lang="fr-FR" dirty="0" smtClean="0"/>
              <a:t>Héritage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758006" cy="4686320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Redéfinition</a:t>
            </a:r>
            <a:r>
              <a:rPr lang="fr-FR" dirty="0" smtClean="0"/>
              <a:t> &amp; </a:t>
            </a:r>
            <a:r>
              <a:rPr lang="fr-FR" b="1" dirty="0" smtClean="0">
                <a:solidFill>
                  <a:schemeClr val="tx2"/>
                </a:solidFill>
              </a:rPr>
              <a:t>surcharge</a:t>
            </a:r>
            <a:r>
              <a:rPr lang="fr-FR" dirty="0" smtClean="0"/>
              <a:t> des méthodes  par les sous-classes</a:t>
            </a:r>
          </a:p>
          <a:p>
            <a:r>
              <a:rPr lang="fr-FR" dirty="0" smtClean="0"/>
              <a:t>Exemple : classe </a:t>
            </a:r>
            <a:r>
              <a:rPr lang="fr-FR" b="1" dirty="0" err="1" smtClean="0">
                <a:solidFill>
                  <a:schemeClr val="tx2"/>
                </a:solidFill>
              </a:rPr>
              <a:t>MultplyClass</a:t>
            </a:r>
            <a:endParaRPr lang="fr-FR" b="1" dirty="0" smtClean="0">
              <a:solidFill>
                <a:schemeClr val="tx2"/>
              </a:solidFill>
            </a:endParaRPr>
          </a:p>
          <a:p>
            <a:pPr lvl="1"/>
            <a:r>
              <a:rPr lang="fr-FR" b="1" dirty="0" smtClean="0"/>
              <a:t>Redéfinition</a:t>
            </a:r>
            <a:r>
              <a:rPr lang="fr-FR" dirty="0" smtClean="0"/>
              <a:t>  :  méthode </a:t>
            </a:r>
            <a:r>
              <a:rPr lang="fr-FR" b="1" dirty="0" smtClean="0"/>
              <a:t>calcul ()</a:t>
            </a:r>
          </a:p>
          <a:p>
            <a:pPr lvl="1"/>
            <a:r>
              <a:rPr lang="fr-FR" b="1" dirty="0" smtClean="0"/>
              <a:t>Surcharge</a:t>
            </a:r>
            <a:r>
              <a:rPr lang="fr-FR" dirty="0" smtClean="0"/>
              <a:t> : méthode </a:t>
            </a:r>
            <a:r>
              <a:rPr lang="fr-FR" b="1" dirty="0" smtClean="0"/>
              <a:t>calcul(</a:t>
            </a:r>
            <a:r>
              <a:rPr lang="fr-FR" b="1" dirty="0" err="1" smtClean="0"/>
              <a:t>float</a:t>
            </a:r>
            <a:r>
              <a:rPr lang="fr-FR" b="1" dirty="0" smtClean="0"/>
              <a:t>)</a:t>
            </a:r>
          </a:p>
          <a:p>
            <a:pPr lvl="1"/>
            <a:endParaRPr lang="fr-FR" b="1" dirty="0" smtClean="0"/>
          </a:p>
          <a:p>
            <a:pPr lvl="1">
              <a:buClr>
                <a:srgbClr val="7030A0"/>
              </a:buClr>
              <a:buSzPct val="125000"/>
              <a:buFont typeface="Wingdings" pitchFamily="2" charset="2"/>
              <a:buChar char=""/>
            </a:pPr>
            <a:r>
              <a:rPr lang="fr-FR" sz="2600" dirty="0" err="1" smtClean="0"/>
              <a:t>float</a:t>
            </a:r>
            <a:r>
              <a:rPr lang="fr-FR" sz="2600" dirty="0" smtClean="0"/>
              <a:t> </a:t>
            </a:r>
            <a:r>
              <a:rPr lang="fr-FR" sz="2600" dirty="0" smtClean="0"/>
              <a:t>c = this.attribut1 + this.attribut2</a:t>
            </a:r>
            <a:r>
              <a:rPr lang="fr-FR" sz="2600" dirty="0" smtClean="0"/>
              <a:t>;</a:t>
            </a:r>
          </a:p>
          <a:p>
            <a:pPr lvl="1">
              <a:buClr>
                <a:srgbClr val="7030A0"/>
              </a:buClr>
              <a:buSzPct val="125000"/>
              <a:buFont typeface="Wingdings" pitchFamily="2" charset="2"/>
              <a:buChar char=""/>
            </a:pPr>
            <a:r>
              <a:rPr lang="fr-FR" sz="2600" dirty="0" err="1" smtClean="0"/>
              <a:t>float</a:t>
            </a:r>
            <a:r>
              <a:rPr lang="fr-FR" sz="2600" dirty="0" smtClean="0"/>
              <a:t> c = calcul(); // mais lequel?!</a:t>
            </a:r>
          </a:p>
          <a:p>
            <a:pPr lvl="1"/>
            <a:r>
              <a:rPr lang="fr-FR" sz="2600" dirty="0" err="1" smtClean="0"/>
              <a:t>float</a:t>
            </a:r>
            <a:r>
              <a:rPr lang="fr-FR" sz="2600" dirty="0" smtClean="0"/>
              <a:t> c = </a:t>
            </a:r>
            <a:r>
              <a:rPr lang="fr-FR" sz="2600" b="1" dirty="0" err="1" smtClean="0">
                <a:solidFill>
                  <a:schemeClr val="tx2"/>
                </a:solidFill>
              </a:rPr>
              <a:t>super</a:t>
            </a:r>
            <a:r>
              <a:rPr lang="fr-FR" sz="2600" dirty="0" err="1" smtClean="0"/>
              <a:t>.calcul</a:t>
            </a:r>
            <a:r>
              <a:rPr lang="fr-FR" sz="2600" dirty="0" smtClean="0"/>
              <a:t>();</a:t>
            </a:r>
          </a:p>
          <a:p>
            <a:pPr lvl="1">
              <a:buFont typeface="Wingdings" pitchFamily="2" charset="2"/>
              <a:buChar char=""/>
            </a:pPr>
            <a:endParaRPr lang="fr-FR" sz="2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 descr="Class Diagram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142852"/>
            <a:ext cx="2640969" cy="6572273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1387129"/>
            <a:ext cx="7286676" cy="3256317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Exercice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2"/>
                </a:solidFill>
              </a:rPr>
              <a:t>Etendre</a:t>
            </a:r>
            <a:r>
              <a:rPr lang="fr-FR" dirty="0" smtClean="0"/>
              <a:t> la classe </a:t>
            </a:r>
            <a:r>
              <a:rPr lang="fr-FR" dirty="0" err="1" smtClean="0"/>
              <a:t>HelloWorld</a:t>
            </a:r>
            <a:endParaRPr lang="fr-FR" dirty="0" smtClean="0"/>
          </a:p>
          <a:p>
            <a:pPr lvl="1"/>
            <a:r>
              <a:rPr lang="fr-FR" dirty="0" smtClean="0"/>
              <a:t>Le message est lu à partir du clavier</a:t>
            </a:r>
          </a:p>
          <a:p>
            <a:pPr lvl="1"/>
            <a:r>
              <a:rPr lang="fr-FR" dirty="0" smtClean="0"/>
              <a:t>Concepts :</a:t>
            </a:r>
          </a:p>
          <a:p>
            <a:pPr lvl="2"/>
            <a:r>
              <a:rPr lang="fr-FR" dirty="0" smtClean="0"/>
              <a:t>Héritage</a:t>
            </a:r>
          </a:p>
          <a:p>
            <a:pPr lvl="2"/>
            <a:r>
              <a:rPr lang="fr-FR" dirty="0" smtClean="0"/>
              <a:t>Manipulation documentation API Java</a:t>
            </a:r>
          </a:p>
          <a:p>
            <a:pPr lvl="2"/>
            <a:r>
              <a:rPr lang="fr-FR" dirty="0" smtClean="0"/>
              <a:t>Manipulation de la classe </a:t>
            </a:r>
            <a:r>
              <a:rPr lang="fr-FR" b="1" dirty="0" err="1" smtClean="0">
                <a:solidFill>
                  <a:schemeClr val="tx2"/>
                </a:solidFill>
              </a:rPr>
              <a:t>java.util.Scanner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Exercice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Multiplication d’une matrice </a:t>
            </a:r>
            <a:r>
              <a:rPr lang="fr-FR" i="1" dirty="0" smtClean="0"/>
              <a:t>n x m </a:t>
            </a:r>
            <a:r>
              <a:rPr lang="fr-FR" dirty="0" smtClean="0"/>
              <a:t>par une matrice </a:t>
            </a:r>
            <a:r>
              <a:rPr lang="fr-FR" i="1" dirty="0" smtClean="0"/>
              <a:t>m x k</a:t>
            </a:r>
          </a:p>
          <a:p>
            <a:pPr lvl="1"/>
            <a:r>
              <a:rPr lang="fr-FR" dirty="0" smtClean="0"/>
              <a:t>Utiliser la classe </a:t>
            </a:r>
            <a:r>
              <a:rPr lang="fr-FR" dirty="0" err="1" smtClean="0"/>
              <a:t>ArrayList</a:t>
            </a:r>
            <a:r>
              <a:rPr lang="fr-FR" dirty="0" smtClean="0"/>
              <a:t> </a:t>
            </a:r>
          </a:p>
          <a:p>
            <a:pPr lvl="1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Double Bracket 5"/>
          <p:cNvSpPr/>
          <p:nvPr/>
        </p:nvSpPr>
        <p:spPr>
          <a:xfrm>
            <a:off x="1071538" y="4286256"/>
            <a:ext cx="1571636" cy="928694"/>
          </a:xfrm>
          <a:prstGeom prst="bracketPair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fr-FR" dirty="0" smtClean="0"/>
              <a:t>1.0    2.0    3.0</a:t>
            </a:r>
          </a:p>
          <a:p>
            <a:endParaRPr lang="fr-FR" dirty="0" smtClean="0"/>
          </a:p>
          <a:p>
            <a:r>
              <a:rPr lang="fr-FR" dirty="0" smtClean="0"/>
              <a:t>3.0    4.0    5.0</a:t>
            </a:r>
            <a:endParaRPr lang="fr-FR" dirty="0"/>
          </a:p>
        </p:txBody>
      </p:sp>
      <p:sp>
        <p:nvSpPr>
          <p:cNvPr id="7" name="Double Bracket 6"/>
          <p:cNvSpPr/>
          <p:nvPr/>
        </p:nvSpPr>
        <p:spPr>
          <a:xfrm>
            <a:off x="3071802" y="4143380"/>
            <a:ext cx="1214446" cy="1357322"/>
          </a:xfrm>
          <a:prstGeom prst="bracketPair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fr-FR" dirty="0" smtClean="0"/>
              <a:t>1.5      2.5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3.5      4.5</a:t>
            </a:r>
          </a:p>
          <a:p>
            <a:endParaRPr lang="fr-FR" dirty="0" smtClean="0"/>
          </a:p>
          <a:p>
            <a:r>
              <a:rPr lang="fr-FR" dirty="0" smtClean="0"/>
              <a:t>5.5      6.5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14612" y="4500570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X</a:t>
            </a:r>
            <a:endParaRPr lang="fr-FR" sz="2400" dirty="0"/>
          </a:p>
        </p:txBody>
      </p:sp>
      <p:cxnSp>
        <p:nvCxnSpPr>
          <p:cNvPr id="10" name="Straight Arrow Connector 9"/>
          <p:cNvCxnSpPr>
            <a:stCxn id="6" idx="1"/>
            <a:endCxn id="6" idx="3"/>
          </p:cNvCxnSpPr>
          <p:nvPr/>
        </p:nvCxnSpPr>
        <p:spPr>
          <a:xfrm rot="10800000" flipH="1">
            <a:off x="1071538" y="4750603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0"/>
            <a:endCxn id="7" idx="2"/>
          </p:cNvCxnSpPr>
          <p:nvPr/>
        </p:nvCxnSpPr>
        <p:spPr>
          <a:xfrm rot="16200000" flipH="1">
            <a:off x="3000364" y="4822041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57686" y="4500570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=</a:t>
            </a:r>
            <a:endParaRPr lang="fr-FR" sz="2400" dirty="0"/>
          </a:p>
        </p:txBody>
      </p:sp>
      <p:sp>
        <p:nvSpPr>
          <p:cNvPr id="14" name="Double Bracket 13"/>
          <p:cNvSpPr/>
          <p:nvPr/>
        </p:nvSpPr>
        <p:spPr>
          <a:xfrm>
            <a:off x="4786314" y="4286256"/>
            <a:ext cx="4143404" cy="928694"/>
          </a:xfrm>
          <a:prstGeom prst="bracketPair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fr-FR" dirty="0" smtClean="0"/>
              <a:t>1*1.5+2*3.5+3*5.5     1*2.5+2*4.5+3*6.5</a:t>
            </a:r>
          </a:p>
          <a:p>
            <a:endParaRPr lang="fr-FR" dirty="0" smtClean="0"/>
          </a:p>
          <a:p>
            <a:r>
              <a:rPr lang="fr-FR" dirty="0" smtClean="0"/>
              <a:t>3*1.5+4*3.5+5*5.5     3*2.5+4*4.5+5*6.5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1571604" y="3786190"/>
            <a:ext cx="64472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2 X 3</a:t>
            </a:r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>
            <a:off x="3357554" y="3714752"/>
            <a:ext cx="64472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3 X 2</a:t>
            </a:r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6572264" y="3786190"/>
            <a:ext cx="64472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2 X 2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Présentation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>
                <a:solidFill>
                  <a:schemeClr val="tx2"/>
                </a:solidFill>
              </a:rPr>
              <a:t>Contenu prévisionnel</a:t>
            </a:r>
            <a:endParaRPr lang="fr-FR" sz="2800" dirty="0">
              <a:solidFill>
                <a:schemeClr val="tx2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Révision Programmation Orientée Objets</a:t>
            </a:r>
          </a:p>
          <a:p>
            <a:pPr lvl="1"/>
            <a:r>
              <a:rPr lang="fr-FR" dirty="0" smtClean="0"/>
              <a:t>Révision concepts de base (classe, objet, héritage, polymorphisme…)</a:t>
            </a:r>
          </a:p>
          <a:p>
            <a:r>
              <a:rPr lang="fr-FR" dirty="0" smtClean="0"/>
              <a:t>Structures des données en Java</a:t>
            </a:r>
          </a:p>
          <a:p>
            <a:pPr lvl="1"/>
            <a:r>
              <a:rPr lang="fr-FR" dirty="0" err="1" smtClean="0"/>
              <a:t>Array</a:t>
            </a:r>
            <a:r>
              <a:rPr lang="fr-FR" dirty="0" smtClean="0"/>
              <a:t>, List, </a:t>
            </a:r>
            <a:r>
              <a:rPr lang="fr-FR" dirty="0" err="1" smtClean="0"/>
              <a:t>Map</a:t>
            </a:r>
            <a:r>
              <a:rPr lang="fr-FR" dirty="0" smtClean="0"/>
              <a:t>, Set… </a:t>
            </a:r>
          </a:p>
          <a:p>
            <a:r>
              <a:rPr lang="fr-FR" dirty="0" smtClean="0"/>
              <a:t>Traitement d’exceptions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Interface graphique</a:t>
            </a:r>
          </a:p>
          <a:p>
            <a:pPr lvl="1"/>
            <a:r>
              <a:rPr lang="fr-FR" dirty="0" smtClean="0"/>
              <a:t>AWT &amp; Swing </a:t>
            </a:r>
            <a:endParaRPr lang="fr-FR" dirty="0" smtClean="0"/>
          </a:p>
          <a:p>
            <a:pPr lvl="1"/>
            <a:r>
              <a:rPr lang="fr-FR" dirty="0" smtClean="0"/>
              <a:t>Traitement d’événements </a:t>
            </a:r>
          </a:p>
          <a:p>
            <a:r>
              <a:rPr lang="fr-FR" dirty="0" smtClean="0"/>
              <a:t>Design patterns</a:t>
            </a:r>
          </a:p>
          <a:p>
            <a:r>
              <a:rPr lang="fr-FR" dirty="0" smtClean="0"/>
              <a:t>Modèle MVC</a:t>
            </a:r>
          </a:p>
          <a:p>
            <a:r>
              <a:rPr lang="fr-FR" dirty="0" smtClean="0"/>
              <a:t>Architectures 2-</a:t>
            </a:r>
            <a:r>
              <a:rPr lang="fr-FR" dirty="0" err="1" smtClean="0"/>
              <a:t>tier</a:t>
            </a:r>
            <a:r>
              <a:rPr lang="fr-FR" dirty="0" smtClean="0"/>
              <a:t> et 3-</a:t>
            </a:r>
            <a:r>
              <a:rPr lang="fr-FR" dirty="0" err="1" smtClean="0"/>
              <a:t>tier</a:t>
            </a:r>
            <a:endParaRPr lang="fr-FR" dirty="0" smtClean="0"/>
          </a:p>
          <a:p>
            <a:r>
              <a:rPr lang="fr-FR" dirty="0" smtClean="0"/>
              <a:t>Accès aux bases des données en Java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0369-DB35-4000-A9B7-081CEA79C39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Révision </a:t>
            </a:r>
            <a:r>
              <a:rPr lang="fr-FR" dirty="0" err="1" smtClean="0"/>
              <a:t>poo</a:t>
            </a:r>
            <a:endParaRPr lang="fr-FR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600200"/>
            <a:ext cx="7615262" cy="4525963"/>
          </a:xfrm>
        </p:spPr>
        <p:txBody>
          <a:bodyPr>
            <a:normAutofit lnSpcReduction="10000"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Classe </a:t>
            </a:r>
          </a:p>
          <a:p>
            <a:pPr lvl="1"/>
            <a:r>
              <a:rPr lang="fr-FR" dirty="0" smtClean="0"/>
              <a:t>Définition des propriétés et du </a:t>
            </a:r>
            <a:r>
              <a:rPr lang="fr-FR" b="1" dirty="0" smtClean="0"/>
              <a:t>co</a:t>
            </a:r>
            <a:r>
              <a:rPr lang="fr-FR" b="1" dirty="0" smtClean="0"/>
              <a:t>mportement</a:t>
            </a:r>
          </a:p>
          <a:p>
            <a:pPr lvl="1"/>
            <a:r>
              <a:rPr lang="fr-FR" b="1" dirty="0" smtClean="0">
                <a:solidFill>
                  <a:srgbClr val="7030A0"/>
                </a:solidFill>
              </a:rPr>
              <a:t>Attributs &amp; méthodes  </a:t>
            </a:r>
          </a:p>
          <a:p>
            <a:r>
              <a:rPr lang="fr-FR" b="1" dirty="0" smtClean="0">
                <a:solidFill>
                  <a:schemeClr val="tx2"/>
                </a:solidFill>
              </a:rPr>
              <a:t>Objet </a:t>
            </a:r>
          </a:p>
          <a:p>
            <a:pPr lvl="1"/>
            <a:r>
              <a:rPr lang="fr-FR" dirty="0" smtClean="0"/>
              <a:t>Un individu, une instance</a:t>
            </a:r>
          </a:p>
          <a:p>
            <a:pPr lvl="1"/>
            <a:r>
              <a:rPr lang="fr-FR" dirty="0" smtClean="0"/>
              <a:t>Comportement défini par la classe</a:t>
            </a:r>
          </a:p>
          <a:p>
            <a:pPr lvl="1"/>
            <a:r>
              <a:rPr lang="fr-FR" b="1" dirty="0" smtClean="0">
                <a:solidFill>
                  <a:srgbClr val="7030A0"/>
                </a:solidFill>
              </a:rPr>
              <a:t>État</a:t>
            </a:r>
            <a:r>
              <a:rPr lang="fr-FR" dirty="0" smtClean="0"/>
              <a:t> &amp; </a:t>
            </a:r>
            <a:r>
              <a:rPr lang="fr-FR" b="1" dirty="0" smtClean="0">
                <a:solidFill>
                  <a:srgbClr val="7030A0"/>
                </a:solidFill>
              </a:rPr>
              <a:t>identité</a:t>
            </a:r>
            <a:r>
              <a:rPr lang="fr-FR" dirty="0" smtClean="0"/>
              <a:t> propres 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</a:t>
            </a:r>
            <a:r>
              <a:rPr lang="fr-FR" b="1" dirty="0" smtClean="0">
                <a:solidFill>
                  <a:schemeClr val="tx2"/>
                </a:solidFill>
              </a:rPr>
              <a:t>Encapsulation : </a:t>
            </a:r>
            <a:r>
              <a:rPr lang="fr-FR" sz="2800" dirty="0" smtClean="0"/>
              <a:t>données sont isolées</a:t>
            </a:r>
          </a:p>
          <a:p>
            <a:pPr>
              <a:buFont typeface="Wingdings" pitchFamily="2" charset="2"/>
              <a:buChar char="Ø"/>
            </a:pPr>
            <a:endParaRPr lang="fr-FR" b="1" dirty="0" smtClean="0">
              <a:solidFill>
                <a:schemeClr val="tx2"/>
              </a:solidFill>
            </a:endParaRPr>
          </a:p>
          <a:p>
            <a:endParaRPr lang="fr-FR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4610-DF8F-4147-A4E6-DD4C721FDC61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1500174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857628"/>
            <a:ext cx="2047872" cy="1366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04" y="-24"/>
            <a:ext cx="7400948" cy="1143000"/>
          </a:xfrm>
        </p:spPr>
        <p:txBody>
          <a:bodyPr/>
          <a:lstStyle/>
          <a:p>
            <a:r>
              <a:rPr lang="fr-FR" dirty="0" smtClean="0"/>
              <a:t>Concepts de base en Java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857232"/>
            <a:ext cx="6120142" cy="59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>
            <a:endCxn id="9" idx="1"/>
          </p:cNvCxnSpPr>
          <p:nvPr/>
        </p:nvCxnSpPr>
        <p:spPr>
          <a:xfrm>
            <a:off x="1928794" y="1000108"/>
            <a:ext cx="3000396" cy="87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29190" y="857232"/>
            <a:ext cx="2281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tx2"/>
                </a:solidFill>
              </a:rPr>
              <a:t>package</a:t>
            </a:r>
            <a:r>
              <a:rPr lang="fr-FR" sz="2400" dirty="0" smtClean="0"/>
              <a:t> </a:t>
            </a:r>
            <a:r>
              <a:rPr lang="fr-FR" sz="2400" dirty="0" err="1" smtClean="0"/>
              <a:t>review</a:t>
            </a:r>
            <a:r>
              <a:rPr lang="fr-FR" sz="2400" dirty="0" smtClean="0"/>
              <a:t>; </a:t>
            </a:r>
            <a:endParaRPr lang="fr-FR" sz="2400" dirty="0"/>
          </a:p>
        </p:txBody>
      </p:sp>
      <p:cxnSp>
        <p:nvCxnSpPr>
          <p:cNvPr id="10" name="Straight Arrow Connector 9"/>
          <p:cNvCxnSpPr>
            <a:endCxn id="11" idx="1"/>
          </p:cNvCxnSpPr>
          <p:nvPr/>
        </p:nvCxnSpPr>
        <p:spPr>
          <a:xfrm>
            <a:off x="3071802" y="1357298"/>
            <a:ext cx="2357454" cy="87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429256" y="1214422"/>
            <a:ext cx="3669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tx2"/>
                </a:solidFill>
              </a:rPr>
              <a:t>import </a:t>
            </a:r>
            <a:r>
              <a:rPr lang="fr-FR" sz="2200" dirty="0" err="1" smtClean="0"/>
              <a:t>java.text.DateFormat</a:t>
            </a:r>
            <a:r>
              <a:rPr lang="fr-FR" sz="2200" dirty="0" smtClean="0"/>
              <a:t>; </a:t>
            </a:r>
            <a:endParaRPr lang="fr-FR" sz="2200" dirty="0"/>
          </a:p>
        </p:txBody>
      </p:sp>
      <p:cxnSp>
        <p:nvCxnSpPr>
          <p:cNvPr id="13" name="Straight Arrow Connector 12"/>
          <p:cNvCxnSpPr>
            <a:endCxn id="14" idx="1"/>
          </p:cNvCxnSpPr>
          <p:nvPr/>
        </p:nvCxnSpPr>
        <p:spPr>
          <a:xfrm flipV="1">
            <a:off x="2933227" y="2731139"/>
            <a:ext cx="2281715" cy="218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14942" y="2500306"/>
            <a:ext cx="2419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tx2"/>
                </a:solidFill>
              </a:rPr>
              <a:t>class </a:t>
            </a:r>
            <a:r>
              <a:rPr lang="fr-FR" sz="2400" dirty="0" err="1" smtClean="0"/>
              <a:t>HelloWorld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16" name="Right Bracket 15"/>
          <p:cNvSpPr/>
          <p:nvPr/>
        </p:nvSpPr>
        <p:spPr>
          <a:xfrm>
            <a:off x="5572132" y="2928934"/>
            <a:ext cx="357190" cy="3786214"/>
          </a:xfrm>
          <a:prstGeom prst="rightBracket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Straight Arrow Connector 16"/>
          <p:cNvCxnSpPr>
            <a:endCxn id="18" idx="1"/>
          </p:cNvCxnSpPr>
          <p:nvPr/>
        </p:nvCxnSpPr>
        <p:spPr>
          <a:xfrm>
            <a:off x="2357422" y="3214686"/>
            <a:ext cx="3929090" cy="15939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86512" y="3143248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Attribut « message » </a:t>
            </a:r>
            <a:endParaRPr lang="fr-FR" sz="2400" dirty="0"/>
          </a:p>
        </p:txBody>
      </p:sp>
      <p:cxnSp>
        <p:nvCxnSpPr>
          <p:cNvPr id="25" name="Straight Arrow Connector 24"/>
          <p:cNvCxnSpPr>
            <a:endCxn id="26" idx="1"/>
          </p:cNvCxnSpPr>
          <p:nvPr/>
        </p:nvCxnSpPr>
        <p:spPr>
          <a:xfrm>
            <a:off x="3929058" y="3929066"/>
            <a:ext cx="2286016" cy="549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215074" y="3753153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Constructeur</a:t>
            </a:r>
            <a:endParaRPr lang="fr-FR" sz="2400" dirty="0"/>
          </a:p>
        </p:txBody>
      </p:sp>
      <p:cxnSp>
        <p:nvCxnSpPr>
          <p:cNvPr id="28" name="Straight Arrow Connector 27"/>
          <p:cNvCxnSpPr>
            <a:endCxn id="29" idx="1"/>
          </p:cNvCxnSpPr>
          <p:nvPr/>
        </p:nvCxnSpPr>
        <p:spPr>
          <a:xfrm>
            <a:off x="4429156" y="5357826"/>
            <a:ext cx="1643074" cy="165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072230" y="5143512"/>
            <a:ext cx="3071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Méthode « </a:t>
            </a:r>
            <a:r>
              <a:rPr lang="fr-FR" sz="2400" dirty="0" err="1" smtClean="0"/>
              <a:t>showMe</a:t>
            </a:r>
            <a:r>
              <a:rPr lang="fr-FR" sz="2400" dirty="0" smtClean="0"/>
              <a:t> » </a:t>
            </a:r>
            <a:endParaRPr lang="fr-FR" sz="2400" dirty="0"/>
          </a:p>
        </p:txBody>
      </p:sp>
      <p:cxnSp>
        <p:nvCxnSpPr>
          <p:cNvPr id="32" name="Straight Arrow Connector 31"/>
          <p:cNvCxnSpPr>
            <a:endCxn id="33" idx="1"/>
          </p:cNvCxnSpPr>
          <p:nvPr/>
        </p:nvCxnSpPr>
        <p:spPr>
          <a:xfrm flipV="1">
            <a:off x="5000628" y="6201953"/>
            <a:ext cx="1143008" cy="2274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143636" y="5786454"/>
            <a:ext cx="2786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Méthode de classe</a:t>
            </a:r>
          </a:p>
          <a:p>
            <a:r>
              <a:rPr lang="fr-FR" sz="2400" b="1" dirty="0" err="1" smtClean="0">
                <a:solidFill>
                  <a:schemeClr val="tx2"/>
                </a:solidFill>
              </a:rPr>
              <a:t>static</a:t>
            </a:r>
            <a:r>
              <a:rPr lang="fr-FR" sz="2400" b="1" dirty="0" smtClean="0">
                <a:solidFill>
                  <a:schemeClr val="tx2"/>
                </a:solidFill>
              </a:rPr>
              <a:t> </a:t>
            </a:r>
            <a:endParaRPr lang="fr-FR" sz="2400" b="1" dirty="0">
              <a:solidFill>
                <a:schemeClr val="tx2"/>
              </a:solidFill>
            </a:endParaRPr>
          </a:p>
        </p:txBody>
      </p:sp>
      <p:cxnSp>
        <p:nvCxnSpPr>
          <p:cNvPr id="36" name="Straight Arrow Connector 35"/>
          <p:cNvCxnSpPr>
            <a:endCxn id="37" idx="1"/>
          </p:cNvCxnSpPr>
          <p:nvPr/>
        </p:nvCxnSpPr>
        <p:spPr>
          <a:xfrm flipV="1">
            <a:off x="5214942" y="2088197"/>
            <a:ext cx="928694" cy="549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143636" y="1857364"/>
            <a:ext cx="300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Commentaire </a:t>
            </a:r>
            <a:r>
              <a:rPr lang="fr-FR" sz="2400" dirty="0" err="1" smtClean="0"/>
              <a:t>JavaDoc</a:t>
            </a:r>
            <a:endParaRPr lang="fr-FR" sz="2400" dirty="0"/>
          </a:p>
        </p:txBody>
      </p:sp>
      <p:cxnSp>
        <p:nvCxnSpPr>
          <p:cNvPr id="40" name="Straight Arrow Connector 39"/>
          <p:cNvCxnSpPr>
            <a:endCxn id="41" idx="1"/>
          </p:cNvCxnSpPr>
          <p:nvPr/>
        </p:nvCxnSpPr>
        <p:spPr>
          <a:xfrm flipV="1">
            <a:off x="5429256" y="4517089"/>
            <a:ext cx="642942" cy="549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072198" y="4286256"/>
            <a:ext cx="300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Commentaire </a:t>
            </a:r>
            <a:r>
              <a:rPr lang="fr-FR" sz="2400" dirty="0" err="1" smtClean="0"/>
              <a:t>JavaDoc</a:t>
            </a:r>
            <a:endParaRPr lang="fr-FR" sz="2400" dirty="0"/>
          </a:p>
        </p:txBody>
      </p:sp>
      <p:sp>
        <p:nvSpPr>
          <p:cNvPr id="44" name="Right Bracket 43"/>
          <p:cNvSpPr/>
          <p:nvPr/>
        </p:nvSpPr>
        <p:spPr>
          <a:xfrm>
            <a:off x="3143240" y="2857496"/>
            <a:ext cx="214314" cy="785818"/>
          </a:xfrm>
          <a:prstGeom prst="rightBracket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TextBox 44"/>
          <p:cNvSpPr txBox="1"/>
          <p:nvPr/>
        </p:nvSpPr>
        <p:spPr>
          <a:xfrm>
            <a:off x="3500430" y="3000372"/>
            <a:ext cx="5357850" cy="461665"/>
          </a:xfrm>
          <a:prstGeom prst="rect">
            <a:avLst/>
          </a:prstGeom>
          <a:solidFill>
            <a:schemeClr val="bg1">
              <a:lumMod val="9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Ensemble d’attributs (« propriétés »)</a:t>
            </a:r>
            <a:endParaRPr lang="fr-FR" sz="2400" dirty="0"/>
          </a:p>
        </p:txBody>
      </p:sp>
      <p:sp>
        <p:nvSpPr>
          <p:cNvPr id="46" name="Right Bracket 45"/>
          <p:cNvSpPr/>
          <p:nvPr/>
        </p:nvSpPr>
        <p:spPr>
          <a:xfrm>
            <a:off x="4929190" y="3643314"/>
            <a:ext cx="285752" cy="3143248"/>
          </a:xfrm>
          <a:prstGeom prst="rightBracket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TextBox 46"/>
          <p:cNvSpPr txBox="1"/>
          <p:nvPr/>
        </p:nvSpPr>
        <p:spPr>
          <a:xfrm>
            <a:off x="5286380" y="4857760"/>
            <a:ext cx="3357586" cy="830997"/>
          </a:xfrm>
          <a:prstGeom prst="rect">
            <a:avLst/>
          </a:prstGeom>
          <a:solidFill>
            <a:schemeClr val="bg1">
              <a:lumMod val="9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Ensemble de méthodes (« comportement »)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6" grpId="0" animBg="1"/>
      <p:bldP spid="16" grpId="1" animBg="1"/>
      <p:bldP spid="18" grpId="0"/>
      <p:bldP spid="26" grpId="0"/>
      <p:bldP spid="29" grpId="0"/>
      <p:bldP spid="33" grpId="0"/>
      <p:bldP spid="37" grpId="0"/>
      <p:bldP spid="41" grpId="0"/>
      <p:bldP spid="44" grpId="0" animBg="1"/>
      <p:bldP spid="45" grpId="0" animBg="1"/>
      <p:bldP spid="46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organisation du code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357298"/>
            <a:ext cx="8072494" cy="5000660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Utilisation des </a:t>
            </a:r>
            <a:r>
              <a:rPr lang="fr-FR" b="1" dirty="0" smtClean="0">
                <a:solidFill>
                  <a:schemeClr val="tx2"/>
                </a:solidFill>
              </a:rPr>
              <a:t>packages</a:t>
            </a:r>
          </a:p>
          <a:p>
            <a:pPr lvl="1"/>
            <a:r>
              <a:rPr lang="fr-FR" dirty="0" smtClean="0"/>
              <a:t>Meilleure structuration du code</a:t>
            </a:r>
          </a:p>
          <a:p>
            <a:pPr lvl="2"/>
            <a:r>
              <a:rPr lang="fr-FR" dirty="0" err="1" smtClean="0"/>
              <a:t>java.util</a:t>
            </a:r>
            <a:r>
              <a:rPr lang="fr-FR" dirty="0" smtClean="0"/>
              <a:t>.*</a:t>
            </a:r>
          </a:p>
          <a:p>
            <a:pPr lvl="2"/>
            <a:r>
              <a:rPr lang="fr-FR" dirty="0" err="1" smtClean="0"/>
              <a:t>java.util.logging</a:t>
            </a:r>
            <a:r>
              <a:rPr lang="fr-FR" dirty="0" smtClean="0"/>
              <a:t>.*</a:t>
            </a:r>
          </a:p>
          <a:p>
            <a:pPr lvl="1"/>
            <a:r>
              <a:rPr lang="fr-FR" dirty="0" smtClean="0"/>
              <a:t>Gestion des classes homonymes</a:t>
            </a:r>
          </a:p>
          <a:p>
            <a:pPr lvl="2"/>
            <a:r>
              <a:rPr lang="fr-FR" dirty="0" err="1" smtClean="0"/>
              <a:t>java.util.List</a:t>
            </a:r>
            <a:endParaRPr lang="fr-FR" dirty="0" smtClean="0"/>
          </a:p>
          <a:p>
            <a:pPr lvl="2"/>
            <a:r>
              <a:rPr lang="fr-FR" dirty="0" smtClean="0"/>
              <a:t>java.awt.List</a:t>
            </a:r>
          </a:p>
          <a:p>
            <a:pPr lvl="1"/>
            <a:r>
              <a:rPr lang="fr-FR" dirty="0" smtClean="0"/>
              <a:t>Organisation des sous-répertoires</a:t>
            </a:r>
            <a:br>
              <a:rPr lang="fr-FR" dirty="0" smtClean="0"/>
            </a:br>
            <a:r>
              <a:rPr lang="fr-FR" dirty="0" smtClean="0"/>
              <a:t>conforme aux packages </a:t>
            </a:r>
          </a:p>
          <a:p>
            <a:pPr lvl="1"/>
            <a:endParaRPr lang="fr-FR" dirty="0" smtClean="0"/>
          </a:p>
          <a:p>
            <a:r>
              <a:rPr lang="fr-FR" dirty="0" smtClean="0"/>
              <a:t>Utilisation des projets (IDE)</a:t>
            </a:r>
          </a:p>
          <a:p>
            <a:pPr lvl="1"/>
            <a:r>
              <a:rPr lang="fr-FR" dirty="0" smtClean="0"/>
              <a:t>Séparation entre code source (java)</a:t>
            </a:r>
            <a:br>
              <a:rPr lang="fr-FR" dirty="0" smtClean="0"/>
            </a:br>
            <a:r>
              <a:rPr lang="fr-FR" dirty="0" smtClean="0"/>
              <a:t>et </a:t>
            </a:r>
            <a:r>
              <a:rPr lang="fr-FR" dirty="0" err="1" smtClean="0"/>
              <a:t>bytecode</a:t>
            </a:r>
            <a:r>
              <a:rPr lang="fr-FR" dirty="0" smtClean="0"/>
              <a:t> (class)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214422"/>
            <a:ext cx="3000396" cy="371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3822" y="4643446"/>
            <a:ext cx="3070178" cy="217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Concepts de base en Java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071546"/>
            <a:ext cx="6830763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3643306" y="2285992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72132" y="1785926"/>
            <a:ext cx="3571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tx2"/>
                </a:solidFill>
              </a:rPr>
              <a:t>constructeur</a:t>
            </a:r>
            <a:r>
              <a:rPr lang="fr-FR" sz="2400" dirty="0" smtClean="0"/>
              <a:t> : </a:t>
            </a:r>
          </a:p>
          <a:p>
            <a:r>
              <a:rPr lang="fr-FR" sz="2400" dirty="0" smtClean="0"/>
              <a:t>définition de </a:t>
            </a:r>
            <a:r>
              <a:rPr lang="fr-FR" sz="2400" b="1" dirty="0" smtClean="0"/>
              <a:t>l’état initial</a:t>
            </a:r>
            <a:endParaRPr lang="fr-FR" sz="24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92" y="3357562"/>
            <a:ext cx="9016602" cy="1853413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0" y="5357826"/>
            <a:ext cx="6072198" cy="12858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Straight Arrow Connector 11"/>
          <p:cNvCxnSpPr>
            <a:endCxn id="13" idx="1"/>
          </p:cNvCxnSpPr>
          <p:nvPr/>
        </p:nvCxnSpPr>
        <p:spPr>
          <a:xfrm flipV="1">
            <a:off x="4786314" y="3415871"/>
            <a:ext cx="1142976" cy="6560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29290" y="3000372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tx2"/>
                </a:solidFill>
              </a:rPr>
              <a:t>instanciation</a:t>
            </a:r>
            <a:r>
              <a:rPr lang="fr-FR" sz="2400" dirty="0" smtClean="0"/>
              <a:t>: création d’un nouveau objet</a:t>
            </a:r>
            <a:endParaRPr lang="fr-FR" sz="2400" dirty="0"/>
          </a:p>
        </p:txBody>
      </p:sp>
      <p:cxnSp>
        <p:nvCxnSpPr>
          <p:cNvPr id="17" name="Straight Arrow Connector 16"/>
          <p:cNvCxnSpPr>
            <a:endCxn id="18" idx="1"/>
          </p:cNvCxnSpPr>
          <p:nvPr/>
        </p:nvCxnSpPr>
        <p:spPr>
          <a:xfrm>
            <a:off x="5000628" y="4786322"/>
            <a:ext cx="1214446" cy="4154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15074" y="4786322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invocation d’une méthode</a:t>
            </a:r>
            <a:endParaRPr lang="fr-FR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857224" y="3714752"/>
            <a:ext cx="3586303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dirty="0" smtClean="0"/>
              <a:t>Que fait la méthode ci-dessous ?</a:t>
            </a:r>
            <a:endParaRPr lang="fr-FR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5000660" y="2728737"/>
            <a:ext cx="392905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Etat d’un objet : 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valeur(s) de l’ensemble des attributs à un moment donné</a:t>
            </a:r>
            <a:endParaRPr lang="fr-FR" sz="2400" dirty="0"/>
          </a:p>
        </p:txBody>
      </p:sp>
      <p:cxnSp>
        <p:nvCxnSpPr>
          <p:cNvPr id="35" name="Straight Arrow Connector 34"/>
          <p:cNvCxnSpPr>
            <a:endCxn id="36" idx="1"/>
          </p:cNvCxnSpPr>
          <p:nvPr/>
        </p:nvCxnSpPr>
        <p:spPr>
          <a:xfrm flipV="1">
            <a:off x="4071966" y="3516957"/>
            <a:ext cx="1142976" cy="8407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214942" y="3286124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tx2"/>
                </a:solidFill>
              </a:rPr>
              <a:t>instanciation </a:t>
            </a:r>
            <a:r>
              <a:rPr lang="fr-FR" sz="2400" dirty="0" smtClean="0"/>
              <a:t>par </a:t>
            </a:r>
            <a:r>
              <a:rPr lang="fr-FR" sz="2400" b="1" i="1" dirty="0" err="1" smtClean="0">
                <a:solidFill>
                  <a:schemeClr val="tx2"/>
                </a:solidFill>
              </a:rPr>
              <a:t>factory</a:t>
            </a:r>
            <a:endParaRPr lang="fr-FR" sz="24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1" grpId="1" animBg="1"/>
      <p:bldP spid="13" grpId="0"/>
      <p:bldP spid="18" grpId="0"/>
      <p:bldP spid="18" grpId="1"/>
      <p:bldP spid="30" grpId="0" animBg="1"/>
      <p:bldP spid="32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Exercice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Ecrire une classe </a:t>
            </a:r>
            <a:r>
              <a:rPr lang="fr-FR" dirty="0" err="1" smtClean="0"/>
              <a:t>HelloWorld</a:t>
            </a:r>
            <a:endParaRPr lang="fr-FR" dirty="0" smtClean="0"/>
          </a:p>
          <a:p>
            <a:pPr lvl="1"/>
            <a:r>
              <a:rPr lang="fr-FR" dirty="0" smtClean="0"/>
              <a:t>Le</a:t>
            </a:r>
            <a:r>
              <a:rPr lang="fr-FR" b="1" dirty="0" smtClean="0">
                <a:solidFill>
                  <a:schemeClr val="tx2"/>
                </a:solidFill>
              </a:rPr>
              <a:t>(s)</a:t>
            </a:r>
            <a:r>
              <a:rPr lang="fr-FR" dirty="0" smtClean="0"/>
              <a:t> message</a:t>
            </a:r>
            <a:r>
              <a:rPr lang="fr-FR" b="1" dirty="0" smtClean="0">
                <a:solidFill>
                  <a:schemeClr val="tx2"/>
                </a:solidFill>
              </a:rPr>
              <a:t>(s</a:t>
            </a:r>
            <a:r>
              <a:rPr lang="fr-FR" b="1" dirty="0" smtClean="0">
                <a:solidFill>
                  <a:schemeClr val="tx2"/>
                </a:solidFill>
              </a:rPr>
              <a:t>)</a:t>
            </a:r>
            <a:r>
              <a:rPr lang="fr-FR" dirty="0" smtClean="0"/>
              <a:t> est </a:t>
            </a:r>
            <a:r>
              <a:rPr lang="fr-FR" b="1" dirty="0" smtClean="0">
                <a:solidFill>
                  <a:schemeClr val="tx2"/>
                </a:solidFill>
              </a:rPr>
              <a:t>(sont)</a:t>
            </a:r>
            <a:r>
              <a:rPr lang="fr-FR" dirty="0" smtClean="0"/>
              <a:t> passé</a:t>
            </a:r>
            <a:r>
              <a:rPr lang="fr-FR" b="1" dirty="0" smtClean="0">
                <a:solidFill>
                  <a:schemeClr val="tx2"/>
                </a:solidFill>
              </a:rPr>
              <a:t>(s)</a:t>
            </a:r>
            <a:r>
              <a:rPr lang="fr-FR" dirty="0" smtClean="0"/>
              <a:t> par ligne de commande </a:t>
            </a:r>
          </a:p>
          <a:p>
            <a:pPr lvl="1"/>
            <a:r>
              <a:rPr lang="fr-FR" dirty="0" smtClean="0"/>
              <a:t>Présentation du message lettre par lettre </a:t>
            </a:r>
            <a:br>
              <a:rPr lang="fr-FR" dirty="0" smtClean="0"/>
            </a:br>
            <a:r>
              <a:rPr lang="fr-FR" dirty="0" smtClean="0"/>
              <a:t>(« </a:t>
            </a:r>
            <a:r>
              <a:rPr lang="fr-FR" b="1" dirty="0" smtClean="0">
                <a:solidFill>
                  <a:schemeClr val="tx2"/>
                </a:solidFill>
              </a:rPr>
              <a:t>m e s s a g e</a:t>
            </a:r>
            <a:r>
              <a:rPr lang="fr-FR" dirty="0" smtClean="0"/>
              <a:t> »)</a:t>
            </a:r>
          </a:p>
          <a:p>
            <a:pPr lvl="1"/>
            <a:r>
              <a:rPr lang="fr-FR" dirty="0" smtClean="0"/>
              <a:t>Concepts :</a:t>
            </a:r>
          </a:p>
          <a:p>
            <a:pPr lvl="2"/>
            <a:r>
              <a:rPr lang="fr-FR" dirty="0" smtClean="0"/>
              <a:t>Manipulation de l’argument </a:t>
            </a:r>
            <a:r>
              <a:rPr lang="fr-FR" b="1" dirty="0" smtClean="0">
                <a:solidFill>
                  <a:schemeClr val="tx2"/>
                </a:solidFill>
              </a:rPr>
              <a:t>String </a:t>
            </a:r>
            <a:r>
              <a:rPr lang="fr-FR" b="1" dirty="0" err="1" smtClean="0">
                <a:solidFill>
                  <a:schemeClr val="tx2"/>
                </a:solidFill>
              </a:rPr>
              <a:t>args</a:t>
            </a:r>
            <a:r>
              <a:rPr lang="fr-FR" b="1" dirty="0" smtClean="0">
                <a:solidFill>
                  <a:schemeClr val="tx2"/>
                </a:solidFill>
              </a:rPr>
              <a:t>[]</a:t>
            </a:r>
          </a:p>
          <a:p>
            <a:pPr lvl="2"/>
            <a:r>
              <a:rPr lang="fr-FR" dirty="0" smtClean="0"/>
              <a:t>Manipulation de la classe </a:t>
            </a:r>
            <a:r>
              <a:rPr lang="fr-FR" b="1" dirty="0" smtClean="0">
                <a:solidFill>
                  <a:schemeClr val="tx2"/>
                </a:solidFill>
              </a:rPr>
              <a:t>String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Exercice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Multiplication de deux matrices 2 x 2</a:t>
            </a:r>
          </a:p>
          <a:p>
            <a:pPr lvl="1"/>
            <a:r>
              <a:rPr lang="fr-FR" dirty="0" err="1" smtClean="0"/>
              <a:t>float</a:t>
            </a:r>
            <a:r>
              <a:rPr lang="fr-FR" dirty="0" smtClean="0"/>
              <a:t> m1[2][2] = { {1.0, 2.0}, {3.0, 4.0} };</a:t>
            </a:r>
          </a:p>
          <a:p>
            <a:pPr lvl="1"/>
            <a:r>
              <a:rPr lang="fr-FR" dirty="0" err="1" smtClean="0"/>
              <a:t>float</a:t>
            </a:r>
            <a:r>
              <a:rPr lang="fr-FR" dirty="0" smtClean="0"/>
              <a:t> m2[2][2] </a:t>
            </a:r>
            <a:r>
              <a:rPr lang="fr-FR" dirty="0" smtClean="0"/>
              <a:t>= { {</a:t>
            </a:r>
            <a:r>
              <a:rPr lang="fr-FR" dirty="0" smtClean="0"/>
              <a:t>1.5, 2.5}, </a:t>
            </a:r>
            <a:r>
              <a:rPr lang="fr-FR" dirty="0" smtClean="0"/>
              <a:t>{</a:t>
            </a:r>
            <a:r>
              <a:rPr lang="fr-FR" dirty="0" smtClean="0"/>
              <a:t>3.5, 4.5} }; </a:t>
            </a:r>
          </a:p>
          <a:p>
            <a:pPr lvl="1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Double Bracket 5"/>
          <p:cNvSpPr/>
          <p:nvPr/>
        </p:nvSpPr>
        <p:spPr>
          <a:xfrm>
            <a:off x="857224" y="3786190"/>
            <a:ext cx="1071570" cy="928694"/>
          </a:xfrm>
          <a:prstGeom prst="bracketPair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fr-FR" dirty="0" smtClean="0"/>
              <a:t>1.0    2.0</a:t>
            </a:r>
          </a:p>
          <a:p>
            <a:endParaRPr lang="fr-FR" dirty="0" smtClean="0"/>
          </a:p>
          <a:p>
            <a:r>
              <a:rPr lang="fr-FR" dirty="0" smtClean="0"/>
              <a:t>3.0    4.0</a:t>
            </a:r>
            <a:endParaRPr lang="fr-FR" dirty="0"/>
          </a:p>
        </p:txBody>
      </p:sp>
      <p:sp>
        <p:nvSpPr>
          <p:cNvPr id="7" name="Double Bracket 6"/>
          <p:cNvSpPr/>
          <p:nvPr/>
        </p:nvSpPr>
        <p:spPr>
          <a:xfrm>
            <a:off x="2500298" y="3786190"/>
            <a:ext cx="1071570" cy="928694"/>
          </a:xfrm>
          <a:prstGeom prst="bracketPair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fr-FR" dirty="0" smtClean="0"/>
              <a:t>1.5    2.5</a:t>
            </a:r>
          </a:p>
          <a:p>
            <a:endParaRPr lang="fr-FR" dirty="0" smtClean="0"/>
          </a:p>
          <a:p>
            <a:r>
              <a:rPr lang="fr-FR" dirty="0" smtClean="0"/>
              <a:t>3.5    4.5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2071670" y="4071942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X</a:t>
            </a:r>
            <a:endParaRPr lang="fr-FR" sz="2400" dirty="0"/>
          </a:p>
        </p:txBody>
      </p:sp>
      <p:cxnSp>
        <p:nvCxnSpPr>
          <p:cNvPr id="10" name="Straight Arrow Connector 9"/>
          <p:cNvCxnSpPr>
            <a:stCxn id="6" idx="1"/>
            <a:endCxn id="6" idx="3"/>
          </p:cNvCxnSpPr>
          <p:nvPr/>
        </p:nvCxnSpPr>
        <p:spPr>
          <a:xfrm rot="10800000" flipH="1">
            <a:off x="857224" y="4250537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0"/>
            <a:endCxn id="7" idx="2"/>
          </p:cNvCxnSpPr>
          <p:nvPr/>
        </p:nvCxnSpPr>
        <p:spPr>
          <a:xfrm rot="16200000" flipH="1">
            <a:off x="2571736" y="4250537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86182" y="4000504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=</a:t>
            </a:r>
            <a:endParaRPr lang="fr-FR" sz="2400" dirty="0"/>
          </a:p>
        </p:txBody>
      </p:sp>
      <p:sp>
        <p:nvSpPr>
          <p:cNvPr id="14" name="Double Bracket 13"/>
          <p:cNvSpPr/>
          <p:nvPr/>
        </p:nvSpPr>
        <p:spPr>
          <a:xfrm>
            <a:off x="4357686" y="3786190"/>
            <a:ext cx="3357586" cy="928694"/>
          </a:xfrm>
          <a:prstGeom prst="bracketPair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fr-FR" dirty="0" smtClean="0"/>
              <a:t>1*1.5 + 2*3.5         1*2.5 + 2*4.5</a:t>
            </a:r>
          </a:p>
          <a:p>
            <a:endParaRPr lang="fr-FR" dirty="0" smtClean="0"/>
          </a:p>
          <a:p>
            <a:r>
              <a:rPr lang="fr-FR" dirty="0" smtClean="0"/>
              <a:t>3*1.5 + 4*3.5         3*2.5 + 4*4.5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encapsulation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Principe de l’encapsulation consiste à isoler l’accès aux données </a:t>
            </a:r>
          </a:p>
          <a:p>
            <a:r>
              <a:rPr lang="fr-FR" dirty="0" smtClean="0"/>
              <a:t>Trois mots clés : </a:t>
            </a:r>
            <a:r>
              <a:rPr lang="fr-FR" b="1" dirty="0" smtClean="0">
                <a:solidFill>
                  <a:schemeClr val="tx2"/>
                </a:solidFill>
              </a:rPr>
              <a:t>public, </a:t>
            </a:r>
            <a:r>
              <a:rPr lang="fr-FR" b="1" dirty="0" err="1" smtClean="0">
                <a:solidFill>
                  <a:schemeClr val="tx2"/>
                </a:solidFill>
              </a:rPr>
              <a:t>private</a:t>
            </a:r>
            <a:r>
              <a:rPr lang="fr-FR" b="1" dirty="0" smtClean="0">
                <a:solidFill>
                  <a:schemeClr val="tx2"/>
                </a:solidFill>
              </a:rPr>
              <a:t>, </a:t>
            </a:r>
            <a:r>
              <a:rPr lang="fr-FR" b="1" dirty="0" err="1" smtClean="0">
                <a:solidFill>
                  <a:schemeClr val="tx2"/>
                </a:solidFill>
              </a:rPr>
              <a:t>protected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4162-A1AB-45CF-8430-989DF20FE0A3}" type="datetime1">
              <a:rPr lang="fr-FR" smtClean="0"/>
              <a:pPr/>
              <a:t>06/09/2009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57562"/>
            <a:ext cx="7393833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785786" y="3286124"/>
            <a:ext cx="785818" cy="357190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ounded Rectangle 9"/>
          <p:cNvSpPr/>
          <p:nvPr/>
        </p:nvSpPr>
        <p:spPr>
          <a:xfrm>
            <a:off x="1214414" y="4429132"/>
            <a:ext cx="785818" cy="357190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ounded Rectangle 10"/>
          <p:cNvSpPr/>
          <p:nvPr/>
        </p:nvSpPr>
        <p:spPr>
          <a:xfrm>
            <a:off x="1214414" y="5072074"/>
            <a:ext cx="785818" cy="357190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ounded Rectangle 11"/>
          <p:cNvSpPr/>
          <p:nvPr/>
        </p:nvSpPr>
        <p:spPr>
          <a:xfrm>
            <a:off x="714348" y="3714752"/>
            <a:ext cx="500066" cy="357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071934" y="3929082"/>
          <a:ext cx="4738678" cy="2286000"/>
        </p:xfrm>
        <a:graphic>
          <a:graphicData uri="http://schemas.openxmlformats.org/drawingml/2006/table">
            <a:tbl>
              <a:tblPr firstRow="1" bandRow="1">
                <a:effectLst>
                  <a:outerShdw blurRad="63500" dist="38100" dir="2400000" sx="103000" sy="103000" algn="tl" rotWithShape="0">
                    <a:prstClr val="black">
                      <a:alpha val="50000"/>
                    </a:prstClr>
                  </a:outerShdw>
                </a:effectLst>
                <a:tableStyleId>{1E171933-4619-4E11-9A3F-F7608DF75F80}</a:tableStyleId>
              </a:tblPr>
              <a:tblGrid>
                <a:gridCol w="1500198"/>
                <a:gridCol w="3238480"/>
              </a:tblGrid>
              <a:tr h="37505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Mot-clé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Visibilité </a:t>
                      </a:r>
                      <a:endParaRPr lang="fr-FR" sz="2400" b="1" dirty="0"/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public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visible à</a:t>
                      </a:r>
                      <a:r>
                        <a:rPr lang="fr-FR" sz="2400" baseline="0" dirty="0" smtClean="0"/>
                        <a:t> tous</a:t>
                      </a:r>
                      <a:endParaRPr lang="fr-FR" sz="2400" b="0" dirty="0"/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r>
                        <a:rPr lang="fr-FR" sz="2400" b="1" dirty="0" err="1" smtClean="0"/>
                        <a:t>private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Uniquement à la classe</a:t>
                      </a:r>
                      <a:endParaRPr lang="fr-FR" sz="2400" b="0" dirty="0"/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r>
                        <a:rPr lang="fr-FR" sz="2400" b="1" dirty="0" err="1" smtClean="0"/>
                        <a:t>protected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Package et sous-classes</a:t>
                      </a:r>
                      <a:endParaRPr lang="fr-FR" sz="2400" b="0" dirty="0"/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---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Package </a:t>
                      </a:r>
                      <a:endParaRPr lang="fr-FR" sz="24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Coop-cours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TechCoop-cours3</Template>
  <TotalTime>572</TotalTime>
  <Words>479</Words>
  <Application>Microsoft Office PowerPoint</Application>
  <PresentationFormat>On-screen Show (4:3)</PresentationFormat>
  <Paragraphs>161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TechCoop-cours3</vt:lpstr>
      <vt:lpstr>Passerelle M1 remise à niveau</vt:lpstr>
      <vt:lpstr>Présentation</vt:lpstr>
      <vt:lpstr>Révision poo</vt:lpstr>
      <vt:lpstr>Concepts de base en Java</vt:lpstr>
      <vt:lpstr>organisation du code</vt:lpstr>
      <vt:lpstr>Concepts de base en Java</vt:lpstr>
      <vt:lpstr>Exercice</vt:lpstr>
      <vt:lpstr>Exercice</vt:lpstr>
      <vt:lpstr>encapsulation</vt:lpstr>
      <vt:lpstr>Héritage</vt:lpstr>
      <vt:lpstr>Héritage</vt:lpstr>
      <vt:lpstr>Exercice</vt:lpstr>
      <vt:lpstr>Exercice</vt:lpstr>
      <vt:lpstr>Slide 14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Passerelle M1 remise à niveau</dc:title>
  <dc:creator>kirsch</dc:creator>
  <cp:lastModifiedBy>kirsch</cp:lastModifiedBy>
  <cp:revision>56</cp:revision>
  <dcterms:created xsi:type="dcterms:W3CDTF">2009-09-06T11:04:06Z</dcterms:created>
  <dcterms:modified xsi:type="dcterms:W3CDTF">2009-09-06T20:36:07Z</dcterms:modified>
</cp:coreProperties>
</file>