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73"/>
  </p:notesMasterIdLst>
  <p:handoutMasterIdLst>
    <p:handoutMasterId r:id="rId174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431" r:id="rId18"/>
    <p:sldId id="274" r:id="rId19"/>
    <p:sldId id="275" r:id="rId20"/>
    <p:sldId id="276" r:id="rId21"/>
    <p:sldId id="432" r:id="rId22"/>
    <p:sldId id="433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9" r:id="rId33"/>
    <p:sldId id="290" r:id="rId34"/>
    <p:sldId id="434" r:id="rId35"/>
    <p:sldId id="435" r:id="rId36"/>
    <p:sldId id="291" r:id="rId37"/>
    <p:sldId id="292" r:id="rId38"/>
    <p:sldId id="293" r:id="rId39"/>
    <p:sldId id="257" r:id="rId40"/>
    <p:sldId id="301" r:id="rId41"/>
    <p:sldId id="302" r:id="rId42"/>
    <p:sldId id="442" r:id="rId43"/>
    <p:sldId id="303" r:id="rId44"/>
    <p:sldId id="443" r:id="rId45"/>
    <p:sldId id="304" r:id="rId46"/>
    <p:sldId id="305" r:id="rId47"/>
    <p:sldId id="306" r:id="rId48"/>
    <p:sldId id="307" r:id="rId49"/>
    <p:sldId id="444" r:id="rId50"/>
    <p:sldId id="445" r:id="rId51"/>
    <p:sldId id="446" r:id="rId52"/>
    <p:sldId id="44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449" r:id="rId63"/>
    <p:sldId id="448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450" r:id="rId76"/>
    <p:sldId id="328" r:id="rId77"/>
    <p:sldId id="329" r:id="rId78"/>
    <p:sldId id="333" r:id="rId79"/>
    <p:sldId id="334" r:id="rId80"/>
    <p:sldId id="451" r:id="rId81"/>
    <p:sldId id="452" r:id="rId82"/>
    <p:sldId id="453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53" r:id="rId92"/>
    <p:sldId id="355" r:id="rId93"/>
    <p:sldId id="356" r:id="rId94"/>
    <p:sldId id="357" r:id="rId95"/>
    <p:sldId id="456" r:id="rId96"/>
    <p:sldId id="454" r:id="rId97"/>
    <p:sldId id="455" r:id="rId98"/>
    <p:sldId id="358" r:id="rId99"/>
    <p:sldId id="359" r:id="rId100"/>
    <p:sldId id="360" r:id="rId101"/>
    <p:sldId id="361" r:id="rId102"/>
    <p:sldId id="365" r:id="rId103"/>
    <p:sldId id="366" r:id="rId104"/>
    <p:sldId id="367" r:id="rId105"/>
    <p:sldId id="368" r:id="rId106"/>
    <p:sldId id="369" r:id="rId107"/>
    <p:sldId id="370" r:id="rId108"/>
    <p:sldId id="371" r:id="rId109"/>
    <p:sldId id="372" r:id="rId110"/>
    <p:sldId id="373" r:id="rId111"/>
    <p:sldId id="374" r:id="rId112"/>
    <p:sldId id="375" r:id="rId113"/>
    <p:sldId id="376" r:id="rId114"/>
    <p:sldId id="377" r:id="rId115"/>
    <p:sldId id="378" r:id="rId116"/>
    <p:sldId id="379" r:id="rId117"/>
    <p:sldId id="380" r:id="rId118"/>
    <p:sldId id="381" r:id="rId119"/>
    <p:sldId id="382" r:id="rId120"/>
    <p:sldId id="383" r:id="rId121"/>
    <p:sldId id="384" r:id="rId122"/>
    <p:sldId id="385" r:id="rId123"/>
    <p:sldId id="386" r:id="rId124"/>
    <p:sldId id="390" r:id="rId125"/>
    <p:sldId id="387" r:id="rId126"/>
    <p:sldId id="430" r:id="rId127"/>
    <p:sldId id="392" r:id="rId128"/>
    <p:sldId id="393" r:id="rId129"/>
    <p:sldId id="394" r:id="rId130"/>
    <p:sldId id="395" r:id="rId131"/>
    <p:sldId id="396" r:id="rId132"/>
    <p:sldId id="397" r:id="rId133"/>
    <p:sldId id="398" r:id="rId134"/>
    <p:sldId id="399" r:id="rId135"/>
    <p:sldId id="400" r:id="rId136"/>
    <p:sldId id="401" r:id="rId137"/>
    <p:sldId id="402" r:id="rId138"/>
    <p:sldId id="403" r:id="rId139"/>
    <p:sldId id="404" r:id="rId140"/>
    <p:sldId id="405" r:id="rId141"/>
    <p:sldId id="457" r:id="rId142"/>
    <p:sldId id="406" r:id="rId143"/>
    <p:sldId id="407" r:id="rId144"/>
    <p:sldId id="408" r:id="rId145"/>
    <p:sldId id="409" r:id="rId146"/>
    <p:sldId id="410" r:id="rId147"/>
    <p:sldId id="411" r:id="rId148"/>
    <p:sldId id="412" r:id="rId149"/>
    <p:sldId id="413" r:id="rId150"/>
    <p:sldId id="414" r:id="rId151"/>
    <p:sldId id="415" r:id="rId152"/>
    <p:sldId id="416" r:id="rId153"/>
    <p:sldId id="417" r:id="rId154"/>
    <p:sldId id="418" r:id="rId155"/>
    <p:sldId id="419" r:id="rId156"/>
    <p:sldId id="420" r:id="rId157"/>
    <p:sldId id="421" r:id="rId158"/>
    <p:sldId id="436" r:id="rId159"/>
    <p:sldId id="437" r:id="rId160"/>
    <p:sldId id="438" r:id="rId161"/>
    <p:sldId id="439" r:id="rId162"/>
    <p:sldId id="440" r:id="rId163"/>
    <p:sldId id="441" r:id="rId164"/>
    <p:sldId id="422" r:id="rId165"/>
    <p:sldId id="423" r:id="rId166"/>
    <p:sldId id="424" r:id="rId167"/>
    <p:sldId id="425" r:id="rId168"/>
    <p:sldId id="426" r:id="rId169"/>
    <p:sldId id="427" r:id="rId170"/>
    <p:sldId id="428" r:id="rId171"/>
    <p:sldId id="429" r:id="rId172"/>
  </p:sldIdLst>
  <p:sldSz cx="9144000" cy="6858000" type="screen4x3"/>
  <p:notesSz cx="6877050" cy="10001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6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notesMaster" Target="notesMasters/notesMaster1.xml"/><Relationship Id="rId174" Type="http://schemas.openxmlformats.org/officeDocument/2006/relationships/handoutMaster" Target="handoutMasters/handoutMaster1.xml"/><Relationship Id="rId175" Type="http://schemas.openxmlformats.org/officeDocument/2006/relationships/printerSettings" Target="printerSettings/printerSettings1.bin"/><Relationship Id="rId176" Type="http://schemas.openxmlformats.org/officeDocument/2006/relationships/presProps" Target="presProps.xml"/><Relationship Id="rId177" Type="http://schemas.openxmlformats.org/officeDocument/2006/relationships/viewProps" Target="viewProps.xml"/><Relationship Id="rId178" Type="http://schemas.openxmlformats.org/officeDocument/2006/relationships/theme" Target="theme/theme1.xml"/><Relationship Id="rId179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48F62-0E7D-4614-9CF3-71025A2269F4}" type="datetimeFigureOut">
              <a:rPr lang="fr-FR" smtClean="0"/>
              <a:t>26/08/11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A75DE-6436-4861-9046-A4B48795E3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357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FB355032-24C2-4F24-8129-D594D0258EF2}" type="datetimeFigureOut">
              <a:rPr lang="fr-FR" smtClean="0"/>
              <a:t>26/08/11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vert="horz" lIns="96442" tIns="48221" rIns="96442" bIns="482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7BD1C951-35ED-48E5-98CD-8FD4C212E5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93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1C951-35ED-48E5-98CD-8FD4C212E5C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803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Les 3 implémentations sur le convertisseur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DF7AFE-014B-4CE1-89FF-555D9286457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Les 3 implémentations sur le convertisseur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1F23D0-6DA3-4E73-966A-34E5D00EA72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Les 3 implémentations sur le convertisseur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3AC21A-3EAA-427D-B3A8-405D6FD0F23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Les 3 implémentations sur le convertisseur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10EE8-7931-4122-B9A5-9BDEE80AC4F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9FAFF-4CBF-4FD9-9DA5-F052EC0EEBA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1E6F17-4385-4F05-A30F-3B80F5C9998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153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Fichier + code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7577BC-CE07-48B2-BFC0-F78EFBFE948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166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EEEE8C-C74C-4754-BF25-23E5B186EFA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Captures d’écran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BCFDD9-550C-4EAC-B93E-A958063A7FA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Diagramme de séquence 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4A7B71-19A8-4F4A-A7AC-24B63812DEE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Diagramme de séquence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A97A7F-90DE-44E8-A2DC-A3615A8051B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Les 3 implémentations sur le convertisseur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76589F-F0ED-4DBD-A2F1-B64AA4CDC4C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Les 3 implémentations sur le convertisseur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D36472-5D7C-4BEE-A06E-1F56A9E4931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Les 3 implémentations sur le convertisseur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13B0D6-FE52-4BD9-B3D1-4D48A3CD4DD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Les 3 implémentations sur le convertisseur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7306DE-ED38-434E-BC2F-9FEF7124913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14CB-4630-4FCC-ABB6-43E013BA9101}" type="datetime1">
              <a:rPr lang="fr-FR" smtClean="0"/>
              <a:t>26/08/11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BE2D-6A74-41EE-9BCF-5E1643E2A027}" type="datetime1">
              <a:rPr lang="fr-FR" smtClean="0"/>
              <a:t>26/08/11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434B-1CEF-4423-94BD-D41000ABF781}" type="datetime1">
              <a:rPr lang="fr-FR" smtClean="0"/>
              <a:t>26/08/11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26/08/11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A7F2-4DC8-45A1-B73E-D3B91AD29F66}" type="datetime1">
              <a:rPr lang="fr-FR" smtClean="0"/>
              <a:t>26/08/11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F946-268A-4DA7-A214-038CDA2D2B0A}" type="datetime1">
              <a:rPr lang="fr-FR" smtClean="0"/>
              <a:t>26/08/11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28AC-1A88-487E-87A2-66C8D2334A4A}" type="datetime1">
              <a:rPr lang="fr-FR" smtClean="0"/>
              <a:t>26/08/11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0695-82EE-4733-8FB9-B0DC2F905EF4}" type="datetime1">
              <a:rPr lang="fr-FR" smtClean="0"/>
              <a:t>26/08/11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138-B6C4-4CE1-8D87-DF4954C3CA8D}" type="datetime1">
              <a:rPr lang="fr-FR" smtClean="0"/>
              <a:t>26/08/11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2632-8437-4468-84C3-990C594BCA92}" type="datetime1">
              <a:rPr lang="fr-FR" smtClean="0"/>
              <a:t>26/08/11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59FD-6394-470F-BC28-6920E02C7B0E}" type="datetime1">
              <a:rPr lang="fr-FR" smtClean="0"/>
              <a:t>26/08/11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a00c00egerdp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0FA36-37B9-46C6-9541-446C0644819D}" type="datetime1">
              <a:rPr lang="fr-FR" smtClean="0"/>
              <a:t>26/08/11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logo_paris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6" y="142852"/>
            <a:ext cx="1393041" cy="9286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00100" y="6286520"/>
            <a:ext cx="8072462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anuele.Kirsch-Pinheiro@univ-paris1.fr" TargetMode="External"/><Relationship Id="rId3" Type="http://schemas.openxmlformats.org/officeDocument/2006/relationships/hyperlink" Target="http://mkirschp.free.fr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2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jpe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4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aptiste-wicht.developpez.com/tutoriel/conception/mvc/" TargetMode="Externa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5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6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7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jpeg"/><Relationship Id="rId3" Type="http://schemas.openxmlformats.org/officeDocument/2006/relationships/image" Target="../media/image1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jpe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7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png"/><Relationship Id="rId3" Type="http://schemas.openxmlformats.org/officeDocument/2006/relationships/image" Target="../media/image142.pn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6.pn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png"/><Relationship Id="rId3" Type="http://schemas.openxmlformats.org/officeDocument/2006/relationships/image" Target="../media/image148.png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4" Type="http://schemas.openxmlformats.org/officeDocument/2006/relationships/image" Target="../media/image150.png"/><Relationship Id="rId5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png"/><Relationship Id="rId3" Type="http://schemas.openxmlformats.org/officeDocument/2006/relationships/image" Target="../media/image153.pn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n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7.png"/><Relationship Id="rId3" Type="http://schemas.openxmlformats.org/officeDocument/2006/relationships/image" Target="../media/image15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4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9.png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2.png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3.png"/><Relationship Id="rId3" Type="http://schemas.openxmlformats.org/officeDocument/2006/relationships/image" Target="../media/image164.png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5.png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6.png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etbeans.org/downloads/index.html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racle.com/technetwork/java/javase/downloads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hyperlink" Target="http://www.particle.kth.se/~lindsey/JavaCourse/Book/Part1/Java/Chapter06/swing.html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Users\kirsch\Documents\NetBeansProjects\PassarelleM1\execution1.bat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..%5C..%5Cjava%5Cawt%5CLayoutManager.html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vacamp.org/designPattern/" TargetMode="External"/><Relationship Id="rId4" Type="http://schemas.openxmlformats.org/officeDocument/2006/relationships/hyperlink" Target="http://www.esiee.fr/~bureaud/Unites/In413/in413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serpages.umbc.edu/~tarr/dp/fall00/cs491.html" TargetMode="Externa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hyperlink" Target="http://www.siteduzero.com/tutoriel-3-10601-programmation-en-java.html" TargetMode="Externa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Passerelle M1</a:t>
            </a:r>
            <a:br>
              <a:rPr smtClean="0"/>
            </a:br>
            <a:r>
              <a:rPr smtClean="0"/>
              <a:t>remise à niveau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313" y="3929063"/>
            <a:ext cx="6400800" cy="1995487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4000" b="1" dirty="0" smtClean="0">
                <a:solidFill>
                  <a:schemeClr val="tx2"/>
                </a:solidFill>
              </a:rPr>
              <a:t>Manuele Kirsch Pinheiro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2"/>
                </a:solidFill>
              </a:rPr>
              <a:t>Maître de conférences en Informatique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2"/>
                </a:solidFill>
              </a:rPr>
              <a:t>Centre de Recherche en Informatique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2"/>
                </a:solidFill>
              </a:rPr>
              <a:t>Université Paris 1 – Panthéon Sorbonne</a:t>
            </a:r>
            <a:endParaRPr lang="fr-FR" sz="3600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 smtClean="0">
                <a:hlinkClick r:id="rId2"/>
              </a:rPr>
              <a:t>Manuele.Kirsch-Pinheiro@univ-paris1.fr</a:t>
            </a:r>
            <a:r>
              <a:rPr lang="fr-FR" sz="28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 smtClean="0">
                <a:hlinkClick r:id="rId3"/>
              </a:rPr>
              <a:t>http://mkirschp.free.fr</a:t>
            </a:r>
            <a:r>
              <a:rPr lang="fr-FR" sz="28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735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Créer une classe qui fait la multiplication de deux matrices 2 x 2</a:t>
            </a:r>
          </a:p>
          <a:p>
            <a:pPr lvl="1"/>
            <a:r>
              <a:rPr lang="fr-FR" smtClean="0"/>
              <a:t>float m1[][] = new float { {1, 2}, {3, 4} };</a:t>
            </a:r>
          </a:p>
          <a:p>
            <a:pPr lvl="1"/>
            <a:r>
              <a:rPr lang="fr-FR" smtClean="0"/>
              <a:t>float m2[][] = new float { {5, 6}, {7, 8} }; 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9CA93-8BDA-46E8-90E0-3173DC118D94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6" name="Double Bracket 5"/>
          <p:cNvSpPr/>
          <p:nvPr/>
        </p:nvSpPr>
        <p:spPr>
          <a:xfrm>
            <a:off x="857250" y="4429125"/>
            <a:ext cx="1071563" cy="92868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1.0    2.0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3.0    4.0</a:t>
            </a:r>
          </a:p>
        </p:txBody>
      </p:sp>
      <p:sp>
        <p:nvSpPr>
          <p:cNvPr id="7" name="Double Bracket 6"/>
          <p:cNvSpPr/>
          <p:nvPr/>
        </p:nvSpPr>
        <p:spPr>
          <a:xfrm>
            <a:off x="2500313" y="4429125"/>
            <a:ext cx="1071562" cy="92868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5.0    6.0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7.0    8.0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2071688" y="4714875"/>
            <a:ext cx="344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X</a:t>
            </a:r>
          </a:p>
        </p:txBody>
      </p:sp>
      <p:cxnSp>
        <p:nvCxnSpPr>
          <p:cNvPr id="10" name="Straight Arrow Connector 9"/>
          <p:cNvCxnSpPr>
            <a:stCxn id="6" idx="1"/>
            <a:endCxn id="6" idx="3"/>
          </p:cNvCxnSpPr>
          <p:nvPr/>
        </p:nvCxnSpPr>
        <p:spPr>
          <a:xfrm rot="10800000" flipH="1">
            <a:off x="857250" y="4894263"/>
            <a:ext cx="107156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  <a:endCxn id="7" idx="2"/>
          </p:cNvCxnSpPr>
          <p:nvPr/>
        </p:nvCxnSpPr>
        <p:spPr>
          <a:xfrm rot="16200000" flipH="1">
            <a:off x="2571750" y="4894263"/>
            <a:ext cx="9286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275" name="TextBox 12"/>
          <p:cNvSpPr txBox="1">
            <a:spLocks noChangeArrowheads="1"/>
          </p:cNvSpPr>
          <p:nvPr/>
        </p:nvSpPr>
        <p:spPr bwMode="auto">
          <a:xfrm>
            <a:off x="3786188" y="4643438"/>
            <a:ext cx="344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=</a:t>
            </a:r>
          </a:p>
        </p:txBody>
      </p:sp>
      <p:sp>
        <p:nvSpPr>
          <p:cNvPr id="14" name="Double Bracket 13"/>
          <p:cNvSpPr/>
          <p:nvPr/>
        </p:nvSpPr>
        <p:spPr>
          <a:xfrm>
            <a:off x="4357688" y="4429125"/>
            <a:ext cx="2643187" cy="92868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1*5 + 2*7        1*6 + 2*8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3*5 + 4*7        3*6 + 4*8</a:t>
            </a:r>
          </a:p>
        </p:txBody>
      </p:sp>
      <p:sp>
        <p:nvSpPr>
          <p:cNvPr id="13" name="Flowchart: Or 12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0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omposite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82800"/>
            <a:ext cx="7259638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Composite</a:t>
            </a:r>
            <a:endParaRPr/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357188" y="1285875"/>
            <a:ext cx="8229600" cy="4525963"/>
          </a:xfrm>
        </p:spPr>
        <p:txBody>
          <a:bodyPr/>
          <a:lstStyle/>
          <a:p>
            <a:r>
              <a:rPr lang="fr-FR" smtClean="0"/>
              <a:t>Une implémentation possible en java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C80E-A83F-4C77-A697-CAA6C86E4EAF}" type="slidenum">
              <a:rPr lang="fr-FR"/>
              <a:pPr>
                <a:defRPr/>
              </a:pPr>
              <a:t>100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2000250"/>
            <a:ext cx="4443413" cy="242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2071688"/>
            <a:ext cx="5286375" cy="373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714750"/>
            <a:ext cx="4578350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lowchart: Or 9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32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Facade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Intention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« </a:t>
            </a:r>
            <a:r>
              <a:rPr lang="en-US" i="1" dirty="0" smtClean="0"/>
              <a:t>Provide a unified interface to a set of interfaces […] defines a higher-level interface that makes the subsystem easier to use</a:t>
            </a:r>
            <a:r>
              <a:rPr lang="fr-FR" dirty="0" smtClean="0"/>
              <a:t> 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Participant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Facade</a:t>
            </a:r>
            <a:r>
              <a:rPr lang="fr-FR" dirty="0" smtClean="0"/>
              <a:t>  et sous-système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Motivation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Réduire la complexité à l’usage d’un sous-système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Minimiser les communications et les dépendances entre les sous-systèmes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EA704-C6DB-4EBB-A49B-AB9D21ECE54D}" type="slidenum">
              <a:rPr lang="fr-FR"/>
              <a:pPr>
                <a:defRPr/>
              </a:pPr>
              <a:t>101</a:t>
            </a:fld>
            <a:endParaRPr lang="fr-FR"/>
          </a:p>
        </p:txBody>
      </p:sp>
      <p:pic>
        <p:nvPicPr>
          <p:cNvPr id="6" name="Picture 5" descr="FacadeDi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2857500"/>
            <a:ext cx="5072063" cy="316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55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Modèle MVC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57313"/>
            <a:ext cx="8401050" cy="47863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Model – </a:t>
            </a:r>
            <a:r>
              <a:rPr lang="fr-FR" dirty="0" err="1" smtClean="0">
                <a:solidFill>
                  <a:schemeClr val="tx2"/>
                </a:solidFill>
              </a:rPr>
              <a:t>View</a:t>
            </a:r>
            <a:r>
              <a:rPr lang="fr-FR" dirty="0" smtClean="0">
                <a:solidFill>
                  <a:schemeClr val="tx2"/>
                </a:solidFill>
              </a:rPr>
              <a:t> – Control</a:t>
            </a:r>
            <a:r>
              <a:rPr lang="fr-FR" dirty="0" smtClean="0"/>
              <a:t>  (MVC)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Origines aux années 80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Développement d’interfaces en </a:t>
            </a:r>
            <a:r>
              <a:rPr lang="fr-FR" dirty="0" err="1" smtClean="0">
                <a:solidFill>
                  <a:schemeClr val="tx2"/>
                </a:solidFill>
              </a:rPr>
              <a:t>Smalltalk</a:t>
            </a:r>
            <a:endParaRPr lang="fr-FR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Objectif 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>
                <a:solidFill>
                  <a:schemeClr val="tx2"/>
                </a:solidFill>
              </a:rPr>
              <a:t>Séparation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>
                <a:solidFill>
                  <a:schemeClr val="tx2"/>
                </a:solidFill>
              </a:rPr>
              <a:t>interface</a:t>
            </a:r>
            <a:r>
              <a:rPr lang="fr-FR" dirty="0" smtClean="0"/>
              <a:t>  et </a:t>
            </a:r>
            <a:br>
              <a:rPr lang="fr-FR" dirty="0" smtClean="0"/>
            </a:br>
            <a:r>
              <a:rPr lang="fr-FR" dirty="0" smtClean="0">
                <a:solidFill>
                  <a:schemeClr val="tx2"/>
                </a:solidFill>
              </a:rPr>
              <a:t>application</a:t>
            </a:r>
            <a:r>
              <a:rPr lang="fr-FR" dirty="0" smtClean="0"/>
              <a:t> (métier)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Modifications dans</a:t>
            </a:r>
            <a:br>
              <a:rPr lang="fr-FR" dirty="0" smtClean="0"/>
            </a:br>
            <a:r>
              <a:rPr lang="fr-FR" dirty="0" smtClean="0"/>
              <a:t>un élément n’entraine </a:t>
            </a:r>
            <a:br>
              <a:rPr lang="fr-FR" dirty="0" smtClean="0"/>
            </a:br>
            <a:r>
              <a:rPr lang="fr-FR" dirty="0" smtClean="0"/>
              <a:t>pas des modifications </a:t>
            </a:r>
            <a:br>
              <a:rPr lang="fr-FR" dirty="0" smtClean="0"/>
            </a:br>
            <a:r>
              <a:rPr lang="fr-FR" dirty="0" smtClean="0"/>
              <a:t>sur les autres 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52934-905F-4130-92C1-5068AE5C4A31}" type="slidenum">
              <a:rPr lang="fr-FR"/>
              <a:pPr>
                <a:defRPr/>
              </a:pPr>
              <a:t>102</a:t>
            </a:fld>
            <a:endParaRPr lang="fr-FR"/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6429375" y="6334125"/>
            <a:ext cx="27146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1400" b="1"/>
              <a:t>Source</a:t>
            </a:r>
            <a:r>
              <a:rPr lang="fr-FR" sz="1400"/>
              <a:t> : </a:t>
            </a:r>
          </a:p>
          <a:p>
            <a:r>
              <a:rPr lang="fr-FR" sz="1400"/>
              <a:t>Gamma </a:t>
            </a:r>
            <a:r>
              <a:rPr lang="fr-FR" sz="1400" i="1"/>
              <a:t>et al.  Design patterns</a:t>
            </a:r>
            <a:r>
              <a:rPr lang="fr-FR" sz="1400"/>
              <a:t>, 94</a:t>
            </a:r>
          </a:p>
        </p:txBody>
      </p:sp>
      <p:pic>
        <p:nvPicPr>
          <p:cNvPr id="3074" name="Picture 2" descr="C:\Users\kirsch\Documents\Manu\Paris\MIAGE\IHM-INF2 (ISI5)\images\MVC-GoF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2824163"/>
            <a:ext cx="4875213" cy="353377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22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Modèle MVC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472488" cy="50006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Éléments (participants)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chemeClr val="tx2"/>
                </a:solidFill>
              </a:rPr>
              <a:t>Model</a:t>
            </a:r>
            <a:r>
              <a:rPr lang="fr-FR" dirty="0" smtClean="0"/>
              <a:t> :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« </a:t>
            </a:r>
            <a:r>
              <a:rPr lang="en-US" i="1" dirty="0" smtClean="0"/>
              <a:t>application object</a:t>
            </a:r>
            <a:r>
              <a:rPr lang="fr-FR" dirty="0" smtClean="0"/>
              <a:t> » (Gamma et al., 94)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« </a:t>
            </a:r>
            <a:r>
              <a:rPr lang="en-US" i="1" dirty="0" smtClean="0"/>
              <a:t>the domain-specific software simulation or implementation of the application’s central structure </a:t>
            </a:r>
            <a:r>
              <a:rPr lang="fr-FR" dirty="0" smtClean="0"/>
              <a:t>» (</a:t>
            </a:r>
            <a:r>
              <a:rPr lang="fr-FR" dirty="0" err="1" smtClean="0"/>
              <a:t>Krasner</a:t>
            </a:r>
            <a:r>
              <a:rPr lang="fr-FR" dirty="0" smtClean="0"/>
              <a:t> &amp; Pope, 88)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rgbClr val="7030A0"/>
                </a:solidFill>
              </a:rPr>
              <a:t>Les composants qui font réellement le travail  (métier)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err="1" smtClean="0">
                <a:solidFill>
                  <a:schemeClr val="tx2"/>
                </a:solidFill>
              </a:rPr>
              <a:t>View</a:t>
            </a:r>
            <a:r>
              <a:rPr lang="fr-FR" dirty="0" smtClean="0"/>
              <a:t> 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«</a:t>
            </a:r>
            <a:r>
              <a:rPr lang="en-US" dirty="0" smtClean="0"/>
              <a:t> </a:t>
            </a:r>
            <a:r>
              <a:rPr lang="en-US" i="1" dirty="0" smtClean="0"/>
              <a:t>screen presentation</a:t>
            </a:r>
            <a:r>
              <a:rPr lang="fr-FR" dirty="0" smtClean="0"/>
              <a:t> » (Gamma et al., 94)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« </a:t>
            </a:r>
            <a:r>
              <a:rPr lang="en-US" i="1" dirty="0" smtClean="0"/>
              <a:t>views deal with everything graphical</a:t>
            </a:r>
            <a:r>
              <a:rPr lang="fr-FR" dirty="0" smtClean="0"/>
              <a:t>: </a:t>
            </a:r>
            <a:r>
              <a:rPr lang="en-US" i="1" dirty="0" smtClean="0"/>
              <a:t>they request data from their model and display the data </a:t>
            </a:r>
            <a:r>
              <a:rPr lang="fr-FR" dirty="0" smtClean="0"/>
              <a:t>» (</a:t>
            </a:r>
            <a:r>
              <a:rPr lang="fr-FR" dirty="0" err="1" smtClean="0"/>
              <a:t>Krasner</a:t>
            </a:r>
            <a:r>
              <a:rPr lang="fr-FR" dirty="0" smtClean="0"/>
              <a:t> &amp; Pope, 88)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rgbClr val="7030A0"/>
                </a:solidFill>
              </a:rPr>
              <a:t>La représentation graphique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chemeClr val="tx2"/>
                </a:solidFill>
              </a:rPr>
              <a:t>Controller</a:t>
            </a:r>
            <a:r>
              <a:rPr lang="fr-FR" dirty="0" smtClean="0"/>
              <a:t> 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« </a:t>
            </a:r>
            <a:r>
              <a:rPr lang="en-US" i="1" dirty="0" smtClean="0"/>
              <a:t>the way user interface reacts to user input</a:t>
            </a:r>
            <a:r>
              <a:rPr lang="fr-FR" dirty="0" smtClean="0"/>
              <a:t> » (Gamma et al., 94)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« </a:t>
            </a:r>
            <a:r>
              <a:rPr lang="en-US" i="1" dirty="0" smtClean="0"/>
              <a:t>controllers […] provide the interface between the model with its associated views </a:t>
            </a:r>
            <a:r>
              <a:rPr lang="fr-FR" dirty="0" smtClean="0"/>
              <a:t>» (</a:t>
            </a:r>
            <a:r>
              <a:rPr lang="fr-FR" dirty="0" err="1" smtClean="0"/>
              <a:t>Krasner</a:t>
            </a:r>
            <a:r>
              <a:rPr lang="fr-FR" dirty="0" smtClean="0"/>
              <a:t> &amp; Pope, 88)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rgbClr val="7030A0"/>
                </a:solidFill>
              </a:rPr>
              <a:t>Le lien entre la vue et le modèle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FB945-6377-4F19-B070-D5BF827EE165}" type="slidenum">
              <a:rPr lang="fr-FR"/>
              <a:pPr>
                <a:defRPr/>
              </a:pPr>
              <a:t>103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92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Modèle MVC</a:t>
            </a:r>
            <a:endParaRPr/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357188" y="1214438"/>
            <a:ext cx="8501062" cy="51435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400" b="1" smtClean="0">
                <a:solidFill>
                  <a:schemeClr val="tx2"/>
                </a:solidFill>
              </a:rPr>
              <a:t>Division du travail entre le modèle, la vue et le contrôle</a:t>
            </a:r>
          </a:p>
          <a:p>
            <a:pPr lvl="1">
              <a:spcBef>
                <a:spcPct val="0"/>
              </a:spcBef>
            </a:pPr>
            <a:r>
              <a:rPr lang="fr-FR" sz="2000" smtClean="0"/>
              <a:t>Le modèle représente les données et la logique métier</a:t>
            </a:r>
          </a:p>
          <a:p>
            <a:pPr lvl="1">
              <a:spcBef>
                <a:spcPct val="0"/>
              </a:spcBef>
            </a:pPr>
            <a:r>
              <a:rPr lang="fr-FR" sz="2000" smtClean="0"/>
              <a:t>Le modèle peut être représenté visuellement de différentes manières, par différentes vues</a:t>
            </a:r>
          </a:p>
          <a:p>
            <a:pPr lvl="1">
              <a:spcBef>
                <a:spcPct val="0"/>
              </a:spcBef>
            </a:pPr>
            <a:r>
              <a:rPr lang="fr-FR" sz="2000" smtClean="0"/>
              <a:t>Les vues doivent être synchronisées </a:t>
            </a:r>
          </a:p>
          <a:p>
            <a:pPr lvl="1">
              <a:spcBef>
                <a:spcPct val="0"/>
              </a:spcBef>
            </a:pPr>
            <a:r>
              <a:rPr lang="fr-FR" sz="2000" smtClean="0"/>
              <a:t>Les modes d’interaction peuvent changer en fonction de la vue</a:t>
            </a:r>
          </a:p>
          <a:p>
            <a:pPr>
              <a:spcBef>
                <a:spcPts val="600"/>
              </a:spcBef>
            </a:pPr>
            <a:r>
              <a:rPr lang="fr-FR" sz="2400" b="1" smtClean="0">
                <a:solidFill>
                  <a:schemeClr val="tx2"/>
                </a:solidFill>
              </a:rPr>
              <a:t>Le modèle est totalement indépendant des pairs vue/contrôle</a:t>
            </a:r>
          </a:p>
          <a:p>
            <a:pPr>
              <a:spcBef>
                <a:spcPts val="600"/>
              </a:spcBef>
            </a:pPr>
            <a:r>
              <a:rPr lang="fr-FR" sz="2400" b="1" smtClean="0">
                <a:solidFill>
                  <a:schemeClr val="tx2"/>
                </a:solidFill>
              </a:rPr>
              <a:t>À chaque vue correspond un contrôle </a:t>
            </a:r>
          </a:p>
          <a:p>
            <a:pPr lvl="1">
              <a:spcBef>
                <a:spcPct val="0"/>
              </a:spcBef>
            </a:pPr>
            <a:r>
              <a:rPr lang="fr-FR" sz="2000" smtClean="0"/>
              <a:t>Un modèle peut avoir plusieurs pairs vue / contrôle </a:t>
            </a:r>
          </a:p>
          <a:p>
            <a:pPr>
              <a:spcBef>
                <a:spcPts val="600"/>
              </a:spcBef>
            </a:pPr>
            <a:r>
              <a:rPr lang="fr-FR" sz="2400" b="1" smtClean="0">
                <a:solidFill>
                  <a:schemeClr val="tx2"/>
                </a:solidFill>
              </a:rPr>
              <a:t>La vue doit assurer que la présentation suit l’état du modèle</a:t>
            </a:r>
            <a:r>
              <a:rPr lang="fr-FR" sz="2400" smtClean="0"/>
              <a:t>  </a:t>
            </a:r>
          </a:p>
          <a:p>
            <a:pPr lvl="1">
              <a:spcBef>
                <a:spcPct val="0"/>
              </a:spcBef>
            </a:pPr>
            <a:r>
              <a:rPr lang="fr-FR" sz="2000" smtClean="0"/>
              <a:t>Si l’état du modèle change, celui-ci doit notifier les pairs vue / contrôle</a:t>
            </a:r>
          </a:p>
          <a:p>
            <a:pPr lvl="1">
              <a:spcBef>
                <a:spcPct val="0"/>
              </a:spcBef>
            </a:pPr>
            <a:r>
              <a:rPr lang="fr-FR" sz="2000" smtClean="0"/>
              <a:t>Les modifications sur l’état du modèle impliquent la mise à jour de la vue</a:t>
            </a:r>
          </a:p>
          <a:p>
            <a:pPr>
              <a:spcBef>
                <a:spcPts val="600"/>
              </a:spcBef>
            </a:pPr>
            <a:r>
              <a:rPr lang="fr-FR" sz="2400" b="1" smtClean="0">
                <a:solidFill>
                  <a:schemeClr val="tx2"/>
                </a:solidFill>
              </a:rPr>
              <a:t>Mécanisme de </a:t>
            </a:r>
            <a:r>
              <a:rPr lang="fr-FR" sz="2400" b="1" i="1" smtClean="0">
                <a:solidFill>
                  <a:schemeClr val="tx2"/>
                </a:solidFill>
              </a:rPr>
              <a:t>subscribe/notify </a:t>
            </a:r>
            <a:r>
              <a:rPr lang="fr-FR" sz="2400" b="1" smtClean="0">
                <a:solidFill>
                  <a:schemeClr val="tx2"/>
                </a:solidFill>
              </a:rPr>
              <a:t>entre les éléments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C2C79-FF2F-4486-8385-B9D536ECB3FB}" type="slidenum">
              <a:rPr lang="fr-FR"/>
              <a:pPr>
                <a:defRPr/>
              </a:pPr>
              <a:t>104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63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85852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MVC par Sun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B04E0-2BAC-4386-9384-7FBC8920DAFA}" type="slidenum">
              <a:rPr lang="fr-FR"/>
              <a:pPr>
                <a:defRPr/>
              </a:pPr>
              <a:t>105</a:t>
            </a:fld>
            <a:endParaRPr lang="fr-FR"/>
          </a:p>
        </p:txBody>
      </p:sp>
      <p:pic>
        <p:nvPicPr>
          <p:cNvPr id="16390" name="Picture 2" descr="C:\Users\kirsch\Documents\Manu\Paris\MIAGE\IHM-INF2 (ISI5)\images\mvc-structure-gener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28725"/>
            <a:ext cx="7072313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4000500" y="6334125"/>
            <a:ext cx="51435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1400" b="1"/>
              <a:t>Source</a:t>
            </a:r>
            <a:r>
              <a:rPr lang="fr-FR" sz="1400"/>
              <a:t> : Java BluePrints, </a:t>
            </a:r>
            <a:r>
              <a:rPr lang="fr-FR" sz="1400" i="1"/>
              <a:t>Model-View-Controller </a:t>
            </a:r>
            <a:r>
              <a:rPr lang="fr-FR" sz="1400"/>
              <a:t>http://java.sun.com/blueprints/patterns/MVC-detailed.html</a:t>
            </a:r>
          </a:p>
        </p:txBody>
      </p:sp>
    </p:spTree>
    <p:extLst>
      <p:ext uri="{BB962C8B-B14F-4D97-AF65-F5344CB8AC3E}">
        <p14:creationId xmlns:p14="http://schemas.microsoft.com/office/powerpoint/2010/main" val="23178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MVC par Sun</a:t>
            </a:r>
            <a:endParaRPr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By applying the Model-View-Controller (MVC) architecture […], you </a:t>
            </a:r>
            <a:r>
              <a:rPr lang="en-US" i="1" dirty="0" smtClean="0">
                <a:solidFill>
                  <a:schemeClr val="tx2"/>
                </a:solidFill>
              </a:rPr>
              <a:t>separate</a:t>
            </a:r>
            <a:r>
              <a:rPr lang="en-US" i="1" dirty="0" smtClean="0"/>
              <a:t> core </a:t>
            </a:r>
            <a:r>
              <a:rPr lang="en-US" b="1" i="1" dirty="0" smtClean="0">
                <a:solidFill>
                  <a:schemeClr val="tx2"/>
                </a:solidFill>
              </a:rPr>
              <a:t>business model </a:t>
            </a:r>
            <a:r>
              <a:rPr lang="en-US" i="1" dirty="0" smtClean="0"/>
              <a:t>functionality from the </a:t>
            </a:r>
            <a:r>
              <a:rPr lang="en-US" b="1" i="1" dirty="0" smtClean="0">
                <a:solidFill>
                  <a:schemeClr val="tx2"/>
                </a:solidFill>
              </a:rPr>
              <a:t>presentation</a:t>
            </a:r>
            <a:r>
              <a:rPr lang="en-US" i="1" dirty="0" smtClean="0"/>
              <a:t> and </a:t>
            </a:r>
            <a:r>
              <a:rPr lang="en-US" b="1" i="1" dirty="0" smtClean="0">
                <a:solidFill>
                  <a:schemeClr val="tx2"/>
                </a:solidFill>
              </a:rPr>
              <a:t>control logic </a:t>
            </a:r>
            <a:r>
              <a:rPr lang="en-US" i="1" dirty="0" smtClean="0"/>
              <a:t>that uses this functionality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i="1" dirty="0" smtClean="0">
                <a:solidFill>
                  <a:schemeClr val="tx2"/>
                </a:solidFill>
              </a:rPr>
              <a:t>Model</a:t>
            </a:r>
            <a:r>
              <a:rPr lang="en-US" i="1" dirty="0" smtClean="0"/>
              <a:t> - The model </a:t>
            </a:r>
            <a:r>
              <a:rPr lang="en-US" i="1" dirty="0" smtClean="0">
                <a:solidFill>
                  <a:srgbClr val="7030A0"/>
                </a:solidFill>
              </a:rPr>
              <a:t>represents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7030A0"/>
                </a:solidFill>
              </a:rPr>
              <a:t>enterprise data </a:t>
            </a:r>
            <a:r>
              <a:rPr lang="en-US" i="1" dirty="0" smtClean="0"/>
              <a:t>and the </a:t>
            </a:r>
            <a:r>
              <a:rPr lang="en-US" i="1" dirty="0" smtClean="0">
                <a:solidFill>
                  <a:srgbClr val="7030A0"/>
                </a:solidFill>
              </a:rPr>
              <a:t>business rules </a:t>
            </a:r>
            <a:r>
              <a:rPr lang="en-US" i="1" dirty="0" smtClean="0"/>
              <a:t>that govern access to and updates of this data.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i="1" dirty="0" smtClean="0">
                <a:solidFill>
                  <a:schemeClr val="tx2"/>
                </a:solidFill>
              </a:rPr>
              <a:t>View</a:t>
            </a:r>
            <a:r>
              <a:rPr lang="en-US" i="1" dirty="0" smtClean="0"/>
              <a:t> -The view </a:t>
            </a:r>
            <a:r>
              <a:rPr lang="en-US" i="1" dirty="0" smtClean="0">
                <a:solidFill>
                  <a:srgbClr val="7030A0"/>
                </a:solidFill>
              </a:rPr>
              <a:t>renders</a:t>
            </a:r>
            <a:r>
              <a:rPr lang="en-US" i="1" dirty="0" smtClean="0"/>
              <a:t> the contents of a model.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i="1" dirty="0" smtClean="0">
                <a:solidFill>
                  <a:schemeClr val="tx2"/>
                </a:solidFill>
              </a:rPr>
              <a:t>Controller</a:t>
            </a:r>
            <a:r>
              <a:rPr lang="en-US" i="1" dirty="0" smtClean="0"/>
              <a:t> - The controller </a:t>
            </a:r>
            <a:r>
              <a:rPr lang="en-US" i="1" dirty="0" smtClean="0">
                <a:solidFill>
                  <a:srgbClr val="7030A0"/>
                </a:solidFill>
              </a:rPr>
              <a:t>translates interactions </a:t>
            </a:r>
            <a:r>
              <a:rPr lang="en-US" i="1" dirty="0" smtClean="0"/>
              <a:t>with the view into actions to be performed by the model.</a:t>
            </a:r>
            <a:endParaRPr lang="fr-FR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1B4F8-6FA4-4A0A-96AB-CA7FBE7AE1B5}" type="slidenum">
              <a:rPr lang="fr-FR"/>
              <a:pPr>
                <a:defRPr/>
              </a:pPr>
              <a:t>106</a:t>
            </a:fld>
            <a:endParaRPr lang="fr-FR"/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000500" y="6334125"/>
            <a:ext cx="51435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1400" b="1"/>
              <a:t>Source</a:t>
            </a:r>
            <a:r>
              <a:rPr lang="fr-FR" sz="1400"/>
              <a:t> : Java BluePrints, </a:t>
            </a:r>
            <a:r>
              <a:rPr lang="fr-FR" sz="1400" i="1"/>
              <a:t>Model-View-Controller </a:t>
            </a:r>
            <a:r>
              <a:rPr lang="fr-FR" sz="1400"/>
              <a:t>http://java.sun.com/blueprints/patterns/MVC-detailed.html</a:t>
            </a:r>
          </a:p>
        </p:txBody>
      </p:sp>
    </p:spTree>
    <p:extLst>
      <p:ext uri="{BB962C8B-B14F-4D97-AF65-F5344CB8AC3E}">
        <p14:creationId xmlns:p14="http://schemas.microsoft.com/office/powerpoint/2010/main" val="342122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71422"/>
            <a:ext cx="718663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/>
              <a:t>Une application selon MVC</a:t>
            </a:r>
            <a:endParaRPr sz="4000"/>
          </a:p>
        </p:txBody>
      </p:sp>
      <p:pic>
        <p:nvPicPr>
          <p:cNvPr id="18435" name="Content Placeholder 6" descr="MVCClasses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2286000"/>
            <a:ext cx="6407150" cy="2714625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84696-D781-4553-8A58-CBDEDB8C2625}" type="slidenum">
              <a:rPr lang="fr-FR"/>
              <a:pPr>
                <a:defRPr/>
              </a:pPr>
              <a:t>107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 rot="19946260">
            <a:off x="587164" y="3917167"/>
            <a:ext cx="160569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Apparence </a:t>
            </a:r>
          </a:p>
        </p:txBody>
      </p:sp>
      <p:sp>
        <p:nvSpPr>
          <p:cNvPr id="9" name="TextBox 8"/>
          <p:cNvSpPr txBox="1"/>
          <p:nvPr/>
        </p:nvSpPr>
        <p:spPr>
          <a:xfrm rot="19946260">
            <a:off x="3769887" y="4619081"/>
            <a:ext cx="216937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Comportement </a:t>
            </a:r>
          </a:p>
        </p:txBody>
      </p:sp>
      <p:sp>
        <p:nvSpPr>
          <p:cNvPr id="10" name="TextBox 9"/>
          <p:cNvSpPr txBox="1"/>
          <p:nvPr/>
        </p:nvSpPr>
        <p:spPr>
          <a:xfrm rot="2115432">
            <a:off x="6775043" y="3778663"/>
            <a:ext cx="131497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Contenu </a:t>
            </a:r>
          </a:p>
        </p:txBody>
      </p:sp>
      <p:sp>
        <p:nvSpPr>
          <p:cNvPr id="12" name="Left-Up Arrow 11"/>
          <p:cNvSpPr/>
          <p:nvPr/>
        </p:nvSpPr>
        <p:spPr>
          <a:xfrm rot="10800000">
            <a:off x="4071934" y="1500174"/>
            <a:ext cx="857256" cy="1000132"/>
          </a:xfrm>
          <a:prstGeom prst="leftUpArrow">
            <a:avLst>
              <a:gd name="adj1" fmla="val 15285"/>
              <a:gd name="adj2" fmla="val 27429"/>
              <a:gd name="adj3" fmla="val 2985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000628" y="1357298"/>
            <a:ext cx="3940181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model = new Model();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controller</a:t>
            </a:r>
            <a:r>
              <a:rPr lang="fr-FR" sz="2000" dirty="0"/>
              <a:t> = new Controller (model);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view</a:t>
            </a:r>
            <a:r>
              <a:rPr lang="fr-FR" sz="2000" dirty="0"/>
              <a:t> = new </a:t>
            </a:r>
            <a:r>
              <a:rPr lang="fr-FR" sz="2000" dirty="0" err="1"/>
              <a:t>View</a:t>
            </a:r>
            <a:r>
              <a:rPr lang="fr-FR" sz="2000" dirty="0"/>
              <a:t> (</a:t>
            </a:r>
            <a:r>
              <a:rPr lang="fr-FR" sz="2000" dirty="0" err="1"/>
              <a:t>controller</a:t>
            </a:r>
            <a:r>
              <a:rPr lang="fr-FR" sz="20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2488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32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Une application selon MVC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9F2F2-F089-4E9C-A1B8-D5043229487B}" type="slidenum">
              <a:rPr lang="fr-FR"/>
              <a:pPr>
                <a:defRPr/>
              </a:pPr>
              <a:t>108</a:t>
            </a:fld>
            <a:endParaRPr lang="fr-FR"/>
          </a:p>
        </p:txBody>
      </p:sp>
      <p:pic>
        <p:nvPicPr>
          <p:cNvPr id="19462" name="Picture 12" descr="MVCClass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00188"/>
            <a:ext cx="60309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77435" y="1219786"/>
            <a:ext cx="4795159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Model </a:t>
            </a:r>
            <a:r>
              <a:rPr lang="fr-FR" dirty="0" err="1"/>
              <a:t>model</a:t>
            </a:r>
            <a:r>
              <a:rPr lang="fr-FR" dirty="0"/>
              <a:t> = new Model();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Controller </a:t>
            </a:r>
            <a:r>
              <a:rPr lang="fr-FR" dirty="0" err="1"/>
              <a:t>controller</a:t>
            </a:r>
            <a:r>
              <a:rPr lang="fr-FR" dirty="0"/>
              <a:t> = new Controller_1 (model);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View</a:t>
            </a:r>
            <a:r>
              <a:rPr lang="fr-FR" dirty="0"/>
              <a:t> </a:t>
            </a:r>
            <a:r>
              <a:rPr lang="fr-FR" dirty="0" err="1"/>
              <a:t>view</a:t>
            </a:r>
            <a:r>
              <a:rPr lang="fr-FR" dirty="0"/>
              <a:t> = new View_1 (</a:t>
            </a:r>
            <a:r>
              <a:rPr lang="fr-FR" dirty="0" err="1"/>
              <a:t>controller</a:t>
            </a:r>
            <a:r>
              <a:rPr lang="fr-FR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31465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Avantages MVC</a:t>
            </a:r>
            <a:endParaRPr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Évolution / réutilisation </a:t>
            </a:r>
          </a:p>
          <a:p>
            <a:r>
              <a:rPr lang="fr-FR" smtClean="0"/>
              <a:t>Possibilité d’avoir différentes représentations </a:t>
            </a:r>
          </a:p>
          <a:p>
            <a:pPr lvl="1"/>
            <a:r>
              <a:rPr lang="fr-FR" smtClean="0"/>
              <a:t>Une même application sur multiples plateformes </a:t>
            </a:r>
          </a:p>
          <a:p>
            <a:r>
              <a:rPr lang="fr-FR" smtClean="0"/>
              <a:t>Changement dynamique de la représentation et du comportement devient possible</a:t>
            </a:r>
          </a:p>
          <a:p>
            <a:pPr lvl="1"/>
            <a:r>
              <a:rPr lang="fr-FR" smtClean="0"/>
              <a:t>Multi-modalité </a:t>
            </a:r>
          </a:p>
          <a:p>
            <a:r>
              <a:rPr lang="fr-FR" smtClean="0"/>
              <a:t>Adaptation  / Personnalisation</a:t>
            </a:r>
          </a:p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BC40A-2AFF-4A21-B028-C66E6C8B33FE}" type="slidenum">
              <a:rPr lang="fr-FR"/>
              <a:pPr>
                <a:defRPr/>
              </a:pPr>
              <a:t>109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00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E</a:t>
            </a:r>
            <a:r>
              <a:rPr dirty="0" err="1" smtClean="0"/>
              <a:t>ncapsulation</a:t>
            </a:r>
            <a:endParaRPr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Principe de l’encapsulation consiste à isoler l’accès aux données </a:t>
            </a:r>
          </a:p>
          <a:p>
            <a:r>
              <a:rPr lang="fr-FR" smtClean="0"/>
              <a:t>Trois mots clés : </a:t>
            </a:r>
            <a:r>
              <a:rPr lang="fr-FR" b="1" smtClean="0">
                <a:solidFill>
                  <a:schemeClr val="tx2"/>
                </a:solidFill>
              </a:rPr>
              <a:t>public, private, protected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2CE17-6153-4D30-9538-AD97021171F5}" type="slidenum">
              <a:rPr lang="fr-FR"/>
              <a:pPr>
                <a:defRPr/>
              </a:pPr>
              <a:t>11</a:t>
            </a:fld>
            <a:endParaRPr lang="fr-FR"/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57563"/>
            <a:ext cx="739457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85813" y="3286125"/>
            <a:ext cx="785812" cy="3571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ounded Rectangle 9"/>
          <p:cNvSpPr/>
          <p:nvPr/>
        </p:nvSpPr>
        <p:spPr>
          <a:xfrm>
            <a:off x="1214438" y="4429125"/>
            <a:ext cx="785812" cy="3571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ounded Rectangle 10"/>
          <p:cNvSpPr/>
          <p:nvPr/>
        </p:nvSpPr>
        <p:spPr>
          <a:xfrm>
            <a:off x="1214438" y="5072063"/>
            <a:ext cx="785812" cy="357187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ounded Rectangle 11"/>
          <p:cNvSpPr/>
          <p:nvPr/>
        </p:nvSpPr>
        <p:spPr>
          <a:xfrm>
            <a:off x="714375" y="3714750"/>
            <a:ext cx="500063" cy="3571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071934" y="3929082"/>
          <a:ext cx="4738678" cy="2286000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38100" dir="2400000" sx="103000" sy="103000" algn="tl" rotWithShape="0">
                    <a:prstClr val="black">
                      <a:alpha val="50000"/>
                    </a:prstClr>
                  </a:outerShdw>
                </a:effectLst>
                <a:tableStyleId>{1E171933-4619-4E11-9A3F-F7608DF75F80}</a:tableStyleId>
              </a:tblPr>
              <a:tblGrid>
                <a:gridCol w="1500198"/>
                <a:gridCol w="3238480"/>
              </a:tblGrid>
              <a:tr h="37505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Mot-clé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Visibilité </a:t>
                      </a:r>
                      <a:endParaRPr lang="fr-FR" sz="2400" b="1" dirty="0"/>
                    </a:p>
                  </a:txBody>
                  <a:tcPr/>
                </a:tc>
              </a:tr>
              <a:tr h="375050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public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visible à</a:t>
                      </a:r>
                      <a:r>
                        <a:rPr lang="fr-FR" sz="2400" baseline="0" dirty="0" smtClean="0"/>
                        <a:t> tous</a:t>
                      </a:r>
                      <a:endParaRPr lang="fr-FR" sz="2400" b="0" dirty="0"/>
                    </a:p>
                  </a:txBody>
                  <a:tcPr/>
                </a:tc>
              </a:tr>
              <a:tr h="375050">
                <a:tc>
                  <a:txBody>
                    <a:bodyPr/>
                    <a:lstStyle/>
                    <a:p>
                      <a:r>
                        <a:rPr lang="fr-FR" sz="2400" b="1" dirty="0" err="1" smtClean="0"/>
                        <a:t>private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Uniquement à la classe</a:t>
                      </a:r>
                      <a:endParaRPr lang="fr-FR" sz="2400" b="0" dirty="0"/>
                    </a:p>
                  </a:txBody>
                  <a:tcPr/>
                </a:tc>
              </a:tr>
              <a:tr h="375050">
                <a:tc>
                  <a:txBody>
                    <a:bodyPr/>
                    <a:lstStyle/>
                    <a:p>
                      <a:r>
                        <a:rPr lang="fr-FR" sz="2400" b="1" dirty="0" err="1" smtClean="0"/>
                        <a:t>protected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Package et sous-classes</a:t>
                      </a:r>
                      <a:endParaRPr lang="fr-FR" sz="2400" b="0" dirty="0"/>
                    </a:p>
                  </a:txBody>
                  <a:tcPr/>
                </a:tc>
              </a:tr>
              <a:tr h="375050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---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/>
                        <a:t>Package </a:t>
                      </a:r>
                      <a:endParaRPr lang="fr-FR" sz="2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99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</a:t>
            </a:r>
            <a:endParaRPr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r>
              <a:rPr lang="fr-FR" smtClean="0"/>
              <a:t>Gestionnaire de volume</a:t>
            </a:r>
          </a:p>
          <a:p>
            <a:pPr lvl="1"/>
            <a:r>
              <a:rPr lang="fr-FR" smtClean="0"/>
              <a:t>Modèle : un volume stocké</a:t>
            </a:r>
          </a:p>
          <a:p>
            <a:pPr lvl="1"/>
            <a:r>
              <a:rPr lang="fr-FR" smtClean="0"/>
              <a:t>Vue : différents indicateurs de ce volume</a:t>
            </a:r>
          </a:p>
          <a:p>
            <a:pPr lvl="1"/>
            <a:r>
              <a:rPr lang="fr-FR" smtClean="0"/>
              <a:t>Contrôle : différents contrôle selon le type de vue</a:t>
            </a:r>
          </a:p>
          <a:p>
            <a:pPr lvl="1"/>
            <a:endParaRPr lang="fr-FR" smtClean="0"/>
          </a:p>
          <a:p>
            <a:r>
              <a:rPr lang="fr-FR" sz="2600" smtClean="0"/>
              <a:t>Inspiré de l’exemple de Baptiste Wicht, « Implémentation du pattern MVC » sur Developpez.com</a:t>
            </a:r>
          </a:p>
          <a:p>
            <a:pPr lvl="1"/>
            <a:r>
              <a:rPr lang="fr-FR" sz="2200" smtClean="0">
                <a:hlinkClick r:id="rId2"/>
              </a:rPr>
              <a:t>http://baptiste-wicht.developpez.com/tutoriel/conception/mvc/</a:t>
            </a:r>
            <a:r>
              <a:rPr lang="fr-FR" sz="2200" smtClean="0"/>
              <a:t>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9FD4-7898-4E89-B370-C36E340DAB79}" type="slidenum">
              <a:rPr lang="fr-FR"/>
              <a:pPr>
                <a:defRPr/>
              </a:pPr>
              <a:t>110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86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B224B-675C-446C-A5C4-5DFA0DE4F405}" type="slidenum">
              <a:rPr lang="fr-FR"/>
              <a:pPr>
                <a:defRPr/>
              </a:pPr>
              <a:t>111</a:t>
            </a:fld>
            <a:endParaRPr lang="fr-FR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39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: interactions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5BC04-5266-419A-B9E8-0135D95A1CE2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8A533-8558-472E-A25E-87616DE459F0}" type="slidenum">
              <a:rPr lang="fr-FR"/>
              <a:pPr>
                <a:defRPr/>
              </a:pPr>
              <a:t>112</a:t>
            </a:fld>
            <a:endParaRPr lang="fr-FR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785938"/>
            <a:ext cx="8977313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63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1422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4E1EB-6708-48A5-A20D-2C033E39A3A7}" type="slidenum">
              <a:rPr lang="fr-FR"/>
              <a:pPr>
                <a:defRPr/>
              </a:pPr>
              <a:t>113</a:t>
            </a:fld>
            <a:endParaRPr lang="fr-FR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57245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714875" y="1357313"/>
            <a:ext cx="1214438" cy="192881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857500"/>
            <a:ext cx="57245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500563"/>
            <a:ext cx="57245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4313" y="1000125"/>
            <a:ext cx="1214437" cy="178593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500188" y="1857375"/>
            <a:ext cx="1214437" cy="78581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643188" y="1357313"/>
            <a:ext cx="2071687" cy="78581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99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: le modèle</a:t>
            </a:r>
            <a:endParaRPr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smtClean="0">
                <a:solidFill>
                  <a:schemeClr val="tx2"/>
                </a:solidFill>
              </a:rPr>
              <a:t>Classe VolumeModel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Attributs</a:t>
            </a:r>
            <a:r>
              <a:rPr lang="fr-FR" sz="2400" smtClean="0"/>
              <a:t> :</a:t>
            </a:r>
          </a:p>
          <a:p>
            <a:pPr lvl="1"/>
            <a:r>
              <a:rPr lang="fr-FR" sz="2000" smtClean="0"/>
              <a:t>int </a:t>
            </a:r>
            <a:r>
              <a:rPr lang="fr-FR" sz="2000" smtClean="0">
                <a:solidFill>
                  <a:srgbClr val="7030A0"/>
                </a:solidFill>
              </a:rPr>
              <a:t>volume</a:t>
            </a:r>
            <a:r>
              <a:rPr lang="fr-FR" sz="2000" smtClean="0"/>
              <a:t> : le volume stocké</a:t>
            </a:r>
          </a:p>
          <a:p>
            <a:pPr lvl="1"/>
            <a:r>
              <a:rPr lang="fr-FR" sz="2000" smtClean="0"/>
              <a:t>EventListenerList  </a:t>
            </a:r>
            <a:r>
              <a:rPr lang="fr-FR" sz="2000" smtClean="0">
                <a:solidFill>
                  <a:srgbClr val="7030A0"/>
                </a:solidFill>
              </a:rPr>
              <a:t>listeners</a:t>
            </a:r>
            <a:r>
              <a:rPr lang="fr-FR" sz="2000" smtClean="0"/>
              <a:t> : les </a:t>
            </a:r>
            <a:r>
              <a:rPr lang="fr-FR" sz="2000" i="1" smtClean="0"/>
              <a:t>listeners</a:t>
            </a:r>
            <a:r>
              <a:rPr lang="fr-FR" sz="2000" smtClean="0"/>
              <a:t> abonnés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Méthodes</a:t>
            </a:r>
            <a:r>
              <a:rPr lang="fr-FR" sz="2400" smtClean="0"/>
              <a:t> : 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getVolume</a:t>
            </a:r>
            <a:r>
              <a:rPr lang="fr-FR" sz="2000" smtClean="0"/>
              <a:t>  : récupère la valeur du volume </a:t>
            </a: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setVolume</a:t>
            </a:r>
            <a:r>
              <a:rPr lang="fr-FR" sz="2000" smtClean="0"/>
              <a:t> : modifie la valeur du volume et déclenche </a:t>
            </a:r>
            <a:r>
              <a:rPr lang="fr-FR" sz="2000" i="1" smtClean="0"/>
              <a:t>fireVolumeChanged</a:t>
            </a: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fireVolumeChanged</a:t>
            </a:r>
            <a:r>
              <a:rPr lang="fr-FR" sz="2000" smtClean="0"/>
              <a:t> : notification des </a:t>
            </a:r>
            <a:r>
              <a:rPr lang="fr-FR" sz="2000" i="1" smtClean="0"/>
              <a:t>listeners</a:t>
            </a:r>
            <a:r>
              <a:rPr lang="fr-FR" sz="2000" smtClean="0"/>
              <a:t> 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addVolumeListener</a:t>
            </a:r>
            <a:r>
              <a:rPr lang="fr-FR" sz="2000" smtClean="0"/>
              <a:t> / </a:t>
            </a:r>
            <a:r>
              <a:rPr lang="fr-FR" sz="2000" smtClean="0">
                <a:solidFill>
                  <a:srgbClr val="7030A0"/>
                </a:solidFill>
              </a:rPr>
              <a:t>removeVolumeListener</a:t>
            </a:r>
            <a:r>
              <a:rPr lang="fr-FR" sz="2000" smtClean="0"/>
              <a:t> : abonnement / désabonnement d’un </a:t>
            </a:r>
            <a:r>
              <a:rPr lang="fr-FR" sz="2000" i="1" smtClean="0"/>
              <a:t>listener</a:t>
            </a:r>
            <a:r>
              <a:rPr lang="fr-FR" sz="2000" smtClean="0"/>
              <a:t> </a:t>
            </a:r>
          </a:p>
          <a:p>
            <a:pPr lvl="1"/>
            <a:endParaRPr lang="fr-FR" sz="200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9E03A-0113-4EB3-9DE2-619CC15FBB43}" type="slidenum">
              <a:rPr lang="fr-FR"/>
              <a:pPr>
                <a:defRPr/>
              </a:pPr>
              <a:t>114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143000"/>
            <a:ext cx="5229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357313"/>
            <a:ext cx="6657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19175"/>
            <a:ext cx="527526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34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32951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dirty="0" smtClean="0"/>
              <a:t>Exemple : </a:t>
            </a:r>
            <a:br>
              <a:rPr sz="3600" dirty="0" smtClean="0"/>
            </a:br>
            <a:r>
              <a:rPr sz="3600" dirty="0" smtClean="0"/>
              <a:t>Les événements et les écouteurs </a:t>
            </a:r>
            <a:endParaRPr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46063" y="1535113"/>
            <a:ext cx="4040187" cy="639762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Événements déclenchés à chaque modification du modèle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46063" y="2174875"/>
            <a:ext cx="4183062" cy="411162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Classe </a:t>
            </a:r>
            <a:r>
              <a:rPr lang="fr-FR" b="1" dirty="0" err="1" smtClean="0">
                <a:solidFill>
                  <a:schemeClr val="tx2"/>
                </a:solidFill>
              </a:rPr>
              <a:t>VolumeChangedEvent</a:t>
            </a:r>
            <a:endParaRPr lang="fr-FR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>
                <a:solidFill>
                  <a:schemeClr val="tx2"/>
                </a:solidFill>
              </a:rPr>
              <a:t>Extends</a:t>
            </a:r>
            <a:r>
              <a:rPr lang="fr-FR" dirty="0" smtClean="0"/>
              <a:t> : </a:t>
            </a:r>
            <a:r>
              <a:rPr lang="fr-FR" b="1" dirty="0" err="1" smtClean="0">
                <a:solidFill>
                  <a:srgbClr val="7030A0"/>
                </a:solidFill>
              </a:rPr>
              <a:t>EventObject</a:t>
            </a:r>
            <a:endParaRPr lang="fr-FR" b="1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Attributs</a:t>
            </a:r>
            <a:r>
              <a:rPr lang="fr-FR" dirty="0" smtClean="0"/>
              <a:t>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dirty="0" err="1" smtClean="0"/>
              <a:t>int</a:t>
            </a:r>
            <a:r>
              <a:rPr lang="fr-FR" sz="2200" dirty="0" smtClean="0"/>
              <a:t> </a:t>
            </a:r>
            <a:r>
              <a:rPr lang="fr-FR" sz="2200" b="1" dirty="0" err="1" smtClean="0">
                <a:solidFill>
                  <a:srgbClr val="7030A0"/>
                </a:solidFill>
              </a:rPr>
              <a:t>newVolume</a:t>
            </a:r>
            <a:r>
              <a:rPr lang="fr-FR" sz="2200" dirty="0" smtClean="0"/>
              <a:t> : nouvelle valeur de modèle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Constructeur</a:t>
            </a:r>
            <a:r>
              <a:rPr lang="fr-FR" dirty="0" smtClean="0"/>
              <a:t>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dirty="0" err="1" smtClean="0">
                <a:solidFill>
                  <a:srgbClr val="7030A0"/>
                </a:solidFill>
              </a:rPr>
              <a:t>VolumeChangedEvent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smtClean="0"/>
              <a:t>(Object source, </a:t>
            </a:r>
            <a:r>
              <a:rPr lang="fr-FR" sz="2200" dirty="0" err="1" smtClean="0"/>
              <a:t>int</a:t>
            </a:r>
            <a:r>
              <a:rPr lang="fr-FR" sz="2200" dirty="0" smtClean="0"/>
              <a:t> </a:t>
            </a:r>
            <a:r>
              <a:rPr lang="fr-FR" sz="2200" dirty="0" err="1" smtClean="0"/>
              <a:t>newVolume</a:t>
            </a:r>
            <a:r>
              <a:rPr lang="fr-FR" sz="2200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Méthodes</a:t>
            </a:r>
            <a:r>
              <a:rPr lang="fr-FR" dirty="0" smtClean="0"/>
              <a:t>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b="1" dirty="0" err="1" smtClean="0">
                <a:solidFill>
                  <a:srgbClr val="7030A0"/>
                </a:solidFill>
              </a:rPr>
              <a:t>getNewVolume</a:t>
            </a:r>
            <a:r>
              <a:rPr lang="fr-FR" sz="2200" dirty="0" smtClean="0"/>
              <a:t> : récupère le nouveau valeur du volume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959350" y="1535113"/>
            <a:ext cx="4041775" cy="639762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Écouteurs (</a:t>
            </a:r>
            <a:r>
              <a:rPr lang="fr-FR" dirty="0" err="1" smtClean="0"/>
              <a:t>listeners</a:t>
            </a:r>
            <a:r>
              <a:rPr lang="fr-FR" dirty="0" smtClean="0"/>
              <a:t>) abonnés aux événements 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00563" y="2174875"/>
            <a:ext cx="4572000" cy="3951288"/>
          </a:xfrm>
        </p:spPr>
        <p:txBody>
          <a:bodyPr/>
          <a:lstStyle/>
          <a:p>
            <a:r>
              <a:rPr lang="fr-FR" b="1" smtClean="0">
                <a:solidFill>
                  <a:schemeClr val="tx2"/>
                </a:solidFill>
              </a:rPr>
              <a:t>Interface VolumeModelListener</a:t>
            </a:r>
          </a:p>
          <a:p>
            <a:r>
              <a:rPr lang="fr-FR" smtClean="0">
                <a:solidFill>
                  <a:schemeClr val="tx2"/>
                </a:solidFill>
              </a:rPr>
              <a:t>Extends</a:t>
            </a:r>
            <a:r>
              <a:rPr lang="fr-FR" smtClean="0"/>
              <a:t> : </a:t>
            </a:r>
            <a:r>
              <a:rPr lang="fr-FR" b="1" smtClean="0">
                <a:solidFill>
                  <a:srgbClr val="7030A0"/>
                </a:solidFill>
              </a:rPr>
              <a:t>EventListener</a:t>
            </a:r>
          </a:p>
          <a:p>
            <a:r>
              <a:rPr lang="fr-FR" smtClean="0">
                <a:solidFill>
                  <a:schemeClr val="tx2"/>
                </a:solidFill>
              </a:rPr>
              <a:t>Méthodes</a:t>
            </a:r>
            <a:r>
              <a:rPr lang="fr-FR" smtClean="0"/>
              <a:t> :</a:t>
            </a:r>
          </a:p>
          <a:p>
            <a:pPr lvl="1"/>
            <a:r>
              <a:rPr lang="fr-FR" smtClean="0">
                <a:solidFill>
                  <a:srgbClr val="7030A0"/>
                </a:solidFill>
              </a:rPr>
              <a:t>volumeChanged</a:t>
            </a:r>
            <a:r>
              <a:rPr lang="fr-FR" smtClean="0"/>
              <a:t> (VolumeChangedEvent event) : </a:t>
            </a:r>
            <a:r>
              <a:rPr lang="fr-FR" i="1" smtClean="0"/>
              <a:t>notification</a:t>
            </a:r>
            <a:r>
              <a:rPr lang="fr-FR" smtClean="0"/>
              <a:t> occurrence de l’événement </a:t>
            </a:r>
          </a:p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7B578-840B-4478-A57A-EDA3B3E7A976}" type="slidenum">
              <a:rPr lang="fr-FR"/>
              <a:pPr>
                <a:defRPr/>
              </a:pPr>
              <a:t>115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2" y="4500563"/>
            <a:ext cx="4902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143500"/>
            <a:ext cx="73453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41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: le contrôleur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25" cy="4525963"/>
          </a:xfrm>
        </p:spPr>
        <p:txBody>
          <a:bodyPr/>
          <a:lstStyle/>
          <a:p>
            <a:r>
              <a:rPr lang="fr-FR" sz="2400" b="1" smtClean="0">
                <a:solidFill>
                  <a:schemeClr val="tx2"/>
                </a:solidFill>
              </a:rPr>
              <a:t>Classe</a:t>
            </a:r>
            <a:r>
              <a:rPr lang="fr-FR" sz="2400" smtClean="0"/>
              <a:t> </a:t>
            </a:r>
            <a:r>
              <a:rPr lang="fr-FR" sz="2400" b="1" smtClean="0">
                <a:solidFill>
                  <a:schemeClr val="tx2"/>
                </a:solidFill>
              </a:rPr>
              <a:t>VolumeController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Attributs</a:t>
            </a:r>
            <a:r>
              <a:rPr lang="fr-FR" sz="2400" smtClean="0"/>
              <a:t> :</a:t>
            </a:r>
          </a:p>
          <a:p>
            <a:pPr lvl="1"/>
            <a:r>
              <a:rPr lang="fr-FR" sz="2000" smtClean="0"/>
              <a:t>VolumeModel </a:t>
            </a:r>
            <a:r>
              <a:rPr lang="fr-FR" sz="2000" b="1" smtClean="0">
                <a:solidFill>
                  <a:srgbClr val="7030A0"/>
                </a:solidFill>
              </a:rPr>
              <a:t>model</a:t>
            </a:r>
            <a:r>
              <a:rPr lang="fr-FR" sz="2000" smtClean="0"/>
              <a:t> : le lien vers le </a:t>
            </a:r>
            <a:r>
              <a:rPr lang="fr-FR" sz="2000" i="1" smtClean="0"/>
              <a:t>modèle</a:t>
            </a:r>
          </a:p>
          <a:p>
            <a:pPr lvl="1"/>
            <a:r>
              <a:rPr lang="fr-FR" sz="2000" smtClean="0"/>
              <a:t>List&lt;VolumeView&gt; </a:t>
            </a:r>
            <a:r>
              <a:rPr lang="fr-FR" sz="2000" smtClean="0">
                <a:solidFill>
                  <a:srgbClr val="7030A0"/>
                </a:solidFill>
              </a:rPr>
              <a:t>views</a:t>
            </a:r>
            <a:r>
              <a:rPr lang="fr-FR" sz="2000" smtClean="0"/>
              <a:t> : ensemble de </a:t>
            </a:r>
            <a:r>
              <a:rPr lang="fr-FR" sz="2000" i="1" smtClean="0"/>
              <a:t>vues</a:t>
            </a:r>
            <a:r>
              <a:rPr lang="fr-FR" sz="2000" smtClean="0"/>
              <a:t> dont s’occupe le contrôler 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Méthodes</a:t>
            </a:r>
            <a:r>
              <a:rPr lang="fr-FR" sz="2400" smtClean="0"/>
              <a:t> :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getModel / setModel 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displayViews / closeViews</a:t>
            </a: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addView / removeView </a:t>
            </a:r>
            <a:r>
              <a:rPr lang="fr-FR" sz="2000" smtClean="0"/>
              <a:t>: ajoute / enlève une vue de la liste internet et  </a:t>
            </a:r>
            <a:r>
              <a:rPr lang="fr-FR" sz="2000" i="1" smtClean="0"/>
              <a:t>adonne</a:t>
            </a:r>
            <a:r>
              <a:rPr lang="fr-FR" sz="2000" smtClean="0"/>
              <a:t> / </a:t>
            </a:r>
            <a:r>
              <a:rPr lang="fr-FR" sz="2000" i="1" smtClean="0"/>
              <a:t>désabonne</a:t>
            </a:r>
            <a:r>
              <a:rPr lang="fr-FR" sz="2000" smtClean="0"/>
              <a:t> la vue au </a:t>
            </a:r>
            <a:r>
              <a:rPr lang="fr-FR" sz="2000" i="1" smtClean="0"/>
              <a:t>modèle </a:t>
            </a:r>
            <a:endParaRPr lang="fr-FR" sz="2000" i="1" smtClean="0">
              <a:solidFill>
                <a:srgbClr val="7030A0"/>
              </a:solidFill>
            </a:endParaRP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notifyVolumeChange</a:t>
            </a:r>
            <a:r>
              <a:rPr lang="fr-FR" sz="2000" smtClean="0"/>
              <a:t> : informe le modèle lorsque les données ont été modifiées par l’utilisateur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81AA8-5C84-44FA-8BD8-C1FCCC9A2090}" type="slidenum">
              <a:rPr lang="fr-FR"/>
              <a:pPr>
                <a:defRPr/>
              </a:pPr>
              <a:t>116</a:t>
            </a:fld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952500"/>
            <a:ext cx="406082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571500"/>
            <a:ext cx="398621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857375"/>
            <a:ext cx="46577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643063"/>
            <a:ext cx="56530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7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: la vue abstraite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Classe Abstract </a:t>
            </a:r>
            <a:r>
              <a:rPr lang="fr-FR" b="1" dirty="0" err="1" smtClean="0">
                <a:solidFill>
                  <a:schemeClr val="tx2"/>
                </a:solidFill>
              </a:rPr>
              <a:t>VolumeView</a:t>
            </a:r>
            <a:endParaRPr lang="fr-FR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>
                <a:solidFill>
                  <a:schemeClr val="tx2"/>
                </a:solidFill>
              </a:rPr>
              <a:t>Implements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VolumeModelListener</a:t>
            </a:r>
            <a:endParaRPr lang="fr-FR" b="1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Attributs</a:t>
            </a:r>
            <a:r>
              <a:rPr lang="fr-FR" dirty="0" smtClean="0"/>
              <a:t>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err="1" smtClean="0">
                <a:solidFill>
                  <a:srgbClr val="7030A0"/>
                </a:solidFill>
              </a:rPr>
              <a:t>VolumeController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controller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dirty="0" smtClean="0"/>
              <a:t>: le contrôleur responsable par cette vue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Constructeurs</a:t>
            </a:r>
            <a:r>
              <a:rPr lang="fr-FR" dirty="0" smtClean="0"/>
              <a:t>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err="1" smtClean="0">
                <a:solidFill>
                  <a:srgbClr val="7030A0"/>
                </a:solidFill>
              </a:rPr>
              <a:t>VolumeView</a:t>
            </a:r>
            <a:r>
              <a:rPr lang="fr-FR" b="1" dirty="0" smtClean="0">
                <a:solidFill>
                  <a:srgbClr val="7030A0"/>
                </a:solidFill>
              </a:rPr>
              <a:t>(</a:t>
            </a:r>
            <a:r>
              <a:rPr lang="fr-FR" b="1" dirty="0" err="1" smtClean="0">
                <a:solidFill>
                  <a:srgbClr val="7030A0"/>
                </a:solidFill>
              </a:rPr>
              <a:t>VolumeController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controller</a:t>
            </a:r>
            <a:r>
              <a:rPr lang="fr-FR" b="1" dirty="0" smtClean="0">
                <a:solidFill>
                  <a:srgbClr val="7030A0"/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Méthodes</a:t>
            </a:r>
            <a:r>
              <a:rPr lang="fr-FR" dirty="0" smtClean="0"/>
              <a:t>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err="1" smtClean="0">
                <a:solidFill>
                  <a:srgbClr val="7030A0"/>
                </a:solidFill>
              </a:rPr>
              <a:t>VolumeController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getController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abstract </a:t>
            </a:r>
            <a:r>
              <a:rPr lang="fr-FR" dirty="0" err="1" smtClean="0"/>
              <a:t>void</a:t>
            </a:r>
            <a:r>
              <a:rPr lang="fr-FR" dirty="0" smtClean="0"/>
              <a:t> display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abstract </a:t>
            </a:r>
            <a:r>
              <a:rPr lang="fr-FR" dirty="0" err="1" smtClean="0"/>
              <a:t>void</a:t>
            </a:r>
            <a:r>
              <a:rPr lang="fr-FR" dirty="0" smtClean="0"/>
              <a:t> close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abstract </a:t>
            </a:r>
            <a:r>
              <a:rPr lang="fr-FR" dirty="0" err="1" smtClean="0"/>
              <a:t>void</a:t>
            </a:r>
            <a:r>
              <a:rPr lang="fr-FR" dirty="0" smtClean="0"/>
              <a:t> </a:t>
            </a:r>
            <a:r>
              <a:rPr lang="fr-FR" dirty="0" err="1" smtClean="0"/>
              <a:t>setLocation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abstract </a:t>
            </a:r>
            <a:r>
              <a:rPr lang="fr-FR" dirty="0" err="1" smtClean="0"/>
              <a:t>void</a:t>
            </a:r>
            <a:r>
              <a:rPr lang="fr-FR" dirty="0" smtClean="0"/>
              <a:t> </a:t>
            </a:r>
            <a:r>
              <a:rPr lang="fr-FR" dirty="0" err="1" smtClean="0"/>
              <a:t>setSize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abstract Dimension </a:t>
            </a:r>
            <a:r>
              <a:rPr lang="fr-FR" dirty="0" err="1" smtClean="0"/>
              <a:t>getSize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642D9-624E-4CBD-93D3-A32D212C6EA7}" type="slidenum">
              <a:rPr lang="fr-FR"/>
              <a:pPr>
                <a:defRPr/>
              </a:pPr>
              <a:t>117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2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/>
              <a:t>Exemple : les vues concrètes  </a:t>
            </a:r>
            <a:endParaRPr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smtClean="0"/>
              <a:t>Vue « passive » : uniquement visualisation</a:t>
            </a:r>
          </a:p>
          <a:p>
            <a:r>
              <a:rPr lang="fr-FR" sz="2400" b="1" smtClean="0">
                <a:solidFill>
                  <a:schemeClr val="tx2"/>
                </a:solidFill>
              </a:rPr>
              <a:t>Classe VolumeListView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Extends</a:t>
            </a:r>
            <a:r>
              <a:rPr lang="fr-FR" sz="2400" smtClean="0"/>
              <a:t> </a:t>
            </a:r>
            <a:r>
              <a:rPr lang="fr-FR" sz="2400" b="1" smtClean="0">
                <a:solidFill>
                  <a:schemeClr val="tx2"/>
                </a:solidFill>
              </a:rPr>
              <a:t>VolumeView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Attributs</a:t>
            </a:r>
            <a:r>
              <a:rPr lang="fr-FR" sz="2400" smtClean="0"/>
              <a:t> :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JFrame jFrame </a:t>
            </a:r>
            <a:r>
              <a:rPr lang="fr-FR" sz="2000" smtClean="0"/>
              <a:t>: fenêtre de visualisation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JList jVolumeList </a:t>
            </a:r>
            <a:r>
              <a:rPr lang="fr-FR" sz="2000" smtClean="0"/>
              <a:t>: liste (JList) contenant l’historique du volume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DefaultListModel jListModel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Méthodes</a:t>
            </a:r>
            <a:r>
              <a:rPr lang="fr-FR" sz="2400" smtClean="0"/>
              <a:t> (liste non-exhaustive) :</a:t>
            </a: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buildFrame</a:t>
            </a:r>
            <a:r>
              <a:rPr lang="fr-FR" sz="2000" smtClean="0"/>
              <a:t> : construction de la fenêtre</a:t>
            </a: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volumeChanged</a:t>
            </a:r>
            <a:r>
              <a:rPr lang="fr-FR" sz="2000" smtClean="0">
                <a:solidFill>
                  <a:srgbClr val="7030A0"/>
                </a:solidFill>
              </a:rPr>
              <a:t> </a:t>
            </a:r>
            <a:r>
              <a:rPr lang="fr-FR" sz="2000" smtClean="0"/>
              <a:t>: notification d’une modification dans le modèle (interface </a:t>
            </a:r>
            <a:r>
              <a:rPr lang="fr-FR" sz="2000" smtClean="0">
                <a:solidFill>
                  <a:srgbClr val="7030A0"/>
                </a:solidFill>
              </a:rPr>
              <a:t>VolumeModelListener</a:t>
            </a:r>
            <a:r>
              <a:rPr lang="fr-FR" sz="200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BF109-C8C8-41BA-A6F5-731DB8BE4A65}" type="slidenum">
              <a:rPr lang="fr-FR"/>
              <a:pPr>
                <a:defRPr/>
              </a:pPr>
              <a:t>118</a:t>
            </a:fld>
            <a:endParaRPr lang="fr-FR"/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28750"/>
            <a:ext cx="11811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1276350"/>
            <a:ext cx="61245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972175"/>
            <a:ext cx="60721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48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/>
              <a:t>Exemple : les vues concrètes  </a:t>
            </a:r>
            <a:endParaRPr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smtClean="0"/>
              <a:t>Vue « passive » : uniquement visualisation</a:t>
            </a:r>
          </a:p>
          <a:p>
            <a:r>
              <a:rPr lang="fr-FR" sz="2400" b="1" smtClean="0">
                <a:solidFill>
                  <a:schemeClr val="tx2"/>
                </a:solidFill>
              </a:rPr>
              <a:t>Classe VolumeProgressView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Extends</a:t>
            </a:r>
            <a:r>
              <a:rPr lang="fr-FR" sz="2400" smtClean="0"/>
              <a:t> </a:t>
            </a:r>
            <a:r>
              <a:rPr lang="fr-FR" sz="2400" b="1" smtClean="0">
                <a:solidFill>
                  <a:schemeClr val="tx2"/>
                </a:solidFill>
              </a:rPr>
              <a:t>VolumeView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Attributs</a:t>
            </a:r>
            <a:r>
              <a:rPr lang="fr-FR" sz="2400" smtClean="0"/>
              <a:t> :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JFrame jFrame </a:t>
            </a:r>
            <a:r>
              <a:rPr lang="fr-FR" sz="2000" smtClean="0"/>
              <a:t>: fenêtre de visualisation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JProgressBar jProgress </a:t>
            </a:r>
            <a:r>
              <a:rPr lang="fr-FR" sz="2000" smtClean="0"/>
              <a:t>: barre de progression pour visualiser l’évolution du volume</a:t>
            </a:r>
            <a:endParaRPr lang="fr-FR" sz="2000" smtClean="0">
              <a:solidFill>
                <a:srgbClr val="7030A0"/>
              </a:solidFill>
            </a:endParaRPr>
          </a:p>
          <a:p>
            <a:r>
              <a:rPr lang="fr-FR" sz="2400" smtClean="0">
                <a:solidFill>
                  <a:schemeClr val="tx2"/>
                </a:solidFill>
              </a:rPr>
              <a:t>Méthodes</a:t>
            </a:r>
            <a:r>
              <a:rPr lang="fr-FR" sz="2400" smtClean="0"/>
              <a:t> (liste non-exhaustive) :</a:t>
            </a: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buildFrame</a:t>
            </a:r>
            <a:r>
              <a:rPr lang="fr-FR" sz="2000" smtClean="0"/>
              <a:t> : construction de la fenêtre</a:t>
            </a: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volumeChanged</a:t>
            </a:r>
            <a:r>
              <a:rPr lang="fr-FR" sz="2000" smtClean="0">
                <a:solidFill>
                  <a:srgbClr val="7030A0"/>
                </a:solidFill>
              </a:rPr>
              <a:t> </a:t>
            </a:r>
            <a:r>
              <a:rPr lang="fr-FR" sz="2000" smtClean="0"/>
              <a:t>: notification d’une modification dans le modèle (interface </a:t>
            </a:r>
            <a:r>
              <a:rPr lang="fr-FR" sz="2000" smtClean="0">
                <a:solidFill>
                  <a:srgbClr val="7030A0"/>
                </a:solidFill>
              </a:rPr>
              <a:t>VolumeModelListener</a:t>
            </a:r>
            <a:r>
              <a:rPr lang="fr-FR" sz="200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B4CE4-15A5-487A-8A3F-2AE7CC9C7639}" type="slidenum">
              <a:rPr lang="fr-FR"/>
              <a:pPr>
                <a:defRPr/>
              </a:pPr>
              <a:t>119</a:t>
            </a:fld>
            <a:endParaRPr lang="fr-FR"/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357313"/>
            <a:ext cx="1181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857375"/>
            <a:ext cx="65103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80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Héritage</a:t>
            </a:r>
            <a:endParaRPr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8625" y="1285875"/>
            <a:ext cx="6972300" cy="4525963"/>
          </a:xfrm>
        </p:spPr>
        <p:txBody>
          <a:bodyPr/>
          <a:lstStyle/>
          <a:p>
            <a:r>
              <a:rPr lang="fr-FR" b="1" smtClean="0">
                <a:solidFill>
                  <a:schemeClr val="tx2"/>
                </a:solidFill>
              </a:rPr>
              <a:t>Réutilisation</a:t>
            </a:r>
            <a:r>
              <a:rPr lang="fr-FR" smtClean="0"/>
              <a:t> d’une classe pour la création d’une nouvelle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11CD1-8B10-4AF7-A6CF-2C35AEB9E85F}" type="slidenum">
              <a:rPr lang="fr-FR"/>
              <a:pPr>
                <a:defRPr/>
              </a:pPr>
              <a:t>12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2500313"/>
            <a:ext cx="4375150" cy="32146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9" name="Picture 11" descr="Class Diagram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1357313"/>
            <a:ext cx="25400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3429000"/>
            <a:ext cx="6357937" cy="32385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Connector 13"/>
          <p:cNvCxnSpPr/>
          <p:nvPr/>
        </p:nvCxnSpPr>
        <p:spPr>
          <a:xfrm>
            <a:off x="2071688" y="6215063"/>
            <a:ext cx="40719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643188" y="3429000"/>
            <a:ext cx="857250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25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/>
              <a:t>Exemple : les vues concrètes </a:t>
            </a:r>
            <a:endParaRPr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428750"/>
            <a:ext cx="8358187" cy="469741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Vue « active » : permet visualisation et la modification du volume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tx2"/>
                </a:solidFill>
              </a:rPr>
              <a:t>Classe </a:t>
            </a:r>
            <a:r>
              <a:rPr lang="fr-FR" sz="2400" b="1" dirty="0" err="1" smtClean="0">
                <a:solidFill>
                  <a:schemeClr val="tx2"/>
                </a:solidFill>
              </a:rPr>
              <a:t>VolumeSliderView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err="1" smtClean="0">
                <a:solidFill>
                  <a:schemeClr val="tx2"/>
                </a:solidFill>
              </a:rPr>
              <a:t>Extends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VolumeView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err="1" smtClean="0">
                <a:solidFill>
                  <a:schemeClr val="tx2"/>
                </a:solidFill>
              </a:rPr>
              <a:t>Anonymous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listener</a:t>
            </a:r>
            <a:r>
              <a:rPr lang="fr-FR" sz="2400" dirty="0" smtClean="0">
                <a:solidFill>
                  <a:schemeClr val="tx2"/>
                </a:solidFill>
              </a:rPr>
              <a:t> : </a:t>
            </a:r>
            <a:r>
              <a:rPr lang="fr-FR" sz="2400" dirty="0" err="1" smtClean="0"/>
              <a:t>ActionListener</a:t>
            </a:r>
            <a:endParaRPr lang="fr-F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chemeClr val="tx2"/>
                </a:solidFill>
              </a:rPr>
              <a:t>Attributs</a:t>
            </a:r>
            <a:r>
              <a:rPr lang="fr-FR" sz="2400" dirty="0" smtClean="0"/>
              <a:t> (liste non-exhaustive)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dirty="0" err="1" smtClean="0">
                <a:solidFill>
                  <a:srgbClr val="7030A0"/>
                </a:solidFill>
              </a:rPr>
              <a:t>JSlider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err="1" smtClean="0">
                <a:solidFill>
                  <a:srgbClr val="7030A0"/>
                </a:solidFill>
              </a:rPr>
              <a:t>jSlider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smtClean="0"/>
              <a:t>: barre permettant de visualiser et modifier le volume</a:t>
            </a:r>
            <a:endParaRPr lang="fr-FR" sz="2200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chemeClr val="tx2"/>
                </a:solidFill>
              </a:rPr>
              <a:t>Méthodes</a:t>
            </a:r>
            <a:r>
              <a:rPr lang="fr-FR" sz="2400" dirty="0" smtClean="0"/>
              <a:t> (liste non-exhaustive)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dirty="0" err="1" smtClean="0">
                <a:solidFill>
                  <a:srgbClr val="7030A0"/>
                </a:solidFill>
              </a:rPr>
              <a:t>buildFrame</a:t>
            </a:r>
            <a:r>
              <a:rPr lang="fr-FR" sz="2200" dirty="0" smtClean="0"/>
              <a:t> : construction de la fenêtre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b="1" dirty="0" err="1" smtClean="0">
                <a:solidFill>
                  <a:srgbClr val="7030A0"/>
                </a:solidFill>
              </a:rPr>
              <a:t>volumeChanged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smtClean="0"/>
              <a:t>: notification d’une modification dans le modèle (interface </a:t>
            </a:r>
            <a:r>
              <a:rPr lang="fr-FR" sz="2200" dirty="0" err="1" smtClean="0">
                <a:solidFill>
                  <a:srgbClr val="7030A0"/>
                </a:solidFill>
              </a:rPr>
              <a:t>VolumeModelListener</a:t>
            </a:r>
            <a:r>
              <a:rPr lang="fr-FR" sz="2200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b="1" dirty="0" err="1" smtClean="0">
                <a:solidFill>
                  <a:srgbClr val="7030A0"/>
                </a:solidFill>
              </a:rPr>
              <a:t>notifyVolumeChange</a:t>
            </a:r>
            <a:r>
              <a:rPr lang="fr-FR" sz="2200" dirty="0" smtClean="0"/>
              <a:t> : informe le contrôleur d’un changement de valeur effectué par le utilisateur</a:t>
            </a:r>
            <a:endParaRPr lang="fr-FR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C0285-5A05-474D-AEE0-77D0484ED791}" type="slidenum">
              <a:rPr lang="fr-FR"/>
              <a:pPr>
                <a:defRPr/>
              </a:pPr>
              <a:t>120</a:t>
            </a:fld>
            <a:endParaRPr lang="fr-FR"/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928813"/>
            <a:ext cx="23145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1357313"/>
            <a:ext cx="598328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500313"/>
            <a:ext cx="657860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55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/>
              <a:t>Exemple : les vues concrètes </a:t>
            </a:r>
            <a:endParaRPr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285875"/>
            <a:ext cx="8358187" cy="50006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Vue « active » : permet visualisation et la modification du volume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tx2"/>
                </a:solidFill>
              </a:rPr>
              <a:t>Classe </a:t>
            </a:r>
            <a:r>
              <a:rPr lang="fr-FR" sz="2400" b="1" dirty="0" err="1" smtClean="0">
                <a:solidFill>
                  <a:schemeClr val="tx2"/>
                </a:solidFill>
              </a:rPr>
              <a:t>VolumeSpinnerView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err="1" smtClean="0">
                <a:solidFill>
                  <a:schemeClr val="tx2"/>
                </a:solidFill>
              </a:rPr>
              <a:t>Extends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VolumeView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err="1" smtClean="0">
                <a:solidFill>
                  <a:schemeClr val="tx2"/>
                </a:solidFill>
              </a:rPr>
              <a:t>Anonymous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listener</a:t>
            </a:r>
            <a:r>
              <a:rPr lang="fr-FR" sz="2400" dirty="0" smtClean="0">
                <a:solidFill>
                  <a:schemeClr val="tx2"/>
                </a:solidFill>
              </a:rPr>
              <a:t> : </a:t>
            </a:r>
            <a:r>
              <a:rPr lang="fr-FR" sz="2400" dirty="0" err="1" smtClean="0"/>
              <a:t>ActionListener</a:t>
            </a:r>
            <a:endParaRPr lang="fr-F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chemeClr val="tx2"/>
                </a:solidFill>
              </a:rPr>
              <a:t>Attributs</a:t>
            </a:r>
            <a:r>
              <a:rPr lang="fr-FR" sz="2400" dirty="0" smtClean="0"/>
              <a:t> (liste non-exhaustive)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dirty="0" err="1" smtClean="0">
                <a:solidFill>
                  <a:srgbClr val="7030A0"/>
                </a:solidFill>
              </a:rPr>
              <a:t>JSpinner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err="1" smtClean="0">
                <a:solidFill>
                  <a:srgbClr val="7030A0"/>
                </a:solidFill>
              </a:rPr>
              <a:t>jSpinner</a:t>
            </a:r>
            <a:r>
              <a:rPr lang="fr-FR" sz="2200" dirty="0" smtClean="0">
                <a:solidFill>
                  <a:srgbClr val="7030A0"/>
                </a:solidFill>
              </a:rPr>
              <a:t> : </a:t>
            </a:r>
            <a:r>
              <a:rPr lang="fr-FR" sz="2200" dirty="0" smtClean="0"/>
              <a:t>zone de texte permettant la visualisation et la modification d’une valeur</a:t>
            </a:r>
            <a:endParaRPr lang="fr-FR" sz="2200" dirty="0" smtClean="0">
              <a:solidFill>
                <a:srgbClr val="7030A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dirty="0" smtClean="0">
                <a:solidFill>
                  <a:srgbClr val="7030A0"/>
                </a:solidFill>
              </a:rPr>
              <a:t>SpinnerNumberModel </a:t>
            </a:r>
            <a:r>
              <a:rPr lang="fr-FR" sz="2200" dirty="0" err="1" smtClean="0">
                <a:solidFill>
                  <a:srgbClr val="7030A0"/>
                </a:solidFill>
              </a:rPr>
              <a:t>spinnerModel</a:t>
            </a:r>
            <a:endParaRPr lang="fr-FR" sz="2200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chemeClr val="tx2"/>
                </a:solidFill>
              </a:rPr>
              <a:t>Méthodes</a:t>
            </a:r>
            <a:r>
              <a:rPr lang="fr-FR" sz="2400" dirty="0" smtClean="0"/>
              <a:t> (liste non-exhaustive)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dirty="0" err="1" smtClean="0">
                <a:solidFill>
                  <a:srgbClr val="7030A0"/>
                </a:solidFill>
              </a:rPr>
              <a:t>buildFrame</a:t>
            </a:r>
            <a:r>
              <a:rPr lang="fr-FR" sz="2200" dirty="0" smtClean="0"/>
              <a:t> : construction de la fenêtre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b="1" dirty="0" err="1" smtClean="0">
                <a:solidFill>
                  <a:srgbClr val="7030A0"/>
                </a:solidFill>
              </a:rPr>
              <a:t>volumeChanged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smtClean="0"/>
              <a:t>: notification d’une modification dans le modèle (interface </a:t>
            </a:r>
            <a:r>
              <a:rPr lang="fr-FR" sz="2200" dirty="0" err="1" smtClean="0">
                <a:solidFill>
                  <a:srgbClr val="7030A0"/>
                </a:solidFill>
              </a:rPr>
              <a:t>VolumeModelListener</a:t>
            </a:r>
            <a:r>
              <a:rPr lang="fr-FR" sz="2200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b="1" dirty="0" err="1" smtClean="0">
                <a:solidFill>
                  <a:srgbClr val="7030A0"/>
                </a:solidFill>
              </a:rPr>
              <a:t>notifyVolumeChange</a:t>
            </a:r>
            <a:r>
              <a:rPr lang="fr-FR" sz="2200" dirty="0" smtClean="0"/>
              <a:t> : informe le contrôleur d’un changement de valeur effectué par le utilisateur</a:t>
            </a:r>
            <a:endParaRPr lang="fr-FR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AB3D0-BD9A-403E-9BE8-20367D908593}" type="slidenum">
              <a:rPr lang="fr-FR"/>
              <a:pPr>
                <a:defRPr/>
              </a:pPr>
              <a:t>121</a:t>
            </a:fld>
            <a:endParaRPr lang="fr-FR"/>
          </a:p>
        </p:txBody>
      </p:sp>
      <p:pic>
        <p:nvPicPr>
          <p:cNvPr id="327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57375"/>
            <a:ext cx="15716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606550"/>
            <a:ext cx="6215062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214563"/>
            <a:ext cx="6215062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01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: l’application</a:t>
            </a:r>
            <a:endParaRPr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Application VolumeApplication</a:t>
            </a:r>
          </a:p>
          <a:p>
            <a:pPr lvl="1"/>
            <a:r>
              <a:rPr lang="fr-FR" smtClean="0"/>
              <a:t>Un modèle : VolumeModel model</a:t>
            </a:r>
          </a:p>
          <a:p>
            <a:pPr lvl="1"/>
            <a:r>
              <a:rPr lang="fr-FR" smtClean="0"/>
              <a:t>Un contrôleur : VolumeController controller1</a:t>
            </a:r>
          </a:p>
          <a:p>
            <a:pPr lvl="1"/>
            <a:r>
              <a:rPr lang="fr-FR" smtClean="0"/>
              <a:t>Plusieurs vues </a:t>
            </a:r>
          </a:p>
          <a:p>
            <a:pPr lvl="2"/>
            <a:r>
              <a:rPr lang="fr-FR" smtClean="0"/>
              <a:t>VolumeListView</a:t>
            </a:r>
          </a:p>
          <a:p>
            <a:pPr lvl="2"/>
            <a:r>
              <a:rPr lang="fr-FR" smtClean="0"/>
              <a:t>VolumeProgressView</a:t>
            </a:r>
          </a:p>
          <a:p>
            <a:pPr lvl="2"/>
            <a:r>
              <a:rPr lang="fr-FR" smtClean="0"/>
              <a:t>VolumeSliderView</a:t>
            </a:r>
          </a:p>
          <a:p>
            <a:pPr lvl="2"/>
            <a:r>
              <a:rPr lang="fr-FR" smtClean="0"/>
              <a:t>VolumeSpinnerView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7C2CD-3112-414F-BF3E-4BB21695DFC3}" type="slidenum">
              <a:rPr lang="fr-FR"/>
              <a:pPr>
                <a:defRPr/>
              </a:pPr>
              <a:t>122</a:t>
            </a:fld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86000"/>
            <a:ext cx="84264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68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Faire une application de contrôle d’un volume fictif avec deux vues :</a:t>
            </a:r>
          </a:p>
          <a:p>
            <a:pPr lvl="1"/>
            <a:r>
              <a:rPr lang="fr-FR" smtClean="0"/>
              <a:t>Vue 1 : un champ de texte qui affiche le volume courant et permet d’y ajouter une valeur</a:t>
            </a:r>
          </a:p>
          <a:p>
            <a:pPr lvl="1"/>
            <a:r>
              <a:rPr lang="fr-FR" smtClean="0"/>
              <a:t>Vue 2 : un label qui affiche le volume, avec deux boutons, un pour l’incrémenter d’un point et l’autre pour la décrémenter d’un point</a:t>
            </a:r>
          </a:p>
          <a:p>
            <a:pPr>
              <a:buFont typeface="Arial" charset="0"/>
              <a:buNone/>
            </a:pPr>
            <a:r>
              <a:rPr lang="fr-FR" smtClean="0"/>
              <a:t>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FA351-0BC9-4EFD-B1DE-3608224EEE81}" type="slidenum">
              <a:rPr lang="fr-FR"/>
              <a:pPr>
                <a:defRPr/>
              </a:pPr>
              <a:t>123</a:t>
            </a:fld>
            <a:endParaRPr lang="fr-FR"/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143500"/>
            <a:ext cx="323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14938"/>
            <a:ext cx="29670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60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Exercices</a:t>
            </a:r>
            <a:endParaRPr/>
          </a:p>
        </p:txBody>
      </p:sp>
      <p:sp>
        <p:nvSpPr>
          <p:cNvPr id="38915" name="Content Placeholder 16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525963"/>
          </a:xfrm>
        </p:spPr>
        <p:txBody>
          <a:bodyPr/>
          <a:lstStyle/>
          <a:p>
            <a:r>
              <a:rPr lang="fr-FR" smtClean="0"/>
              <a:t>Ecrire un « éditeur &lt;clé, valeur&gt; »  en MVC, avec une vue similaire à celle-ci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27/08/11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C77DC-78E1-4869-B07C-4DDE5DF120C7}" type="slidenum">
              <a:rPr lang="fr-FR"/>
              <a:pPr>
                <a:defRPr/>
              </a:pPr>
              <a:t>124</a:t>
            </a:fld>
            <a:endParaRPr lang="fr-FR"/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881313"/>
            <a:ext cx="4600575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5813" y="3286125"/>
            <a:ext cx="1946275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JList</a:t>
            </a:r>
            <a:r>
              <a:rPr lang="fr-FR" sz="2000" dirty="0"/>
              <a:t> avec les clés</a:t>
            </a:r>
          </a:p>
        </p:txBody>
      </p:sp>
      <p:cxnSp>
        <p:nvCxnSpPr>
          <p:cNvPr id="10" name="Shape 9"/>
          <p:cNvCxnSpPr>
            <a:stCxn id="8" idx="2"/>
          </p:cNvCxnSpPr>
          <p:nvPr/>
        </p:nvCxnSpPr>
        <p:spPr>
          <a:xfrm rot="16200000" flipH="1">
            <a:off x="2722563" y="2722562"/>
            <a:ext cx="742950" cy="267017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56325" y="1989138"/>
            <a:ext cx="2916238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JTextField</a:t>
            </a:r>
            <a:r>
              <a:rPr lang="fr-FR" sz="2000" dirty="0"/>
              <a:t> permettant l’édition des clés / valeurs</a:t>
            </a:r>
          </a:p>
        </p:txBody>
      </p:sp>
      <p:cxnSp>
        <p:nvCxnSpPr>
          <p:cNvPr id="13" name="Shape 12"/>
          <p:cNvCxnSpPr>
            <a:stCxn id="11" idx="2"/>
          </p:cNvCxnSpPr>
          <p:nvPr/>
        </p:nvCxnSpPr>
        <p:spPr>
          <a:xfrm rot="5400000">
            <a:off x="6987381" y="2658270"/>
            <a:ext cx="587375" cy="66516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11" idx="2"/>
          </p:cNvCxnSpPr>
          <p:nvPr/>
        </p:nvCxnSpPr>
        <p:spPr>
          <a:xfrm rot="16200000" flipH="1">
            <a:off x="7194550" y="3116263"/>
            <a:ext cx="1682750" cy="844550"/>
          </a:xfrm>
          <a:prstGeom prst="bentConnector4">
            <a:avLst>
              <a:gd name="adj1" fmla="val 5501"/>
              <a:gd name="adj2" fmla="val 15801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4313" y="4786313"/>
            <a:ext cx="3500437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JButton</a:t>
            </a:r>
            <a:r>
              <a:rPr lang="fr-FR" sz="2000" dirty="0"/>
              <a:t> pour les actions (ajout, modification, suppression) sur les propriétés </a:t>
            </a:r>
          </a:p>
        </p:txBody>
      </p:sp>
      <p:cxnSp>
        <p:nvCxnSpPr>
          <p:cNvPr id="18" name="Shape 17"/>
          <p:cNvCxnSpPr>
            <a:stCxn id="16" idx="2"/>
          </p:cNvCxnSpPr>
          <p:nvPr/>
        </p:nvCxnSpPr>
        <p:spPr>
          <a:xfrm rot="16200000" flipH="1">
            <a:off x="4023520" y="3742531"/>
            <a:ext cx="74612" cy="4194175"/>
          </a:xfrm>
          <a:prstGeom prst="bentConnector3">
            <a:avLst>
              <a:gd name="adj1" fmla="val 403638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72063" y="2714625"/>
            <a:ext cx="669925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Titre</a:t>
            </a:r>
          </a:p>
        </p:txBody>
      </p:sp>
      <p:sp>
        <p:nvSpPr>
          <p:cNvPr id="20" name="Flowchart: Or 6"/>
          <p:cNvSpPr/>
          <p:nvPr/>
        </p:nvSpPr>
        <p:spPr>
          <a:xfrm>
            <a:off x="8615669" y="116632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94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err="1" smtClean="0"/>
              <a:t>Exercice</a:t>
            </a:r>
            <a:endParaRPr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Faire une application pour insérer les employées dans un département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Vue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contenant un formulaire de saisie de l’employée</a:t>
            </a:r>
          </a:p>
          <a:p>
            <a:pPr lvl="1"/>
            <a:r>
              <a:rPr lang="fr-FR" b="1" dirty="0">
                <a:solidFill>
                  <a:schemeClr val="tx2"/>
                </a:solidFill>
              </a:rPr>
              <a:t>V</a:t>
            </a:r>
            <a:r>
              <a:rPr lang="fr-FR" b="1" dirty="0" smtClean="0">
                <a:solidFill>
                  <a:schemeClr val="tx2"/>
                </a:solidFill>
              </a:rPr>
              <a:t>ue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département </a:t>
            </a:r>
            <a:r>
              <a:rPr lang="fr-FR" dirty="0"/>
              <a:t>contenant les noms de tous les </a:t>
            </a:r>
            <a:r>
              <a:rPr lang="fr-FR" dirty="0" smtClean="0"/>
              <a:t>employés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Modèle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contenant un département, avec son ensemble d’employés </a:t>
            </a:r>
          </a:p>
          <a:p>
            <a:pPr lvl="1"/>
            <a:r>
              <a:rPr lang="fr-FR" i="1" dirty="0"/>
              <a:t>Si un </a:t>
            </a:r>
            <a:r>
              <a:rPr lang="fr-FR" i="1" dirty="0" smtClean="0"/>
              <a:t>employé </a:t>
            </a:r>
            <a:r>
              <a:rPr lang="fr-FR" i="1" dirty="0"/>
              <a:t>est </a:t>
            </a:r>
            <a:r>
              <a:rPr lang="fr-FR" i="1" dirty="0" smtClean="0"/>
              <a:t>ajouté, </a:t>
            </a:r>
            <a:r>
              <a:rPr lang="fr-FR" i="1" dirty="0"/>
              <a:t>la liste doit se mettre à jour</a:t>
            </a:r>
          </a:p>
          <a:p>
            <a:pPr lvl="1"/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BD2B-B9B8-441D-A991-20B18547C37A}" type="slidenum">
              <a:rPr lang="fr-FR"/>
              <a:pPr>
                <a:defRPr/>
              </a:pPr>
              <a:t>125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8028384" y="2546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16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126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20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Présentation</a:t>
            </a:r>
            <a:endParaRPr dirty="0"/>
          </a:p>
        </p:txBody>
      </p:sp>
      <p:sp>
        <p:nvSpPr>
          <p:cNvPr id="3075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smtClean="0">
                <a:solidFill>
                  <a:schemeClr val="tx2"/>
                </a:solidFill>
              </a:rPr>
              <a:t>Contenu prévisionnel</a:t>
            </a:r>
          </a:p>
        </p:txBody>
      </p:sp>
      <p:sp>
        <p:nvSpPr>
          <p:cNvPr id="3076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mtClean="0"/>
              <a:t>Révision Programmation Orientée Objets</a:t>
            </a:r>
          </a:p>
          <a:p>
            <a:pPr lvl="1"/>
            <a:r>
              <a:rPr lang="fr-FR" smtClean="0"/>
              <a:t>Révision concepts de base (classe, objet, héritage, polymorphisme…)</a:t>
            </a:r>
          </a:p>
          <a:p>
            <a:r>
              <a:rPr lang="fr-FR" smtClean="0"/>
              <a:t>Structures des données en Java</a:t>
            </a:r>
          </a:p>
          <a:p>
            <a:pPr lvl="1"/>
            <a:r>
              <a:rPr lang="fr-FR" smtClean="0"/>
              <a:t>Array, List, Map, Set… </a:t>
            </a:r>
          </a:p>
          <a:p>
            <a:r>
              <a:rPr lang="fr-FR" smtClean="0"/>
              <a:t>Traitement d’exceptions</a:t>
            </a:r>
          </a:p>
        </p:txBody>
      </p:sp>
      <p:sp>
        <p:nvSpPr>
          <p:cNvPr id="3077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078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smtClean="0"/>
              <a:t>Interface graphique</a:t>
            </a:r>
          </a:p>
          <a:p>
            <a:pPr lvl="1"/>
            <a:r>
              <a:rPr lang="fr-FR" smtClean="0"/>
              <a:t>AWT &amp; Swing </a:t>
            </a:r>
          </a:p>
          <a:p>
            <a:pPr lvl="1"/>
            <a:r>
              <a:rPr lang="fr-FR" smtClean="0"/>
              <a:t>Traitement d’événements </a:t>
            </a:r>
          </a:p>
          <a:p>
            <a:r>
              <a:rPr lang="fr-FR" smtClean="0"/>
              <a:t>Design patterns</a:t>
            </a:r>
          </a:p>
          <a:p>
            <a:r>
              <a:rPr lang="fr-FR" smtClean="0"/>
              <a:t>Modèle MVC</a:t>
            </a:r>
          </a:p>
          <a:p>
            <a:r>
              <a:rPr lang="fr-FR" smtClean="0"/>
              <a:t>Architectures 2-tier et 3-tier</a:t>
            </a:r>
          </a:p>
          <a:p>
            <a:r>
              <a:rPr lang="fr-FR" smtClean="0"/>
              <a:t>Accès aux bases des données en Java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790369-DB35-4000-A9B7-081CEA79C39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2E462-71F8-4229-9469-419A72E8FDFF}" type="slidenum">
              <a:rPr lang="fr-FR"/>
              <a:pPr>
                <a:defRPr/>
              </a:pPr>
              <a:t>127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5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Architectures</a:t>
            </a:r>
            <a:endParaRPr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31913"/>
            <a:ext cx="8229600" cy="4525962"/>
          </a:xfrm>
        </p:spPr>
        <p:txBody>
          <a:bodyPr/>
          <a:lstStyle/>
          <a:p>
            <a:r>
              <a:rPr lang="fr-FR" smtClean="0"/>
              <a:t>2-couches</a:t>
            </a:r>
          </a:p>
          <a:p>
            <a:pPr lvl="1"/>
            <a:r>
              <a:rPr lang="fr-FR" smtClean="0"/>
              <a:t>Séparation entre interface et logique d’application</a:t>
            </a:r>
          </a:p>
          <a:p>
            <a:pPr lvl="1"/>
            <a:r>
              <a:rPr lang="fr-FR" smtClean="0"/>
              <a:t>Réutilisation possible, mais limitée</a:t>
            </a:r>
          </a:p>
          <a:p>
            <a:pPr lvl="2"/>
            <a:r>
              <a:rPr lang="fr-FR" smtClean="0"/>
              <a:t>Dépendance  application </a:t>
            </a:r>
            <a:r>
              <a:rPr lang="fr-FR" smtClean="0">
                <a:sym typeface="Wingdings" pitchFamily="2" charset="2"/>
              </a:rPr>
              <a:t> interface</a:t>
            </a:r>
          </a:p>
          <a:p>
            <a:pPr lvl="2"/>
            <a:r>
              <a:rPr lang="fr-FR" smtClean="0">
                <a:sym typeface="Wingdings" pitchFamily="2" charset="2"/>
              </a:rPr>
              <a:t>Changement d’interface demande des modifications sur l’application 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9B9C4-5D46-4ECA-BE92-0B860E8642B8}" type="slidenum">
              <a:rPr lang="fr-FR"/>
              <a:pPr>
                <a:defRPr/>
              </a:pPr>
              <a:t>128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43306" y="4786322"/>
            <a:ext cx="3000396" cy="4286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Couche  interface</a:t>
            </a:r>
            <a:endParaRPr lang="fr-FR" dirty="0"/>
          </a:p>
        </p:txBody>
      </p:sp>
      <p:pic>
        <p:nvPicPr>
          <p:cNvPr id="41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4000500"/>
            <a:ext cx="6731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Can 10"/>
          <p:cNvSpPr/>
          <p:nvPr/>
        </p:nvSpPr>
        <p:spPr>
          <a:xfrm>
            <a:off x="7000875" y="5929313"/>
            <a:ext cx="357188" cy="428625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Left-Up Arrow 11"/>
          <p:cNvSpPr/>
          <p:nvPr/>
        </p:nvSpPr>
        <p:spPr>
          <a:xfrm rot="10800000">
            <a:off x="6072188" y="4143375"/>
            <a:ext cx="642937" cy="642938"/>
          </a:xfrm>
          <a:prstGeom prst="leftUpArrow">
            <a:avLst>
              <a:gd name="adj1" fmla="val 16467"/>
              <a:gd name="adj2" fmla="val 27133"/>
              <a:gd name="adj3" fmla="val 271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643306" y="5286388"/>
            <a:ext cx="3000396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Couche application</a:t>
            </a:r>
          </a:p>
        </p:txBody>
      </p:sp>
      <p:sp>
        <p:nvSpPr>
          <p:cNvPr id="15" name="Left-Up Arrow 14"/>
          <p:cNvSpPr/>
          <p:nvPr/>
        </p:nvSpPr>
        <p:spPr>
          <a:xfrm rot="16200000">
            <a:off x="6715125" y="5357813"/>
            <a:ext cx="642937" cy="642938"/>
          </a:xfrm>
          <a:prstGeom prst="leftUpArrow">
            <a:avLst>
              <a:gd name="adj1" fmla="val 16467"/>
              <a:gd name="adj2" fmla="val 27133"/>
              <a:gd name="adj3" fmla="val 271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656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xemple2couch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38" y="3071810"/>
            <a:ext cx="5357818" cy="310978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 en 2 couches</a:t>
            </a:r>
            <a:endParaRPr/>
          </a:p>
        </p:txBody>
      </p:sp>
      <p:pic>
        <p:nvPicPr>
          <p:cNvPr id="5124" name="Content Placeholder 6" descr="2couch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1214438"/>
            <a:ext cx="4724400" cy="2800350"/>
          </a:xfrm>
          <a:ln w="28575">
            <a:solidFill>
              <a:srgbClr val="7030A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1373A-93F3-4E77-A528-D7B25C4C9036}" type="slidenum">
              <a:rPr lang="fr-FR"/>
              <a:pPr>
                <a:defRPr/>
              </a:pPr>
              <a:t>129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93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614366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Héritage</a:t>
            </a:r>
            <a:endParaRPr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57988" cy="4686300"/>
          </a:xfrm>
        </p:spPr>
        <p:txBody>
          <a:bodyPr/>
          <a:lstStyle/>
          <a:p>
            <a:r>
              <a:rPr lang="fr-FR" smtClean="0"/>
              <a:t>Application du principe d’</a:t>
            </a:r>
            <a:r>
              <a:rPr lang="fr-FR" b="1" smtClean="0">
                <a:solidFill>
                  <a:schemeClr val="tx2"/>
                </a:solidFill>
              </a:rPr>
              <a:t>encapsulation </a:t>
            </a:r>
          </a:p>
          <a:p>
            <a:endParaRPr lang="fr-FR" smtClean="0"/>
          </a:p>
          <a:p>
            <a:r>
              <a:rPr lang="fr-FR" smtClean="0"/>
              <a:t>Exemple : classe </a:t>
            </a:r>
            <a:r>
              <a:rPr lang="fr-FR" b="1" smtClean="0">
                <a:solidFill>
                  <a:schemeClr val="tx2"/>
                </a:solidFill>
              </a:rPr>
              <a:t>SubClass</a:t>
            </a:r>
          </a:p>
          <a:p>
            <a:pPr lvl="1">
              <a:buFont typeface="Arial" charset="0"/>
              <a:buNone/>
            </a:pPr>
            <a:r>
              <a:rPr lang="fr-FR" b="1" smtClean="0">
                <a:solidFill>
                  <a:schemeClr val="tx2"/>
                </a:solidFill>
              </a:rPr>
              <a:t>Pouvons-nous accéder l’attribut1 ?</a:t>
            </a:r>
          </a:p>
          <a:p>
            <a:pPr lvl="1">
              <a:buClr>
                <a:srgbClr val="7030A0"/>
              </a:buClr>
              <a:buSzPct val="125000"/>
              <a:buFont typeface="Wingdings" pitchFamily="2" charset="2"/>
              <a:buChar char=""/>
            </a:pPr>
            <a:r>
              <a:rPr lang="fr-FR" sz="2600" smtClean="0"/>
              <a:t>float c = this.attribut2 + this.attribut1;</a:t>
            </a:r>
          </a:p>
          <a:p>
            <a:pPr lvl="1"/>
            <a:r>
              <a:rPr lang="fr-FR" sz="2600" smtClean="0"/>
              <a:t>float c = this.attribut2 + </a:t>
            </a:r>
            <a:r>
              <a:rPr lang="fr-FR" sz="2600" b="1" smtClean="0">
                <a:solidFill>
                  <a:schemeClr val="tx2"/>
                </a:solidFill>
              </a:rPr>
              <a:t>(float) this.getAttribut1();</a:t>
            </a:r>
            <a:endParaRPr lang="fr-FR" sz="2600" smtClean="0"/>
          </a:p>
          <a:p>
            <a:pPr lvl="1">
              <a:buFont typeface="Arial" charset="0"/>
              <a:buNone/>
            </a:pPr>
            <a:endParaRPr lang="fr-FR" sz="2600" smtClean="0"/>
          </a:p>
          <a:p>
            <a:pPr lvl="1">
              <a:buFont typeface="Arial" charset="0"/>
              <a:buNone/>
            </a:pPr>
            <a:endParaRPr lang="fr-FR" sz="26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F2F9F-E31C-4E29-A24F-2DB83057BB0E}" type="slidenum">
              <a:rPr lang="fr-FR"/>
              <a:pPr>
                <a:defRPr/>
              </a:pPr>
              <a:t>13</a:t>
            </a:fld>
            <a:endParaRPr lang="fr-FR"/>
          </a:p>
        </p:txBody>
      </p:sp>
      <p:pic>
        <p:nvPicPr>
          <p:cNvPr id="14342" name="Picture 5" descr="Class Diagram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42875"/>
            <a:ext cx="26416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55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irsch\Documents\Manu\Paris\MIAGE\IHM-INF2 (ISI5)\images\2cou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1357313"/>
            <a:ext cx="3071813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Limites des 2 couches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Dépendances</a:t>
            </a:r>
            <a:r>
              <a:rPr lang="fr-FR" dirty="0" smtClean="0"/>
              <a:t> entre  les couches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Évolution</a:t>
            </a:r>
            <a:r>
              <a:rPr lang="fr-FR" dirty="0" smtClean="0"/>
              <a:t> des éléments </a:t>
            </a:r>
            <a:r>
              <a:rPr lang="fr-FR" dirty="0" smtClean="0">
                <a:solidFill>
                  <a:schemeClr val="tx2"/>
                </a:solidFill>
              </a:rPr>
              <a:t>difficile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Évolution de l’</a:t>
            </a:r>
            <a:r>
              <a:rPr lang="fr-FR" dirty="0" smtClean="0">
                <a:solidFill>
                  <a:srgbClr val="7030A0"/>
                </a:solidFill>
              </a:rPr>
              <a:t>interface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smtClean="0"/>
              <a:t>Ex. : migration AWT - Swing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Évolution du </a:t>
            </a:r>
            <a:r>
              <a:rPr lang="fr-FR" dirty="0" smtClean="0">
                <a:solidFill>
                  <a:srgbClr val="7030A0"/>
                </a:solidFill>
              </a:rPr>
              <a:t>comportement</a:t>
            </a:r>
            <a:r>
              <a:rPr lang="fr-FR" dirty="0" smtClean="0"/>
              <a:t> de l’interface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smtClean="0"/>
              <a:t>Ex. : vérification des données après une action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Évolution de la couche </a:t>
            </a:r>
            <a:r>
              <a:rPr lang="fr-FR" dirty="0" smtClean="0">
                <a:solidFill>
                  <a:srgbClr val="7030A0"/>
                </a:solidFill>
              </a:rPr>
              <a:t>application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smtClean="0"/>
              <a:t>Ex. : nouvelles fonctionnalité dans la couche métier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Évolution du modèle de </a:t>
            </a:r>
            <a:r>
              <a:rPr lang="fr-FR" dirty="0" smtClean="0">
                <a:solidFill>
                  <a:srgbClr val="7030A0"/>
                </a:solidFill>
              </a:rPr>
              <a:t>données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smtClean="0"/>
              <a:t>Ex. : changement de base des données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9D6A8-10E5-4214-9FBD-F8817128CCE6}" type="slidenum">
              <a:rPr lang="fr-FR"/>
              <a:pPr>
                <a:defRPr/>
              </a:pPr>
              <a:t>130</a:t>
            </a:fld>
            <a:endParaRPr lang="fr-FR"/>
          </a:p>
        </p:txBody>
      </p:sp>
      <p:sp>
        <p:nvSpPr>
          <p:cNvPr id="9" name="Explosion 2 8"/>
          <p:cNvSpPr/>
          <p:nvPr/>
        </p:nvSpPr>
        <p:spPr>
          <a:xfrm>
            <a:off x="6858016" y="5072074"/>
            <a:ext cx="2214578" cy="1285884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/>
              <a:t>Réécriture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6014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 en 3 couches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Termes liés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3-</a:t>
            </a:r>
            <a:r>
              <a:rPr lang="fr-FR" dirty="0" err="1" smtClean="0"/>
              <a:t>tier</a:t>
            </a:r>
            <a:r>
              <a:rPr lang="fr-FR" dirty="0" smtClean="0"/>
              <a:t>, </a:t>
            </a:r>
            <a:r>
              <a:rPr lang="fr-FR" i="1" dirty="0" smtClean="0"/>
              <a:t>n</a:t>
            </a:r>
            <a:r>
              <a:rPr lang="fr-FR" dirty="0" smtClean="0"/>
              <a:t>-</a:t>
            </a:r>
            <a:r>
              <a:rPr lang="fr-FR" dirty="0" err="1" smtClean="0"/>
              <a:t>tier</a:t>
            </a:r>
            <a:r>
              <a:rPr lang="fr-FR" dirty="0" smtClean="0"/>
              <a:t>, multi-</a:t>
            </a:r>
            <a:r>
              <a:rPr lang="fr-FR" dirty="0" err="1" smtClean="0"/>
              <a:t>tier</a:t>
            </a:r>
            <a:r>
              <a:rPr lang="fr-FR" dirty="0" smtClean="0"/>
              <a:t> architecture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Objectif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Une réelle séparation entre </a:t>
            </a:r>
            <a:r>
              <a:rPr lang="fr-FR" dirty="0" smtClean="0">
                <a:solidFill>
                  <a:srgbClr val="7030A0"/>
                </a:solidFill>
              </a:rPr>
              <a:t>l’interface utilisateur</a:t>
            </a:r>
            <a:r>
              <a:rPr lang="fr-FR" dirty="0" smtClean="0"/>
              <a:t>, la </a:t>
            </a:r>
            <a:r>
              <a:rPr lang="fr-FR" dirty="0" smtClean="0">
                <a:solidFill>
                  <a:srgbClr val="7030A0"/>
                </a:solidFill>
              </a:rPr>
              <a:t>logique de l’application </a:t>
            </a:r>
            <a:r>
              <a:rPr lang="fr-FR" dirty="0" smtClean="0"/>
              <a:t>(métier) et les </a:t>
            </a:r>
            <a:r>
              <a:rPr lang="fr-FR" dirty="0" smtClean="0">
                <a:solidFill>
                  <a:srgbClr val="7030A0"/>
                </a:solidFill>
              </a:rPr>
              <a:t>données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Structure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Couche </a:t>
            </a:r>
            <a:r>
              <a:rPr lang="fr-FR" b="1" dirty="0" smtClean="0">
                <a:solidFill>
                  <a:srgbClr val="7030A0"/>
                </a:solidFill>
              </a:rPr>
              <a:t>présentation</a:t>
            </a:r>
            <a:r>
              <a:rPr lang="fr-FR" dirty="0" smtClean="0"/>
              <a:t> : interface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Couche </a:t>
            </a:r>
            <a:r>
              <a:rPr lang="fr-FR" b="1" dirty="0" smtClean="0">
                <a:solidFill>
                  <a:srgbClr val="7030A0"/>
                </a:solidFill>
              </a:rPr>
              <a:t>application</a:t>
            </a:r>
            <a:r>
              <a:rPr lang="fr-FR" dirty="0" smtClean="0"/>
              <a:t> : logique métier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Couche </a:t>
            </a:r>
            <a:r>
              <a:rPr lang="fr-FR" b="1" dirty="0" smtClean="0">
                <a:solidFill>
                  <a:srgbClr val="7030A0"/>
                </a:solidFill>
              </a:rPr>
              <a:t>données</a:t>
            </a:r>
            <a:r>
              <a:rPr lang="fr-FR" dirty="0" smtClean="0"/>
              <a:t> : données de l’application 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FE72-C460-42DA-B55E-801296223175}" type="slidenum">
              <a:rPr lang="fr-FR"/>
              <a:pPr>
                <a:defRPr/>
              </a:pPr>
              <a:t>131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44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429124" y="1357298"/>
            <a:ext cx="4143404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 en 3 couches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1A4B7-EA47-4B2B-8217-FB086AC89182}" type="slidenum">
              <a:rPr lang="fr-FR"/>
              <a:pPr>
                <a:defRPr/>
              </a:pPr>
              <a:t>132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5072063" y="1539875"/>
            <a:ext cx="2857500" cy="706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Interface utilisateur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Logique de présentation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29124" y="3000372"/>
            <a:ext cx="4143404" cy="107157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429124" y="4714884"/>
            <a:ext cx="4143404" cy="14287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5072063" y="3182938"/>
            <a:ext cx="2857500" cy="706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Logique d’application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(Business </a:t>
            </a:r>
            <a:r>
              <a:rPr lang="fr-FR" sz="2000" dirty="0" err="1"/>
              <a:t>logic</a:t>
            </a:r>
            <a:r>
              <a:rPr lang="fr-FR" sz="2000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72063" y="5029200"/>
            <a:ext cx="2857500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Données de l’application</a:t>
            </a:r>
          </a:p>
        </p:txBody>
      </p:sp>
      <p:sp>
        <p:nvSpPr>
          <p:cNvPr id="18" name="Can 17"/>
          <p:cNvSpPr/>
          <p:nvPr/>
        </p:nvSpPr>
        <p:spPr>
          <a:xfrm>
            <a:off x="5643563" y="5572125"/>
            <a:ext cx="428625" cy="428625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Flowchart: Multidocument 18"/>
          <p:cNvSpPr/>
          <p:nvPr/>
        </p:nvSpPr>
        <p:spPr>
          <a:xfrm>
            <a:off x="6643688" y="5572125"/>
            <a:ext cx="857250" cy="500063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TextBox 20"/>
          <p:cNvSpPr txBox="1"/>
          <p:nvPr/>
        </p:nvSpPr>
        <p:spPr>
          <a:xfrm>
            <a:off x="857250" y="1643063"/>
            <a:ext cx="3270250" cy="5238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2"/>
                </a:solidFill>
              </a:rPr>
              <a:t>Couche présentation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9488" y="3214688"/>
            <a:ext cx="3025775" cy="5238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2"/>
                </a:solidFill>
              </a:rPr>
              <a:t>Couche application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31888" y="5143500"/>
            <a:ext cx="2720975" cy="5238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2"/>
                </a:solidFill>
              </a:rPr>
              <a:t>Couche données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6215857" y="2713831"/>
            <a:ext cx="5715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180138" y="4394200"/>
            <a:ext cx="642938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77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 en 3 couches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7577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Couche  </a:t>
            </a:r>
            <a:r>
              <a:rPr lang="fr-FR" b="1" dirty="0" smtClean="0">
                <a:solidFill>
                  <a:schemeClr val="tx2"/>
                </a:solidFill>
              </a:rPr>
              <a:t>présentation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Présentation des données aux utilisateurs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Interaction avec les utilisateurs </a:t>
            </a: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Couche  </a:t>
            </a:r>
            <a:r>
              <a:rPr lang="fr-FR" b="1" dirty="0" smtClean="0">
                <a:solidFill>
                  <a:schemeClr val="tx2"/>
                </a:solidFill>
              </a:rPr>
              <a:t>application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Représentation de la logique métier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Contrôle des fonctionnalités de l’application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Couche </a:t>
            </a:r>
            <a:r>
              <a:rPr lang="fr-FR" b="1" dirty="0" smtClean="0">
                <a:solidFill>
                  <a:schemeClr val="tx2"/>
                </a:solidFill>
              </a:rPr>
              <a:t>données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Gestion des données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Serveurs de données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0CC4F-DC07-4845-A9B5-91709519B64F}" type="slidenum">
              <a:rPr lang="fr-FR"/>
              <a:pPr>
                <a:defRPr/>
              </a:pPr>
              <a:t>133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572132" y="1285860"/>
            <a:ext cx="3500462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8" name="TextBox 7"/>
          <p:cNvSpPr txBox="1"/>
          <p:nvPr/>
        </p:nvSpPr>
        <p:spPr>
          <a:xfrm>
            <a:off x="6065838" y="1390650"/>
            <a:ext cx="2513012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Interface utilisateur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Logique de présentation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5500694" y="2857496"/>
            <a:ext cx="3571900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10" name="TextBox 9"/>
          <p:cNvSpPr txBox="1"/>
          <p:nvPr/>
        </p:nvSpPr>
        <p:spPr>
          <a:xfrm>
            <a:off x="6143625" y="2962275"/>
            <a:ext cx="2286000" cy="647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Logique d’application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(Business </a:t>
            </a:r>
            <a:r>
              <a:rPr lang="fr-FR" dirty="0" err="1"/>
              <a:t>logic</a:t>
            </a:r>
            <a:r>
              <a:rPr lang="fr-FR" dirty="0"/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72100" y="5286388"/>
            <a:ext cx="3500494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5892800" y="5494338"/>
            <a:ext cx="2859088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Données de l’application</a:t>
            </a:r>
          </a:p>
        </p:txBody>
      </p:sp>
    </p:spTree>
    <p:extLst>
      <p:ext uri="{BB962C8B-B14F-4D97-AF65-F5344CB8AC3E}">
        <p14:creationId xmlns:p14="http://schemas.microsoft.com/office/powerpoint/2010/main" val="277846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 en 3 couches</a:t>
            </a:r>
            <a:endParaRPr/>
          </a:p>
        </p:txBody>
      </p:sp>
      <p:sp>
        <p:nvSpPr>
          <p:cNvPr id="1024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smtClean="0">
                <a:solidFill>
                  <a:schemeClr val="tx2"/>
                </a:solidFill>
              </a:rPr>
              <a:t>Avantages </a:t>
            </a:r>
          </a:p>
          <a:p>
            <a:pPr lvl="1"/>
            <a:r>
              <a:rPr lang="fr-FR" smtClean="0"/>
              <a:t>Modularité</a:t>
            </a:r>
          </a:p>
          <a:p>
            <a:pPr lvl="1"/>
            <a:r>
              <a:rPr lang="fr-FR" smtClean="0"/>
              <a:t>Indépendance </a:t>
            </a:r>
          </a:p>
          <a:p>
            <a:pPr lvl="2"/>
            <a:r>
              <a:rPr lang="fr-FR" smtClean="0"/>
              <a:t>Chaque couche peut évoluer et être modifiée sans que cette évolution affecte les autres couches</a:t>
            </a:r>
          </a:p>
          <a:p>
            <a:pPr lvl="2"/>
            <a:r>
              <a:rPr lang="fr-FR" smtClean="0"/>
              <a:t>Changements technologiques sont possibles</a:t>
            </a:r>
          </a:p>
          <a:p>
            <a:r>
              <a:rPr lang="fr-FR" b="1" smtClean="0">
                <a:solidFill>
                  <a:schemeClr val="tx2"/>
                </a:solidFill>
              </a:rPr>
              <a:t>Usage</a:t>
            </a:r>
          </a:p>
          <a:p>
            <a:pPr lvl="1"/>
            <a:r>
              <a:rPr lang="fr-FR" smtClean="0"/>
              <a:t>Développement d’applications réparties</a:t>
            </a:r>
          </a:p>
          <a:p>
            <a:pPr lvl="1"/>
            <a:r>
              <a:rPr lang="fr-FR" smtClean="0"/>
              <a:t>Programmation Client/Server</a:t>
            </a:r>
          </a:p>
          <a:p>
            <a:pPr lvl="1"/>
            <a:endParaRPr lang="fr-FR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F043D-5959-44BE-B4A0-74C3A25F9021}" type="slidenum">
              <a:rPr lang="fr-FR"/>
              <a:pPr>
                <a:defRPr/>
              </a:pPr>
              <a:t>134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62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 en 3 couches</a:t>
            </a:r>
            <a:endParaRPr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Comparaison avec le modèle MVC</a:t>
            </a:r>
          </a:p>
          <a:p>
            <a:pPr lvl="1"/>
            <a:r>
              <a:rPr lang="fr-FR" smtClean="0"/>
              <a:t>Extension naturelle, même principe : division des responsabilités </a:t>
            </a:r>
          </a:p>
          <a:p>
            <a:pPr lvl="1"/>
            <a:r>
              <a:rPr lang="fr-FR" smtClean="0"/>
              <a:t>La couche de présentation ne communique jamais avec  la couche des données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5421D-C87D-4584-A14E-C3482B127A75}" type="slidenum">
              <a:rPr lang="fr-FR"/>
              <a:pPr>
                <a:defRPr/>
              </a:pPr>
              <a:t>135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74719" y="4214818"/>
            <a:ext cx="1714528" cy="4675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10" name="Rectangle 9"/>
          <p:cNvSpPr/>
          <p:nvPr/>
        </p:nvSpPr>
        <p:spPr>
          <a:xfrm>
            <a:off x="857224" y="5000636"/>
            <a:ext cx="1749519" cy="46759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11" name="Rectangle 10"/>
          <p:cNvSpPr/>
          <p:nvPr/>
        </p:nvSpPr>
        <p:spPr>
          <a:xfrm>
            <a:off x="874711" y="5786454"/>
            <a:ext cx="1714544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1573213" y="4841875"/>
            <a:ext cx="3175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573213" y="5627688"/>
            <a:ext cx="3175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82" name="TextBox 19"/>
          <p:cNvSpPr txBox="1">
            <a:spLocks noChangeArrowheads="1"/>
          </p:cNvSpPr>
          <p:nvPr/>
        </p:nvSpPr>
        <p:spPr bwMode="auto">
          <a:xfrm>
            <a:off x="2857500" y="4786313"/>
            <a:ext cx="12684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>
                <a:solidFill>
                  <a:schemeClr val="tx2"/>
                </a:solidFill>
                <a:latin typeface="Calibri" pitchFamily="34" charset="0"/>
              </a:rPr>
              <a:t>3-tier </a:t>
            </a:r>
          </a:p>
          <a:p>
            <a:pPr algn="ctr"/>
            <a:r>
              <a:rPr lang="fr-FR" sz="2400" b="1">
                <a:solidFill>
                  <a:schemeClr val="tx2"/>
                </a:solidFill>
                <a:latin typeface="Calibri" pitchFamily="34" charset="0"/>
              </a:rPr>
              <a:t>Linéaire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86578" y="4286256"/>
            <a:ext cx="785818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786446" y="5374062"/>
            <a:ext cx="857255" cy="3961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26" name="Rectangle 25"/>
          <p:cNvSpPr/>
          <p:nvPr/>
        </p:nvSpPr>
        <p:spPr>
          <a:xfrm>
            <a:off x="7786710" y="5357826"/>
            <a:ext cx="785818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292" name="TextBox 27"/>
          <p:cNvSpPr txBox="1">
            <a:spLocks noChangeArrowheads="1"/>
          </p:cNvSpPr>
          <p:nvPr/>
        </p:nvSpPr>
        <p:spPr bwMode="auto">
          <a:xfrm>
            <a:off x="4857750" y="4357688"/>
            <a:ext cx="1698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>
                <a:solidFill>
                  <a:schemeClr val="tx2"/>
                </a:solidFill>
                <a:latin typeface="Calibri" pitchFamily="34" charset="0"/>
              </a:rPr>
              <a:t>MVC</a:t>
            </a:r>
          </a:p>
          <a:p>
            <a:pPr algn="ctr"/>
            <a:r>
              <a:rPr lang="fr-FR" sz="2400" b="1">
                <a:solidFill>
                  <a:schemeClr val="tx2"/>
                </a:solidFill>
                <a:latin typeface="Calibri" pitchFamily="34" charset="0"/>
              </a:rPr>
              <a:t>Triangulaire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643688" y="5572125"/>
            <a:ext cx="1143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7323138" y="4500563"/>
            <a:ext cx="714375" cy="1000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6332538" y="4525963"/>
            <a:ext cx="730250" cy="9652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98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aux bases de données</a:t>
            </a:r>
            <a:br>
              <a:rPr smtClean="0"/>
            </a:br>
            <a:r>
              <a:rPr smtClean="0"/>
              <a:t>JDBC</a:t>
            </a:r>
            <a:endParaRPr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A74B7-414D-44BB-984E-42B2E885EC50}" type="slidenum">
              <a:rPr lang="fr-FR"/>
              <a:pPr>
                <a:defRPr/>
              </a:pPr>
              <a:t>136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50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JDBC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API d’accès aux bases de données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Paquetage </a:t>
            </a:r>
            <a:r>
              <a:rPr lang="fr-FR" b="1" dirty="0" smtClean="0">
                <a:solidFill>
                  <a:schemeClr val="tx2"/>
                </a:solidFill>
              </a:rPr>
              <a:t>java.sql.*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Connexion à une base de données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Manipulation d’une base de données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err="1" smtClean="0"/>
              <a:t>Query</a:t>
            </a:r>
            <a:r>
              <a:rPr lang="fr-FR" i="1" dirty="0" smtClean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smtClean="0"/>
              <a:t>Update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Historique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Première version en 1996 (J2SE 1.1)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JDBC 2 avec J2SE 1.2 en 1998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JDBC 4 avec J2SE 6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96DF5-420D-4B30-83CA-D6B066711C11}" type="slidenum">
              <a:rPr lang="fr-FR"/>
              <a:pPr>
                <a:defRPr/>
              </a:pPr>
              <a:t>137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13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JDBC</a:t>
            </a:r>
            <a:endParaRPr/>
          </a:p>
        </p:txBody>
      </p:sp>
      <p:pic>
        <p:nvPicPr>
          <p:cNvPr id="14339" name="Content Placeholder 6" descr="jdbc-coreII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071563"/>
            <a:ext cx="3487737" cy="5221287"/>
          </a:xfrm>
        </p:spPr>
      </p:pic>
      <p:sp>
        <p:nvSpPr>
          <p:cNvPr id="14340" name="Content Placeholder 7"/>
          <p:cNvSpPr>
            <a:spLocks noGrp="1"/>
          </p:cNvSpPr>
          <p:nvPr>
            <p:ph sz="half" idx="2"/>
          </p:nvPr>
        </p:nvSpPr>
        <p:spPr>
          <a:xfrm>
            <a:off x="4143375" y="1285875"/>
            <a:ext cx="4786313" cy="4840288"/>
          </a:xfrm>
        </p:spPr>
        <p:txBody>
          <a:bodyPr/>
          <a:lstStyle/>
          <a:p>
            <a:r>
              <a:rPr lang="fr-FR" smtClean="0"/>
              <a:t>Les applications accèdent à la BD par un </a:t>
            </a:r>
            <a:r>
              <a:rPr lang="fr-FR" b="1" smtClean="0">
                <a:solidFill>
                  <a:schemeClr val="tx2"/>
                </a:solidFill>
              </a:rPr>
              <a:t>driver</a:t>
            </a:r>
            <a:r>
              <a:rPr lang="fr-FR" smtClean="0"/>
              <a:t> (</a:t>
            </a:r>
            <a:r>
              <a:rPr lang="fr-FR" b="1" smtClean="0">
                <a:solidFill>
                  <a:schemeClr val="tx2"/>
                </a:solidFill>
              </a:rPr>
              <a:t>JDBC Driver</a:t>
            </a:r>
            <a:r>
              <a:rPr lang="fr-FR" smtClean="0"/>
              <a:t>)</a:t>
            </a:r>
          </a:p>
          <a:p>
            <a:pPr lvl="1"/>
            <a:r>
              <a:rPr lang="fr-FR" smtClean="0"/>
              <a:t>Apache Derby : derbyclient.jar</a:t>
            </a:r>
          </a:p>
          <a:p>
            <a:pPr lvl="1"/>
            <a:r>
              <a:rPr lang="fr-FR" smtClean="0"/>
              <a:t>PostegreSQL : postgresql-8.3-604.jdbc3.jar</a:t>
            </a:r>
          </a:p>
          <a:p>
            <a:r>
              <a:rPr lang="fr-FR" smtClean="0"/>
              <a:t>Les drivers sont proposés par les </a:t>
            </a:r>
            <a:r>
              <a:rPr lang="fr-FR" b="1" smtClean="0">
                <a:solidFill>
                  <a:schemeClr val="tx2"/>
                </a:solidFill>
              </a:rPr>
              <a:t>fournisseurs</a:t>
            </a:r>
            <a:r>
              <a:rPr lang="fr-FR" smtClean="0"/>
              <a:t> du SGBD </a:t>
            </a:r>
          </a:p>
          <a:p>
            <a:r>
              <a:rPr lang="fr-FR" smtClean="0"/>
              <a:t>Ces drivers ne sont pas forcément 100% pure Java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BCB24-2473-40C9-9D65-99B896C578CD}" type="slidenum">
              <a:rPr lang="fr-FR"/>
              <a:pPr>
                <a:defRPr/>
              </a:pPr>
              <a:t>138</a:t>
            </a:fld>
            <a:endParaRPr lang="fr-FR"/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0" y="6286500"/>
            <a:ext cx="292893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 b="1">
                <a:latin typeface="Calibri" pitchFamily="34" charset="0"/>
              </a:rPr>
              <a:t>Source</a:t>
            </a:r>
            <a:r>
              <a:rPr lang="fr-FR" sz="1400">
                <a:latin typeface="Calibri" pitchFamily="34" charset="0"/>
              </a:rPr>
              <a:t> : Horstmann, Core Java, vol. II</a:t>
            </a:r>
          </a:p>
        </p:txBody>
      </p:sp>
    </p:spTree>
    <p:extLst>
      <p:ext uri="{BB962C8B-B14F-4D97-AF65-F5344CB8AC3E}">
        <p14:creationId xmlns:p14="http://schemas.microsoft.com/office/powerpoint/2010/main" val="62121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 avec JDBC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D504291-372F-471A-B82D-3B74490B6F1B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6F6BC-1103-41BB-9DC0-768B386EF664}" type="slidenum">
              <a:rPr lang="fr-FR"/>
              <a:pPr>
                <a:defRPr/>
              </a:pPr>
              <a:t>139</a:t>
            </a:fld>
            <a:endParaRPr lang="fr-FR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714500"/>
            <a:ext cx="41433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143375"/>
            <a:ext cx="600075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0" y="6286500"/>
            <a:ext cx="292893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 b="1">
                <a:latin typeface="Calibri" pitchFamily="34" charset="0"/>
              </a:rPr>
              <a:t>Source</a:t>
            </a:r>
            <a:r>
              <a:rPr lang="fr-FR" sz="1400">
                <a:latin typeface="Calibri" pitchFamily="34" charset="0"/>
              </a:rPr>
              <a:t> : Horstmann, Core Java, vol. 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0694" y="2071678"/>
            <a:ext cx="328614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JDBC peut être utilisé aussi bien en </a:t>
            </a:r>
            <a:r>
              <a:rPr lang="fr-FR" sz="2400" dirty="0">
                <a:solidFill>
                  <a:srgbClr val="FFFF00"/>
                </a:solidFill>
              </a:rPr>
              <a:t>2 couches </a:t>
            </a:r>
            <a:r>
              <a:rPr lang="fr-FR" sz="2400" dirty="0"/>
              <a:t>qu’en </a:t>
            </a:r>
            <a:r>
              <a:rPr lang="fr-FR" sz="2400" dirty="0">
                <a:solidFill>
                  <a:srgbClr val="FFFF00"/>
                </a:solidFill>
              </a:rPr>
              <a:t>3 couches</a:t>
            </a:r>
          </a:p>
        </p:txBody>
      </p:sp>
    </p:spTree>
    <p:extLst>
      <p:ext uri="{BB962C8B-B14F-4D97-AF65-F5344CB8AC3E}">
        <p14:creationId xmlns:p14="http://schemas.microsoft.com/office/powerpoint/2010/main" val="56925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614366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Héritage</a:t>
            </a:r>
            <a:endParaRPr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57988" cy="4686300"/>
          </a:xfrm>
        </p:spPr>
        <p:txBody>
          <a:bodyPr/>
          <a:lstStyle/>
          <a:p>
            <a:r>
              <a:rPr lang="fr-FR" b="1" smtClean="0">
                <a:solidFill>
                  <a:schemeClr val="tx2"/>
                </a:solidFill>
              </a:rPr>
              <a:t>Redéfinition</a:t>
            </a:r>
            <a:r>
              <a:rPr lang="fr-FR" smtClean="0"/>
              <a:t> &amp; </a:t>
            </a:r>
            <a:r>
              <a:rPr lang="fr-FR" b="1" smtClean="0">
                <a:solidFill>
                  <a:schemeClr val="tx2"/>
                </a:solidFill>
              </a:rPr>
              <a:t>surcharge</a:t>
            </a:r>
            <a:r>
              <a:rPr lang="fr-FR" smtClean="0"/>
              <a:t> des méthodes  par les sous-classes</a:t>
            </a:r>
          </a:p>
          <a:p>
            <a:r>
              <a:rPr lang="fr-FR" smtClean="0"/>
              <a:t>Exemple : classe </a:t>
            </a:r>
            <a:r>
              <a:rPr lang="fr-FR" b="1" smtClean="0">
                <a:solidFill>
                  <a:schemeClr val="tx2"/>
                </a:solidFill>
              </a:rPr>
              <a:t>MultplyClass</a:t>
            </a:r>
          </a:p>
          <a:p>
            <a:pPr lvl="1"/>
            <a:r>
              <a:rPr lang="fr-FR" b="1" smtClean="0"/>
              <a:t>Redéfinition</a:t>
            </a:r>
            <a:r>
              <a:rPr lang="fr-FR" smtClean="0"/>
              <a:t>  :  méthode </a:t>
            </a:r>
            <a:r>
              <a:rPr lang="fr-FR" b="1" smtClean="0"/>
              <a:t>calcul ()</a:t>
            </a:r>
          </a:p>
          <a:p>
            <a:pPr lvl="1"/>
            <a:r>
              <a:rPr lang="fr-FR" b="1" smtClean="0"/>
              <a:t>Surcharge</a:t>
            </a:r>
            <a:r>
              <a:rPr lang="fr-FR" smtClean="0"/>
              <a:t> : méthode </a:t>
            </a:r>
            <a:r>
              <a:rPr lang="fr-FR" b="1" smtClean="0"/>
              <a:t>calcul(float)</a:t>
            </a: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fr-FR" b="1" smtClean="0">
                <a:solidFill>
                  <a:schemeClr val="tx2"/>
                </a:solidFill>
              </a:rPr>
              <a:t>Polimorphisme</a:t>
            </a:r>
          </a:p>
          <a:p>
            <a:pPr lvl="1">
              <a:buClr>
                <a:srgbClr val="7030A0"/>
              </a:buClr>
              <a:buSzPct val="125000"/>
              <a:buFont typeface="Wingdings" pitchFamily="2" charset="2"/>
              <a:buChar char=""/>
            </a:pPr>
            <a:r>
              <a:rPr lang="fr-FR" sz="2600" smtClean="0"/>
              <a:t>float c = calcul(); // mais lequel ?!</a:t>
            </a:r>
          </a:p>
          <a:p>
            <a:pPr lvl="1"/>
            <a:r>
              <a:rPr lang="fr-FR" sz="2600" smtClean="0"/>
              <a:t>float c = </a:t>
            </a:r>
            <a:r>
              <a:rPr lang="fr-FR" sz="2600" b="1" smtClean="0">
                <a:solidFill>
                  <a:schemeClr val="tx2"/>
                </a:solidFill>
              </a:rPr>
              <a:t>super</a:t>
            </a:r>
            <a:r>
              <a:rPr lang="fr-FR" sz="2600" smtClean="0"/>
              <a:t>.calcul(); </a:t>
            </a:r>
          </a:p>
          <a:p>
            <a:pPr lvl="1"/>
            <a:r>
              <a:rPr lang="fr-FR" sz="2600" smtClean="0"/>
              <a:t>float c = </a:t>
            </a:r>
            <a:r>
              <a:rPr lang="fr-FR" sz="2600" b="1" smtClean="0">
                <a:solidFill>
                  <a:schemeClr val="tx2"/>
                </a:solidFill>
              </a:rPr>
              <a:t>this</a:t>
            </a:r>
            <a:r>
              <a:rPr lang="fr-FR" sz="2600" smtClean="0"/>
              <a:t>.calcul();</a:t>
            </a:r>
          </a:p>
          <a:p>
            <a:pPr lvl="1">
              <a:buFont typeface="Wingdings" pitchFamily="2" charset="2"/>
              <a:buChar char=""/>
            </a:pPr>
            <a:endParaRPr lang="fr-FR" sz="26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1225-3362-4BB0-AB9B-C32CD0B1C836}" type="slidenum">
              <a:rPr lang="fr-FR"/>
              <a:pPr>
                <a:defRPr/>
              </a:pPr>
              <a:t>14</a:t>
            </a:fld>
            <a:endParaRPr lang="fr-FR"/>
          </a:p>
        </p:txBody>
      </p:sp>
      <p:pic>
        <p:nvPicPr>
          <p:cNvPr id="15366" name="Picture 5" descr="Class Diagram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42875"/>
            <a:ext cx="26416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500188"/>
            <a:ext cx="7286625" cy="325596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480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Connexion JDBC</a:t>
            </a:r>
            <a:endParaRPr dirty="0"/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525962"/>
          </a:xfrm>
        </p:spPr>
        <p:txBody>
          <a:bodyPr/>
          <a:lstStyle/>
          <a:p>
            <a:r>
              <a:rPr lang="fr-FR" dirty="0" smtClean="0"/>
              <a:t>Avant tout, il faut avoir une base de données disponible…  </a:t>
            </a:r>
            <a:r>
              <a:rPr lang="fr-FR" dirty="0" smtClean="0">
                <a:sym typeface="Wingdings" pitchFamily="2" charset="2"/>
              </a:rPr>
              <a:t>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Exemple : 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Base de données « Dictionnaire » sur Apache Derby 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Sous </a:t>
            </a:r>
            <a:r>
              <a:rPr lang="fr-FR" dirty="0" err="1" smtClean="0">
                <a:sym typeface="Wingdings" pitchFamily="2" charset="2"/>
              </a:rPr>
              <a:t>NetBeans</a:t>
            </a:r>
            <a:r>
              <a:rPr lang="fr-FR" dirty="0" smtClean="0">
                <a:sym typeface="Wingdings" pitchFamily="2" charset="2"/>
              </a:rPr>
              <a:t> : onglet Services  </a:t>
            </a:r>
            <a:r>
              <a:rPr lang="fr-FR" dirty="0" err="1" smtClean="0">
                <a:sym typeface="Wingdings" pitchFamily="2" charset="2"/>
              </a:rPr>
              <a:t>JavaDB</a:t>
            </a:r>
            <a:r>
              <a:rPr lang="fr-FR" dirty="0" smtClean="0">
                <a:sym typeface="Wingdings" pitchFamily="2" charset="2"/>
              </a:rPr>
              <a:t>  </a:t>
            </a:r>
            <a:r>
              <a:rPr lang="fr-FR" dirty="0" err="1" smtClean="0">
                <a:sym typeface="Wingdings" pitchFamily="2" charset="2"/>
              </a:rPr>
              <a:t>Create</a:t>
            </a:r>
            <a:r>
              <a:rPr lang="fr-FR" dirty="0" smtClean="0">
                <a:sym typeface="Wingdings" pitchFamily="2" charset="2"/>
              </a:rPr>
              <a:t>… </a:t>
            </a:r>
          </a:p>
          <a:p>
            <a:pPr>
              <a:buFont typeface="Arial" charset="0"/>
              <a:buNone/>
            </a:pPr>
            <a:endParaRPr lang="fr-FR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54A42-C544-4603-B627-BC9A5567C912}" type="slidenum">
              <a:rPr lang="fr-FR"/>
              <a:pPr>
                <a:defRPr/>
              </a:pPr>
              <a:t>140</a:t>
            </a:fld>
            <a:endParaRPr lang="fr-FR"/>
          </a:p>
        </p:txBody>
      </p:sp>
      <p:pic>
        <p:nvPicPr>
          <p:cNvPr id="16391" name="Picture 6" descr="Capture-createD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4071938"/>
            <a:ext cx="6215063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026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Connexion JDBC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016" y="1124744"/>
            <a:ext cx="8964488" cy="4968552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rgbClr val="1F497D"/>
                </a:solidFill>
              </a:rPr>
              <a:t>Connexion</a:t>
            </a:r>
            <a:r>
              <a:rPr lang="fr-FR" dirty="0" smtClean="0"/>
              <a:t> et Création d’un </a:t>
            </a:r>
            <a:r>
              <a:rPr lang="fr-FR" b="1" dirty="0" smtClean="0">
                <a:solidFill>
                  <a:srgbClr val="1F497D"/>
                </a:solidFill>
              </a:rPr>
              <a:t>schéma</a:t>
            </a:r>
            <a:r>
              <a:rPr lang="fr-FR" dirty="0" smtClean="0"/>
              <a:t> dans la base</a:t>
            </a:r>
          </a:p>
          <a:p>
            <a:pPr lvl="1"/>
            <a:r>
              <a:rPr lang="fr-FR" dirty="0" smtClean="0"/>
              <a:t>Services 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fr-FR" dirty="0" err="1">
                <a:sym typeface="Wingdings" pitchFamily="2" charset="2"/>
              </a:rPr>
              <a:t>Databases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i="1" dirty="0" smtClean="0">
                <a:sym typeface="Wingdings" pitchFamily="2" charset="2"/>
              </a:rPr>
              <a:t>Dictionnaire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Connect</a:t>
            </a:r>
            <a:r>
              <a:rPr lang="fr-FR" dirty="0">
                <a:sym typeface="Wingdings" pitchFamily="2" charset="2"/>
              </a:rPr>
              <a:t> </a:t>
            </a:r>
            <a:endParaRPr lang="fr-FR" dirty="0" smtClean="0"/>
          </a:p>
          <a:p>
            <a:pPr lvl="1"/>
            <a:r>
              <a:rPr lang="fr-FR" dirty="0" err="1" smtClean="0"/>
              <a:t>Databases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 </a:t>
            </a:r>
            <a:r>
              <a:rPr lang="fr-FR" i="1" dirty="0">
                <a:sym typeface="Wingdings" pitchFamily="2" charset="2"/>
              </a:rPr>
              <a:t>Dictionnaire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err="1" smtClean="0">
                <a:sym typeface="Wingdings"/>
              </a:rPr>
              <a:t>Execute</a:t>
            </a:r>
            <a:r>
              <a:rPr lang="fr-FR" dirty="0" smtClean="0">
                <a:sym typeface="Wingdings"/>
              </a:rPr>
              <a:t> Command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err="1"/>
              <a:t>Databases</a:t>
            </a:r>
            <a:r>
              <a:rPr lang="fr-FR" dirty="0"/>
              <a:t> </a:t>
            </a:r>
            <a:r>
              <a:rPr lang="fr-FR" dirty="0">
                <a:sym typeface="Wingdings"/>
              </a:rPr>
              <a:t> </a:t>
            </a:r>
            <a:r>
              <a:rPr lang="fr-FR" i="1" dirty="0">
                <a:sym typeface="Wingdings" pitchFamily="2" charset="2"/>
              </a:rPr>
              <a:t>Dictionnaire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>
                <a:sym typeface="Wingdings"/>
              </a:rPr>
              <a:t></a:t>
            </a:r>
            <a:r>
              <a:rPr lang="fr-FR" dirty="0" smtClean="0"/>
              <a:t> </a:t>
            </a:r>
            <a:r>
              <a:rPr lang="fr-FR" dirty="0" err="1" smtClean="0"/>
              <a:t>Refresh</a:t>
            </a:r>
            <a:endParaRPr lang="fr-FR" dirty="0" smtClean="0"/>
          </a:p>
          <a:p>
            <a:pPr lvl="1"/>
            <a:r>
              <a:rPr lang="fr-FR" dirty="0" err="1"/>
              <a:t>Databases</a:t>
            </a:r>
            <a:r>
              <a:rPr lang="fr-FR" dirty="0"/>
              <a:t> </a:t>
            </a:r>
            <a:r>
              <a:rPr lang="fr-FR" dirty="0">
                <a:sym typeface="Wingdings"/>
              </a:rPr>
              <a:t> </a:t>
            </a:r>
            <a:r>
              <a:rPr lang="fr-FR" i="1" dirty="0">
                <a:sym typeface="Wingdings" pitchFamily="2" charset="2"/>
              </a:rPr>
              <a:t>Dictionnaire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smtClean="0">
                <a:sym typeface="Wingdings"/>
              </a:rPr>
              <a:t> </a:t>
            </a:r>
            <a:r>
              <a:rPr lang="fr-FR" i="1" dirty="0" smtClean="0">
                <a:sym typeface="Wingdings"/>
              </a:rPr>
              <a:t>Dico</a:t>
            </a:r>
            <a:r>
              <a:rPr lang="fr-FR" dirty="0" smtClean="0">
                <a:sym typeface="Wingdings"/>
              </a:rPr>
              <a:t>  Set as default </a:t>
            </a:r>
            <a:r>
              <a:rPr lang="fr-FR" dirty="0" err="1" smtClean="0">
                <a:sym typeface="Wingdings"/>
              </a:rPr>
              <a:t>schema</a:t>
            </a:r>
            <a:endParaRPr lang="fr-FR" dirty="0" smtClean="0"/>
          </a:p>
          <a:p>
            <a:r>
              <a:rPr lang="fr-FR" i="1" dirty="0" smtClean="0"/>
              <a:t>On peut aussi utiliser un schéma existant </a:t>
            </a:r>
          </a:p>
          <a:p>
            <a:pPr lvl="1"/>
            <a:r>
              <a:rPr lang="fr-FR" i="1" dirty="0" smtClean="0"/>
              <a:t>p.ex.: APP</a:t>
            </a:r>
            <a:endParaRPr lang="fr-FR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26/08/11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141</a:t>
            </a:fld>
            <a:endParaRPr lang="fr-FR"/>
          </a:p>
        </p:txBody>
      </p:sp>
      <p:grpSp>
        <p:nvGrpSpPr>
          <p:cNvPr id="11" name="Grouper 10"/>
          <p:cNvGrpSpPr/>
          <p:nvPr/>
        </p:nvGrpSpPr>
        <p:grpSpPr>
          <a:xfrm>
            <a:off x="755576" y="2708920"/>
            <a:ext cx="7315200" cy="1041400"/>
            <a:chOff x="755576" y="3140968"/>
            <a:chExt cx="7315200" cy="10414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576" y="3140968"/>
              <a:ext cx="7315200" cy="1041400"/>
            </a:xfrm>
            <a:prstGeom prst="rect">
              <a:avLst/>
            </a:prstGeom>
            <a:ln w="19050" cmpd="sng">
              <a:solidFill>
                <a:srgbClr val="0000FF"/>
              </a:solidFill>
            </a:ln>
          </p:spPr>
        </p:pic>
        <p:cxnSp>
          <p:nvCxnSpPr>
            <p:cNvPr id="8" name="Connecteur droit avec flèche 7"/>
            <p:cNvCxnSpPr/>
            <p:nvPr/>
          </p:nvCxnSpPr>
          <p:spPr>
            <a:xfrm flipH="1" flipV="1">
              <a:off x="3131840" y="3789040"/>
              <a:ext cx="720080" cy="288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flipV="1">
              <a:off x="7020272" y="3501008"/>
              <a:ext cx="288032" cy="432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5373216"/>
            <a:ext cx="5003800" cy="1409700"/>
          </a:xfrm>
          <a:prstGeom prst="rect">
            <a:avLst/>
          </a:prstGeom>
          <a:ln w="19050" cmpd="sng"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329201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JDBC</a:t>
            </a:r>
            <a:endParaRPr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85750" y="1124744"/>
            <a:ext cx="8715375" cy="4525963"/>
          </a:xfrm>
        </p:spPr>
        <p:txBody>
          <a:bodyPr/>
          <a:lstStyle/>
          <a:p>
            <a:r>
              <a:rPr lang="fr-FR" dirty="0" smtClean="0"/>
              <a:t>Création d’une </a:t>
            </a:r>
            <a:r>
              <a:rPr lang="fr-FR" b="1" dirty="0" smtClean="0">
                <a:solidFill>
                  <a:srgbClr val="1F497D"/>
                </a:solidFill>
              </a:rPr>
              <a:t>table</a:t>
            </a:r>
            <a:r>
              <a:rPr lang="fr-FR" dirty="0" smtClean="0"/>
              <a:t> sous </a:t>
            </a:r>
            <a:r>
              <a:rPr lang="fr-FR" dirty="0" err="1" smtClean="0"/>
              <a:t>NetBeans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Une fois connecté… </a:t>
            </a:r>
          </a:p>
          <a:p>
            <a:pPr lvl="1"/>
            <a:r>
              <a:rPr lang="fr-FR" dirty="0" err="1" smtClean="0">
                <a:sym typeface="Wingdings" pitchFamily="2" charset="2"/>
              </a:rPr>
              <a:t>Databases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Wingdings"/>
              </a:rPr>
              <a:t> </a:t>
            </a:r>
            <a:r>
              <a:rPr lang="fr-FR" i="1" dirty="0" smtClean="0">
                <a:sym typeface="Wingdings"/>
              </a:rPr>
              <a:t>Dictionnaire</a:t>
            </a:r>
            <a:r>
              <a:rPr lang="fr-FR" dirty="0" smtClean="0">
                <a:sym typeface="Wingdings" pitchFamily="2" charset="2"/>
              </a:rPr>
              <a:t>  </a:t>
            </a:r>
            <a:r>
              <a:rPr lang="fr-FR" i="1" dirty="0" smtClean="0">
                <a:sym typeface="Wingdings" pitchFamily="2" charset="2"/>
              </a:rPr>
              <a:t>DICO</a:t>
            </a:r>
            <a:r>
              <a:rPr lang="fr-FR" dirty="0" smtClean="0">
                <a:sym typeface="Wingdings" pitchFamily="2" charset="2"/>
              </a:rPr>
              <a:t>  Tables</a:t>
            </a:r>
            <a:r>
              <a:rPr lang="fr-FR" dirty="0" smtClean="0">
                <a:sym typeface="Wingdings" pitchFamily="2" charset="2"/>
              </a:rPr>
              <a:t>, </a:t>
            </a:r>
            <a:r>
              <a:rPr lang="fr-FR" dirty="0" smtClean="0">
                <a:sym typeface="Wingdings" pitchFamily="2" charset="2"/>
              </a:rPr>
              <a:t>puis </a:t>
            </a:r>
            <a:r>
              <a:rPr lang="fr-FR" dirty="0" err="1" smtClean="0">
                <a:sym typeface="Wingdings" pitchFamily="2" charset="2"/>
              </a:rPr>
              <a:t>Create</a:t>
            </a:r>
            <a:r>
              <a:rPr lang="fr-FR" dirty="0" smtClean="0">
                <a:sym typeface="Wingdings" pitchFamily="2" charset="2"/>
              </a:rPr>
              <a:t> Table</a:t>
            </a:r>
          </a:p>
          <a:p>
            <a:pPr lvl="1"/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3B854-6197-4CC9-9C56-9609E0489078}" type="slidenum">
              <a:rPr lang="fr-FR"/>
              <a:pPr>
                <a:defRPr/>
              </a:pPr>
              <a:t>142</a:t>
            </a:fld>
            <a:endParaRPr lang="fr-FR"/>
          </a:p>
        </p:txBody>
      </p:sp>
      <p:pic>
        <p:nvPicPr>
          <p:cNvPr id="17415" name="Picture 9" descr="Capture-CreateTable-Derb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56992"/>
            <a:ext cx="6585198" cy="325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051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JDBC</a:t>
            </a:r>
            <a:endParaRPr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28625" y="1196752"/>
            <a:ext cx="8229600" cy="4525962"/>
          </a:xfrm>
        </p:spPr>
        <p:txBody>
          <a:bodyPr/>
          <a:lstStyle/>
          <a:p>
            <a:r>
              <a:rPr lang="fr-FR" dirty="0" smtClean="0"/>
              <a:t>Insertion de quelques données sous </a:t>
            </a:r>
            <a:r>
              <a:rPr lang="fr-FR" dirty="0" err="1" smtClean="0"/>
              <a:t>NetBeans</a:t>
            </a:r>
            <a:endParaRPr lang="fr-FR" dirty="0" smtClean="0"/>
          </a:p>
          <a:p>
            <a:pPr lvl="1"/>
            <a:r>
              <a:rPr lang="fr-FR" dirty="0" smtClean="0">
                <a:sym typeface="Wingdings"/>
              </a:rPr>
              <a:t>Une fois connecté… </a:t>
            </a:r>
          </a:p>
          <a:p>
            <a:pPr lvl="1"/>
            <a:r>
              <a:rPr lang="fr-FR" dirty="0" err="1" smtClean="0">
                <a:sym typeface="Wingdings"/>
              </a:rPr>
              <a:t>Databases</a:t>
            </a:r>
            <a:r>
              <a:rPr lang="fr-FR" dirty="0" smtClean="0">
                <a:sym typeface="Wingdings"/>
              </a:rPr>
              <a:t>  </a:t>
            </a:r>
            <a:r>
              <a:rPr lang="fr-FR" i="1" dirty="0" smtClean="0">
                <a:sym typeface="Wingdings"/>
              </a:rPr>
              <a:t>Dictionnaire</a:t>
            </a:r>
            <a:r>
              <a:rPr lang="fr-FR" dirty="0" smtClean="0">
                <a:sym typeface="Wingdings"/>
              </a:rPr>
              <a:t>  </a:t>
            </a:r>
            <a:r>
              <a:rPr lang="fr-FR" i="1" dirty="0" smtClean="0">
                <a:sym typeface="Wingdings"/>
              </a:rPr>
              <a:t>Dico</a:t>
            </a:r>
            <a:r>
              <a:rPr lang="fr-FR" dirty="0" smtClean="0">
                <a:sym typeface="Wingdings"/>
              </a:rPr>
              <a:t> </a:t>
            </a:r>
            <a:r>
              <a:rPr lang="fr-FR" dirty="0" smtClean="0">
                <a:sym typeface="Wingdings" pitchFamily="2" charset="2"/>
              </a:rPr>
              <a:t> Tables, </a:t>
            </a:r>
            <a:r>
              <a:rPr lang="fr-FR" dirty="0" smtClean="0">
                <a:sym typeface="Wingdings" pitchFamily="2" charset="2"/>
              </a:rPr>
              <a:t>puis </a:t>
            </a:r>
            <a:r>
              <a:rPr lang="fr-FR" dirty="0" err="1" smtClean="0">
                <a:sym typeface="Wingdings" pitchFamily="2" charset="2"/>
              </a:rPr>
              <a:t>Execute</a:t>
            </a:r>
            <a:r>
              <a:rPr lang="fr-FR" dirty="0" smtClean="0">
                <a:sym typeface="Wingdings" pitchFamily="2" charset="2"/>
              </a:rPr>
              <a:t> Command </a:t>
            </a:r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4584D-A3DC-4059-8272-96DCA39F0027}" type="slidenum">
              <a:rPr lang="fr-FR"/>
              <a:pPr>
                <a:defRPr/>
              </a:pPr>
              <a:t>143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960627"/>
            <a:ext cx="8424935" cy="1852749"/>
          </a:xfrm>
          <a:prstGeom prst="rect">
            <a:avLst/>
          </a:prstGeom>
          <a:ln w="38100" cmpd="sng">
            <a:solidFill>
              <a:srgbClr val="1F497D"/>
            </a:solidFill>
          </a:ln>
        </p:spPr>
      </p:pic>
      <p:grpSp>
        <p:nvGrpSpPr>
          <p:cNvPr id="13" name="Grouper 12"/>
          <p:cNvGrpSpPr/>
          <p:nvPr/>
        </p:nvGrpSpPr>
        <p:grpSpPr>
          <a:xfrm>
            <a:off x="72008" y="3346137"/>
            <a:ext cx="8964488" cy="1451015"/>
            <a:chOff x="72008" y="3346137"/>
            <a:chExt cx="8964488" cy="145101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08" y="3346137"/>
              <a:ext cx="8964488" cy="1451015"/>
            </a:xfrm>
            <a:prstGeom prst="rect">
              <a:avLst/>
            </a:prstGeom>
            <a:ln w="38100" cap="sq" cmpd="sng">
              <a:solidFill>
                <a:srgbClr val="1F497D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9" name="Connecteur droit avec flèche 8"/>
            <p:cNvCxnSpPr>
              <a:stCxn id="11" idx="1"/>
            </p:cNvCxnSpPr>
            <p:nvPr/>
          </p:nvCxnSpPr>
          <p:spPr>
            <a:xfrm flipH="1" flipV="1">
              <a:off x="5580112" y="4077072"/>
              <a:ext cx="504056" cy="41607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6084168" y="4293096"/>
              <a:ext cx="1802697" cy="4001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2000" dirty="0" smtClean="0"/>
                <a:t>SCHEMA.TABLE</a:t>
              </a:r>
              <a:endParaRPr lang="fr-F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7200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JDBC</a:t>
            </a:r>
            <a:endParaRPr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Connexion à la BD passe par un URL JDBC</a:t>
            </a:r>
          </a:p>
          <a:p>
            <a:pPr lvl="1"/>
            <a:r>
              <a:rPr lang="fr-FR" i="1" smtClean="0"/>
              <a:t>jdbc:driver:other</a:t>
            </a:r>
            <a:r>
              <a:rPr lang="fr-FR" smtClean="0"/>
              <a:t> stuff</a:t>
            </a:r>
          </a:p>
          <a:p>
            <a:r>
              <a:rPr lang="fr-FR" smtClean="0"/>
              <a:t>Paramètres de connexion propres au driver et à la base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347BC-C104-4AC3-93B1-97CDEC648FF3}" type="slidenum">
              <a:rPr lang="fr-FR"/>
              <a:pPr>
                <a:defRPr/>
              </a:pPr>
              <a:t>144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428728" y="4214818"/>
            <a:ext cx="624818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/>
              <a:t>jdbc:derby://localhost</a:t>
            </a:r>
            <a:r>
              <a:rPr lang="fr-FR" sz="2800" b="1" dirty="0">
                <a:solidFill>
                  <a:srgbClr val="FFFF00"/>
                </a:solidFill>
              </a:rPr>
              <a:t>:</a:t>
            </a:r>
            <a:r>
              <a:rPr lang="fr-FR" sz="2800" dirty="0"/>
              <a:t>1527/Dictionnaire </a:t>
            </a:r>
          </a:p>
        </p:txBody>
      </p:sp>
      <p:sp>
        <p:nvSpPr>
          <p:cNvPr id="19466" name="TextBox 7"/>
          <p:cNvSpPr txBox="1">
            <a:spLocks noChangeArrowheads="1"/>
          </p:cNvSpPr>
          <p:nvPr/>
        </p:nvSpPr>
        <p:spPr bwMode="auto">
          <a:xfrm>
            <a:off x="2071688" y="5357813"/>
            <a:ext cx="1039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Driver </a:t>
            </a:r>
          </a:p>
        </p:txBody>
      </p:sp>
      <p:cxnSp>
        <p:nvCxnSpPr>
          <p:cNvPr id="10" name="Straight Arrow Connector 9"/>
          <p:cNvCxnSpPr>
            <a:endCxn id="19466" idx="0"/>
          </p:cNvCxnSpPr>
          <p:nvPr/>
        </p:nvCxnSpPr>
        <p:spPr>
          <a:xfrm rot="16200000" flipH="1">
            <a:off x="2259806" y="5026819"/>
            <a:ext cx="642938" cy="19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468" name="TextBox 11"/>
          <p:cNvSpPr txBox="1">
            <a:spLocks noChangeArrowheads="1"/>
          </p:cNvSpPr>
          <p:nvPr/>
        </p:nvSpPr>
        <p:spPr bwMode="auto">
          <a:xfrm>
            <a:off x="3357563" y="5786438"/>
            <a:ext cx="144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DB Server</a:t>
            </a:r>
          </a:p>
        </p:txBody>
      </p:sp>
      <p:sp>
        <p:nvSpPr>
          <p:cNvPr id="19469" name="TextBox 12"/>
          <p:cNvSpPr txBox="1">
            <a:spLocks noChangeArrowheads="1"/>
          </p:cNvSpPr>
          <p:nvPr/>
        </p:nvSpPr>
        <p:spPr bwMode="auto">
          <a:xfrm>
            <a:off x="4857750" y="5357813"/>
            <a:ext cx="793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Port </a:t>
            </a:r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5857875" y="5786438"/>
            <a:ext cx="1389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DataBase</a:t>
            </a:r>
          </a:p>
        </p:txBody>
      </p:sp>
      <p:cxnSp>
        <p:nvCxnSpPr>
          <p:cNvPr id="15" name="Straight Arrow Connector 14"/>
          <p:cNvCxnSpPr>
            <a:endCxn id="19468" idx="0"/>
          </p:cNvCxnSpPr>
          <p:nvPr/>
        </p:nvCxnSpPr>
        <p:spPr>
          <a:xfrm rot="16200000" flipH="1">
            <a:off x="3539331" y="5247482"/>
            <a:ext cx="1071563" cy="6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9469" idx="0"/>
          </p:cNvCxnSpPr>
          <p:nvPr/>
        </p:nvCxnSpPr>
        <p:spPr>
          <a:xfrm rot="16200000" flipH="1">
            <a:off x="4913313" y="5016500"/>
            <a:ext cx="642938" cy="39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9470" idx="0"/>
          </p:cNvCxnSpPr>
          <p:nvPr/>
        </p:nvCxnSpPr>
        <p:spPr>
          <a:xfrm rot="5400000">
            <a:off x="6026150" y="5240338"/>
            <a:ext cx="1071563" cy="206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09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JDBC</a:t>
            </a:r>
            <a:endParaRPr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Connexion à travers la classe </a:t>
            </a:r>
            <a:r>
              <a:rPr lang="fr-FR" b="1" smtClean="0">
                <a:solidFill>
                  <a:schemeClr val="tx2"/>
                </a:solidFill>
              </a:rPr>
              <a:t>DriverManager</a:t>
            </a:r>
          </a:p>
          <a:p>
            <a:pPr lvl="1"/>
            <a:r>
              <a:rPr lang="fr-FR" smtClean="0"/>
              <a:t>Chargement dynamique du driver </a:t>
            </a:r>
          </a:p>
          <a:p>
            <a:pPr lvl="1"/>
            <a:r>
              <a:rPr lang="fr-FR" smtClean="0"/>
              <a:t>Entrée des paramètres </a:t>
            </a:r>
          </a:p>
          <a:p>
            <a:pPr lvl="1"/>
            <a:r>
              <a:rPr lang="fr-FR" smtClean="0"/>
              <a:t>Création de la connexion </a:t>
            </a:r>
            <a:r>
              <a:rPr lang="fr-FR" smtClean="0">
                <a:sym typeface="Wingdings" pitchFamily="2" charset="2"/>
              </a:rPr>
              <a:t> classe </a:t>
            </a:r>
            <a:r>
              <a:rPr lang="fr-FR" b="1" smtClean="0">
                <a:solidFill>
                  <a:schemeClr val="tx2"/>
                </a:solidFill>
                <a:sym typeface="Wingdings" pitchFamily="2" charset="2"/>
              </a:rPr>
              <a:t>Connection</a:t>
            </a:r>
          </a:p>
          <a:p>
            <a:pPr lvl="1"/>
            <a:endParaRPr lang="fr-FR" b="1" smtClean="0">
              <a:solidFill>
                <a:schemeClr val="tx2"/>
              </a:solidFill>
              <a:sym typeface="Wingdings" pitchFamily="2" charset="2"/>
            </a:endParaRPr>
          </a:p>
          <a:p>
            <a:pPr lvl="1">
              <a:buFont typeface="Arial" charset="0"/>
              <a:buNone/>
            </a:pPr>
            <a:r>
              <a:rPr lang="fr-FR" sz="2400" smtClean="0"/>
              <a:t>Class.forName(driver);</a:t>
            </a:r>
          </a:p>
          <a:p>
            <a:pPr lvl="1">
              <a:buFont typeface="Arial" charset="0"/>
              <a:buNone/>
            </a:pPr>
            <a:r>
              <a:rPr lang="fr-FR" sz="2400" smtClean="0"/>
              <a:t>Connection conn = </a:t>
            </a:r>
            <a:br>
              <a:rPr lang="fr-FR" sz="2400" smtClean="0"/>
            </a:br>
            <a:r>
              <a:rPr lang="fr-FR" sz="2400" smtClean="0"/>
              <a:t>DriverManager.</a:t>
            </a:r>
            <a:r>
              <a:rPr lang="fr-FR" sz="2400" b="1" smtClean="0">
                <a:solidFill>
                  <a:schemeClr val="tx2"/>
                </a:solidFill>
              </a:rPr>
              <a:t>getConnection</a:t>
            </a:r>
            <a:r>
              <a:rPr lang="fr-FR" sz="2400" smtClean="0"/>
              <a:t>(bdd, login, pass);</a:t>
            </a:r>
          </a:p>
          <a:p>
            <a:pPr lvl="1"/>
            <a:endParaRPr lang="fr-FR" b="1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047EE-9010-41EE-A8AA-BD8BE4A68023}" type="slidenum">
              <a:rPr lang="fr-FR"/>
              <a:pPr>
                <a:defRPr/>
              </a:pPr>
              <a:t>145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674898" y="1621824"/>
            <a:ext cx="7361598" cy="50475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//on peut lire ces informations sur des </a:t>
            </a:r>
            <a:r>
              <a:rPr lang="fr-FR" sz="2000" dirty="0" err="1"/>
              <a:t>proprietes</a:t>
            </a:r>
            <a:endParaRPr lang="fr-FR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String driver = "</a:t>
            </a:r>
            <a:r>
              <a:rPr lang="fr-FR" sz="2000" dirty="0" err="1"/>
              <a:t>org.apache.derby.jdbc.ClientDriver</a:t>
            </a:r>
            <a:r>
              <a:rPr lang="fr-FR" sz="2000" dirty="0"/>
              <a:t>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String </a:t>
            </a:r>
            <a:r>
              <a:rPr lang="fr-FR" sz="2000" dirty="0" err="1"/>
              <a:t>bdd</a:t>
            </a:r>
            <a:r>
              <a:rPr lang="fr-FR" sz="2000" dirty="0"/>
              <a:t> = "jdbc:derby://localhost:1527/Dictionnaire";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String  login = "dico";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String </a:t>
            </a:r>
            <a:r>
              <a:rPr lang="fr-FR" sz="2000" dirty="0" err="1"/>
              <a:t>pass</a:t>
            </a:r>
            <a:r>
              <a:rPr lang="fr-FR" sz="2000" dirty="0"/>
              <a:t> = "dico";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Connection</a:t>
            </a:r>
            <a:r>
              <a:rPr lang="fr-FR" sz="2000" dirty="0"/>
              <a:t> </a:t>
            </a:r>
            <a:r>
              <a:rPr lang="fr-FR" sz="2000" dirty="0" err="1"/>
              <a:t>conn</a:t>
            </a:r>
            <a:r>
              <a:rPr lang="fr-FR" sz="2000" dirty="0"/>
              <a:t> = </a:t>
            </a:r>
            <a:r>
              <a:rPr lang="fr-FR" sz="2000" dirty="0" err="1"/>
              <a:t>null</a:t>
            </a:r>
            <a:r>
              <a:rPr lang="fr-FR" sz="2000" dirty="0"/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try</a:t>
            </a:r>
            <a:r>
              <a:rPr lang="fr-FR" sz="2000" dirty="0"/>
              <a:t>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//Charge le pilote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</a:t>
            </a:r>
            <a:r>
              <a:rPr lang="fr-FR" sz="2000" dirty="0" err="1"/>
              <a:t>Class.forName</a:t>
            </a:r>
            <a:r>
              <a:rPr lang="fr-FR" sz="2000" dirty="0"/>
              <a:t>(driver);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//Crée la </a:t>
            </a:r>
            <a:r>
              <a:rPr lang="fr-FR" sz="2000" dirty="0" err="1"/>
              <a:t>connection</a:t>
            </a:r>
            <a:endParaRPr lang="fr-FR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</a:t>
            </a:r>
            <a:r>
              <a:rPr lang="fr-FR" sz="2200" b="1" u="sng" dirty="0"/>
              <a:t>  </a:t>
            </a:r>
            <a:r>
              <a:rPr lang="fr-FR" sz="2200" b="1" u="sng" dirty="0" err="1"/>
              <a:t>conn</a:t>
            </a:r>
            <a:r>
              <a:rPr lang="fr-FR" sz="2200" b="1" u="sng" dirty="0"/>
              <a:t> = </a:t>
            </a:r>
            <a:r>
              <a:rPr lang="fr-FR" sz="2200" b="1" u="sng" dirty="0" err="1"/>
              <a:t>DriverManager.getConnection</a:t>
            </a:r>
            <a:r>
              <a:rPr lang="fr-FR" sz="2200" b="1" u="sng" dirty="0"/>
              <a:t>(</a:t>
            </a:r>
            <a:r>
              <a:rPr lang="fr-FR" sz="2200" b="1" u="sng" dirty="0" err="1"/>
              <a:t>bdd</a:t>
            </a:r>
            <a:r>
              <a:rPr lang="fr-FR" sz="2200" b="1" u="sng" dirty="0"/>
              <a:t>, login, </a:t>
            </a:r>
            <a:r>
              <a:rPr lang="fr-FR" sz="2200" b="1" u="sng" dirty="0" err="1"/>
              <a:t>pass</a:t>
            </a:r>
            <a:r>
              <a:rPr lang="fr-FR" sz="2200" b="1" u="sng" dirty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	. .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 catch (</a:t>
            </a:r>
            <a:r>
              <a:rPr lang="fr-FR" sz="2000" dirty="0" err="1"/>
              <a:t>ClassNotFoundException</a:t>
            </a:r>
            <a:r>
              <a:rPr lang="fr-FR" sz="2000" dirty="0"/>
              <a:t> </a:t>
            </a:r>
            <a:r>
              <a:rPr lang="fr-FR" sz="2000" dirty="0" err="1"/>
              <a:t>cnfe</a:t>
            </a:r>
            <a:r>
              <a:rPr lang="fr-FR" sz="2000" dirty="0"/>
              <a:t>) {  . . .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 catch (</a:t>
            </a:r>
            <a:r>
              <a:rPr lang="fr-FR" sz="2000" dirty="0" err="1"/>
              <a:t>SQLException</a:t>
            </a:r>
            <a:r>
              <a:rPr lang="fr-FR" sz="2000" dirty="0"/>
              <a:t> </a:t>
            </a:r>
            <a:r>
              <a:rPr lang="fr-FR" sz="2000" dirty="0" err="1"/>
              <a:t>sqle</a:t>
            </a:r>
            <a:r>
              <a:rPr lang="fr-FR" sz="2000" dirty="0"/>
              <a:t>) {  . . .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5533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JDBC</a:t>
            </a:r>
            <a:endParaRPr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Toute connexion ouverte doit être fermée !</a:t>
            </a:r>
          </a:p>
          <a:p>
            <a:pPr lvl="1"/>
            <a:r>
              <a:rPr lang="fr-FR" smtClean="0"/>
              <a:t>conn.</a:t>
            </a:r>
            <a:r>
              <a:rPr lang="fr-FR" b="1" smtClean="0">
                <a:solidFill>
                  <a:schemeClr val="tx2"/>
                </a:solidFill>
              </a:rPr>
              <a:t>close </a:t>
            </a:r>
            <a:r>
              <a:rPr lang="fr-FR" smtClean="0"/>
              <a:t>()</a:t>
            </a:r>
          </a:p>
          <a:p>
            <a:pPr lvl="1"/>
            <a:r>
              <a:rPr lang="fr-FR" smtClean="0"/>
              <a:t>Usage de la clause </a:t>
            </a:r>
            <a:r>
              <a:rPr lang="fr-FR" i="1" smtClean="0"/>
              <a:t>finally</a:t>
            </a:r>
            <a:r>
              <a:rPr lang="fr-FR" smtClean="0"/>
              <a:t> est suggérée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91093-0C6E-4184-BB50-E75BC64EC874}" type="slidenum">
              <a:rPr lang="fr-FR"/>
              <a:pPr>
                <a:defRPr/>
              </a:pPr>
              <a:t>146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143125" y="3357563"/>
            <a:ext cx="6670675" cy="31702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</a:t>
            </a:r>
            <a:r>
              <a:rPr lang="fr-FR" sz="2000" dirty="0" err="1"/>
              <a:t>try</a:t>
            </a:r>
            <a:r>
              <a:rPr lang="fr-FR" sz="2000" dirty="0"/>
              <a:t>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</a:t>
            </a:r>
            <a:r>
              <a:rPr lang="fr-FR" sz="2000" dirty="0" err="1"/>
              <a:t>Class.forName</a:t>
            </a:r>
            <a:r>
              <a:rPr lang="fr-FR" sz="2000" dirty="0"/>
              <a:t>(driver);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</a:t>
            </a:r>
            <a:r>
              <a:rPr lang="fr-FR" sz="2000" dirty="0" err="1"/>
              <a:t>conn</a:t>
            </a:r>
            <a:r>
              <a:rPr lang="fr-FR" sz="2000" dirty="0"/>
              <a:t> = </a:t>
            </a:r>
            <a:r>
              <a:rPr lang="fr-FR" sz="2000" dirty="0" err="1"/>
              <a:t>DriverManager.getConnection</a:t>
            </a:r>
            <a:r>
              <a:rPr lang="fr-FR" sz="2000" dirty="0"/>
              <a:t>(</a:t>
            </a:r>
            <a:r>
              <a:rPr lang="fr-FR" sz="2000" dirty="0" err="1"/>
              <a:t>bdd</a:t>
            </a:r>
            <a:r>
              <a:rPr lang="fr-FR" sz="2000" dirty="0"/>
              <a:t>, login, </a:t>
            </a:r>
            <a:r>
              <a:rPr lang="fr-FR" sz="2000" dirty="0" err="1"/>
              <a:t>pass</a:t>
            </a:r>
            <a:r>
              <a:rPr lang="fr-FR" sz="2000" dirty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	. .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 catch (</a:t>
            </a:r>
            <a:r>
              <a:rPr lang="fr-FR" sz="2000" dirty="0" err="1"/>
              <a:t>ClassNotFoundException</a:t>
            </a:r>
            <a:r>
              <a:rPr lang="fr-FR" sz="2000" dirty="0"/>
              <a:t> </a:t>
            </a:r>
            <a:r>
              <a:rPr lang="fr-FR" sz="2000" dirty="0" err="1"/>
              <a:t>cnfe</a:t>
            </a:r>
            <a:r>
              <a:rPr lang="fr-FR" sz="2000" dirty="0"/>
              <a:t>) {  . . .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 catch (</a:t>
            </a:r>
            <a:r>
              <a:rPr lang="fr-FR" sz="2000" dirty="0" err="1"/>
              <a:t>SQLException</a:t>
            </a:r>
            <a:r>
              <a:rPr lang="fr-FR" sz="2000" dirty="0"/>
              <a:t> </a:t>
            </a:r>
            <a:r>
              <a:rPr lang="fr-FR" sz="2000" dirty="0" err="1"/>
              <a:t>sqle</a:t>
            </a:r>
            <a:r>
              <a:rPr lang="fr-FR" sz="2000" dirty="0"/>
              <a:t>) {  . . .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 </a:t>
            </a:r>
            <a:r>
              <a:rPr lang="fr-FR" sz="2000" dirty="0" err="1"/>
              <a:t>finally</a:t>
            </a:r>
            <a:r>
              <a:rPr lang="fr-FR" sz="2000" dirty="0"/>
              <a:t>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 if (</a:t>
            </a:r>
            <a:r>
              <a:rPr lang="fr-FR" sz="2000" dirty="0" err="1"/>
              <a:t>conn</a:t>
            </a:r>
            <a:r>
              <a:rPr lang="fr-FR" sz="2000" dirty="0"/>
              <a:t> != </a:t>
            </a:r>
            <a:r>
              <a:rPr lang="fr-FR" sz="2000" dirty="0" err="1"/>
              <a:t>null</a:t>
            </a:r>
            <a:r>
              <a:rPr lang="fr-FR" sz="2000" dirty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	    </a:t>
            </a:r>
            <a:r>
              <a:rPr lang="fr-FR" sz="2000" dirty="0" err="1"/>
              <a:t>conn.close</a:t>
            </a:r>
            <a:r>
              <a:rPr lang="fr-FR" sz="2000" dirty="0"/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</a:t>
            </a:r>
          </a:p>
        </p:txBody>
      </p:sp>
    </p:spTree>
    <p:extLst>
      <p:ext uri="{BB962C8B-B14F-4D97-AF65-F5344CB8AC3E}">
        <p14:creationId xmlns:p14="http://schemas.microsoft.com/office/powerpoint/2010/main" val="349470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JDBC</a:t>
            </a:r>
            <a:endParaRPr/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214313" y="1428750"/>
            <a:ext cx="4038600" cy="4525963"/>
          </a:xfrm>
        </p:spPr>
        <p:txBody>
          <a:bodyPr/>
          <a:lstStyle/>
          <a:p>
            <a:r>
              <a:rPr lang="fr-FR" dirty="0" smtClean="0"/>
              <a:t>Sous </a:t>
            </a:r>
            <a:r>
              <a:rPr lang="fr-FR" dirty="0" err="1" smtClean="0"/>
              <a:t>NetBeans</a:t>
            </a:r>
            <a:r>
              <a:rPr lang="fr-FR" dirty="0" smtClean="0"/>
              <a:t>, on peut obtenir les paramètres de connexion </a:t>
            </a:r>
          </a:p>
          <a:p>
            <a:pPr lvl="1"/>
            <a:r>
              <a:rPr lang="fr-FR" dirty="0" smtClean="0"/>
              <a:t>Onglet </a:t>
            </a:r>
            <a:r>
              <a:rPr lang="fr-FR" dirty="0" smtClean="0"/>
              <a:t>Services, </a:t>
            </a:r>
            <a:r>
              <a:rPr lang="fr-FR" dirty="0" err="1" smtClean="0">
                <a:sym typeface="Wingdings" pitchFamily="2" charset="2"/>
              </a:rPr>
              <a:t>Databases</a:t>
            </a:r>
            <a:r>
              <a:rPr lang="fr-FR" dirty="0" smtClean="0">
                <a:sym typeface="Wingdings" pitchFamily="2" charset="2"/>
              </a:rPr>
              <a:t>, la base souhaitée, puis </a:t>
            </a:r>
            <a:r>
              <a:rPr lang="fr-FR" dirty="0" err="1" smtClean="0">
                <a:sym typeface="Wingdings" pitchFamily="2" charset="2"/>
              </a:rPr>
              <a:t>Proprieties</a:t>
            </a:r>
            <a:r>
              <a:rPr lang="fr-FR" dirty="0" smtClean="0">
                <a:sym typeface="Wingdings" pitchFamily="2" charset="2"/>
              </a:rPr>
              <a:t> 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A8744-8DFB-40F8-BF25-482A3CB9E663}" type="slidenum">
              <a:rPr lang="fr-FR"/>
              <a:pPr>
                <a:defRPr/>
              </a:pPr>
              <a:t>147</a:t>
            </a:fld>
            <a:endParaRPr lang="fr-FR"/>
          </a:p>
        </p:txBody>
      </p:sp>
      <p:pic>
        <p:nvPicPr>
          <p:cNvPr id="225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8" y="1428750"/>
            <a:ext cx="4614862" cy="4857750"/>
          </a:xfrm>
        </p:spPr>
      </p:pic>
    </p:spTree>
    <p:extLst>
      <p:ext uri="{BB962C8B-B14F-4D97-AF65-F5344CB8AC3E}">
        <p14:creationId xmlns:p14="http://schemas.microsoft.com/office/powerpoint/2010/main" val="135146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JDBC</a:t>
            </a:r>
            <a:endParaRPr/>
          </a:p>
        </p:txBody>
      </p:sp>
      <p:sp>
        <p:nvSpPr>
          <p:cNvPr id="2355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On doit garantir que le .jar correspondant au driver est accessible </a:t>
            </a:r>
          </a:p>
          <a:p>
            <a:pPr lvl="1"/>
            <a:r>
              <a:rPr lang="fr-FR" smtClean="0"/>
              <a:t>Classpath</a:t>
            </a:r>
          </a:p>
          <a:p>
            <a:pPr lvl="1"/>
            <a:r>
              <a:rPr lang="fr-FR" smtClean="0"/>
              <a:t>Projet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D504291-372F-471A-B82D-3B74490B6F1B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07063-8350-4B44-B814-2447ECD28537}" type="slidenum">
              <a:rPr lang="fr-FR"/>
              <a:pPr>
                <a:defRPr/>
              </a:pPr>
              <a:t>148</a:t>
            </a:fld>
            <a:endParaRPr lang="fr-FR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85750" y="1785938"/>
            <a:ext cx="8601075" cy="4924425"/>
            <a:chOff x="285720" y="1785926"/>
            <a:chExt cx="8601090" cy="4924425"/>
          </a:xfrm>
        </p:grpSpPr>
        <p:pic>
          <p:nvPicPr>
            <p:cNvPr id="23563" name="Picture 8" descr="Capture-libDerbi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8860" y="1785926"/>
              <a:ext cx="6457950" cy="492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5720" y="4714863"/>
              <a:ext cx="3214694" cy="923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On vérifie si le driver est disponible dans la plateforme. On l’ajoute si nécessaire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475656" y="692696"/>
            <a:ext cx="7477125" cy="5981700"/>
            <a:chOff x="1571604" y="785794"/>
            <a:chExt cx="7477125" cy="5981700"/>
          </a:xfrm>
        </p:grpSpPr>
        <p:pic>
          <p:nvPicPr>
            <p:cNvPr id="23561" name="Picture 11" descr="Capture-netbeansProjectAddLib-Derby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1604" y="785794"/>
              <a:ext cx="7477125" cy="598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571604" y="3786169"/>
              <a:ext cx="2428875" cy="646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On ajoute le jar (Library) à notre projet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014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Manipulation BD  </a:t>
            </a:r>
            <a:endParaRPr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La manipulation de la base de données se fait à travers la classe </a:t>
            </a:r>
            <a:r>
              <a:rPr lang="fr-FR" b="1" smtClean="0">
                <a:solidFill>
                  <a:schemeClr val="tx2"/>
                </a:solidFill>
              </a:rPr>
              <a:t>Statement</a:t>
            </a:r>
          </a:p>
          <a:p>
            <a:pPr lvl="1"/>
            <a:r>
              <a:rPr lang="fr-FR" smtClean="0"/>
              <a:t>Statement statement =conn.</a:t>
            </a:r>
            <a:r>
              <a:rPr lang="fr-FR" b="1" smtClean="0">
                <a:solidFill>
                  <a:schemeClr val="tx2"/>
                </a:solidFill>
              </a:rPr>
              <a:t>getStatement</a:t>
            </a:r>
            <a:r>
              <a:rPr lang="fr-FR" smtClean="0"/>
              <a:t>()</a:t>
            </a:r>
          </a:p>
          <a:p>
            <a:pPr lvl="1"/>
            <a:r>
              <a:rPr lang="fr-FR" smtClean="0"/>
              <a:t>Une query SELECT </a:t>
            </a:r>
          </a:p>
          <a:p>
            <a:pPr lvl="2"/>
            <a:r>
              <a:rPr lang="fr-FR" smtClean="0"/>
              <a:t>ResultSet rs = statement.</a:t>
            </a:r>
            <a:r>
              <a:rPr lang="fr-FR" b="1" smtClean="0">
                <a:solidFill>
                  <a:schemeClr val="tx2"/>
                </a:solidFill>
              </a:rPr>
              <a:t>executeQuery </a:t>
            </a:r>
            <a:r>
              <a:rPr lang="fr-FR" smtClean="0"/>
              <a:t>(sql)</a:t>
            </a:r>
          </a:p>
          <a:p>
            <a:pPr lvl="1"/>
            <a:r>
              <a:rPr lang="fr-FR" smtClean="0"/>
              <a:t>Un update (INSERT, UPDATE…) </a:t>
            </a:r>
          </a:p>
          <a:p>
            <a:pPr lvl="2"/>
            <a:r>
              <a:rPr lang="fr-FR" smtClean="0"/>
              <a:t>int rs = statement.</a:t>
            </a:r>
            <a:r>
              <a:rPr lang="fr-FR" b="1" smtClean="0">
                <a:solidFill>
                  <a:schemeClr val="tx2"/>
                </a:solidFill>
              </a:rPr>
              <a:t>executeUpdate</a:t>
            </a:r>
            <a:r>
              <a:rPr lang="fr-FR" smtClean="0"/>
              <a:t> (sql)</a:t>
            </a:r>
          </a:p>
          <a:p>
            <a:pPr lvl="1"/>
            <a:r>
              <a:rPr lang="fr-FR" smtClean="0"/>
              <a:t>Générique </a:t>
            </a:r>
          </a:p>
          <a:p>
            <a:pPr lvl="2"/>
            <a:r>
              <a:rPr lang="fr-FR" smtClean="0"/>
              <a:t> boolean rs = statement.</a:t>
            </a:r>
            <a:r>
              <a:rPr lang="fr-FR" smtClean="0">
                <a:solidFill>
                  <a:schemeClr val="tx2"/>
                </a:solidFill>
              </a:rPr>
              <a:t>execute</a:t>
            </a:r>
            <a:r>
              <a:rPr lang="fr-FR" smtClean="0"/>
              <a:t> (sql)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D88E5-D812-4C09-B17B-88795D85A5CC}" type="slidenum">
              <a:rPr lang="fr-FR"/>
              <a:pPr>
                <a:defRPr/>
              </a:pPr>
              <a:t>149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95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smtClean="0">
                <a:solidFill>
                  <a:schemeClr val="tx2"/>
                </a:solidFill>
              </a:rPr>
              <a:t>Etendre</a:t>
            </a:r>
            <a:r>
              <a:rPr lang="fr-FR" smtClean="0"/>
              <a:t> la classe HelloWorld</a:t>
            </a:r>
          </a:p>
          <a:p>
            <a:pPr lvl="1"/>
            <a:r>
              <a:rPr lang="fr-FR" smtClean="0"/>
              <a:t>Le message est lu à partir du clavier</a:t>
            </a:r>
          </a:p>
          <a:p>
            <a:pPr lvl="1"/>
            <a:r>
              <a:rPr lang="fr-FR" smtClean="0"/>
              <a:t>Concepts :</a:t>
            </a:r>
          </a:p>
          <a:p>
            <a:pPr lvl="2"/>
            <a:r>
              <a:rPr lang="fr-FR" smtClean="0"/>
              <a:t>Héritage</a:t>
            </a:r>
          </a:p>
          <a:p>
            <a:pPr lvl="2"/>
            <a:r>
              <a:rPr lang="fr-FR" smtClean="0"/>
              <a:t>Manipulation documentation API Java</a:t>
            </a:r>
          </a:p>
          <a:p>
            <a:pPr lvl="2"/>
            <a:r>
              <a:rPr lang="fr-FR" smtClean="0"/>
              <a:t>Manipulation de la classe </a:t>
            </a:r>
            <a:r>
              <a:rPr lang="fr-FR" b="1" smtClean="0">
                <a:solidFill>
                  <a:schemeClr val="tx2"/>
                </a:solidFill>
              </a:rPr>
              <a:t>java.util.Scanner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14F1B5-921F-4A13-BC28-C72C4E3FB06A}" type="slidenum">
              <a:rPr lang="fr-FR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08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Manipulation BD </a:t>
            </a:r>
            <a:endParaRPr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8686800" cy="4525963"/>
          </a:xfrm>
        </p:spPr>
        <p:txBody>
          <a:bodyPr/>
          <a:lstStyle/>
          <a:p>
            <a:r>
              <a:rPr lang="fr-FR" smtClean="0"/>
              <a:t>Les résultats d’une requête SELECT sont accessibles par un </a:t>
            </a:r>
            <a:r>
              <a:rPr lang="fr-FR" b="1" smtClean="0">
                <a:solidFill>
                  <a:schemeClr val="tx2"/>
                </a:solidFill>
              </a:rPr>
              <a:t>ResultSet </a:t>
            </a:r>
          </a:p>
          <a:p>
            <a:pPr lvl="1"/>
            <a:r>
              <a:rPr lang="fr-FR" smtClean="0"/>
              <a:t>resultSet.</a:t>
            </a:r>
            <a:r>
              <a:rPr lang="fr-FR" b="1" smtClean="0">
                <a:solidFill>
                  <a:schemeClr val="tx2"/>
                </a:solidFill>
              </a:rPr>
              <a:t>next</a:t>
            </a:r>
            <a:r>
              <a:rPr lang="fr-FR" smtClean="0"/>
              <a:t>() : </a:t>
            </a:r>
          </a:p>
          <a:p>
            <a:pPr lvl="2"/>
            <a:r>
              <a:rPr lang="fr-FR" smtClean="0"/>
              <a:t>avance sur l’ensemble des n-uplets</a:t>
            </a:r>
          </a:p>
          <a:p>
            <a:pPr lvl="1"/>
            <a:r>
              <a:rPr lang="fr-FR" b="1" smtClean="0">
                <a:solidFill>
                  <a:schemeClr val="tx2"/>
                </a:solidFill>
              </a:rPr>
              <a:t>getString</a:t>
            </a:r>
            <a:r>
              <a:rPr lang="fr-FR" smtClean="0"/>
              <a:t> (colName) / getString(n) : </a:t>
            </a:r>
          </a:p>
          <a:p>
            <a:pPr lvl="2"/>
            <a:r>
              <a:rPr lang="fr-FR" smtClean="0"/>
              <a:t>récupère la valeur sur la colonne ‘</a:t>
            </a:r>
            <a:r>
              <a:rPr lang="fr-FR" i="1" smtClean="0"/>
              <a:t>colName</a:t>
            </a:r>
            <a:r>
              <a:rPr lang="fr-FR" smtClean="0"/>
              <a:t>’ ou la </a:t>
            </a:r>
            <a:r>
              <a:rPr lang="fr-FR" i="1" smtClean="0"/>
              <a:t>n-ème</a:t>
            </a:r>
            <a:r>
              <a:rPr lang="fr-FR" smtClean="0"/>
              <a:t> colonne</a:t>
            </a:r>
          </a:p>
          <a:p>
            <a:pPr lvl="1"/>
            <a:r>
              <a:rPr lang="fr-FR" smtClean="0"/>
              <a:t>Autres types de données </a:t>
            </a:r>
          </a:p>
          <a:p>
            <a:pPr lvl="2"/>
            <a:r>
              <a:rPr lang="fr-FR" smtClean="0">
                <a:solidFill>
                  <a:schemeClr val="tx2"/>
                </a:solidFill>
              </a:rPr>
              <a:t>getInt</a:t>
            </a:r>
            <a:r>
              <a:rPr lang="fr-FR" smtClean="0"/>
              <a:t>, </a:t>
            </a:r>
            <a:r>
              <a:rPr lang="fr-FR" smtClean="0">
                <a:solidFill>
                  <a:schemeClr val="tx2"/>
                </a:solidFill>
              </a:rPr>
              <a:t>getFloat</a:t>
            </a:r>
            <a:r>
              <a:rPr lang="fr-FR" smtClean="0"/>
              <a:t>, </a:t>
            </a:r>
            <a:r>
              <a:rPr lang="fr-FR" smtClean="0">
                <a:solidFill>
                  <a:schemeClr val="tx2"/>
                </a:solidFill>
              </a:rPr>
              <a:t>getByte</a:t>
            </a:r>
            <a:r>
              <a:rPr lang="fr-FR" smtClean="0"/>
              <a:t>, </a:t>
            </a:r>
            <a:r>
              <a:rPr lang="fr-FR" smtClean="0">
                <a:solidFill>
                  <a:schemeClr val="tx2"/>
                </a:solidFill>
              </a:rPr>
              <a:t>getDate</a:t>
            </a:r>
            <a:r>
              <a:rPr lang="fr-FR" smtClean="0"/>
              <a:t>, </a:t>
            </a:r>
            <a:r>
              <a:rPr lang="fr-FR" smtClean="0">
                <a:solidFill>
                  <a:schemeClr val="tx2"/>
                </a:solidFill>
              </a:rPr>
              <a:t>getObject</a:t>
            </a:r>
            <a:r>
              <a:rPr lang="fr-FR" smtClean="0"/>
              <a:t>… 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A18F7-413D-4577-AE7C-E182CBC5472C}" type="slidenum">
              <a:rPr lang="fr-FR"/>
              <a:pPr>
                <a:defRPr/>
              </a:pPr>
              <a:t>150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3643313" y="3500438"/>
            <a:ext cx="5141912" cy="31702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String </a:t>
            </a:r>
            <a:r>
              <a:rPr lang="fr-FR" sz="2000" dirty="0" err="1"/>
              <a:t>sql</a:t>
            </a:r>
            <a:r>
              <a:rPr lang="fr-FR" sz="2000" dirty="0"/>
              <a:t> = "SELECT * FROM </a:t>
            </a:r>
            <a:r>
              <a:rPr lang="fr-FR" sz="2000" dirty="0" smtClean="0"/>
              <a:t>SCHEMA.TABLE</a:t>
            </a:r>
            <a:r>
              <a:rPr lang="fr-FR" sz="2000" dirty="0"/>
              <a:t>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</a:t>
            </a:r>
            <a:r>
              <a:rPr lang="fr-FR" sz="2000" dirty="0" err="1"/>
              <a:t>try</a:t>
            </a:r>
            <a:r>
              <a:rPr lang="fr-FR" sz="2000" dirty="0"/>
              <a:t>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</a:t>
            </a:r>
            <a:r>
              <a:rPr lang="fr-FR" sz="2000" dirty="0" err="1"/>
              <a:t>Statement</a:t>
            </a:r>
            <a:r>
              <a:rPr lang="fr-FR" sz="2000" dirty="0"/>
              <a:t> stat = </a:t>
            </a:r>
            <a:r>
              <a:rPr lang="fr-FR" sz="2000" dirty="0" err="1"/>
              <a:t>conn.createStatement</a:t>
            </a:r>
            <a:r>
              <a:rPr lang="fr-FR" sz="2000" dirty="0"/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</a:t>
            </a:r>
            <a:r>
              <a:rPr lang="fr-FR" sz="2000" dirty="0" err="1"/>
              <a:t>ResultSet</a:t>
            </a:r>
            <a:r>
              <a:rPr lang="fr-FR" sz="2000" dirty="0"/>
              <a:t> </a:t>
            </a:r>
            <a:r>
              <a:rPr lang="fr-FR" sz="2000" dirty="0" err="1"/>
              <a:t>rs</a:t>
            </a:r>
            <a:r>
              <a:rPr lang="fr-FR" sz="2000" dirty="0"/>
              <a:t> = </a:t>
            </a:r>
            <a:r>
              <a:rPr lang="fr-FR" sz="2000" dirty="0" err="1"/>
              <a:t>stat.executeQuery</a:t>
            </a:r>
            <a:r>
              <a:rPr lang="fr-FR" sz="2000" dirty="0"/>
              <a:t>(</a:t>
            </a:r>
            <a:r>
              <a:rPr lang="fr-FR" sz="2000" dirty="0" err="1"/>
              <a:t>sql</a:t>
            </a:r>
            <a:r>
              <a:rPr lang="fr-FR" sz="2000" dirty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</a:t>
            </a:r>
            <a:r>
              <a:rPr lang="fr-FR" sz="2000" dirty="0" err="1"/>
              <a:t>while</a:t>
            </a:r>
            <a:r>
              <a:rPr lang="fr-FR" sz="2000" dirty="0"/>
              <a:t> (</a:t>
            </a:r>
            <a:r>
              <a:rPr lang="fr-FR" sz="2000" dirty="0" err="1"/>
              <a:t>rs.next</a:t>
            </a:r>
            <a:r>
              <a:rPr lang="fr-FR" sz="2000" dirty="0"/>
              <a:t>())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   String col = </a:t>
            </a:r>
            <a:r>
              <a:rPr lang="fr-FR" sz="2000" dirty="0" err="1"/>
              <a:t>rs.getString</a:t>
            </a:r>
            <a:r>
              <a:rPr lang="fr-FR" sz="2000" dirty="0"/>
              <a:t>("Colonne");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   . .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 catch (</a:t>
            </a:r>
            <a:r>
              <a:rPr lang="fr-FR" sz="2000" dirty="0" err="1"/>
              <a:t>SQLException</a:t>
            </a:r>
            <a:r>
              <a:rPr lang="fr-FR" sz="2000" dirty="0"/>
              <a:t> ex) { . . .  }</a:t>
            </a:r>
          </a:p>
        </p:txBody>
      </p:sp>
    </p:spTree>
    <p:extLst>
      <p:ext uri="{BB962C8B-B14F-4D97-AF65-F5344CB8AC3E}">
        <p14:creationId xmlns:p14="http://schemas.microsoft.com/office/powerpoint/2010/main" val="150649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Manipulation BD </a:t>
            </a:r>
            <a:endParaRPr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L’exécution d’une requête INSERT, UPDATE, DELETE…  indique le nombre de lignes </a:t>
            </a:r>
            <a:br>
              <a:rPr lang="fr-FR" smtClean="0"/>
            </a:br>
            <a:r>
              <a:rPr lang="fr-FR" smtClean="0"/>
              <a:t>(n-uplets) affectées </a:t>
            </a:r>
          </a:p>
          <a:p>
            <a:pPr lvl="1"/>
            <a:r>
              <a:rPr lang="fr-FR" smtClean="0"/>
              <a:t> int rs = statement.</a:t>
            </a:r>
            <a:r>
              <a:rPr lang="fr-FR" b="1" smtClean="0">
                <a:solidFill>
                  <a:schemeClr val="tx2"/>
                </a:solidFill>
              </a:rPr>
              <a:t>executeUpdate</a:t>
            </a:r>
            <a:r>
              <a:rPr lang="fr-FR" smtClean="0"/>
              <a:t> (sql)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447AC-B4FB-4E4E-8B41-689F6D94C178}" type="slidenum">
              <a:rPr lang="fr-FR"/>
              <a:pPr>
                <a:defRPr/>
              </a:pPr>
              <a:t>151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1115616" y="3933056"/>
            <a:ext cx="724143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String pattern = "INSERT INTO </a:t>
            </a:r>
            <a:r>
              <a:rPr lang="fr-FR" sz="2000" dirty="0" smtClean="0"/>
              <a:t>SCHEMA.TABLE </a:t>
            </a:r>
            <a:r>
              <a:rPr lang="fr-FR" sz="2000" dirty="0"/>
              <a:t>(Col1, Col2…) VALUES (val1, val2… )";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</a:t>
            </a:r>
            <a:r>
              <a:rPr lang="fr-FR" sz="2000" dirty="0" err="1"/>
              <a:t>try</a:t>
            </a:r>
            <a:r>
              <a:rPr lang="fr-FR" sz="2000" dirty="0"/>
              <a:t>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</a:t>
            </a:r>
            <a:r>
              <a:rPr lang="fr-FR" sz="2000" dirty="0" err="1"/>
              <a:t>Statement</a:t>
            </a:r>
            <a:r>
              <a:rPr lang="fr-FR" sz="2000" dirty="0"/>
              <a:t> stat = </a:t>
            </a:r>
            <a:r>
              <a:rPr lang="fr-FR" sz="2000" dirty="0" err="1"/>
              <a:t>conn.createStatement</a:t>
            </a:r>
            <a:r>
              <a:rPr lang="fr-FR" sz="2000" dirty="0"/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</a:t>
            </a:r>
            <a:r>
              <a:rPr lang="fr-FR" sz="2000" dirty="0" err="1"/>
              <a:t>rows</a:t>
            </a:r>
            <a:r>
              <a:rPr lang="fr-FR" sz="2000" dirty="0"/>
              <a:t> = </a:t>
            </a:r>
            <a:r>
              <a:rPr lang="fr-FR" sz="2000" dirty="0" err="1"/>
              <a:t>stat.executeUpdate</a:t>
            </a:r>
            <a:r>
              <a:rPr lang="fr-FR" sz="2000" dirty="0"/>
              <a:t>(</a:t>
            </a:r>
            <a:r>
              <a:rPr lang="fr-FR" sz="2000" dirty="0" err="1"/>
              <a:t>sql</a:t>
            </a:r>
            <a:r>
              <a:rPr lang="fr-FR" sz="2000" dirty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. .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 catch (</a:t>
            </a:r>
            <a:r>
              <a:rPr lang="fr-FR" sz="2000" dirty="0" err="1"/>
              <a:t>SQLException</a:t>
            </a:r>
            <a:r>
              <a:rPr lang="fr-FR" sz="2000" dirty="0"/>
              <a:t> ex) { . . . }</a:t>
            </a:r>
          </a:p>
        </p:txBody>
      </p:sp>
    </p:spTree>
    <p:extLst>
      <p:ext uri="{BB962C8B-B14F-4D97-AF65-F5344CB8AC3E}">
        <p14:creationId xmlns:p14="http://schemas.microsoft.com/office/powerpoint/2010/main" val="314722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4525963"/>
          </a:xfrm>
        </p:spPr>
        <p:txBody>
          <a:bodyPr/>
          <a:lstStyle/>
          <a:p>
            <a:r>
              <a:rPr lang="fr-FR" sz="2800" smtClean="0"/>
              <a:t>Base de données </a:t>
            </a:r>
            <a:r>
              <a:rPr lang="fr-FR" sz="2800" b="1" smtClean="0">
                <a:solidFill>
                  <a:schemeClr val="tx2"/>
                </a:solidFill>
              </a:rPr>
              <a:t>Dictionnaire</a:t>
            </a:r>
            <a:r>
              <a:rPr lang="fr-FR" sz="2800" smtClean="0"/>
              <a:t> sous Apache </a:t>
            </a:r>
            <a:r>
              <a:rPr lang="fr-FR" sz="2800" smtClean="0">
                <a:solidFill>
                  <a:schemeClr val="tx2"/>
                </a:solidFill>
              </a:rPr>
              <a:t>Derby</a:t>
            </a:r>
          </a:p>
          <a:p>
            <a:r>
              <a:rPr lang="fr-FR" sz="2800" smtClean="0"/>
              <a:t>Table </a:t>
            </a:r>
            <a:r>
              <a:rPr lang="fr-FR" sz="2800" b="1" smtClean="0">
                <a:solidFill>
                  <a:schemeClr val="tx2"/>
                </a:solidFill>
              </a:rPr>
              <a:t>FR</a:t>
            </a:r>
            <a:r>
              <a:rPr lang="fr-FR" sz="2800" smtClean="0"/>
              <a:t> (</a:t>
            </a:r>
            <a:r>
              <a:rPr lang="fr-FR" sz="2800" b="1" smtClean="0">
                <a:solidFill>
                  <a:schemeClr val="tx2"/>
                </a:solidFill>
              </a:rPr>
              <a:t>Id</a:t>
            </a:r>
            <a:r>
              <a:rPr lang="fr-FR" sz="2800" smtClean="0"/>
              <a:t>, </a:t>
            </a:r>
            <a:r>
              <a:rPr lang="fr-FR" sz="2800" b="1" smtClean="0">
                <a:solidFill>
                  <a:schemeClr val="tx2"/>
                </a:solidFill>
              </a:rPr>
              <a:t>Word</a:t>
            </a:r>
            <a:r>
              <a:rPr lang="fr-FR" sz="2800" smtClean="0"/>
              <a:t>) </a:t>
            </a:r>
          </a:p>
          <a:p>
            <a:pPr lvl="1"/>
            <a:r>
              <a:rPr lang="fr-FR" sz="2400" smtClean="0"/>
              <a:t>int id</a:t>
            </a:r>
          </a:p>
          <a:p>
            <a:pPr lvl="1"/>
            <a:r>
              <a:rPr lang="fr-FR" sz="2400" smtClean="0"/>
              <a:t>String (VarChar) Word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4C641-6491-4B7E-BB74-DC96A0C08340}" type="slidenum">
              <a:rPr lang="fr-FR"/>
              <a:pPr>
                <a:defRPr/>
              </a:pPr>
              <a:t>152</a:t>
            </a:fld>
            <a:endParaRPr lang="fr-FR"/>
          </a:p>
        </p:txBody>
      </p:sp>
      <p:pic>
        <p:nvPicPr>
          <p:cNvPr id="27655" name="Picture 6" descr="Capture-CreateTable-Derb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3295650"/>
            <a:ext cx="721518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178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</a:t>
            </a:r>
            <a:endParaRPr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Classe </a:t>
            </a:r>
            <a:r>
              <a:rPr lang="fr-FR" b="1" smtClean="0">
                <a:solidFill>
                  <a:schemeClr val="tx2"/>
                </a:solidFill>
              </a:rPr>
              <a:t>DicoBase</a:t>
            </a:r>
            <a:r>
              <a:rPr lang="fr-FR" smtClean="0"/>
              <a:t> : connexion et accès à la BD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B6E47-8FDF-430B-9343-DF2EF5D6343B}" type="slidenum">
              <a:rPr lang="fr-FR"/>
              <a:pPr>
                <a:defRPr/>
              </a:pPr>
              <a:t>153</a:t>
            </a:fld>
            <a:endParaRPr lang="fr-FR"/>
          </a:p>
        </p:txBody>
      </p:sp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428875"/>
            <a:ext cx="6543675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428875"/>
            <a:ext cx="6900862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357938" y="2214563"/>
            <a:ext cx="1579562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Connexion 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500438"/>
            <a:ext cx="73342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572250" y="3214688"/>
            <a:ext cx="1817688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Déconnexion</a:t>
            </a:r>
          </a:p>
        </p:txBody>
      </p:sp>
    </p:spTree>
    <p:extLst>
      <p:ext uri="{BB962C8B-B14F-4D97-AF65-F5344CB8AC3E}">
        <p14:creationId xmlns:p14="http://schemas.microsoft.com/office/powerpoint/2010/main" val="414012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45140"/>
            <a:ext cx="8208912" cy="2947113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 cmpd="sng">
            <a:solidFill>
              <a:schemeClr val="tx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</a:t>
            </a:r>
            <a:endParaRPr/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4525963"/>
          </a:xfrm>
        </p:spPr>
        <p:txBody>
          <a:bodyPr/>
          <a:lstStyle/>
          <a:p>
            <a:r>
              <a:rPr lang="fr-FR" smtClean="0"/>
              <a:t>Classe </a:t>
            </a:r>
            <a:r>
              <a:rPr lang="fr-FR" b="1" smtClean="0">
                <a:solidFill>
                  <a:schemeClr val="tx2"/>
                </a:solidFill>
              </a:rPr>
              <a:t>DicoBase</a:t>
            </a:r>
            <a:r>
              <a:rPr lang="fr-FR" smtClean="0"/>
              <a:t> : connexion et accès à la BD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557DB-69C0-4006-BA22-B052AAA01EBC}" type="slidenum">
              <a:rPr lang="fr-FR"/>
              <a:pPr>
                <a:defRPr/>
              </a:pPr>
              <a:t>154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7740352" y="2030933"/>
            <a:ext cx="936625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Select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2204864"/>
            <a:ext cx="8608105" cy="3456384"/>
          </a:xfrm>
          <a:prstGeom prst="rect">
            <a:avLst/>
          </a:prstGeom>
          <a:ln w="28575" cmpd="sng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028384" y="2060848"/>
            <a:ext cx="936625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Select</a:t>
            </a:r>
          </a:p>
        </p:txBody>
      </p:sp>
    </p:spTree>
    <p:extLst>
      <p:ext uri="{BB962C8B-B14F-4D97-AF65-F5344CB8AC3E}">
        <p14:creationId xmlns:p14="http://schemas.microsoft.com/office/powerpoint/2010/main" val="52007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</a:t>
            </a:r>
            <a:endParaRPr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28625" y="1474788"/>
            <a:ext cx="8229600" cy="4525962"/>
          </a:xfrm>
        </p:spPr>
        <p:txBody>
          <a:bodyPr/>
          <a:lstStyle/>
          <a:p>
            <a:r>
              <a:rPr lang="fr-FR" smtClean="0"/>
              <a:t>Classe </a:t>
            </a:r>
            <a:r>
              <a:rPr lang="fr-FR" b="1" smtClean="0">
                <a:solidFill>
                  <a:schemeClr val="tx2"/>
                </a:solidFill>
              </a:rPr>
              <a:t>DicoBase</a:t>
            </a:r>
            <a:r>
              <a:rPr lang="fr-FR" smtClean="0"/>
              <a:t> : connexion et accès à la BD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97216-9B29-4A35-AA42-310EBFD369B1}" type="slidenum">
              <a:rPr lang="fr-FR"/>
              <a:pPr>
                <a:defRPr/>
              </a:pPr>
              <a:t>155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13134"/>
            <a:ext cx="8804814" cy="2688074"/>
          </a:xfrm>
          <a:prstGeom prst="rect">
            <a:avLst/>
          </a:prstGeom>
          <a:ln w="28575" cmpd="sng">
            <a:solidFill>
              <a:srgbClr val="1F497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128446" y="2348880"/>
            <a:ext cx="90805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310387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</a:t>
            </a:r>
            <a:endParaRPr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Classe Main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E0F07-3A39-470B-84B7-B7609CBA3E7C}" type="slidenum">
              <a:rPr lang="fr-FR"/>
              <a:pPr>
                <a:defRPr/>
              </a:pPr>
              <a:t>156</a:t>
            </a:fld>
            <a:endParaRPr lang="fr-FR"/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1450" y="1231900"/>
            <a:ext cx="5091113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000375"/>
            <a:ext cx="42084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619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Créer une base des données pour les employés d’un département </a:t>
            </a:r>
          </a:p>
          <a:p>
            <a:r>
              <a:rPr lang="fr-FR" smtClean="0"/>
              <a:t>Ecrire une application capable d’insérer des nouveaux employés sur la base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2FFED-0E7D-4850-BC3E-DCDCF9203DD3}" type="slidenum">
              <a:rPr lang="fr-FR"/>
              <a:pPr>
                <a:defRPr/>
              </a:pPr>
              <a:t>157</a:t>
            </a:fld>
            <a:endParaRPr lang="fr-FR"/>
          </a:p>
        </p:txBody>
      </p:sp>
      <p:sp>
        <p:nvSpPr>
          <p:cNvPr id="6" name="TextBox 16"/>
          <p:cNvSpPr txBox="1"/>
          <p:nvPr/>
        </p:nvSpPr>
        <p:spPr>
          <a:xfrm>
            <a:off x="8484615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87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Streams</a:t>
            </a:r>
            <a:r>
              <a:rPr smtClean="0"/>
              <a:t>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Lecture / écriture des fichiers, des flux réseaux…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Différentes type de </a:t>
            </a:r>
            <a:r>
              <a:rPr lang="fr-FR" dirty="0" err="1" smtClean="0"/>
              <a:t>stream</a:t>
            </a:r>
            <a:r>
              <a:rPr lang="fr-FR" dirty="0" smtClean="0"/>
              <a:t> sont disponibles (lecture de </a:t>
            </a:r>
            <a:r>
              <a:rPr lang="fr-FR" dirty="0" err="1" smtClean="0"/>
              <a:t>bytes</a:t>
            </a:r>
            <a:r>
              <a:rPr lang="fr-FR" dirty="0" smtClean="0"/>
              <a:t>, de caractères, d’objets…)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Au départ, deux super classes 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err="1" smtClean="0">
                <a:solidFill>
                  <a:schemeClr val="tx2"/>
                </a:solidFill>
              </a:rPr>
              <a:t>InputStream</a:t>
            </a:r>
            <a:r>
              <a:rPr lang="fr-FR" dirty="0" smtClean="0"/>
              <a:t> : lecture d’une séquence de </a:t>
            </a:r>
            <a:r>
              <a:rPr lang="fr-FR" dirty="0" err="1" smtClean="0"/>
              <a:t>bytes</a:t>
            </a:r>
            <a:endParaRPr lang="fr-FR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err="1" smtClean="0">
                <a:solidFill>
                  <a:schemeClr val="tx2"/>
                </a:solidFill>
              </a:rPr>
              <a:t>OutputStream</a:t>
            </a:r>
            <a:r>
              <a:rPr lang="fr-FR" dirty="0" smtClean="0"/>
              <a:t> : écriture d’une séquence de </a:t>
            </a:r>
            <a:r>
              <a:rPr lang="fr-FR" dirty="0" err="1" smtClean="0"/>
              <a:t>bytes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Après, une jungle de </a:t>
            </a:r>
            <a:r>
              <a:rPr lang="fr-FR" dirty="0" err="1" smtClean="0"/>
              <a:t>streams</a:t>
            </a:r>
            <a:endParaRPr lang="fr-FR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>
                <a:solidFill>
                  <a:schemeClr val="tx2"/>
                </a:solidFill>
              </a:rPr>
              <a:t>FileInputStream</a:t>
            </a:r>
            <a:r>
              <a:rPr lang="fr-FR" dirty="0" smtClean="0">
                <a:solidFill>
                  <a:schemeClr val="tx2"/>
                </a:solidFill>
              </a:rPr>
              <a:t>, </a:t>
            </a:r>
            <a:r>
              <a:rPr lang="fr-FR" dirty="0" err="1" smtClean="0">
                <a:solidFill>
                  <a:schemeClr val="tx2"/>
                </a:solidFill>
              </a:rPr>
              <a:t>ObjectInputStream</a:t>
            </a:r>
            <a:r>
              <a:rPr lang="fr-FR" dirty="0" smtClean="0"/>
              <a:t>, </a:t>
            </a:r>
            <a:r>
              <a:rPr lang="fr-FR" dirty="0" err="1" smtClean="0"/>
              <a:t>StringBufferInputStream</a:t>
            </a:r>
            <a:r>
              <a:rPr lang="fr-FR" dirty="0" smtClean="0"/>
              <a:t>, </a:t>
            </a:r>
            <a:r>
              <a:rPr lang="fr-FR" dirty="0" err="1" smtClean="0"/>
              <a:t>ByteArrayInputStream</a:t>
            </a:r>
            <a:r>
              <a:rPr lang="fr-FR" dirty="0" smtClean="0"/>
              <a:t>…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50A09-0AF7-448B-A318-8102A8AB6754}" type="slidenum">
              <a:rPr lang="fr-FR"/>
              <a:pPr>
                <a:defRPr/>
              </a:pPr>
              <a:t>158</a:t>
            </a:fld>
            <a:endParaRPr lang="fr-FR"/>
          </a:p>
        </p:txBody>
      </p:sp>
      <p:sp>
        <p:nvSpPr>
          <p:cNvPr id="6" name="Flowchart: Or 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91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Streams</a:t>
            </a:r>
            <a:endParaRPr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Lecture des fichiers texte : </a:t>
            </a:r>
            <a:r>
              <a:rPr lang="fr-FR" b="1" smtClean="0">
                <a:solidFill>
                  <a:schemeClr val="tx2"/>
                </a:solidFill>
              </a:rPr>
              <a:t>PrintWriter</a:t>
            </a:r>
          </a:p>
          <a:p>
            <a:r>
              <a:rPr lang="fr-FR" smtClean="0"/>
              <a:t>Ecriture des fichiers texte : </a:t>
            </a:r>
            <a:r>
              <a:rPr lang="fr-FR" b="1" smtClean="0">
                <a:solidFill>
                  <a:schemeClr val="tx2"/>
                </a:solidFill>
              </a:rPr>
              <a:t>Scanner 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37F1B-8BEB-4C00-BE22-9269CA63D68F}" type="slidenum">
              <a:rPr lang="fr-FR"/>
              <a:pPr>
                <a:defRPr/>
              </a:pPr>
              <a:t>159</a:t>
            </a:fld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928938"/>
            <a:ext cx="8769350" cy="235743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2928938"/>
            <a:ext cx="8709025" cy="340995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lowchart: Or 7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35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0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 </a:t>
            </a:r>
            <a:endParaRPr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1438" y="1214438"/>
            <a:ext cx="2857500" cy="4525962"/>
          </a:xfrm>
        </p:spPr>
        <p:txBody>
          <a:bodyPr/>
          <a:lstStyle/>
          <a:p>
            <a:r>
              <a:rPr lang="fr-FR" sz="2800" smtClean="0"/>
              <a:t>Implémenter les classes </a:t>
            </a:r>
            <a:r>
              <a:rPr lang="fr-FR" sz="2800" b="1" smtClean="0">
                <a:solidFill>
                  <a:schemeClr val="tx2"/>
                </a:solidFill>
              </a:rPr>
              <a:t>Employee</a:t>
            </a:r>
            <a:r>
              <a:rPr lang="fr-FR" sz="2800" smtClean="0"/>
              <a:t> et </a:t>
            </a:r>
            <a:r>
              <a:rPr lang="fr-FR" sz="2800" b="1" smtClean="0">
                <a:solidFill>
                  <a:schemeClr val="tx2"/>
                </a:solidFill>
              </a:rPr>
              <a:t>Manager</a:t>
            </a:r>
            <a:r>
              <a:rPr lang="fr-FR" sz="2800" smtClean="0"/>
              <a:t> décrites dans le diagramme de classe ci-contre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68260-A694-4D26-997F-F22BE4DBF5F1}" type="slidenum">
              <a:rPr lang="fr-FR"/>
              <a:pPr>
                <a:defRPr/>
              </a:pPr>
              <a:t>16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67163"/>
            <a:ext cx="5832648" cy="58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84615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68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Enregistrer </a:t>
            </a:r>
            <a:r>
              <a:rPr lang="fr-FR" b="1" smtClean="0"/>
              <a:t>les noms </a:t>
            </a:r>
            <a:r>
              <a:rPr lang="fr-FR" smtClean="0"/>
              <a:t>de tous les employées dans un fichier</a:t>
            </a:r>
          </a:p>
          <a:p>
            <a:r>
              <a:rPr lang="fr-FR" smtClean="0"/>
              <a:t>Lire le fichier enregistré et afficher les noms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B895E-86E2-4B79-8481-DA5AE71CC79A}" type="slidenum">
              <a:rPr lang="fr-FR"/>
              <a:pPr>
                <a:defRPr/>
              </a:pPr>
              <a:t>160</a:t>
            </a:fld>
            <a:endParaRPr lang="fr-FR"/>
          </a:p>
        </p:txBody>
      </p:sp>
      <p:sp>
        <p:nvSpPr>
          <p:cNvPr id="6" name="Flowchart: Or 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16"/>
          <p:cNvSpPr txBox="1"/>
          <p:nvPr/>
        </p:nvSpPr>
        <p:spPr>
          <a:xfrm>
            <a:off x="7956376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26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Sérialisation </a:t>
            </a:r>
            <a:endParaRPr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525962"/>
          </a:xfrm>
        </p:spPr>
        <p:txBody>
          <a:bodyPr/>
          <a:lstStyle/>
          <a:p>
            <a:r>
              <a:rPr lang="fr-FR" smtClean="0"/>
              <a:t>Mécanisme permettant de lire ou enregistrer des objets entiers </a:t>
            </a:r>
          </a:p>
          <a:p>
            <a:pPr lvl="1"/>
            <a:r>
              <a:rPr lang="fr-FR" smtClean="0"/>
              <a:t>Format binaire propre à Java</a:t>
            </a:r>
          </a:p>
          <a:p>
            <a:pPr lvl="1"/>
            <a:r>
              <a:rPr lang="fr-FR" smtClean="0"/>
              <a:t>Interface </a:t>
            </a:r>
            <a:r>
              <a:rPr lang="fr-FR" b="1" smtClean="0">
                <a:solidFill>
                  <a:schemeClr val="tx2"/>
                </a:solidFill>
              </a:rPr>
              <a:t>Serializable</a:t>
            </a:r>
          </a:p>
          <a:p>
            <a:pPr lvl="1"/>
            <a:r>
              <a:rPr lang="fr-FR" smtClean="0"/>
              <a:t>Usage des streams </a:t>
            </a:r>
            <a:r>
              <a:rPr lang="en-US" b="1" smtClean="0">
                <a:solidFill>
                  <a:schemeClr val="tx2"/>
                </a:solidFill>
              </a:rPr>
              <a:t>ObjectOutputStream</a:t>
            </a:r>
            <a:r>
              <a:rPr lang="en-US" smtClean="0"/>
              <a:t>  et </a:t>
            </a:r>
            <a:r>
              <a:rPr lang="en-US" b="1" smtClean="0">
                <a:solidFill>
                  <a:schemeClr val="tx2"/>
                </a:solidFill>
              </a:rPr>
              <a:t>ObjectInputStream </a:t>
            </a:r>
          </a:p>
          <a:p>
            <a:pPr>
              <a:buFont typeface="Arial" charset="0"/>
              <a:buNone/>
            </a:pP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207B6-4F4D-4DC3-8F74-BAD299E63C0F}" type="slidenum">
              <a:rPr lang="fr-FR"/>
              <a:pPr>
                <a:defRPr/>
              </a:pPr>
              <a:t>161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214313" y="4643438"/>
            <a:ext cx="4829175" cy="1323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2"/>
                </a:solidFill>
              </a:rPr>
              <a:t>ObjectOutputStream</a:t>
            </a:r>
            <a:r>
              <a:rPr lang="en-US" sz="2000" dirty="0"/>
              <a:t> out =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       new </a:t>
            </a:r>
            <a:r>
              <a:rPr lang="en-US" sz="2000" dirty="0" err="1"/>
              <a:t>ObjectOutputStream</a:t>
            </a:r>
            <a:r>
              <a:rPr lang="en-US" sz="20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                (new </a:t>
            </a:r>
            <a:r>
              <a:rPr lang="en-US" sz="2000" dirty="0" err="1"/>
              <a:t>FileOutputStream</a:t>
            </a:r>
            <a:r>
              <a:rPr lang="en-US" sz="2000" dirty="0"/>
              <a:t>(filename));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 </a:t>
            </a:r>
            <a:r>
              <a:rPr lang="en-US" sz="2000" dirty="0" err="1"/>
              <a:t>out.</a:t>
            </a:r>
            <a:r>
              <a:rPr lang="en-US" sz="2000" b="1" dirty="0" err="1">
                <a:solidFill>
                  <a:schemeClr val="tx2"/>
                </a:solidFill>
              </a:rPr>
              <a:t>writeObject</a:t>
            </a:r>
            <a:r>
              <a:rPr lang="en-US" sz="2000" dirty="0"/>
              <a:t>(</a:t>
            </a:r>
            <a:r>
              <a:rPr lang="en-US" sz="2000" dirty="0" err="1"/>
              <a:t>obj</a:t>
            </a:r>
            <a:r>
              <a:rPr lang="en-US" sz="2000" dirty="0"/>
              <a:t>);</a:t>
            </a:r>
            <a:endParaRPr lang="fr-F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214813" y="5000625"/>
            <a:ext cx="4521200" cy="1323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2"/>
                </a:solidFill>
              </a:rPr>
              <a:t>ObjectInputStream</a:t>
            </a:r>
            <a:r>
              <a:rPr lang="en-US" sz="2000" dirty="0"/>
              <a:t> in = </a:t>
            </a:r>
            <a:br>
              <a:rPr lang="en-US" sz="2000" dirty="0"/>
            </a:br>
            <a:r>
              <a:rPr lang="en-US" sz="2000" dirty="0"/>
              <a:t>       new </a:t>
            </a:r>
            <a:r>
              <a:rPr lang="en-US" sz="2000" dirty="0" err="1"/>
              <a:t>ObjectInputStream</a:t>
            </a:r>
            <a:endParaRPr lang="en-US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              (new </a:t>
            </a:r>
            <a:r>
              <a:rPr lang="en-US" sz="2000" dirty="0" err="1"/>
              <a:t>FileInputStream</a:t>
            </a:r>
            <a:r>
              <a:rPr lang="en-US" sz="2000" dirty="0"/>
              <a:t>(filename));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 </a:t>
            </a:r>
            <a:r>
              <a:rPr lang="en-US" sz="2000" dirty="0" err="1"/>
              <a:t>obj</a:t>
            </a:r>
            <a:r>
              <a:rPr lang="en-US" sz="2000" dirty="0"/>
              <a:t> = (</a:t>
            </a:r>
            <a:r>
              <a:rPr lang="en-US" sz="2000" dirty="0" err="1"/>
              <a:t>Classe</a:t>
            </a:r>
            <a:r>
              <a:rPr lang="en-US" sz="2000" dirty="0"/>
              <a:t>) </a:t>
            </a:r>
            <a:r>
              <a:rPr lang="en-US" sz="2000" dirty="0" err="1"/>
              <a:t>in.</a:t>
            </a:r>
            <a:r>
              <a:rPr lang="en-US" sz="2000" b="1" dirty="0" err="1">
                <a:solidFill>
                  <a:schemeClr val="tx2"/>
                </a:solidFill>
              </a:rPr>
              <a:t>readObject</a:t>
            </a:r>
            <a:r>
              <a:rPr lang="en-US" sz="2000" dirty="0"/>
              <a:t>();</a:t>
            </a:r>
            <a:endParaRPr lang="fr-FR" sz="2000" dirty="0"/>
          </a:p>
        </p:txBody>
      </p:sp>
      <p:sp>
        <p:nvSpPr>
          <p:cNvPr id="8" name="Flowchart: Or 7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80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Sérialisation de la classe PostIt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2338B-D3AE-46E0-B6A6-E4B1F8F46FDF}" type="slidenum">
              <a:rPr lang="fr-FR"/>
              <a:pPr>
                <a:defRPr/>
              </a:pPr>
              <a:t>162</a:t>
            </a:fld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357438"/>
            <a:ext cx="5997575" cy="383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4857750"/>
            <a:ext cx="7858125" cy="1493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357438"/>
            <a:ext cx="88709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571625" y="2714625"/>
            <a:ext cx="2071688" cy="428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ounded Rectangle 9"/>
          <p:cNvSpPr/>
          <p:nvPr/>
        </p:nvSpPr>
        <p:spPr>
          <a:xfrm>
            <a:off x="1571625" y="4643438"/>
            <a:ext cx="3857625" cy="428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Flowchart: Or 10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04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Faire la sérialisation de la classe Employee</a:t>
            </a:r>
          </a:p>
          <a:p>
            <a:pPr lvl="1"/>
            <a:r>
              <a:rPr lang="fr-FR" smtClean="0"/>
              <a:t>Enregistrer dans un fichier</a:t>
            </a:r>
          </a:p>
          <a:p>
            <a:pPr lvl="1"/>
            <a:r>
              <a:rPr lang="fr-FR" smtClean="0"/>
              <a:t>Lire le fichier créé</a:t>
            </a:r>
          </a:p>
          <a:p>
            <a:pPr lvl="1"/>
            <a:r>
              <a:rPr lang="fr-FR" smtClean="0"/>
              <a:t>Regarder le format du fichier dans Notepad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062A0-CF75-433B-9748-BB9E656AA9E2}" type="slidenum">
              <a:rPr lang="fr-FR"/>
              <a:pPr>
                <a:defRPr/>
              </a:pPr>
              <a:t>163</a:t>
            </a:fld>
            <a:endParaRPr lang="fr-FR"/>
          </a:p>
        </p:txBody>
      </p:sp>
      <p:sp>
        <p:nvSpPr>
          <p:cNvPr id="6" name="Flowchart: Or 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16"/>
          <p:cNvSpPr txBox="1"/>
          <p:nvPr/>
        </p:nvSpPr>
        <p:spPr>
          <a:xfrm>
            <a:off x="7956376" y="44624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69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Propriétés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err="1" smtClean="0">
                <a:solidFill>
                  <a:schemeClr val="tx2"/>
                </a:solidFill>
              </a:rPr>
              <a:t>Properties</a:t>
            </a:r>
            <a:endParaRPr lang="fr-FR" b="1" dirty="0" smtClean="0">
              <a:solidFill>
                <a:schemeClr val="tx2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Moyen de stocker les données de configuration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>
                <a:solidFill>
                  <a:srgbClr val="7030A0"/>
                </a:solidFill>
              </a:rPr>
              <a:t>Configuration &amp; préférences </a:t>
            </a:r>
            <a:r>
              <a:rPr lang="fr-FR" dirty="0" smtClean="0"/>
              <a:t>de l’utilisateur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Format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Ensemble de paires </a:t>
            </a:r>
            <a:r>
              <a:rPr lang="fr-FR" dirty="0" err="1" smtClean="0">
                <a:solidFill>
                  <a:srgbClr val="7030A0"/>
                </a:solidFill>
              </a:rPr>
              <a:t>key</a:t>
            </a:r>
            <a:r>
              <a:rPr lang="fr-FR" dirty="0" smtClean="0">
                <a:solidFill>
                  <a:srgbClr val="7030A0"/>
                </a:solidFill>
              </a:rPr>
              <a:t> = value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Stockés dans un fichier texte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Conventions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Fichier sur le répertoire de travail de l’utilisateur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Nom du fichier : </a:t>
            </a:r>
            <a:r>
              <a:rPr lang="fr-FR" dirty="0" err="1" smtClean="0">
                <a:solidFill>
                  <a:srgbClr val="7030A0"/>
                </a:solidFill>
              </a:rPr>
              <a:t>application.properties</a:t>
            </a:r>
            <a:endParaRPr lang="fr-FR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AE8C0-B5B8-43DF-BEFF-5D5549F0BE0C}" type="slidenum">
              <a:rPr lang="fr-FR"/>
              <a:pPr>
                <a:defRPr/>
              </a:pPr>
              <a:t>164</a:t>
            </a:fld>
            <a:endParaRPr lang="fr-FR"/>
          </a:p>
        </p:txBody>
      </p:sp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56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Propriétés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Classe </a:t>
            </a:r>
            <a:r>
              <a:rPr lang="fr-FR" b="1" dirty="0" err="1" smtClean="0">
                <a:solidFill>
                  <a:schemeClr val="tx2"/>
                </a:solidFill>
              </a:rPr>
              <a:t>Properties</a:t>
            </a:r>
            <a:endParaRPr lang="fr-FR" b="1" dirty="0" smtClean="0">
              <a:solidFill>
                <a:schemeClr val="tx2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Permet la manipulation d’un ensemble de propriétés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Méthodes</a:t>
            </a:r>
            <a:r>
              <a:rPr lang="fr-FR" dirty="0" smtClean="0"/>
              <a:t> de manipulation des propriétés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>
                <a:solidFill>
                  <a:srgbClr val="7030A0"/>
                </a:solidFill>
              </a:rPr>
              <a:t>put</a:t>
            </a:r>
            <a:r>
              <a:rPr lang="fr-FR" dirty="0" smtClean="0"/>
              <a:t> (String </a:t>
            </a:r>
            <a:r>
              <a:rPr lang="fr-FR" dirty="0" err="1" smtClean="0"/>
              <a:t>key</a:t>
            </a:r>
            <a:r>
              <a:rPr lang="fr-FR" dirty="0" smtClean="0"/>
              <a:t>, String value) 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Ajout d’un paire </a:t>
            </a:r>
            <a:r>
              <a:rPr lang="fr-FR" dirty="0" err="1" smtClean="0"/>
              <a:t>key</a:t>
            </a:r>
            <a:r>
              <a:rPr lang="fr-FR" dirty="0" smtClean="0"/>
              <a:t>-value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>
                <a:solidFill>
                  <a:srgbClr val="7030A0"/>
                </a:solidFill>
              </a:rPr>
              <a:t>getProperty</a:t>
            </a:r>
            <a:r>
              <a:rPr lang="fr-FR" dirty="0" smtClean="0"/>
              <a:t> (String </a:t>
            </a:r>
            <a:r>
              <a:rPr lang="fr-FR" dirty="0" err="1" smtClean="0"/>
              <a:t>key</a:t>
            </a:r>
            <a:r>
              <a:rPr lang="fr-FR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getProperty</a:t>
            </a:r>
            <a:r>
              <a:rPr lang="fr-FR" dirty="0" smtClean="0"/>
              <a:t> (String </a:t>
            </a:r>
            <a:r>
              <a:rPr lang="fr-FR" dirty="0" err="1" smtClean="0"/>
              <a:t>key</a:t>
            </a:r>
            <a:r>
              <a:rPr lang="fr-FR" dirty="0" smtClean="0"/>
              <a:t>, String </a:t>
            </a:r>
            <a:r>
              <a:rPr lang="fr-FR" dirty="0" err="1" smtClean="0"/>
              <a:t>defaultvalue</a:t>
            </a:r>
            <a:r>
              <a:rPr lang="fr-FR" dirty="0" smtClean="0"/>
              <a:t>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Lecture de la valeur d’un paire </a:t>
            </a:r>
            <a:r>
              <a:rPr lang="fr-FR" dirty="0" err="1" smtClean="0"/>
              <a:t>key</a:t>
            </a:r>
            <a:r>
              <a:rPr lang="fr-FR" dirty="0" smtClean="0"/>
              <a:t>-value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>
                <a:solidFill>
                  <a:srgbClr val="7030A0"/>
                </a:solidFill>
              </a:rPr>
              <a:t>load</a:t>
            </a:r>
            <a:r>
              <a:rPr lang="fr-FR" dirty="0" smtClean="0"/>
              <a:t> (</a:t>
            </a:r>
            <a:r>
              <a:rPr lang="fr-FR" dirty="0" err="1" smtClean="0"/>
              <a:t>InputStream</a:t>
            </a:r>
            <a:r>
              <a:rPr lang="fr-FR" dirty="0" smtClean="0"/>
              <a:t> in)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>
                <a:solidFill>
                  <a:srgbClr val="7030A0"/>
                </a:solidFill>
              </a:rPr>
              <a:t>store</a:t>
            </a:r>
            <a:r>
              <a:rPr lang="fr-FR" dirty="0" smtClean="0"/>
              <a:t> (</a:t>
            </a:r>
            <a:r>
              <a:rPr lang="fr-FR" dirty="0" err="1" smtClean="0"/>
              <a:t>OutputStream</a:t>
            </a:r>
            <a:r>
              <a:rPr lang="fr-FR" dirty="0" smtClean="0"/>
              <a:t> out, String header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store (</a:t>
            </a:r>
            <a:r>
              <a:rPr lang="fr-FR" dirty="0" err="1" smtClean="0"/>
              <a:t>OutputStream</a:t>
            </a:r>
            <a:r>
              <a:rPr lang="fr-FR" dirty="0" smtClean="0"/>
              <a:t> out)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Sauvegarde / récupération des paires </a:t>
            </a:r>
            <a:r>
              <a:rPr lang="fr-FR" dirty="0" err="1" smtClean="0"/>
              <a:t>key</a:t>
            </a:r>
            <a:r>
              <a:rPr lang="fr-FR" dirty="0" smtClean="0"/>
              <a:t>-value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76C92-7E8E-4598-A20A-AA8F35B50940}" type="slidenum">
              <a:rPr lang="fr-FR"/>
              <a:pPr>
                <a:defRPr/>
              </a:pPr>
              <a:t>165</a:t>
            </a:fld>
            <a:endParaRPr lang="fr-FR"/>
          </a:p>
        </p:txBody>
      </p:sp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9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B9988-E49D-4141-946F-2237F74A087B}" type="slidenum">
              <a:rPr lang="fr-FR"/>
              <a:pPr>
                <a:defRPr/>
              </a:pPr>
              <a:t>166</a:t>
            </a:fld>
            <a:endParaRPr lang="fr-FR"/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857375"/>
            <a:ext cx="76755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313" y="1357313"/>
            <a:ext cx="4652962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Définition des propriétés par défaut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313" y="4071938"/>
            <a:ext cx="6143625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Properties</a:t>
            </a:r>
            <a:r>
              <a:rPr lang="fr-FR" sz="2000" dirty="0"/>
              <a:t> settings = new </a:t>
            </a:r>
            <a:r>
              <a:rPr lang="fr-FR" sz="2000" dirty="0" err="1"/>
              <a:t>Properties</a:t>
            </a:r>
            <a:r>
              <a:rPr lang="fr-FR" sz="2000" dirty="0"/>
              <a:t>(</a:t>
            </a:r>
            <a:r>
              <a:rPr lang="fr-FR" sz="2000" b="1" dirty="0" err="1">
                <a:solidFill>
                  <a:srgbClr val="7030A0"/>
                </a:solidFill>
              </a:rPr>
              <a:t>defaultsettings</a:t>
            </a:r>
            <a:r>
              <a:rPr lang="fr-FR" sz="2000" dirty="0"/>
              <a:t>);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3571875"/>
            <a:ext cx="3211512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Création des propriétés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5750" y="5357813"/>
            <a:ext cx="6143625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settings.</a:t>
            </a:r>
            <a:r>
              <a:rPr lang="fr-FR" sz="2000" b="1" dirty="0">
                <a:solidFill>
                  <a:srgbClr val="7030A0"/>
                </a:solidFill>
              </a:rPr>
              <a:t>put </a:t>
            </a:r>
            <a:r>
              <a:rPr lang="fr-FR" sz="2000" dirty="0"/>
              <a:t>(</a:t>
            </a:r>
            <a:r>
              <a:rPr lang="fr-FR" sz="2000" b="1" dirty="0" err="1">
                <a:solidFill>
                  <a:srgbClr val="7030A0"/>
                </a:solidFill>
              </a:rPr>
              <a:t>aKey</a:t>
            </a:r>
            <a:r>
              <a:rPr lang="fr-FR" sz="2000" b="1" dirty="0">
                <a:solidFill>
                  <a:srgbClr val="7030A0"/>
                </a:solidFill>
              </a:rPr>
              <a:t>, value</a:t>
            </a:r>
            <a:r>
              <a:rPr lang="fr-FR" sz="2000" dirty="0"/>
              <a:t>);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50" y="4857750"/>
            <a:ext cx="3438525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Définition d’une propriété</a:t>
            </a:r>
          </a:p>
        </p:txBody>
      </p:sp>
      <p:sp>
        <p:nvSpPr>
          <p:cNvPr id="12" name="Flowchart: Or 11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25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0A795-A185-4697-8631-1DC5C660C1C1}" type="slidenum">
              <a:rPr lang="fr-FR"/>
              <a:pPr>
                <a:defRPr/>
              </a:pPr>
              <a:t>167</a:t>
            </a:fld>
            <a:endParaRPr lang="fr-F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84163" y="1357313"/>
            <a:ext cx="7788275" cy="4248150"/>
            <a:chOff x="1285852" y="2643182"/>
            <a:chExt cx="7574502" cy="4033856"/>
          </a:xfrm>
        </p:grpSpPr>
        <p:sp>
          <p:nvSpPr>
            <p:cNvPr id="7" name="TextBox 6"/>
            <p:cNvSpPr txBox="1"/>
            <p:nvPr/>
          </p:nvSpPr>
          <p:spPr>
            <a:xfrm>
              <a:off x="1285852" y="2643182"/>
              <a:ext cx="3251509" cy="4612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 err="1"/>
                <a:t>Load</a:t>
              </a:r>
              <a:r>
                <a:rPr lang="fr-FR" sz="2400" dirty="0"/>
                <a:t> à partir d’un fichier</a:t>
              </a:r>
            </a:p>
          </p:txBody>
        </p:sp>
        <p:pic>
          <p:nvPicPr>
            <p:cNvPr id="3687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2" y="3071810"/>
              <a:ext cx="7574502" cy="3605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714375" y="2428875"/>
            <a:ext cx="8089900" cy="3619500"/>
            <a:chOff x="714348" y="2610145"/>
            <a:chExt cx="8089697" cy="3619217"/>
          </a:xfrm>
        </p:grpSpPr>
        <p:sp>
          <p:nvSpPr>
            <p:cNvPr id="9" name="TextBox 8"/>
            <p:cNvSpPr txBox="1"/>
            <p:nvPr/>
          </p:nvSpPr>
          <p:spPr>
            <a:xfrm>
              <a:off x="714348" y="2610145"/>
              <a:ext cx="3340016" cy="4619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/>
                <a:t>Sauvegarde sur un fichier</a:t>
              </a:r>
            </a:p>
          </p:txBody>
        </p:sp>
        <p:pic>
          <p:nvPicPr>
            <p:cNvPr id="368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3071810"/>
              <a:ext cx="8089697" cy="315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11"/>
          <p:cNvSpPr/>
          <p:nvPr/>
        </p:nvSpPr>
        <p:spPr>
          <a:xfrm>
            <a:off x="714375" y="2071688"/>
            <a:ext cx="6143625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Properties</a:t>
            </a:r>
            <a:r>
              <a:rPr lang="fr-FR" sz="2000" dirty="0"/>
              <a:t> settings = new </a:t>
            </a:r>
            <a:r>
              <a:rPr lang="fr-FR" sz="2000" dirty="0" err="1"/>
              <a:t>Properties</a:t>
            </a:r>
            <a:r>
              <a:rPr lang="fr-FR" sz="2000" dirty="0"/>
              <a:t>(</a:t>
            </a:r>
            <a:r>
              <a:rPr lang="fr-FR" sz="2000" b="1" dirty="0" err="1">
                <a:solidFill>
                  <a:srgbClr val="7030A0"/>
                </a:solidFill>
              </a:rPr>
              <a:t>defaultsettings</a:t>
            </a:r>
            <a:r>
              <a:rPr lang="fr-FR" sz="2000" dirty="0"/>
              <a:t>);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0188" y="3071813"/>
            <a:ext cx="3286125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Settings.</a:t>
            </a:r>
            <a:r>
              <a:rPr lang="fr-FR" sz="2000" b="1" dirty="0" err="1">
                <a:solidFill>
                  <a:srgbClr val="7030A0"/>
                </a:solidFill>
              </a:rPr>
              <a:t>load</a:t>
            </a:r>
            <a:r>
              <a:rPr lang="fr-FR" sz="2000" b="1" dirty="0">
                <a:solidFill>
                  <a:srgbClr val="7030A0"/>
                </a:solidFill>
              </a:rPr>
              <a:t>(in</a:t>
            </a:r>
            <a:r>
              <a:rPr lang="fr-FR" sz="2000" dirty="0"/>
              <a:t>);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0188" y="3929063"/>
            <a:ext cx="400050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Settings.</a:t>
            </a:r>
            <a:r>
              <a:rPr lang="fr-FR" sz="2000" b="1" dirty="0" err="1">
                <a:solidFill>
                  <a:srgbClr val="7030A0"/>
                </a:solidFill>
              </a:rPr>
              <a:t>store</a:t>
            </a:r>
            <a:r>
              <a:rPr lang="fr-FR" sz="2000" b="1" dirty="0">
                <a:solidFill>
                  <a:srgbClr val="7030A0"/>
                </a:solidFill>
              </a:rPr>
              <a:t>(out, </a:t>
            </a:r>
            <a:r>
              <a:rPr lang="fr-FR" sz="2000" b="1" dirty="0" err="1">
                <a:solidFill>
                  <a:srgbClr val="7030A0"/>
                </a:solidFill>
              </a:rPr>
              <a:t>comments</a:t>
            </a:r>
            <a:r>
              <a:rPr lang="fr-FR" sz="2000" dirty="0"/>
              <a:t>);</a:t>
            </a:r>
          </a:p>
        </p:txBody>
      </p:sp>
      <p:sp>
        <p:nvSpPr>
          <p:cNvPr id="15" name="Flowchart: Or 14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14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57530-DEC8-4F21-B7C3-C09034815122}" type="slidenum">
              <a:rPr lang="fr-FR"/>
              <a:pPr>
                <a:defRPr/>
              </a:pPr>
              <a:t>168</a:t>
            </a:fld>
            <a:endParaRPr lang="fr-FR"/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429000"/>
            <a:ext cx="46863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625" y="2928938"/>
            <a:ext cx="2376488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Fichier Propriétés</a:t>
            </a:r>
          </a:p>
        </p:txBody>
      </p:sp>
      <p:sp>
        <p:nvSpPr>
          <p:cNvPr id="13" name="Line Callout 1 (Border and Accent Bar) 12"/>
          <p:cNvSpPr/>
          <p:nvPr/>
        </p:nvSpPr>
        <p:spPr>
          <a:xfrm>
            <a:off x="4572000" y="2571750"/>
            <a:ext cx="4357688" cy="714375"/>
          </a:xfrm>
          <a:prstGeom prst="accentBorderCallout1">
            <a:avLst>
              <a:gd name="adj1" fmla="val 20814"/>
              <a:gd name="adj2" fmla="val -1898"/>
              <a:gd name="adj3" fmla="val 129015"/>
              <a:gd name="adj4" fmla="val -23410"/>
            </a:avLst>
          </a:prstGeom>
          <a:ln w="127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En-tête (</a:t>
            </a:r>
            <a:r>
              <a:rPr lang="fr-FR" sz="2000" dirty="0" err="1"/>
              <a:t>comments</a:t>
            </a:r>
            <a:r>
              <a:rPr lang="fr-FR" sz="2000" dirty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	</a:t>
            </a:r>
            <a:r>
              <a:rPr lang="fr-FR" sz="2000" dirty="0" err="1"/>
              <a:t>settings.</a:t>
            </a:r>
            <a:r>
              <a:rPr lang="fr-FR" sz="2000" b="1" dirty="0" err="1">
                <a:solidFill>
                  <a:srgbClr val="7030A0"/>
                </a:solidFill>
              </a:rPr>
              <a:t>store</a:t>
            </a:r>
            <a:r>
              <a:rPr lang="fr-FR" sz="2000" b="1" dirty="0">
                <a:solidFill>
                  <a:srgbClr val="7030A0"/>
                </a:solidFill>
              </a:rPr>
              <a:t>(out, </a:t>
            </a:r>
            <a:r>
              <a:rPr lang="fr-FR" sz="2000" b="1" dirty="0" err="1">
                <a:solidFill>
                  <a:srgbClr val="7030A0"/>
                </a:solidFill>
              </a:rPr>
              <a:t>comments</a:t>
            </a:r>
            <a:r>
              <a:rPr lang="fr-FR" sz="2000" dirty="0"/>
              <a:t>);</a:t>
            </a:r>
          </a:p>
        </p:txBody>
      </p:sp>
      <p:sp>
        <p:nvSpPr>
          <p:cNvPr id="14" name="Line Callout 1 (Border and Accent Bar) 13"/>
          <p:cNvSpPr/>
          <p:nvPr/>
        </p:nvSpPr>
        <p:spPr>
          <a:xfrm>
            <a:off x="4214813" y="4286250"/>
            <a:ext cx="4714875" cy="714375"/>
          </a:xfrm>
          <a:prstGeom prst="accentBorderCallout1">
            <a:avLst>
              <a:gd name="adj1" fmla="val 20814"/>
              <a:gd name="adj2" fmla="val -1898"/>
              <a:gd name="adj3" fmla="val 19596"/>
              <a:gd name="adj4" fmla="val -26708"/>
            </a:avLst>
          </a:prstGeom>
          <a:ln w="127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Propriétés définies dans settings </a:t>
            </a:r>
            <a:br>
              <a:rPr lang="fr-FR" sz="2000" dirty="0"/>
            </a:br>
            <a:r>
              <a:rPr lang="fr-FR" sz="2000" dirty="0"/>
              <a:t>(les valeurs par défaut ne sont pas stockés)</a:t>
            </a:r>
          </a:p>
        </p:txBody>
      </p:sp>
      <p:sp>
        <p:nvSpPr>
          <p:cNvPr id="10" name="Flowchart: Or 9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48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Propriétés du système</a:t>
            </a:r>
            <a:endParaRPr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57188" y="1600200"/>
            <a:ext cx="8786812" cy="4525963"/>
          </a:xfrm>
        </p:spPr>
        <p:txBody>
          <a:bodyPr/>
          <a:lstStyle/>
          <a:p>
            <a:r>
              <a:rPr lang="fr-FR" smtClean="0"/>
              <a:t>Les </a:t>
            </a:r>
            <a:r>
              <a:rPr lang="fr-FR" b="1" smtClean="0">
                <a:solidFill>
                  <a:schemeClr val="tx2"/>
                </a:solidFill>
              </a:rPr>
              <a:t>propriétés du systèmes  </a:t>
            </a:r>
            <a:r>
              <a:rPr lang="fr-FR" smtClean="0"/>
              <a:t>sont accessible à travers la classe </a:t>
            </a:r>
            <a:r>
              <a:rPr lang="fr-FR" b="1" smtClean="0">
                <a:solidFill>
                  <a:schemeClr val="tx2"/>
                </a:solidFill>
              </a:rPr>
              <a:t>System</a:t>
            </a:r>
          </a:p>
          <a:p>
            <a:pPr lvl="1"/>
            <a:r>
              <a:rPr lang="fr-FR" smtClean="0">
                <a:solidFill>
                  <a:srgbClr val="7030A0"/>
                </a:solidFill>
              </a:rPr>
              <a:t>System.getProperties (key)</a:t>
            </a:r>
          </a:p>
          <a:p>
            <a:r>
              <a:rPr lang="fr-FR" smtClean="0"/>
              <a:t>Quelques exemples :</a:t>
            </a:r>
          </a:p>
          <a:p>
            <a:pPr lvl="1"/>
            <a:r>
              <a:rPr lang="fr-FR" sz="2400" smtClean="0">
                <a:latin typeface="Arial" charset="0"/>
                <a:cs typeface="Arial" charset="0"/>
              </a:rPr>
              <a:t>java.home		java.version</a:t>
            </a:r>
          </a:p>
          <a:p>
            <a:pPr lvl="1"/>
            <a:r>
              <a:rPr lang="en-US" sz="2400" smtClean="0">
                <a:solidFill>
                  <a:srgbClr val="7030A0"/>
                </a:solidFill>
                <a:latin typeface="Arial" charset="0"/>
                <a:cs typeface="Arial" charset="0"/>
              </a:rPr>
              <a:t>file.separator</a:t>
            </a:r>
            <a:r>
              <a:rPr lang="en-US" sz="2400" smtClean="0">
                <a:latin typeface="Arial" charset="0"/>
                <a:cs typeface="Arial" charset="0"/>
              </a:rPr>
              <a:t> 		</a:t>
            </a:r>
            <a:r>
              <a:rPr lang="fr-FR" sz="2400" smtClean="0">
                <a:latin typeface="Arial" charset="0"/>
                <a:cs typeface="Arial" charset="0"/>
              </a:rPr>
              <a:t>line.separator	path.separator</a:t>
            </a:r>
          </a:p>
          <a:p>
            <a:pPr lvl="1"/>
            <a:r>
              <a:rPr lang="fr-FR" sz="2400" smtClean="0">
                <a:latin typeface="Arial" charset="0"/>
                <a:cs typeface="Arial" charset="0"/>
              </a:rPr>
              <a:t>os.arch			os.name		os.name</a:t>
            </a:r>
          </a:p>
          <a:p>
            <a:pPr lvl="1"/>
            <a:r>
              <a:rPr lang="fr-FR" sz="2400" smtClean="0">
                <a:solidFill>
                  <a:srgbClr val="7030A0"/>
                </a:solidFill>
                <a:latin typeface="Arial" charset="0"/>
                <a:cs typeface="Arial" charset="0"/>
              </a:rPr>
              <a:t>user.dir</a:t>
            </a:r>
            <a:r>
              <a:rPr lang="fr-FR" sz="2400" smtClean="0">
                <a:latin typeface="Arial" charset="0"/>
                <a:cs typeface="Arial" charset="0"/>
              </a:rPr>
              <a:t>			user.home		</a:t>
            </a:r>
            <a:r>
              <a:rPr lang="fr-FR" sz="2400" smtClean="0">
                <a:solidFill>
                  <a:srgbClr val="7030A0"/>
                </a:solidFill>
                <a:latin typeface="Arial" charset="0"/>
                <a:cs typeface="Arial" charset="0"/>
              </a:rPr>
              <a:t>user.name</a:t>
            </a:r>
          </a:p>
          <a:p>
            <a:r>
              <a:rPr lang="fr-FR" smtClean="0"/>
              <a:t>Accès contrôlé par le </a:t>
            </a:r>
            <a:r>
              <a:rPr lang="fr-FR" b="1" smtClean="0">
                <a:solidFill>
                  <a:schemeClr val="tx2"/>
                </a:solidFill>
              </a:rPr>
              <a:t>SecurityManager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15079-5886-4A1F-9E99-F3086759454F}" type="slidenum">
              <a:rPr lang="fr-FR"/>
              <a:pPr>
                <a:defRPr/>
              </a:pPr>
              <a:t>169</a:t>
            </a:fld>
            <a:endParaRPr lang="fr-FR"/>
          </a:p>
        </p:txBody>
      </p:sp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39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Interface Java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Une </a:t>
            </a:r>
            <a:r>
              <a:rPr lang="fr-FR" b="1" dirty="0" smtClean="0">
                <a:solidFill>
                  <a:schemeClr val="tx2"/>
                </a:solidFill>
              </a:rPr>
              <a:t>interface</a:t>
            </a:r>
            <a:r>
              <a:rPr lang="fr-FR" dirty="0" smtClean="0"/>
              <a:t> décrit le comportement que les classes doivent présenter sans décrire son implémentation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Une interface Java est similaire à une classe abstraite, sauf qu’une classe peut implémenter plusieurs interfaces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Une </a:t>
            </a:r>
            <a:r>
              <a:rPr lang="fr-FR" b="1" dirty="0" smtClean="0">
                <a:solidFill>
                  <a:schemeClr val="tx2"/>
                </a:solidFill>
              </a:rPr>
              <a:t>classe abstraite </a:t>
            </a:r>
            <a:r>
              <a:rPr lang="fr-FR" dirty="0" smtClean="0"/>
              <a:t>est une classe qui n’implémente pas tous ses méthodes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2F0F2-98EC-45B8-9167-81632BA718A5}" type="slidenum">
              <a:rPr lang="fr-FR"/>
              <a:pPr>
                <a:defRPr/>
              </a:pPr>
              <a:t>17</a:t>
            </a:fld>
            <a:endParaRPr lang="fr-FR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3143250"/>
            <a:ext cx="5756275" cy="242887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142875"/>
            <a:ext cx="5929313" cy="300513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2643188"/>
            <a:ext cx="6638925" cy="229552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35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9A787-2975-4F96-8977-BBC548A07E9A}" type="slidenum">
              <a:rPr lang="fr-FR"/>
              <a:pPr>
                <a:defRPr/>
              </a:pPr>
              <a:t>170</a:t>
            </a:fld>
            <a:endParaRPr lang="fr-FR"/>
          </a:p>
        </p:txBody>
      </p:sp>
      <p:pic>
        <p:nvPicPr>
          <p:cNvPr id="399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500313"/>
            <a:ext cx="8294688" cy="2214562"/>
          </a:xfrm>
        </p:spPr>
      </p:pic>
      <p:sp>
        <p:nvSpPr>
          <p:cNvPr id="8" name="TextBox 7"/>
          <p:cNvSpPr txBox="1"/>
          <p:nvPr/>
        </p:nvSpPr>
        <p:spPr>
          <a:xfrm>
            <a:off x="500063" y="1500188"/>
            <a:ext cx="7850187" cy="830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Trouver le répertoire de travail à l’aide de la propriété </a:t>
            </a:r>
            <a:r>
              <a:rPr lang="fr-FR" sz="2400" b="1" dirty="0">
                <a:solidFill>
                  <a:srgbClr val="7030A0"/>
                </a:solidFill>
              </a:rPr>
              <a:t>user.dir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Bien définir le </a:t>
            </a:r>
            <a:r>
              <a:rPr lang="fr-FR" sz="2400" dirty="0" err="1"/>
              <a:t>path</a:t>
            </a:r>
            <a:r>
              <a:rPr lang="fr-FR" sz="2400" dirty="0"/>
              <a:t> à l’aide de la propriété </a:t>
            </a:r>
            <a:r>
              <a:rPr lang="fr-FR" sz="2400" b="1" dirty="0" err="1">
                <a:solidFill>
                  <a:srgbClr val="7030A0"/>
                </a:solidFill>
              </a:rPr>
              <a:t>file.separator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9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19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A partir du dernier exercice, garder les informations relatives à la connexion à la base des données dans un fichier de propriétés </a:t>
            </a:r>
          </a:p>
          <a:p>
            <a:pPr lvl="1"/>
            <a:r>
              <a:rPr lang="fr-FR" smtClean="0"/>
              <a:t>Driver </a:t>
            </a:r>
          </a:p>
          <a:p>
            <a:pPr lvl="1"/>
            <a:r>
              <a:rPr lang="fr-FR" smtClean="0"/>
              <a:t>URL</a:t>
            </a:r>
          </a:p>
          <a:p>
            <a:pPr lvl="1"/>
            <a:r>
              <a:rPr lang="fr-FR" smtClean="0"/>
              <a:t>Login</a:t>
            </a:r>
          </a:p>
          <a:p>
            <a:pPr lvl="1"/>
            <a:r>
              <a:rPr lang="fr-FR" smtClean="0"/>
              <a:t>Password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958C8-8494-4357-8EA9-9C43707F1D2F}" type="slidenum">
              <a:rPr lang="fr-FR"/>
              <a:pPr>
                <a:defRPr/>
              </a:pPr>
              <a:t>171</a:t>
            </a:fld>
            <a:endParaRPr lang="fr-FR"/>
          </a:p>
        </p:txBody>
      </p:sp>
      <p:sp>
        <p:nvSpPr>
          <p:cNvPr id="6" name="Flowchart: Or 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16"/>
          <p:cNvSpPr txBox="1"/>
          <p:nvPr/>
        </p:nvSpPr>
        <p:spPr>
          <a:xfrm>
            <a:off x="7956376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17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Structures de données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Quelques structures des données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chemeClr val="tx2"/>
                </a:solidFill>
              </a:rPr>
              <a:t>Tableaux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chemeClr val="tx2"/>
                </a:solidFill>
              </a:rPr>
              <a:t>Listes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Ensembles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Tables de hachage 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chemeClr val="tx2"/>
                </a:solidFill>
              </a:rPr>
              <a:t>File (FIFO)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chemeClr val="tx2"/>
                </a:solidFill>
              </a:rPr>
              <a:t>Pile (LIFO)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Arbres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…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 langage Java offre, dans son API, plusieurs structures de données (</a:t>
            </a:r>
            <a:r>
              <a:rPr lang="fr-FR" b="1" dirty="0" smtClean="0">
                <a:solidFill>
                  <a:schemeClr val="tx2"/>
                </a:solidFill>
              </a:rPr>
              <a:t>Collections</a:t>
            </a:r>
            <a:r>
              <a:rPr lang="fr-FR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D3B57-CF89-4354-A805-AF5FD1C42F0D}" type="slidenum">
              <a:rPr lang="fr-FR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37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Structures de données</a:t>
            </a:r>
            <a:endParaRPr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525963"/>
          </a:xfrm>
        </p:spPr>
        <p:txBody>
          <a:bodyPr/>
          <a:lstStyle/>
          <a:p>
            <a:r>
              <a:rPr lang="fr-FR" smtClean="0"/>
              <a:t>Tableaux</a:t>
            </a:r>
          </a:p>
          <a:p>
            <a:pPr lvl="1"/>
            <a:r>
              <a:rPr lang="fr-FR" smtClean="0"/>
              <a:t>Collection des données d’un même type et d’une taille prédéterminée </a:t>
            </a:r>
          </a:p>
          <a:p>
            <a:pPr lvl="1"/>
            <a:r>
              <a:rPr lang="fr-FR" smtClean="0">
                <a:solidFill>
                  <a:schemeClr val="tx2"/>
                </a:solidFill>
              </a:rPr>
              <a:t>int m[</a:t>
            </a:r>
            <a:r>
              <a:rPr lang="fr-FR" i="1" smtClean="0">
                <a:solidFill>
                  <a:schemeClr val="tx2"/>
                </a:solidFill>
              </a:rPr>
              <a:t>n</a:t>
            </a:r>
            <a:r>
              <a:rPr lang="fr-FR" smtClean="0">
                <a:solidFill>
                  <a:schemeClr val="tx2"/>
                </a:solidFill>
              </a:rPr>
              <a:t>];  m[</a:t>
            </a:r>
            <a:r>
              <a:rPr lang="fr-FR" i="1" smtClean="0">
                <a:solidFill>
                  <a:schemeClr val="tx2"/>
                </a:solidFill>
              </a:rPr>
              <a:t>i</a:t>
            </a:r>
            <a:r>
              <a:rPr lang="fr-FR" smtClean="0">
                <a:solidFill>
                  <a:schemeClr val="tx2"/>
                </a:solidFill>
              </a:rPr>
              <a:t>]=</a:t>
            </a:r>
            <a:r>
              <a:rPr lang="fr-FR" i="1" smtClean="0">
                <a:solidFill>
                  <a:schemeClr val="tx2"/>
                </a:solidFill>
              </a:rPr>
              <a:t>i</a:t>
            </a:r>
            <a:r>
              <a:rPr lang="fr-FR" smtClean="0">
                <a:solidFill>
                  <a:schemeClr val="tx2"/>
                </a:solidFill>
              </a:rPr>
              <a:t>; </a:t>
            </a:r>
          </a:p>
          <a:p>
            <a:r>
              <a:rPr lang="fr-FR" smtClean="0"/>
              <a:t>Classe </a:t>
            </a:r>
            <a:r>
              <a:rPr lang="fr-FR" b="1" smtClean="0">
                <a:solidFill>
                  <a:schemeClr val="tx2"/>
                </a:solidFill>
              </a:rPr>
              <a:t>Arrays</a:t>
            </a:r>
          </a:p>
          <a:p>
            <a:pPr lvl="1"/>
            <a:r>
              <a:rPr lang="fr-FR" smtClean="0"/>
              <a:t>Ensemble de méthodes statiques permettant la manipulation des tableaux</a:t>
            </a:r>
          </a:p>
          <a:p>
            <a:pPr lvl="1"/>
            <a:r>
              <a:rPr lang="fr-FR" i="1" smtClean="0">
                <a:solidFill>
                  <a:schemeClr val="tx2"/>
                </a:solidFill>
              </a:rPr>
              <a:t>binarySearch, sort, copyOf</a:t>
            </a:r>
            <a:r>
              <a:rPr lang="fr-FR" smtClean="0">
                <a:solidFill>
                  <a:schemeClr val="tx2"/>
                </a:solidFill>
              </a:rPr>
              <a:t>…</a:t>
            </a:r>
            <a:r>
              <a:rPr lang="fr-FR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37634-FC48-4BF4-848C-FA3A1D543826}" type="slidenum">
              <a:rPr lang="fr-FR"/>
              <a:pPr>
                <a:defRPr/>
              </a:pPr>
              <a:t>19</a:t>
            </a:fld>
            <a:endParaRPr lang="fr-FR"/>
          </a:p>
        </p:txBody>
      </p:sp>
      <p:sp>
        <p:nvSpPr>
          <p:cNvPr id="6" name="Double Bracket 5"/>
          <p:cNvSpPr/>
          <p:nvPr/>
        </p:nvSpPr>
        <p:spPr>
          <a:xfrm>
            <a:off x="6286500" y="3286125"/>
            <a:ext cx="2000250" cy="50006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0    2   3   4   . . . n</a:t>
            </a:r>
          </a:p>
        </p:txBody>
      </p:sp>
    </p:spTree>
    <p:extLst>
      <p:ext uri="{BB962C8B-B14F-4D97-AF65-F5344CB8AC3E}">
        <p14:creationId xmlns:p14="http://schemas.microsoft.com/office/powerpoint/2010/main" val="66182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Présentation</a:t>
            </a:r>
            <a:endParaRPr dirty="0"/>
          </a:p>
        </p:txBody>
      </p:sp>
      <p:sp>
        <p:nvSpPr>
          <p:cNvPr id="3075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smtClean="0">
                <a:solidFill>
                  <a:schemeClr val="tx2"/>
                </a:solidFill>
              </a:rPr>
              <a:t>Contenu prévisionnel</a:t>
            </a:r>
          </a:p>
        </p:txBody>
      </p:sp>
      <p:sp>
        <p:nvSpPr>
          <p:cNvPr id="3076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mtClean="0"/>
              <a:t>Révision Programmation Orientée Objets</a:t>
            </a:r>
          </a:p>
          <a:p>
            <a:pPr lvl="1"/>
            <a:r>
              <a:rPr lang="fr-FR" smtClean="0"/>
              <a:t>Révision concepts de base (classe, objet, héritage, polymorphisme…)</a:t>
            </a:r>
          </a:p>
          <a:p>
            <a:r>
              <a:rPr lang="fr-FR" smtClean="0"/>
              <a:t>Structures des données en Java</a:t>
            </a:r>
          </a:p>
          <a:p>
            <a:pPr lvl="1"/>
            <a:r>
              <a:rPr lang="fr-FR" smtClean="0"/>
              <a:t>Array, List, Map, Set… </a:t>
            </a:r>
          </a:p>
          <a:p>
            <a:r>
              <a:rPr lang="fr-FR" smtClean="0"/>
              <a:t>Traitement d’exceptions</a:t>
            </a:r>
          </a:p>
        </p:txBody>
      </p:sp>
      <p:sp>
        <p:nvSpPr>
          <p:cNvPr id="3077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078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smtClean="0"/>
              <a:t>Interface graphique</a:t>
            </a:r>
          </a:p>
          <a:p>
            <a:pPr lvl="1"/>
            <a:r>
              <a:rPr lang="fr-FR" smtClean="0"/>
              <a:t>AWT &amp; Swing </a:t>
            </a:r>
          </a:p>
          <a:p>
            <a:pPr lvl="1"/>
            <a:r>
              <a:rPr lang="fr-FR" smtClean="0"/>
              <a:t>Traitement d’événements </a:t>
            </a:r>
          </a:p>
          <a:p>
            <a:r>
              <a:rPr lang="fr-FR" smtClean="0"/>
              <a:t>Design patterns</a:t>
            </a:r>
          </a:p>
          <a:p>
            <a:r>
              <a:rPr lang="fr-FR" smtClean="0"/>
              <a:t>Modèle MVC</a:t>
            </a:r>
          </a:p>
          <a:p>
            <a:r>
              <a:rPr lang="fr-FR" smtClean="0"/>
              <a:t>Architectures 2-tier et 3-tier</a:t>
            </a:r>
          </a:p>
          <a:p>
            <a:r>
              <a:rPr lang="fr-FR" smtClean="0"/>
              <a:t>Accès aux bases des données en Java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790369-DB35-4000-A9B7-081CEA79C39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1FF60-5E8F-4AB4-9D4B-C6814BAF1D5E}" type="slidenum">
              <a:rPr lang="fr-FR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7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Etendre la classe de multiplication de matrice</a:t>
            </a:r>
          </a:p>
          <a:p>
            <a:r>
              <a:rPr lang="fr-FR" smtClean="0"/>
              <a:t>Multiplier une matrice </a:t>
            </a:r>
            <a:r>
              <a:rPr lang="fr-FR" i="1" smtClean="0"/>
              <a:t>n x m </a:t>
            </a:r>
            <a:r>
              <a:rPr lang="fr-FR" smtClean="0"/>
              <a:t>par une matrice </a:t>
            </a:r>
            <a:r>
              <a:rPr lang="fr-FR" i="1" smtClean="0"/>
              <a:t>m x k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A87E2-376A-4112-9444-1820FDD8CC3D}" type="slidenum">
              <a:rPr lang="fr-FR"/>
              <a:pPr>
                <a:defRPr/>
              </a:pPr>
              <a:t>20</a:t>
            </a:fld>
            <a:endParaRPr lang="fr-FR"/>
          </a:p>
        </p:txBody>
      </p:sp>
      <p:sp>
        <p:nvSpPr>
          <p:cNvPr id="6" name="Double Bracket 5"/>
          <p:cNvSpPr/>
          <p:nvPr/>
        </p:nvSpPr>
        <p:spPr>
          <a:xfrm>
            <a:off x="571500" y="4214813"/>
            <a:ext cx="1571625" cy="928687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1.0    2.0    3.0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3.0    4.0    5.0</a:t>
            </a:r>
          </a:p>
        </p:txBody>
      </p:sp>
      <p:sp>
        <p:nvSpPr>
          <p:cNvPr id="7" name="Double Bracket 6"/>
          <p:cNvSpPr/>
          <p:nvPr/>
        </p:nvSpPr>
        <p:spPr>
          <a:xfrm>
            <a:off x="2571750" y="4071938"/>
            <a:ext cx="1214438" cy="1357312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5.0      6.0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7.0      8.0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9.0      10</a:t>
            </a: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2214563" y="4429125"/>
            <a:ext cx="344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X</a:t>
            </a:r>
          </a:p>
        </p:txBody>
      </p:sp>
      <p:cxnSp>
        <p:nvCxnSpPr>
          <p:cNvPr id="10" name="Straight Arrow Connector 9"/>
          <p:cNvCxnSpPr>
            <a:stCxn id="6" idx="1"/>
            <a:endCxn id="6" idx="3"/>
          </p:cNvCxnSpPr>
          <p:nvPr/>
        </p:nvCxnSpPr>
        <p:spPr>
          <a:xfrm rot="10800000" flipH="1">
            <a:off x="571500" y="4679950"/>
            <a:ext cx="15716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  <a:endCxn id="7" idx="2"/>
          </p:cNvCxnSpPr>
          <p:nvPr/>
        </p:nvCxnSpPr>
        <p:spPr>
          <a:xfrm rot="16200000" flipH="1">
            <a:off x="2500312" y="4751388"/>
            <a:ext cx="135731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3857625" y="4429125"/>
            <a:ext cx="344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=</a:t>
            </a:r>
          </a:p>
        </p:txBody>
      </p:sp>
      <p:sp>
        <p:nvSpPr>
          <p:cNvPr id="14" name="Double Bracket 13"/>
          <p:cNvSpPr/>
          <p:nvPr/>
        </p:nvSpPr>
        <p:spPr>
          <a:xfrm>
            <a:off x="4286250" y="4214813"/>
            <a:ext cx="3357563" cy="928687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1*5+2*7+3*9     1*6+2*8+3*10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3*5+4*7+5*9     3*6+4*8+5*10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1563" y="3714750"/>
            <a:ext cx="64452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2 X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57500" y="3643313"/>
            <a:ext cx="64452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 X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72125" y="3714750"/>
            <a:ext cx="64452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2 X 2</a:t>
            </a:r>
          </a:p>
        </p:txBody>
      </p:sp>
      <p:sp>
        <p:nvSpPr>
          <p:cNvPr id="16" name="Flowchart: Or 1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82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3"/>
          <p:cNvCxnSpPr>
            <a:stCxn id="16" idx="1"/>
          </p:cNvCxnSpPr>
          <p:nvPr/>
        </p:nvCxnSpPr>
        <p:spPr>
          <a:xfrm rot="5400000" flipH="1" flipV="1">
            <a:off x="6573044" y="2750344"/>
            <a:ext cx="1000125" cy="1357313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Can 17"/>
          <p:cNvSpPr/>
          <p:nvPr/>
        </p:nvSpPr>
        <p:spPr>
          <a:xfrm>
            <a:off x="5857875" y="4786313"/>
            <a:ext cx="1071563" cy="428625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Can 16"/>
          <p:cNvSpPr/>
          <p:nvPr/>
        </p:nvSpPr>
        <p:spPr>
          <a:xfrm>
            <a:off x="5857875" y="4357688"/>
            <a:ext cx="1071563" cy="428625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Structures de données</a:t>
            </a:r>
            <a:endParaRPr dirty="0"/>
          </a:p>
        </p:txBody>
      </p:sp>
      <p:sp>
        <p:nvSpPr>
          <p:cNvPr id="31750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3200" i="1" smtClean="0">
                <a:solidFill>
                  <a:schemeClr val="tx2"/>
                </a:solidFill>
              </a:rPr>
              <a:t>Queue </a:t>
            </a:r>
            <a:endParaRPr lang="fr-FR" i="1" smtClean="0">
              <a:solidFill>
                <a:schemeClr val="tx2"/>
              </a:solidFill>
            </a:endParaRPr>
          </a:p>
        </p:txBody>
      </p:sp>
      <p:sp>
        <p:nvSpPr>
          <p:cNvPr id="31751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i="1" smtClean="0"/>
              <a:t>First In, First Out</a:t>
            </a:r>
            <a:r>
              <a:rPr lang="fr-FR" smtClean="0"/>
              <a:t> (FIFO)</a:t>
            </a:r>
          </a:p>
        </p:txBody>
      </p:sp>
      <p:sp>
        <p:nvSpPr>
          <p:cNvPr id="31752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sz="3200" i="1" smtClean="0">
                <a:solidFill>
                  <a:schemeClr val="tx2"/>
                </a:solidFill>
              </a:rPr>
              <a:t>Stack</a:t>
            </a:r>
            <a:r>
              <a:rPr lang="fr-FR" sz="3200" smtClean="0">
                <a:solidFill>
                  <a:schemeClr val="tx2"/>
                </a:solidFill>
              </a:rPr>
              <a:t> (Pile)</a:t>
            </a:r>
            <a:endParaRPr lang="fr-FR" smtClean="0">
              <a:solidFill>
                <a:schemeClr val="tx2"/>
              </a:solidFill>
            </a:endParaRPr>
          </a:p>
        </p:txBody>
      </p:sp>
      <p:sp>
        <p:nvSpPr>
          <p:cNvPr id="31753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i="1" smtClean="0"/>
              <a:t>Last In, First Out</a:t>
            </a:r>
            <a:r>
              <a:rPr lang="fr-FR" smtClean="0"/>
              <a:t> (LIFO)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1C107-2286-46CA-92C7-8B4A3C152758}" type="slidenum">
              <a:rPr lang="fr-FR"/>
              <a:pPr>
                <a:defRPr/>
              </a:pPr>
              <a:t>21</a:t>
            </a:fld>
            <a:endParaRPr lang="fr-FR"/>
          </a:p>
        </p:txBody>
      </p:sp>
      <p:sp>
        <p:nvSpPr>
          <p:cNvPr id="10" name="Flowchart: Multidocument 9"/>
          <p:cNvSpPr/>
          <p:nvPr/>
        </p:nvSpPr>
        <p:spPr>
          <a:xfrm>
            <a:off x="1071563" y="3857625"/>
            <a:ext cx="1500187" cy="1143000"/>
          </a:xfrm>
          <a:prstGeom prst="flowChartMulti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 rot="5400000">
            <a:off x="1570038" y="3498850"/>
            <a:ext cx="714375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</p:cNvCxnSpPr>
          <p:nvPr/>
        </p:nvCxnSpPr>
        <p:spPr>
          <a:xfrm rot="5400000">
            <a:off x="1301750" y="5370513"/>
            <a:ext cx="828675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Can 15"/>
          <p:cNvSpPr/>
          <p:nvPr/>
        </p:nvSpPr>
        <p:spPr>
          <a:xfrm>
            <a:off x="5857875" y="3929063"/>
            <a:ext cx="1071563" cy="428625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0" name="Shape 19"/>
          <p:cNvCxnSpPr>
            <a:endCxn id="16" idx="0"/>
          </p:cNvCxnSpPr>
          <p:nvPr/>
        </p:nvCxnSpPr>
        <p:spPr>
          <a:xfrm rot="16200000" flipH="1">
            <a:off x="5464969" y="3107532"/>
            <a:ext cx="965200" cy="893762"/>
          </a:xfrm>
          <a:prstGeom prst="curvedConnector3">
            <a:avLst>
              <a:gd name="adj1" fmla="val -2924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761" name="TextBox 18"/>
          <p:cNvSpPr txBox="1">
            <a:spLocks noChangeArrowheads="1"/>
          </p:cNvSpPr>
          <p:nvPr/>
        </p:nvSpPr>
        <p:spPr bwMode="auto">
          <a:xfrm>
            <a:off x="5076825" y="3213100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000" b="1"/>
              <a:t>Push </a:t>
            </a:r>
            <a:endParaRPr lang="fr-FR" b="1"/>
          </a:p>
        </p:txBody>
      </p:sp>
      <p:sp>
        <p:nvSpPr>
          <p:cNvPr id="31762" name="TextBox 20"/>
          <p:cNvSpPr txBox="1">
            <a:spLocks noChangeArrowheads="1"/>
          </p:cNvSpPr>
          <p:nvPr/>
        </p:nvSpPr>
        <p:spPr bwMode="auto">
          <a:xfrm>
            <a:off x="7885113" y="2708275"/>
            <a:ext cx="592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000" b="1"/>
              <a:t>Pop</a:t>
            </a:r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307912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32771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A partir des structures des données connues, créer :</a:t>
            </a:r>
          </a:p>
          <a:p>
            <a:pPr lvl="1"/>
            <a:r>
              <a:rPr lang="fr-FR" b="1" smtClean="0">
                <a:solidFill>
                  <a:schemeClr val="tx2"/>
                </a:solidFill>
              </a:rPr>
              <a:t>interface « pile » </a:t>
            </a:r>
            <a:r>
              <a:rPr lang="fr-FR" smtClean="0"/>
              <a:t>avec les méthodes </a:t>
            </a:r>
            <a:r>
              <a:rPr lang="fr-FR" i="1" smtClean="0"/>
              <a:t>« push », « pop » , « isEmpty »</a:t>
            </a:r>
          </a:p>
          <a:p>
            <a:pPr lvl="1"/>
            <a:r>
              <a:rPr lang="fr-FR" smtClean="0"/>
              <a:t>une </a:t>
            </a:r>
            <a:r>
              <a:rPr lang="fr-FR" b="1" smtClean="0">
                <a:solidFill>
                  <a:schemeClr val="tx2"/>
                </a:solidFill>
              </a:rPr>
              <a:t>classe « maPile » </a:t>
            </a:r>
            <a:r>
              <a:rPr lang="fr-FR" smtClean="0"/>
              <a:t>qui implémente cette interface </a:t>
            </a:r>
          </a:p>
          <a:p>
            <a:pPr lvl="1"/>
            <a:r>
              <a:rPr lang="fr-FR" smtClean="0"/>
              <a:t>un programme qui manipule une </a:t>
            </a:r>
            <a:r>
              <a:rPr lang="fr-FR" b="1" smtClean="0">
                <a:solidFill>
                  <a:schemeClr val="tx2"/>
                </a:solidFill>
              </a:rPr>
              <a:t>pile</a:t>
            </a:r>
            <a:r>
              <a:rPr lang="fr-FR" smtClean="0">
                <a:solidFill>
                  <a:schemeClr val="tx2"/>
                </a:solidFill>
              </a:rPr>
              <a:t> d’objets de la</a:t>
            </a:r>
            <a:r>
              <a:rPr lang="fr-FR" b="1" smtClean="0"/>
              <a:t> </a:t>
            </a:r>
            <a:r>
              <a:rPr lang="fr-FR" smtClean="0">
                <a:solidFill>
                  <a:schemeClr val="tx2"/>
                </a:solidFill>
              </a:rPr>
              <a:t>classe </a:t>
            </a:r>
            <a:r>
              <a:rPr lang="fr-FR" b="1" smtClean="0">
                <a:solidFill>
                  <a:schemeClr val="tx2"/>
                </a:solidFill>
              </a:rPr>
              <a:t>Employee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D7B9C8-EBDB-4722-9C8F-2299188D069F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57B33-A37D-416A-B751-763CA0257273}" type="slidenum">
              <a:rPr lang="fr-FR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40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Structures de données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254317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Listes chaînées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Collection ordonnée d'éléments de même type, dans laquelle chaque élément permet l'accès au suivant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Accès séquentiel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Facile à ajouter ou à supprimer un élément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C179D-77AC-4300-A9FE-0FD089D40C23}" type="slidenum">
              <a:rPr lang="fr-FR"/>
              <a:pPr>
                <a:defRPr/>
              </a:pPr>
              <a:t>23</a:t>
            </a:fld>
            <a:endParaRPr lang="fr-FR"/>
          </a:p>
        </p:txBody>
      </p:sp>
      <p:grpSp>
        <p:nvGrpSpPr>
          <p:cNvPr id="21510" name="Group 93"/>
          <p:cNvGrpSpPr>
            <a:grpSpLocks/>
          </p:cNvGrpSpPr>
          <p:nvPr/>
        </p:nvGrpSpPr>
        <p:grpSpPr bwMode="auto">
          <a:xfrm>
            <a:off x="857250" y="4143375"/>
            <a:ext cx="3071813" cy="857250"/>
            <a:chOff x="857224" y="4143380"/>
            <a:chExt cx="3071834" cy="857256"/>
          </a:xfrm>
        </p:grpSpPr>
        <p:sp>
          <p:nvSpPr>
            <p:cNvPr id="6" name="Flowchart: Predefined Process 5"/>
            <p:cNvSpPr/>
            <p:nvPr/>
          </p:nvSpPr>
          <p:spPr>
            <a:xfrm>
              <a:off x="857224" y="4572008"/>
              <a:ext cx="714380" cy="428628"/>
            </a:xfrm>
            <a:prstGeom prst="flowChartPredefined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0</a:t>
              </a:r>
            </a:p>
          </p:txBody>
        </p:sp>
        <p:sp>
          <p:nvSpPr>
            <p:cNvPr id="7" name="Flowchart: Predefined Process 6"/>
            <p:cNvSpPr/>
            <p:nvPr/>
          </p:nvSpPr>
          <p:spPr>
            <a:xfrm>
              <a:off x="2000232" y="4357695"/>
              <a:ext cx="714380" cy="428628"/>
            </a:xfrm>
            <a:prstGeom prst="flowChartPredefined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1</a:t>
              </a:r>
            </a:p>
          </p:txBody>
        </p:sp>
        <p:sp>
          <p:nvSpPr>
            <p:cNvPr id="8" name="Flowchart: Predefined Process 7"/>
            <p:cNvSpPr/>
            <p:nvPr/>
          </p:nvSpPr>
          <p:spPr>
            <a:xfrm>
              <a:off x="3214678" y="4143380"/>
              <a:ext cx="714380" cy="428628"/>
            </a:xfrm>
            <a:prstGeom prst="flowChartPredefined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3</a:t>
              </a:r>
            </a:p>
          </p:txBody>
        </p:sp>
        <p:cxnSp>
          <p:nvCxnSpPr>
            <p:cNvPr id="12" name="Curved Connector 11"/>
            <p:cNvCxnSpPr>
              <a:stCxn id="6" idx="3"/>
              <a:endCxn id="7" idx="1"/>
            </p:cNvCxnSpPr>
            <p:nvPr/>
          </p:nvCxnSpPr>
          <p:spPr>
            <a:xfrm flipV="1">
              <a:off x="1571604" y="4572008"/>
              <a:ext cx="428628" cy="21431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hape 19"/>
            <p:cNvCxnSpPr>
              <a:stCxn id="7" idx="3"/>
              <a:endCxn id="8" idx="1"/>
            </p:cNvCxnSpPr>
            <p:nvPr/>
          </p:nvCxnSpPr>
          <p:spPr>
            <a:xfrm flipV="1">
              <a:off x="2714612" y="4357695"/>
              <a:ext cx="500066" cy="21431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Flowchart: Predefined Process 22"/>
          <p:cNvSpPr/>
          <p:nvPr/>
        </p:nvSpPr>
        <p:spPr>
          <a:xfrm>
            <a:off x="4786313" y="4500563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0</a:t>
            </a:r>
          </a:p>
        </p:txBody>
      </p:sp>
      <p:sp>
        <p:nvSpPr>
          <p:cNvPr id="24" name="Flowchart: Predefined Process 23"/>
          <p:cNvSpPr/>
          <p:nvPr/>
        </p:nvSpPr>
        <p:spPr>
          <a:xfrm>
            <a:off x="6000750" y="4286250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</a:t>
            </a:r>
          </a:p>
        </p:txBody>
      </p:sp>
      <p:sp>
        <p:nvSpPr>
          <p:cNvPr id="25" name="Flowchart: Predefined Process 24"/>
          <p:cNvSpPr/>
          <p:nvPr/>
        </p:nvSpPr>
        <p:spPr>
          <a:xfrm>
            <a:off x="7786688" y="3929063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</a:t>
            </a:r>
          </a:p>
        </p:txBody>
      </p:sp>
      <p:cxnSp>
        <p:nvCxnSpPr>
          <p:cNvPr id="26" name="Curved Connector 25"/>
          <p:cNvCxnSpPr>
            <a:stCxn id="23" idx="3"/>
            <a:endCxn id="24" idx="1"/>
          </p:cNvCxnSpPr>
          <p:nvPr/>
        </p:nvCxnSpPr>
        <p:spPr>
          <a:xfrm flipV="1">
            <a:off x="5500688" y="4500563"/>
            <a:ext cx="500062" cy="21431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hape 19"/>
          <p:cNvCxnSpPr>
            <a:stCxn id="24" idx="3"/>
            <a:endCxn id="25" idx="1"/>
          </p:cNvCxnSpPr>
          <p:nvPr/>
        </p:nvCxnSpPr>
        <p:spPr>
          <a:xfrm flipV="1">
            <a:off x="6715125" y="4143375"/>
            <a:ext cx="1071563" cy="3571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Flowchart: Predefined Process 27"/>
          <p:cNvSpPr/>
          <p:nvPr/>
        </p:nvSpPr>
        <p:spPr>
          <a:xfrm>
            <a:off x="7143750" y="4714875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2</a:t>
            </a:r>
          </a:p>
        </p:txBody>
      </p:sp>
      <p:sp>
        <p:nvSpPr>
          <p:cNvPr id="30" name="Multiply 29"/>
          <p:cNvSpPr/>
          <p:nvPr/>
        </p:nvSpPr>
        <p:spPr>
          <a:xfrm>
            <a:off x="6929438" y="3929063"/>
            <a:ext cx="500062" cy="785812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32" name="Curved Connector 31"/>
          <p:cNvCxnSpPr>
            <a:stCxn id="24" idx="3"/>
            <a:endCxn id="28" idx="1"/>
          </p:cNvCxnSpPr>
          <p:nvPr/>
        </p:nvCxnSpPr>
        <p:spPr>
          <a:xfrm>
            <a:off x="6715125" y="4500563"/>
            <a:ext cx="428625" cy="428625"/>
          </a:xfrm>
          <a:prstGeom prst="curvedConnector3">
            <a:avLst>
              <a:gd name="adj1" fmla="val 2452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hape 43"/>
          <p:cNvCxnSpPr>
            <a:stCxn id="28" idx="3"/>
            <a:endCxn id="25" idx="1"/>
          </p:cNvCxnSpPr>
          <p:nvPr/>
        </p:nvCxnSpPr>
        <p:spPr>
          <a:xfrm flipH="1" flipV="1">
            <a:off x="7786688" y="4143375"/>
            <a:ext cx="71437" cy="785813"/>
          </a:xfrm>
          <a:prstGeom prst="curvedConnector5">
            <a:avLst>
              <a:gd name="adj1" fmla="val -319998"/>
              <a:gd name="adj2" fmla="val 50000"/>
              <a:gd name="adj3" fmla="val 41999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Flowchart: Predefined Process 44"/>
          <p:cNvSpPr/>
          <p:nvPr/>
        </p:nvSpPr>
        <p:spPr>
          <a:xfrm>
            <a:off x="4572000" y="5786438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0</a:t>
            </a:r>
          </a:p>
        </p:txBody>
      </p:sp>
      <p:sp>
        <p:nvSpPr>
          <p:cNvPr id="46" name="Flowchart: Predefined Process 45"/>
          <p:cNvSpPr/>
          <p:nvPr/>
        </p:nvSpPr>
        <p:spPr>
          <a:xfrm>
            <a:off x="5929313" y="5357813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</a:t>
            </a:r>
          </a:p>
        </p:txBody>
      </p:sp>
      <p:sp>
        <p:nvSpPr>
          <p:cNvPr id="47" name="Flowchart: Predefined Process 46"/>
          <p:cNvSpPr/>
          <p:nvPr/>
        </p:nvSpPr>
        <p:spPr>
          <a:xfrm>
            <a:off x="8358188" y="5643563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</a:t>
            </a:r>
          </a:p>
        </p:txBody>
      </p:sp>
      <p:cxnSp>
        <p:nvCxnSpPr>
          <p:cNvPr id="48" name="Curved Connector 47"/>
          <p:cNvCxnSpPr>
            <a:stCxn id="45" idx="3"/>
            <a:endCxn id="46" idx="1"/>
          </p:cNvCxnSpPr>
          <p:nvPr/>
        </p:nvCxnSpPr>
        <p:spPr>
          <a:xfrm flipV="1">
            <a:off x="5286375" y="5572125"/>
            <a:ext cx="642938" cy="428625"/>
          </a:xfrm>
          <a:prstGeom prst="curvedConnector3">
            <a:avLst>
              <a:gd name="adj1" fmla="val 41509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0" name="Flowchart: Predefined Process 49"/>
          <p:cNvSpPr/>
          <p:nvPr/>
        </p:nvSpPr>
        <p:spPr>
          <a:xfrm>
            <a:off x="7215188" y="5786438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2</a:t>
            </a:r>
          </a:p>
        </p:txBody>
      </p:sp>
      <p:sp>
        <p:nvSpPr>
          <p:cNvPr id="51" name="Multiply 50"/>
          <p:cNvSpPr/>
          <p:nvPr/>
        </p:nvSpPr>
        <p:spPr>
          <a:xfrm>
            <a:off x="6072188" y="5143500"/>
            <a:ext cx="500062" cy="785813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2" name="Curved Connector 51"/>
          <p:cNvCxnSpPr>
            <a:stCxn id="46" idx="3"/>
            <a:endCxn id="50" idx="1"/>
          </p:cNvCxnSpPr>
          <p:nvPr/>
        </p:nvCxnSpPr>
        <p:spPr>
          <a:xfrm>
            <a:off x="6643688" y="5572125"/>
            <a:ext cx="571500" cy="4286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Shape 52"/>
          <p:cNvCxnSpPr>
            <a:stCxn id="50" idx="3"/>
            <a:endCxn id="47" idx="1"/>
          </p:cNvCxnSpPr>
          <p:nvPr/>
        </p:nvCxnSpPr>
        <p:spPr>
          <a:xfrm flipV="1">
            <a:off x="7929563" y="5857875"/>
            <a:ext cx="428625" cy="1428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6" name="Multiply 65"/>
          <p:cNvSpPr/>
          <p:nvPr/>
        </p:nvSpPr>
        <p:spPr>
          <a:xfrm>
            <a:off x="5357813" y="5286375"/>
            <a:ext cx="500062" cy="785813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70" name="Curved Connector 69"/>
          <p:cNvCxnSpPr>
            <a:stCxn id="45" idx="3"/>
            <a:endCxn id="50" idx="1"/>
          </p:cNvCxnSpPr>
          <p:nvPr/>
        </p:nvCxnSpPr>
        <p:spPr>
          <a:xfrm>
            <a:off x="5286375" y="6000750"/>
            <a:ext cx="1928813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Multiply 85"/>
          <p:cNvSpPr/>
          <p:nvPr/>
        </p:nvSpPr>
        <p:spPr>
          <a:xfrm>
            <a:off x="6643688" y="5286375"/>
            <a:ext cx="500062" cy="785813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95" name="Curved Connector 94"/>
          <p:cNvCxnSpPr/>
          <p:nvPr/>
        </p:nvCxnSpPr>
        <p:spPr>
          <a:xfrm rot="10800000" flipV="1">
            <a:off x="1571625" y="4714875"/>
            <a:ext cx="428625" cy="2857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Curved Connector 95"/>
          <p:cNvCxnSpPr/>
          <p:nvPr/>
        </p:nvCxnSpPr>
        <p:spPr>
          <a:xfrm rot="10800000" flipV="1">
            <a:off x="2714625" y="4500563"/>
            <a:ext cx="500063" cy="2857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143000" y="5286375"/>
            <a:ext cx="2560638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liste doublement chaînée</a:t>
            </a:r>
          </a:p>
        </p:txBody>
      </p:sp>
      <p:sp>
        <p:nvSpPr>
          <p:cNvPr id="35" name="Isosceles Triangle 34"/>
          <p:cNvSpPr/>
          <p:nvPr/>
        </p:nvSpPr>
        <p:spPr>
          <a:xfrm>
            <a:off x="8712523" y="44624"/>
            <a:ext cx="360040" cy="404664"/>
          </a:xfrm>
          <a:prstGeom prst="triangle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99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8" grpId="0" animBg="1"/>
      <p:bldP spid="45" grpId="0" animBg="1"/>
      <p:bldP spid="46" grpId="0" animBg="1"/>
      <p:bldP spid="47" grpId="0" animBg="1"/>
      <p:bldP spid="50" grpId="0" animBg="1"/>
      <p:bldP spid="9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Structures de données</a:t>
            </a:r>
            <a:endParaRPr dirty="0"/>
          </a:p>
        </p:txBody>
      </p:sp>
      <p:sp>
        <p:nvSpPr>
          <p:cNvPr id="22531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Listes en Java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400550" cy="3951288"/>
          </a:xfrm>
        </p:spPr>
        <p:txBody>
          <a:bodyPr/>
          <a:lstStyle/>
          <a:p>
            <a:r>
              <a:rPr lang="fr-FR" smtClean="0"/>
              <a:t>interface </a:t>
            </a:r>
            <a:r>
              <a:rPr lang="fr-FR" b="1" smtClean="0">
                <a:solidFill>
                  <a:schemeClr val="tx2"/>
                </a:solidFill>
              </a:rPr>
              <a:t>List : </a:t>
            </a:r>
            <a:r>
              <a:rPr lang="fr-FR" smtClean="0"/>
              <a:t>définition générale</a:t>
            </a:r>
            <a:endParaRPr lang="fr-FR" b="1" smtClean="0">
              <a:solidFill>
                <a:schemeClr val="tx2"/>
              </a:solidFill>
            </a:endParaRPr>
          </a:p>
          <a:p>
            <a:pPr lvl="1"/>
            <a:r>
              <a:rPr lang="fr-FR" i="1" smtClean="0"/>
              <a:t>add, remove, get, set, indexOf, getIterator</a:t>
            </a:r>
            <a:r>
              <a:rPr lang="fr-FR" smtClean="0"/>
              <a:t>… </a:t>
            </a:r>
          </a:p>
          <a:p>
            <a:r>
              <a:rPr lang="fr-FR" b="1" smtClean="0">
                <a:solidFill>
                  <a:schemeClr val="tx2"/>
                </a:solidFill>
              </a:rPr>
              <a:t>ArrayList</a:t>
            </a:r>
            <a:r>
              <a:rPr lang="fr-FR" smtClean="0"/>
              <a:t> :  tableau dynamique</a:t>
            </a:r>
          </a:p>
          <a:p>
            <a:pPr lvl="1"/>
            <a:r>
              <a:rPr lang="fr-FR" i="1" smtClean="0"/>
              <a:t>add, size, trimToSize</a:t>
            </a:r>
            <a:r>
              <a:rPr lang="fr-FR" smtClean="0"/>
              <a:t>…</a:t>
            </a:r>
          </a:p>
          <a:p>
            <a:r>
              <a:rPr lang="fr-FR" b="1" smtClean="0">
                <a:solidFill>
                  <a:schemeClr val="tx2"/>
                </a:solidFill>
              </a:rPr>
              <a:t>LinkedList</a:t>
            </a:r>
            <a:r>
              <a:rPr lang="fr-FR" smtClean="0"/>
              <a:t> : liste enchaînée</a:t>
            </a:r>
          </a:p>
          <a:p>
            <a:pPr lvl="1"/>
            <a:r>
              <a:rPr lang="fr-FR" i="1" smtClean="0"/>
              <a:t>addFirst, addLast, getFirst, removeFirst</a:t>
            </a:r>
            <a:r>
              <a:rPr lang="fr-FR" smtClean="0"/>
              <a:t>… </a:t>
            </a:r>
          </a:p>
          <a:p>
            <a:r>
              <a:rPr lang="fr-FR" b="1" smtClean="0">
                <a:solidFill>
                  <a:schemeClr val="tx2"/>
                </a:solidFill>
              </a:rPr>
              <a:t>Vector</a:t>
            </a:r>
            <a:r>
              <a:rPr lang="fr-FR" smtClean="0"/>
              <a:t> : 1ère implémentation</a:t>
            </a:r>
          </a:p>
        </p:txBody>
      </p:sp>
      <p:sp>
        <p:nvSpPr>
          <p:cNvPr id="22533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00625" y="1535113"/>
            <a:ext cx="3686175" cy="639762"/>
          </a:xfrm>
        </p:spPr>
        <p:txBody>
          <a:bodyPr/>
          <a:lstStyle/>
          <a:p>
            <a:r>
              <a:rPr lang="fr-FR" smtClean="0"/>
              <a:t>Parcourir une liste</a:t>
            </a:r>
          </a:p>
        </p:txBody>
      </p:sp>
      <p:sp>
        <p:nvSpPr>
          <p:cNvPr id="22534" name="Content Placeholder 7"/>
          <p:cNvSpPr>
            <a:spLocks noGrp="1"/>
          </p:cNvSpPr>
          <p:nvPr>
            <p:ph sz="quarter" idx="4"/>
          </p:nvPr>
        </p:nvSpPr>
        <p:spPr>
          <a:xfrm>
            <a:off x="4857750" y="2174875"/>
            <a:ext cx="3829050" cy="3951288"/>
          </a:xfrm>
        </p:spPr>
        <p:txBody>
          <a:bodyPr/>
          <a:lstStyle/>
          <a:p>
            <a:r>
              <a:rPr lang="fr-FR" b="1" smtClean="0">
                <a:solidFill>
                  <a:schemeClr val="tx2"/>
                </a:solidFill>
              </a:rPr>
              <a:t>Iterator</a:t>
            </a:r>
            <a:r>
              <a:rPr lang="fr-FR" smtClean="0"/>
              <a:t> : pour parcourir n’importe quelle collection</a:t>
            </a:r>
          </a:p>
          <a:p>
            <a:pPr lvl="1"/>
            <a:r>
              <a:rPr lang="fr-FR" i="1" smtClean="0"/>
              <a:t>hasNext </a:t>
            </a:r>
            <a:r>
              <a:rPr lang="fr-FR" smtClean="0"/>
              <a:t>et</a:t>
            </a:r>
            <a:r>
              <a:rPr lang="fr-FR" i="1" smtClean="0"/>
              <a:t> next</a:t>
            </a:r>
          </a:p>
          <a:p>
            <a:r>
              <a:rPr lang="fr-FR" smtClean="0"/>
              <a:t> </a:t>
            </a:r>
            <a:r>
              <a:rPr lang="fr-FR" b="1" smtClean="0">
                <a:solidFill>
                  <a:schemeClr val="tx2"/>
                </a:solidFill>
              </a:rPr>
              <a:t>ListIterator</a:t>
            </a:r>
            <a:r>
              <a:rPr lang="fr-FR" smtClean="0"/>
              <a:t> : pour parcourir et manipuler les listes</a:t>
            </a:r>
          </a:p>
          <a:p>
            <a:pPr lvl="1"/>
            <a:r>
              <a:rPr lang="fr-FR" i="1" smtClean="0"/>
              <a:t>add, set, hasNext, hasPrevious, next, previous</a:t>
            </a:r>
            <a:r>
              <a:rPr lang="fr-FR" smtClean="0"/>
              <a:t>… </a:t>
            </a:r>
          </a:p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B2A38-87E2-46E6-A1EF-DA79F4B95925}" type="slidenum">
              <a:rPr lang="fr-FR"/>
              <a:pPr>
                <a:defRPr/>
              </a:pPr>
              <a:t>24</a:t>
            </a:fld>
            <a:endParaRPr lang="fr-FR"/>
          </a:p>
        </p:txBody>
      </p:sp>
      <p:sp>
        <p:nvSpPr>
          <p:cNvPr id="9" name="Isosceles Triangle 8"/>
          <p:cNvSpPr/>
          <p:nvPr/>
        </p:nvSpPr>
        <p:spPr>
          <a:xfrm>
            <a:off x="8712523" y="44624"/>
            <a:ext cx="360040" cy="404664"/>
          </a:xfrm>
          <a:prstGeom prst="triangle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75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Listes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D7B9C8-EBDB-4722-9C8F-2299188D069F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CEA70-7F8E-465D-A55A-CADC9C3E7390}" type="slidenum">
              <a:rPr lang="fr-FR"/>
              <a:pPr>
                <a:defRPr/>
              </a:pPr>
              <a:t>25</a:t>
            </a:fld>
            <a:endParaRPr lang="fr-FR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71563"/>
            <a:ext cx="60388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85875" y="1857375"/>
            <a:ext cx="3836988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this.first</a:t>
            </a:r>
            <a:r>
              <a:rPr lang="fr-FR" sz="2000" dirty="0"/>
              <a:t> = new </a:t>
            </a:r>
            <a:r>
              <a:rPr lang="fr-FR" sz="2000" dirty="0" err="1"/>
              <a:t>ArrayList</a:t>
            </a:r>
            <a:r>
              <a:rPr lang="fr-FR" sz="2000" dirty="0"/>
              <a:t>&lt;String&gt;();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86438" y="1643063"/>
            <a:ext cx="2605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Création d’une liste</a:t>
            </a:r>
          </a:p>
          <a:p>
            <a:r>
              <a:rPr lang="fr-FR" sz="2400"/>
              <a:t>ArrayList</a:t>
            </a:r>
          </a:p>
        </p:txBody>
      </p:sp>
      <p:cxnSp>
        <p:nvCxnSpPr>
          <p:cNvPr id="16" name="Straight Arrow Connector 15"/>
          <p:cNvCxnSpPr>
            <a:stCxn id="14" idx="1"/>
            <a:endCxn id="13" idx="3"/>
          </p:cNvCxnSpPr>
          <p:nvPr/>
        </p:nvCxnSpPr>
        <p:spPr>
          <a:xfrm rot="10800000">
            <a:off x="5122863" y="2057400"/>
            <a:ext cx="66357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00188" y="2643188"/>
            <a:ext cx="2786062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for (String s: </a:t>
            </a:r>
            <a:r>
              <a:rPr lang="fr-FR" sz="2000" dirty="0" err="1"/>
              <a:t>list</a:t>
            </a:r>
            <a:r>
              <a:rPr lang="fr-FR" sz="2000" dirty="0"/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</a:t>
            </a:r>
            <a:r>
              <a:rPr lang="fr-FR" sz="2000" dirty="0" err="1"/>
              <a:t>this.first.add</a:t>
            </a:r>
            <a:r>
              <a:rPr lang="fr-FR" sz="2000" dirty="0"/>
              <a:t>(s);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97575" y="2571750"/>
            <a:ext cx="3040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Construction de la liste</a:t>
            </a:r>
          </a:p>
          <a:p>
            <a:r>
              <a:rPr lang="fr-FR" sz="2400"/>
              <a:t>ArrayList</a:t>
            </a:r>
          </a:p>
        </p:txBody>
      </p:sp>
      <p:cxnSp>
        <p:nvCxnSpPr>
          <p:cNvPr id="20" name="Straight Arrow Connector 19"/>
          <p:cNvCxnSpPr>
            <a:stCxn id="19" idx="1"/>
            <a:endCxn id="18" idx="3"/>
          </p:cNvCxnSpPr>
          <p:nvPr/>
        </p:nvCxnSpPr>
        <p:spPr>
          <a:xfrm rot="10800000" flipV="1">
            <a:off x="4286250" y="2987675"/>
            <a:ext cx="171132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00188" y="4572000"/>
            <a:ext cx="3844925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second = new </a:t>
            </a:r>
            <a:r>
              <a:rPr lang="fr-FR" sz="2000" dirty="0" err="1"/>
              <a:t>LinkedList</a:t>
            </a:r>
            <a:r>
              <a:rPr lang="fr-FR" sz="2000" dirty="0"/>
              <a:t>&lt;String&gt;();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72188" y="4000500"/>
            <a:ext cx="26050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Création d’une liste</a:t>
            </a:r>
          </a:p>
          <a:p>
            <a:r>
              <a:rPr lang="fr-FR" sz="2400"/>
              <a:t>LinkedList</a:t>
            </a:r>
          </a:p>
        </p:txBody>
      </p:sp>
      <p:cxnSp>
        <p:nvCxnSpPr>
          <p:cNvPr id="26" name="Straight Arrow Connector 25"/>
          <p:cNvCxnSpPr>
            <a:stCxn id="25" idx="1"/>
            <a:endCxn id="24" idx="3"/>
          </p:cNvCxnSpPr>
          <p:nvPr/>
        </p:nvCxnSpPr>
        <p:spPr>
          <a:xfrm rot="10800000" flipV="1">
            <a:off x="5345113" y="4416425"/>
            <a:ext cx="727075" cy="355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82439" y="4649788"/>
            <a:ext cx="5245745" cy="72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ListIterator</a:t>
            </a:r>
            <a:r>
              <a:rPr lang="fr-FR" sz="2000" dirty="0"/>
              <a:t>&lt;String&gt; </a:t>
            </a:r>
            <a:r>
              <a:rPr lang="fr-FR" sz="2000" dirty="0" err="1"/>
              <a:t>lIter</a:t>
            </a:r>
            <a:r>
              <a:rPr lang="fr-FR" sz="2000" dirty="0"/>
              <a:t> = </a:t>
            </a:r>
            <a:r>
              <a:rPr lang="fr-FR" sz="2000" dirty="0" err="1"/>
              <a:t>second.listIterator</a:t>
            </a:r>
            <a:r>
              <a:rPr lang="fr-FR" sz="2000" dirty="0"/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Iterator</a:t>
            </a:r>
            <a:r>
              <a:rPr lang="fr-FR" sz="2000" dirty="0"/>
              <a:t>&lt;String&gt; </a:t>
            </a:r>
            <a:r>
              <a:rPr lang="fr-FR" sz="2000" dirty="0" err="1"/>
              <a:t>iter</a:t>
            </a:r>
            <a:r>
              <a:rPr lang="fr-FR" sz="2000" dirty="0"/>
              <a:t> = </a:t>
            </a:r>
            <a:r>
              <a:rPr lang="fr-FR" sz="2000" dirty="0" err="1"/>
              <a:t>this.first.iterator</a:t>
            </a:r>
            <a:r>
              <a:rPr lang="fr-FR" sz="2000" dirty="0"/>
              <a:t>();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500813" y="5000625"/>
            <a:ext cx="2579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Obtention iterators</a:t>
            </a:r>
          </a:p>
        </p:txBody>
      </p:sp>
      <p:cxnSp>
        <p:nvCxnSpPr>
          <p:cNvPr id="32" name="Straight Arrow Connector 31"/>
          <p:cNvCxnSpPr>
            <a:stCxn id="31" idx="1"/>
            <a:endCxn id="30" idx="3"/>
          </p:cNvCxnSpPr>
          <p:nvPr/>
        </p:nvCxnSpPr>
        <p:spPr>
          <a:xfrm flipH="1" flipV="1">
            <a:off x="6228184" y="5011502"/>
            <a:ext cx="272629" cy="220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00125" y="5429250"/>
            <a:ext cx="5000625" cy="101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while</a:t>
            </a:r>
            <a:r>
              <a:rPr lang="fr-FR" sz="2000" dirty="0"/>
              <a:t> (</a:t>
            </a:r>
            <a:r>
              <a:rPr lang="fr-FR" sz="2000" dirty="0" err="1"/>
              <a:t>iter.hasNext</a:t>
            </a:r>
            <a:r>
              <a:rPr lang="fr-FR" sz="2000" dirty="0"/>
              <a:t>())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lIter.add(</a:t>
            </a:r>
            <a:r>
              <a:rPr lang="fr-FR" sz="2000" dirty="0" err="1"/>
              <a:t>iter.next</a:t>
            </a:r>
            <a:r>
              <a:rPr lang="fr-FR" sz="2000" dirty="0"/>
              <a:t>());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</a:t>
            </a:r>
            <a:r>
              <a:rPr lang="fr-FR" sz="2000" dirty="0" err="1"/>
              <a:t>lIter.previous</a:t>
            </a:r>
            <a:r>
              <a:rPr lang="fr-FR" sz="2000" dirty="0"/>
              <a:t>();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564313" y="5708650"/>
            <a:ext cx="1516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Navigation</a:t>
            </a:r>
          </a:p>
        </p:txBody>
      </p:sp>
      <p:cxnSp>
        <p:nvCxnSpPr>
          <p:cNvPr id="42" name="Straight Arrow Connector 41"/>
          <p:cNvCxnSpPr>
            <a:stCxn id="41" idx="1"/>
            <a:endCxn id="40" idx="3"/>
          </p:cNvCxnSpPr>
          <p:nvPr/>
        </p:nvCxnSpPr>
        <p:spPr>
          <a:xfrm rot="10800000">
            <a:off x="6000750" y="5937250"/>
            <a:ext cx="56356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580063" y="3213100"/>
            <a:ext cx="3071812" cy="857250"/>
            <a:chOff x="857224" y="4143380"/>
            <a:chExt cx="3071834" cy="857256"/>
          </a:xfrm>
        </p:grpSpPr>
        <p:grpSp>
          <p:nvGrpSpPr>
            <p:cNvPr id="23574" name="Group 20"/>
            <p:cNvGrpSpPr>
              <a:grpSpLocks/>
            </p:cNvGrpSpPr>
            <p:nvPr/>
          </p:nvGrpSpPr>
          <p:grpSpPr bwMode="auto">
            <a:xfrm>
              <a:off x="857224" y="4143380"/>
              <a:ext cx="3071834" cy="857256"/>
              <a:chOff x="857224" y="4143380"/>
              <a:chExt cx="3071834" cy="857256"/>
            </a:xfrm>
          </p:grpSpPr>
          <p:sp>
            <p:nvSpPr>
              <p:cNvPr id="22" name="Flowchart: Predefined Process 21"/>
              <p:cNvSpPr/>
              <p:nvPr/>
            </p:nvSpPr>
            <p:spPr>
              <a:xfrm>
                <a:off x="857224" y="4572008"/>
                <a:ext cx="714380" cy="42862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0</a:t>
                </a:r>
              </a:p>
            </p:txBody>
          </p:sp>
          <p:sp>
            <p:nvSpPr>
              <p:cNvPr id="23" name="Flowchart: Predefined Process 22"/>
              <p:cNvSpPr/>
              <p:nvPr/>
            </p:nvSpPr>
            <p:spPr>
              <a:xfrm>
                <a:off x="2000232" y="4357695"/>
                <a:ext cx="714380" cy="42862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1</a:t>
                </a:r>
              </a:p>
            </p:txBody>
          </p:sp>
          <p:sp>
            <p:nvSpPr>
              <p:cNvPr id="27" name="Flowchart: Predefined Process 26"/>
              <p:cNvSpPr/>
              <p:nvPr/>
            </p:nvSpPr>
            <p:spPr>
              <a:xfrm>
                <a:off x="3214678" y="4143380"/>
                <a:ext cx="714380" cy="42862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2</a:t>
                </a:r>
              </a:p>
            </p:txBody>
          </p:sp>
          <p:cxnSp>
            <p:nvCxnSpPr>
              <p:cNvPr id="28" name="Curved Connector 27"/>
              <p:cNvCxnSpPr>
                <a:stCxn id="22" idx="3"/>
                <a:endCxn id="23" idx="1"/>
              </p:cNvCxnSpPr>
              <p:nvPr/>
            </p:nvCxnSpPr>
            <p:spPr>
              <a:xfrm flipV="1">
                <a:off x="1571604" y="4572008"/>
                <a:ext cx="428628" cy="214315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hape 19"/>
              <p:cNvCxnSpPr>
                <a:stCxn id="23" idx="3"/>
                <a:endCxn id="27" idx="1"/>
              </p:cNvCxnSpPr>
              <p:nvPr/>
            </p:nvCxnSpPr>
            <p:spPr>
              <a:xfrm flipV="1">
                <a:off x="2714612" y="4357695"/>
                <a:ext cx="500066" cy="214313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33" name="Curved Connector 32"/>
            <p:cNvCxnSpPr/>
            <p:nvPr/>
          </p:nvCxnSpPr>
          <p:spPr>
            <a:xfrm rot="10800000" flipV="1">
              <a:off x="1571604" y="4714884"/>
              <a:ext cx="428628" cy="28575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/>
            <p:nvPr/>
          </p:nvCxnSpPr>
          <p:spPr>
            <a:xfrm rot="10800000" flipV="1">
              <a:off x="2714612" y="4500571"/>
              <a:ext cx="500066" cy="28575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5" name="Isosceles Triangle 34"/>
          <p:cNvSpPr/>
          <p:nvPr/>
        </p:nvSpPr>
        <p:spPr>
          <a:xfrm>
            <a:off x="8712523" y="44624"/>
            <a:ext cx="360040" cy="404664"/>
          </a:xfrm>
          <a:prstGeom prst="triangle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85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8" grpId="0" animBg="1"/>
      <p:bldP spid="19" grpId="0"/>
      <p:bldP spid="24" grpId="0" animBg="1"/>
      <p:bldP spid="25" grpId="0"/>
      <p:bldP spid="30" grpId="0" animBg="1"/>
      <p:bldP spid="31" grpId="0"/>
      <p:bldP spid="40" grpId="0" animBg="1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Listes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5DACB92-A570-4E70-A02E-A12DBDD910CB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B4081-5F0B-4E2D-977E-6E0930FD3117}" type="slidenum">
              <a:rPr lang="fr-FR"/>
              <a:pPr>
                <a:defRPr/>
              </a:pPr>
              <a:t>26</a:t>
            </a:fld>
            <a:endParaRPr lang="fr-FR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0"/>
            <a:ext cx="57054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15063" y="4000500"/>
            <a:ext cx="1916112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/>
              <a:t>Résultat ? </a:t>
            </a:r>
          </a:p>
        </p:txBody>
      </p:sp>
      <p:grpSp>
        <p:nvGrpSpPr>
          <p:cNvPr id="24583" name="Group 24"/>
          <p:cNvGrpSpPr>
            <a:grpSpLocks/>
          </p:cNvGrpSpPr>
          <p:nvPr/>
        </p:nvGrpSpPr>
        <p:grpSpPr bwMode="auto">
          <a:xfrm>
            <a:off x="4859338" y="2420938"/>
            <a:ext cx="4249737" cy="1144587"/>
            <a:chOff x="4860032" y="2420888"/>
            <a:chExt cx="4248472" cy="1145288"/>
          </a:xfrm>
        </p:grpSpPr>
        <p:grpSp>
          <p:nvGrpSpPr>
            <p:cNvPr id="24584" name="Group 23"/>
            <p:cNvGrpSpPr>
              <a:grpSpLocks/>
            </p:cNvGrpSpPr>
            <p:nvPr/>
          </p:nvGrpSpPr>
          <p:grpSpPr bwMode="auto">
            <a:xfrm>
              <a:off x="4860032" y="2708920"/>
              <a:ext cx="3071834" cy="857256"/>
              <a:chOff x="4860032" y="2708920"/>
              <a:chExt cx="3071834" cy="857256"/>
            </a:xfrm>
          </p:grpSpPr>
          <p:sp>
            <p:nvSpPr>
              <p:cNvPr id="11" name="Flowchart: Predefined Process 10"/>
              <p:cNvSpPr/>
              <p:nvPr/>
            </p:nvSpPr>
            <p:spPr>
              <a:xfrm>
                <a:off x="4860032" y="3137288"/>
                <a:ext cx="714162" cy="42888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a</a:t>
                </a:r>
              </a:p>
            </p:txBody>
          </p:sp>
          <p:sp>
            <p:nvSpPr>
              <p:cNvPr id="12" name="Flowchart: Predefined Process 11"/>
              <p:cNvSpPr/>
              <p:nvPr/>
            </p:nvSpPr>
            <p:spPr>
              <a:xfrm>
                <a:off x="6002692" y="2922845"/>
                <a:ext cx="715749" cy="42888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b</a:t>
                </a:r>
              </a:p>
            </p:txBody>
          </p:sp>
          <p:sp>
            <p:nvSpPr>
              <p:cNvPr id="13" name="Flowchart: Predefined Process 12"/>
              <p:cNvSpPr/>
              <p:nvPr/>
            </p:nvSpPr>
            <p:spPr>
              <a:xfrm>
                <a:off x="7218355" y="2708401"/>
                <a:ext cx="714162" cy="42888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c</a:t>
                </a:r>
              </a:p>
            </p:txBody>
          </p:sp>
          <p:cxnSp>
            <p:nvCxnSpPr>
              <p:cNvPr id="14" name="Curved Connector 13"/>
              <p:cNvCxnSpPr>
                <a:stCxn id="11" idx="3"/>
                <a:endCxn id="12" idx="1"/>
              </p:cNvCxnSpPr>
              <p:nvPr/>
            </p:nvCxnSpPr>
            <p:spPr>
              <a:xfrm flipV="1">
                <a:off x="5574194" y="3137288"/>
                <a:ext cx="428497" cy="214444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" name="Shape 19"/>
              <p:cNvCxnSpPr>
                <a:stCxn id="12" idx="3"/>
                <a:endCxn id="13" idx="1"/>
              </p:cNvCxnSpPr>
              <p:nvPr/>
            </p:nvCxnSpPr>
            <p:spPr>
              <a:xfrm flipV="1">
                <a:off x="6718440" y="2922845"/>
                <a:ext cx="499914" cy="214443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9" name="Curved Connector 8"/>
            <p:cNvCxnSpPr/>
            <p:nvPr/>
          </p:nvCxnSpPr>
          <p:spPr>
            <a:xfrm rot="10800000" flipV="1">
              <a:off x="5574194" y="3280251"/>
              <a:ext cx="428497" cy="2859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/>
            <p:nvPr/>
          </p:nvCxnSpPr>
          <p:spPr>
            <a:xfrm rot="10800000" flipV="1">
              <a:off x="6716854" y="3065808"/>
              <a:ext cx="499913" cy="2859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Flowchart: Predefined Process 15"/>
            <p:cNvSpPr/>
            <p:nvPr/>
          </p:nvSpPr>
          <p:spPr>
            <a:xfrm>
              <a:off x="8394342" y="2420888"/>
              <a:ext cx="714162" cy="428888"/>
            </a:xfrm>
            <a:prstGeom prst="flowChartPredefined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d</a:t>
              </a:r>
            </a:p>
          </p:txBody>
        </p:sp>
        <p:cxnSp>
          <p:nvCxnSpPr>
            <p:cNvPr id="18" name="Curved Connector 17"/>
            <p:cNvCxnSpPr/>
            <p:nvPr/>
          </p:nvCxnSpPr>
          <p:spPr>
            <a:xfrm rot="10800000" flipV="1">
              <a:off x="7884906" y="2708401"/>
              <a:ext cx="499913" cy="2859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hape 19"/>
            <p:cNvCxnSpPr/>
            <p:nvPr/>
          </p:nvCxnSpPr>
          <p:spPr>
            <a:xfrm flipV="1">
              <a:off x="7884906" y="2565438"/>
              <a:ext cx="499913" cy="21444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9" name="Isosceles Triangle 18"/>
          <p:cNvSpPr/>
          <p:nvPr/>
        </p:nvSpPr>
        <p:spPr>
          <a:xfrm>
            <a:off x="8712523" y="44624"/>
            <a:ext cx="360040" cy="404664"/>
          </a:xfrm>
          <a:prstGeom prst="triangle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26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0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7" y="1357313"/>
            <a:ext cx="2808312" cy="5214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600" dirty="0" smtClean="0"/>
              <a:t>Implémenter la classe </a:t>
            </a:r>
            <a:r>
              <a:rPr lang="fr-FR" sz="2600" b="1" dirty="0" err="1" smtClean="0">
                <a:solidFill>
                  <a:schemeClr val="tx2"/>
                </a:solidFill>
              </a:rPr>
              <a:t>Department</a:t>
            </a:r>
            <a:r>
              <a:rPr lang="fr-FR" sz="2600" dirty="0" smtClean="0"/>
              <a:t> à l’aide de la classe </a:t>
            </a:r>
            <a:r>
              <a:rPr lang="fr-FR" sz="2600" b="1" dirty="0" err="1" smtClean="0">
                <a:solidFill>
                  <a:schemeClr val="tx2"/>
                </a:solidFill>
              </a:rPr>
              <a:t>ArrayList</a:t>
            </a:r>
            <a:endParaRPr lang="fr-FR" sz="26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600" dirty="0" smtClean="0"/>
              <a:t>Ecrire un programme qui augmente le salaire de tous les employés d’un département</a:t>
            </a:r>
            <a:endParaRPr lang="fr-FR" sz="26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600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D4445-AEB8-486A-9C89-F8A5B51A8666}" type="slidenum">
              <a:rPr lang="fr-FR"/>
              <a:pPr>
                <a:defRPr/>
              </a:pPr>
              <a:t>27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68" y="1340768"/>
            <a:ext cx="6411431" cy="511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84615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1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Structures de données</a:t>
            </a:r>
            <a:endParaRPr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57188" y="1285875"/>
            <a:ext cx="8229600" cy="4714875"/>
          </a:xfrm>
        </p:spPr>
        <p:txBody>
          <a:bodyPr/>
          <a:lstStyle/>
          <a:p>
            <a:r>
              <a:rPr lang="fr-FR" b="1" smtClean="0">
                <a:solidFill>
                  <a:schemeClr val="tx2"/>
                </a:solidFill>
              </a:rPr>
              <a:t>Tables de Hachage</a:t>
            </a:r>
          </a:p>
          <a:p>
            <a:pPr lvl="1"/>
            <a:r>
              <a:rPr lang="fr-FR" smtClean="0"/>
              <a:t>Collection de données permettant une association clé-élément (pairs </a:t>
            </a:r>
            <a:r>
              <a:rPr lang="fr-FR" b="1" smtClean="0">
                <a:solidFill>
                  <a:schemeClr val="tx2"/>
                </a:solidFill>
              </a:rPr>
              <a:t>&lt;clé, valeur&gt;</a:t>
            </a:r>
            <a:r>
              <a:rPr lang="fr-FR" smtClean="0"/>
              <a:t>)</a:t>
            </a:r>
          </a:p>
          <a:p>
            <a:pPr lvl="1"/>
            <a:r>
              <a:rPr lang="fr-FR" smtClean="0"/>
              <a:t>L’accès à chaque élément se fait via sa </a:t>
            </a:r>
            <a:r>
              <a:rPr lang="fr-FR" b="1" smtClean="0">
                <a:solidFill>
                  <a:schemeClr val="tx2"/>
                </a:solidFill>
              </a:rPr>
              <a:t>clé </a:t>
            </a:r>
          </a:p>
          <a:p>
            <a:pPr lvl="1"/>
            <a:r>
              <a:rPr lang="fr-FR" smtClean="0"/>
              <a:t>On transforme la clé en une valeur de hachage par l'intermédiaire d'une </a:t>
            </a:r>
            <a:r>
              <a:rPr lang="fr-FR" b="1" smtClean="0">
                <a:solidFill>
                  <a:schemeClr val="tx2"/>
                </a:solidFill>
              </a:rPr>
              <a:t>fonction de hachage</a:t>
            </a:r>
            <a:r>
              <a:rPr lang="fr-FR" smtClean="0"/>
              <a:t>. </a:t>
            </a:r>
          </a:p>
          <a:p>
            <a:pPr lvl="2"/>
            <a:r>
              <a:rPr lang="fr-FR" smtClean="0"/>
              <a:t>Typiquement, le hachage constitue l'index de l'élément dans le tableau </a:t>
            </a:r>
          </a:p>
          <a:p>
            <a:pPr lvl="1"/>
            <a:r>
              <a:rPr lang="fr-FR" b="1" smtClean="0">
                <a:solidFill>
                  <a:schemeClr val="tx2"/>
                </a:solidFill>
              </a:rPr>
              <a:t>Accès direct à un </a:t>
            </a:r>
            <a:br>
              <a:rPr lang="fr-FR" b="1" smtClean="0">
                <a:solidFill>
                  <a:schemeClr val="tx2"/>
                </a:solidFill>
              </a:rPr>
            </a:br>
            <a:r>
              <a:rPr lang="fr-FR" b="1" smtClean="0">
                <a:solidFill>
                  <a:schemeClr val="tx2"/>
                </a:solidFill>
              </a:rPr>
              <a:t>élément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9F849-AE49-4DB9-A0A3-42A6D6C7EA0F}" type="slidenum">
              <a:rPr lang="fr-FR"/>
              <a:pPr>
                <a:defRPr/>
              </a:pPr>
              <a:t>28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71938" y="4803775"/>
          <a:ext cx="762000" cy="19827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2000"/>
              </a:tblGrid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Clé</a:t>
                      </a:r>
                      <a:endParaRPr lang="fr-FR" sz="1800" dirty="0"/>
                    </a:p>
                  </a:txBody>
                  <a:tcPr marL="91442" marR="91442" marT="45705" marB="45705"/>
                </a:tc>
              </a:tr>
              <a:tr h="495697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2" marR="91442" marT="45705" marB="45705"/>
                </a:tc>
              </a:tr>
              <a:tr h="495697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2" marR="91442" marT="45705" marB="45705"/>
                </a:tc>
              </a:tr>
              <a:tr h="495697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2" marR="91442" marT="45705" marB="45705"/>
                </a:tc>
              </a:tr>
            </a:tbl>
          </a:graphicData>
        </a:graphic>
      </p:graphicFrame>
      <p:cxnSp>
        <p:nvCxnSpPr>
          <p:cNvPr id="9" name="Straight Arrow Connector 8"/>
          <p:cNvCxnSpPr>
            <a:endCxn id="14" idx="1"/>
          </p:cNvCxnSpPr>
          <p:nvPr/>
        </p:nvCxnSpPr>
        <p:spPr>
          <a:xfrm flipV="1">
            <a:off x="4500563" y="5553075"/>
            <a:ext cx="928687" cy="36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8" idx="1"/>
          </p:cNvCxnSpPr>
          <p:nvPr/>
        </p:nvCxnSpPr>
        <p:spPr>
          <a:xfrm flipV="1">
            <a:off x="4500563" y="6053138"/>
            <a:ext cx="1071562" cy="36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29250" y="4803775"/>
            <a:ext cx="928688" cy="3683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Valeur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29250" y="5375275"/>
            <a:ext cx="857250" cy="3571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572125" y="5875338"/>
            <a:ext cx="857250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Flowchart: Or 14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54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Structures de données</a:t>
            </a:r>
            <a:endParaRPr/>
          </a:p>
        </p:txBody>
      </p:sp>
      <p:sp>
        <p:nvSpPr>
          <p:cNvPr id="2765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Hachage en Java</a:t>
            </a:r>
          </a:p>
          <a:p>
            <a:pPr lvl="1"/>
            <a:r>
              <a:rPr lang="fr-FR" smtClean="0"/>
              <a:t>interface </a:t>
            </a:r>
            <a:r>
              <a:rPr lang="fr-FR" b="1" smtClean="0">
                <a:solidFill>
                  <a:schemeClr val="tx2"/>
                </a:solidFill>
              </a:rPr>
              <a:t>Map</a:t>
            </a:r>
            <a:r>
              <a:rPr lang="fr-FR" smtClean="0"/>
              <a:t> :  définition générale</a:t>
            </a:r>
          </a:p>
          <a:p>
            <a:pPr lvl="2"/>
            <a:r>
              <a:rPr lang="fr-FR" i="1" smtClean="0"/>
              <a:t>put, get, containsKey, containsValue, isEmpty</a:t>
            </a:r>
            <a:r>
              <a:rPr lang="fr-FR" smtClean="0"/>
              <a:t>…</a:t>
            </a:r>
          </a:p>
          <a:p>
            <a:pPr lvl="1"/>
            <a:r>
              <a:rPr lang="fr-FR" b="1" smtClean="0">
                <a:solidFill>
                  <a:schemeClr val="tx2"/>
                </a:solidFill>
              </a:rPr>
              <a:t>HashTable</a:t>
            </a:r>
            <a:r>
              <a:rPr lang="fr-FR" smtClean="0"/>
              <a:t> : implémentation </a:t>
            </a:r>
            <a:r>
              <a:rPr lang="fr-FR" smtClean="0">
                <a:solidFill>
                  <a:schemeClr val="tx2"/>
                </a:solidFill>
              </a:rPr>
              <a:t>synchronisée </a:t>
            </a:r>
          </a:p>
          <a:p>
            <a:pPr lvl="2"/>
            <a:r>
              <a:rPr lang="fr-FR" i="1" smtClean="0"/>
              <a:t>contains, clear</a:t>
            </a:r>
            <a:r>
              <a:rPr lang="fr-FR" smtClean="0"/>
              <a:t>… </a:t>
            </a:r>
          </a:p>
          <a:p>
            <a:pPr lvl="1"/>
            <a:r>
              <a:rPr lang="fr-FR" b="1" smtClean="0">
                <a:solidFill>
                  <a:schemeClr val="tx2"/>
                </a:solidFill>
              </a:rPr>
              <a:t>HashMap</a:t>
            </a:r>
            <a:r>
              <a:rPr lang="fr-FR" smtClean="0"/>
              <a:t> : implémentation </a:t>
            </a:r>
            <a:r>
              <a:rPr lang="fr-FR" smtClean="0">
                <a:solidFill>
                  <a:schemeClr val="tx2"/>
                </a:solidFill>
              </a:rPr>
              <a:t>non-synchronisée</a:t>
            </a:r>
            <a:r>
              <a:rPr lang="fr-FR" smtClean="0"/>
              <a:t>  </a:t>
            </a:r>
          </a:p>
          <a:p>
            <a:pPr lvl="2"/>
            <a:r>
              <a:rPr lang="fr-FR" smtClean="0"/>
              <a:t>aucun contrôle des accès simultanés (multi-thread)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E2FBE-6208-4FE4-9143-2DCC6B7B2275}" type="slidenum">
              <a:rPr lang="fr-FR"/>
              <a:pPr>
                <a:defRPr/>
              </a:pPr>
              <a:t>29</a:t>
            </a:fld>
            <a:endParaRPr lang="fr-FR"/>
          </a:p>
        </p:txBody>
      </p:sp>
      <p:sp>
        <p:nvSpPr>
          <p:cNvPr id="6" name="Flowchart: Or 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54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Avant-propos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Environnement de programmation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Java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u="sng" dirty="0" err="1" smtClean="0"/>
              <a:t>JDK</a:t>
            </a:r>
            <a:r>
              <a:rPr lang="fr-FR" dirty="0" smtClean="0"/>
              <a:t> (</a:t>
            </a:r>
            <a:r>
              <a:rPr lang="en-US" i="1" dirty="0" smtClean="0"/>
              <a:t>Java Development Kit</a:t>
            </a:r>
            <a:r>
              <a:rPr lang="fr-FR" dirty="0" smtClean="0"/>
              <a:t>) : développement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JRE</a:t>
            </a:r>
            <a:r>
              <a:rPr lang="fr-FR" dirty="0" smtClean="0"/>
              <a:t> (</a:t>
            </a:r>
            <a:r>
              <a:rPr lang="en-US" i="1" dirty="0" smtClean="0"/>
              <a:t>Java Runtime Environment</a:t>
            </a:r>
            <a:r>
              <a:rPr lang="fr-FR" dirty="0" smtClean="0"/>
              <a:t>) : exécution</a:t>
            </a:r>
          </a:p>
          <a:p>
            <a:pPr marL="269875" lvl="2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hlinkClick r:id="rId2"/>
              </a:rPr>
              <a:t>http://www.oracle.com/technetwork/java/javase/downloads/</a:t>
            </a:r>
            <a:r>
              <a:rPr lang="fr-FR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IDE (</a:t>
            </a:r>
            <a:r>
              <a:rPr lang="fr-FR" i="1" dirty="0" err="1" smtClean="0"/>
              <a:t>Integrated</a:t>
            </a:r>
            <a:r>
              <a:rPr lang="fr-FR" i="1" dirty="0" smtClean="0"/>
              <a:t> </a:t>
            </a:r>
            <a:r>
              <a:rPr lang="fr-FR" i="1" dirty="0" err="1" smtClean="0"/>
              <a:t>Development</a:t>
            </a:r>
            <a:r>
              <a:rPr lang="fr-FR" i="1" dirty="0" smtClean="0"/>
              <a:t> </a:t>
            </a:r>
            <a:r>
              <a:rPr lang="fr-FR" i="1" dirty="0" err="1" smtClean="0"/>
              <a:t>Environment</a:t>
            </a:r>
            <a:r>
              <a:rPr lang="fr-FR" dirty="0" smtClean="0"/>
              <a:t> 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Pas obligatoire, mais fortement conseillé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i="1" u="sng" dirty="0" err="1" smtClean="0"/>
              <a:t>NetBeans</a:t>
            </a:r>
            <a:r>
              <a:rPr lang="fr-FR" dirty="0" smtClean="0"/>
              <a:t> , Eclipse…</a:t>
            </a:r>
          </a:p>
          <a:p>
            <a:pPr marL="228600" lvl="2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hlinkClick r:id="rId3"/>
              </a:rPr>
              <a:t>http://netbeans.org/downloads/index.html</a:t>
            </a:r>
            <a:endParaRPr lang="fr-F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D7B9C8-EBDB-4722-9C8F-2299188D069F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2886-8E73-468F-88B9-4863C2459920}" type="slidenum">
              <a:rPr lang="fr-FR"/>
              <a:pPr>
                <a:defRPr/>
              </a:pPr>
              <a:t>3</a:t>
            </a:fld>
            <a:endParaRPr lang="fr-FR"/>
          </a:p>
        </p:txBody>
      </p:sp>
      <p:grpSp>
        <p:nvGrpSpPr>
          <p:cNvPr id="17" name="Group 16"/>
          <p:cNvGrpSpPr/>
          <p:nvPr/>
        </p:nvGrpSpPr>
        <p:grpSpPr>
          <a:xfrm>
            <a:off x="36168" y="2708920"/>
            <a:ext cx="9000328" cy="3496816"/>
            <a:chOff x="36168" y="2708920"/>
            <a:chExt cx="9000328" cy="34968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8" y="2708920"/>
              <a:ext cx="9000328" cy="3496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4932040" y="3429000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7812360" y="3429000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1078267" y="3869432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979712" y="4725144"/>
              <a:ext cx="324036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435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T</a:t>
            </a:r>
            <a:r>
              <a:rPr dirty="0" err="1" smtClean="0"/>
              <a:t>hread</a:t>
            </a:r>
            <a:r>
              <a:rPr dirty="0" smtClean="0"/>
              <a:t> ?!!</a:t>
            </a:r>
            <a:endParaRPr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57188" y="1285875"/>
            <a:ext cx="8229600" cy="4525963"/>
          </a:xfrm>
        </p:spPr>
        <p:txBody>
          <a:bodyPr/>
          <a:lstStyle/>
          <a:p>
            <a:r>
              <a:rPr lang="fr-FR" smtClean="0"/>
              <a:t>Programmes multi-thread sont capables d’exécuter plusieurs tâches simultanément </a:t>
            </a:r>
          </a:p>
          <a:p>
            <a:r>
              <a:rPr lang="fr-FR" smtClean="0"/>
              <a:t>Les tâches dans un programme (processus) partagent les mêmes données </a:t>
            </a:r>
          </a:p>
          <a:p>
            <a:r>
              <a:rPr lang="fr-FR" smtClean="0"/>
              <a:t>L’accès simultanée aux données risque de poser quelques soucis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B9347-AA3B-4598-8221-94A584FDA63A}" type="slidenum">
              <a:rPr lang="fr-FR"/>
              <a:pPr>
                <a:defRPr/>
              </a:pPr>
              <a:t>30</a:t>
            </a:fld>
            <a:endParaRPr lang="fr-FR"/>
          </a:p>
        </p:txBody>
      </p:sp>
      <p:sp>
        <p:nvSpPr>
          <p:cNvPr id="6" name="Can 5"/>
          <p:cNvSpPr/>
          <p:nvPr/>
        </p:nvSpPr>
        <p:spPr>
          <a:xfrm>
            <a:off x="6786563" y="5572125"/>
            <a:ext cx="785812" cy="9286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Flowchart: Predefined Process 6"/>
          <p:cNvSpPr/>
          <p:nvPr/>
        </p:nvSpPr>
        <p:spPr>
          <a:xfrm>
            <a:off x="3429000" y="4857750"/>
            <a:ext cx="2500313" cy="1571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ym typeface="Wingdings"/>
              </a:rPr>
              <a:t>thread 1 lit un fichier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ym typeface="Wingding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ym typeface="Wingdings"/>
              </a:rPr>
              <a:t></a:t>
            </a:r>
            <a:r>
              <a:rPr lang="fr-FR" dirty="0">
                <a:sym typeface="Symbol"/>
              </a:rPr>
              <a:t> thread 2 affiche sur l’écran</a:t>
            </a:r>
            <a:endParaRPr lang="fr-FR" dirty="0"/>
          </a:p>
        </p:txBody>
      </p:sp>
      <p:cxnSp>
        <p:nvCxnSpPr>
          <p:cNvPr id="9" name="Shape 8"/>
          <p:cNvCxnSpPr>
            <a:stCxn id="7" idx="3"/>
            <a:endCxn id="6" idx="1"/>
          </p:cNvCxnSpPr>
          <p:nvPr/>
        </p:nvCxnSpPr>
        <p:spPr>
          <a:xfrm flipV="1">
            <a:off x="5929313" y="5572125"/>
            <a:ext cx="1250950" cy="71438"/>
          </a:xfrm>
          <a:prstGeom prst="curvedConnector4">
            <a:avLst>
              <a:gd name="adj1" fmla="val 34286"/>
              <a:gd name="adj2" fmla="val 827763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Frame 11"/>
          <p:cNvSpPr/>
          <p:nvPr/>
        </p:nvSpPr>
        <p:spPr>
          <a:xfrm>
            <a:off x="1285875" y="5000625"/>
            <a:ext cx="1214438" cy="8572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sym typeface="Wingdings"/>
              </a:rPr>
              <a:t>blablabla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sym typeface="Wingdings"/>
              </a:rPr>
              <a:t>blabla</a:t>
            </a:r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14" name="Curved Connector 13"/>
          <p:cNvCxnSpPr>
            <a:stCxn id="7" idx="1"/>
            <a:endCxn id="12" idx="3"/>
          </p:cNvCxnSpPr>
          <p:nvPr/>
        </p:nvCxnSpPr>
        <p:spPr>
          <a:xfrm rot="10800000">
            <a:off x="2500313" y="5429250"/>
            <a:ext cx="928687" cy="214313"/>
          </a:xfrm>
          <a:prstGeom prst="curvedConnector3">
            <a:avLst>
              <a:gd name="adj1" fmla="val 42652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5675313" y="4981575"/>
            <a:ext cx="169862" cy="1392238"/>
          </a:xfrm>
          <a:custGeom>
            <a:avLst/>
            <a:gdLst>
              <a:gd name="connsiteX0" fmla="*/ 97508 w 169516"/>
              <a:gd name="connsiteY0" fmla="*/ 0 h 1392071"/>
              <a:gd name="connsiteX1" fmla="*/ 29269 w 169516"/>
              <a:gd name="connsiteY1" fmla="*/ 122830 h 1392071"/>
              <a:gd name="connsiteX2" fmla="*/ 70212 w 169516"/>
              <a:gd name="connsiteY2" fmla="*/ 259307 h 1392071"/>
              <a:gd name="connsiteX3" fmla="*/ 97508 w 169516"/>
              <a:gd name="connsiteY3" fmla="*/ 341194 h 1392071"/>
              <a:gd name="connsiteX4" fmla="*/ 165747 w 169516"/>
              <a:gd name="connsiteY4" fmla="*/ 423080 h 1392071"/>
              <a:gd name="connsiteX5" fmla="*/ 138451 w 169516"/>
              <a:gd name="connsiteY5" fmla="*/ 600501 h 1392071"/>
              <a:gd name="connsiteX6" fmla="*/ 111156 w 169516"/>
              <a:gd name="connsiteY6" fmla="*/ 709683 h 1392071"/>
              <a:gd name="connsiteX7" fmla="*/ 42917 w 169516"/>
              <a:gd name="connsiteY7" fmla="*/ 791570 h 1392071"/>
              <a:gd name="connsiteX8" fmla="*/ 29269 w 169516"/>
              <a:gd name="connsiteY8" fmla="*/ 1009934 h 1392071"/>
              <a:gd name="connsiteX9" fmla="*/ 56565 w 169516"/>
              <a:gd name="connsiteY9" fmla="*/ 1050877 h 1392071"/>
              <a:gd name="connsiteX10" fmla="*/ 97508 w 169516"/>
              <a:gd name="connsiteY10" fmla="*/ 1173707 h 1392071"/>
              <a:gd name="connsiteX11" fmla="*/ 111156 w 169516"/>
              <a:gd name="connsiteY11" fmla="*/ 1214651 h 1392071"/>
              <a:gd name="connsiteX12" fmla="*/ 124804 w 169516"/>
              <a:gd name="connsiteY12" fmla="*/ 1255594 h 1392071"/>
              <a:gd name="connsiteX13" fmla="*/ 138451 w 169516"/>
              <a:gd name="connsiteY13" fmla="*/ 1310185 h 1392071"/>
              <a:gd name="connsiteX14" fmla="*/ 70212 w 169516"/>
              <a:gd name="connsiteY14" fmla="*/ 1378424 h 1392071"/>
              <a:gd name="connsiteX15" fmla="*/ 29269 w 169516"/>
              <a:gd name="connsiteY15" fmla="*/ 1392071 h 139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516" h="1392071">
                <a:moveTo>
                  <a:pt x="97508" y="0"/>
                </a:moveTo>
                <a:cubicBezTo>
                  <a:pt x="34937" y="93856"/>
                  <a:pt x="53291" y="50764"/>
                  <a:pt x="29269" y="122830"/>
                </a:cubicBezTo>
                <a:cubicBezTo>
                  <a:pt x="49895" y="205333"/>
                  <a:pt x="36986" y="159628"/>
                  <a:pt x="70212" y="259307"/>
                </a:cubicBezTo>
                <a:lnTo>
                  <a:pt x="97508" y="341194"/>
                </a:lnTo>
                <a:cubicBezTo>
                  <a:pt x="150049" y="393735"/>
                  <a:pt x="127745" y="366078"/>
                  <a:pt x="165747" y="423080"/>
                </a:cubicBezTo>
                <a:cubicBezTo>
                  <a:pt x="141264" y="667911"/>
                  <a:pt x="169516" y="486595"/>
                  <a:pt x="138451" y="600501"/>
                </a:cubicBezTo>
                <a:cubicBezTo>
                  <a:pt x="128580" y="636693"/>
                  <a:pt x="131965" y="678469"/>
                  <a:pt x="111156" y="709683"/>
                </a:cubicBezTo>
                <a:cubicBezTo>
                  <a:pt x="73154" y="766686"/>
                  <a:pt x="95459" y="739028"/>
                  <a:pt x="42917" y="791570"/>
                </a:cubicBezTo>
                <a:cubicBezTo>
                  <a:pt x="9192" y="892743"/>
                  <a:pt x="0" y="883103"/>
                  <a:pt x="29269" y="1009934"/>
                </a:cubicBezTo>
                <a:cubicBezTo>
                  <a:pt x="32957" y="1025917"/>
                  <a:pt x="47466" y="1037229"/>
                  <a:pt x="56565" y="1050877"/>
                </a:cubicBezTo>
                <a:lnTo>
                  <a:pt x="97508" y="1173707"/>
                </a:lnTo>
                <a:lnTo>
                  <a:pt x="111156" y="1214651"/>
                </a:lnTo>
                <a:cubicBezTo>
                  <a:pt x="115705" y="1228299"/>
                  <a:pt x="121315" y="1241638"/>
                  <a:pt x="124804" y="1255594"/>
                </a:cubicBezTo>
                <a:lnTo>
                  <a:pt x="138451" y="1310185"/>
                </a:lnTo>
                <a:cubicBezTo>
                  <a:pt x="119696" y="1366454"/>
                  <a:pt x="135797" y="1350316"/>
                  <a:pt x="70212" y="1378424"/>
                </a:cubicBezTo>
                <a:cubicBezTo>
                  <a:pt x="56989" y="1384091"/>
                  <a:pt x="29269" y="1392071"/>
                  <a:pt x="29269" y="139207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Freeform 20"/>
          <p:cNvSpPr/>
          <p:nvPr/>
        </p:nvSpPr>
        <p:spPr>
          <a:xfrm>
            <a:off x="3470275" y="4989513"/>
            <a:ext cx="214313" cy="1384300"/>
          </a:xfrm>
          <a:custGeom>
            <a:avLst/>
            <a:gdLst>
              <a:gd name="connsiteX0" fmla="*/ 159774 w 214366"/>
              <a:gd name="connsiteY0" fmla="*/ 19331 h 1384107"/>
              <a:gd name="connsiteX1" fmla="*/ 77888 w 214366"/>
              <a:gd name="connsiteY1" fmla="*/ 87570 h 1384107"/>
              <a:gd name="connsiteX2" fmla="*/ 36945 w 214366"/>
              <a:gd name="connsiteY2" fmla="*/ 114866 h 1384107"/>
              <a:gd name="connsiteX3" fmla="*/ 9649 w 214366"/>
              <a:gd name="connsiteY3" fmla="*/ 196752 h 1384107"/>
              <a:gd name="connsiteX4" fmla="*/ 50592 w 214366"/>
              <a:gd name="connsiteY4" fmla="*/ 292287 h 1384107"/>
              <a:gd name="connsiteX5" fmla="*/ 91536 w 214366"/>
              <a:gd name="connsiteY5" fmla="*/ 374173 h 1384107"/>
              <a:gd name="connsiteX6" fmla="*/ 132479 w 214366"/>
              <a:gd name="connsiteY6" fmla="*/ 415116 h 1384107"/>
              <a:gd name="connsiteX7" fmla="*/ 187070 w 214366"/>
              <a:gd name="connsiteY7" fmla="*/ 551594 h 1384107"/>
              <a:gd name="connsiteX8" fmla="*/ 200718 w 214366"/>
              <a:gd name="connsiteY8" fmla="*/ 592537 h 1384107"/>
              <a:gd name="connsiteX9" fmla="*/ 214366 w 214366"/>
              <a:gd name="connsiteY9" fmla="*/ 633481 h 1384107"/>
              <a:gd name="connsiteX10" fmla="*/ 159774 w 214366"/>
              <a:gd name="connsiteY10" fmla="*/ 660776 h 1384107"/>
              <a:gd name="connsiteX11" fmla="*/ 132479 w 214366"/>
              <a:gd name="connsiteY11" fmla="*/ 701719 h 1384107"/>
              <a:gd name="connsiteX12" fmla="*/ 91536 w 214366"/>
              <a:gd name="connsiteY12" fmla="*/ 742663 h 1384107"/>
              <a:gd name="connsiteX13" fmla="*/ 50592 w 214366"/>
              <a:gd name="connsiteY13" fmla="*/ 824549 h 1384107"/>
              <a:gd name="connsiteX14" fmla="*/ 77888 w 214366"/>
              <a:gd name="connsiteY14" fmla="*/ 1001970 h 1384107"/>
              <a:gd name="connsiteX15" fmla="*/ 105183 w 214366"/>
              <a:gd name="connsiteY15" fmla="*/ 1042913 h 1384107"/>
              <a:gd name="connsiteX16" fmla="*/ 146127 w 214366"/>
              <a:gd name="connsiteY16" fmla="*/ 1083857 h 1384107"/>
              <a:gd name="connsiteX17" fmla="*/ 200718 w 214366"/>
              <a:gd name="connsiteY17" fmla="*/ 1206687 h 1384107"/>
              <a:gd name="connsiteX18" fmla="*/ 146127 w 214366"/>
              <a:gd name="connsiteY18" fmla="*/ 1329516 h 1384107"/>
              <a:gd name="connsiteX19" fmla="*/ 105183 w 214366"/>
              <a:gd name="connsiteY19" fmla="*/ 1343164 h 1384107"/>
              <a:gd name="connsiteX20" fmla="*/ 77888 w 214366"/>
              <a:gd name="connsiteY20" fmla="*/ 1384107 h 13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4366" h="1384107">
                <a:moveTo>
                  <a:pt x="159774" y="19331"/>
                </a:moveTo>
                <a:cubicBezTo>
                  <a:pt x="58120" y="87102"/>
                  <a:pt x="182971" y="0"/>
                  <a:pt x="77888" y="87570"/>
                </a:cubicBezTo>
                <a:cubicBezTo>
                  <a:pt x="65287" y="98071"/>
                  <a:pt x="50593" y="105767"/>
                  <a:pt x="36945" y="114866"/>
                </a:cubicBezTo>
                <a:cubicBezTo>
                  <a:pt x="27846" y="142161"/>
                  <a:pt x="551" y="169457"/>
                  <a:pt x="9649" y="196752"/>
                </a:cubicBezTo>
                <a:cubicBezTo>
                  <a:pt x="41655" y="292770"/>
                  <a:pt x="0" y="174239"/>
                  <a:pt x="50592" y="292287"/>
                </a:cubicBezTo>
                <a:cubicBezTo>
                  <a:pt x="72316" y="342977"/>
                  <a:pt x="52966" y="327889"/>
                  <a:pt x="91536" y="374173"/>
                </a:cubicBezTo>
                <a:cubicBezTo>
                  <a:pt x="103892" y="389000"/>
                  <a:pt x="118831" y="401468"/>
                  <a:pt x="132479" y="415116"/>
                </a:cubicBezTo>
                <a:cubicBezTo>
                  <a:pt x="172641" y="495442"/>
                  <a:pt x="153340" y="450405"/>
                  <a:pt x="187070" y="551594"/>
                </a:cubicBezTo>
                <a:lnTo>
                  <a:pt x="200718" y="592537"/>
                </a:lnTo>
                <a:lnTo>
                  <a:pt x="214366" y="633481"/>
                </a:lnTo>
                <a:cubicBezTo>
                  <a:pt x="196169" y="642579"/>
                  <a:pt x="175404" y="647752"/>
                  <a:pt x="159774" y="660776"/>
                </a:cubicBezTo>
                <a:cubicBezTo>
                  <a:pt x="147173" y="671276"/>
                  <a:pt x="142979" y="689118"/>
                  <a:pt x="132479" y="701719"/>
                </a:cubicBezTo>
                <a:cubicBezTo>
                  <a:pt x="120123" y="716547"/>
                  <a:pt x="103892" y="727836"/>
                  <a:pt x="91536" y="742663"/>
                </a:cubicBezTo>
                <a:cubicBezTo>
                  <a:pt x="62139" y="777940"/>
                  <a:pt x="64271" y="783513"/>
                  <a:pt x="50592" y="824549"/>
                </a:cubicBezTo>
                <a:cubicBezTo>
                  <a:pt x="54507" y="863695"/>
                  <a:pt x="53295" y="952784"/>
                  <a:pt x="77888" y="1001970"/>
                </a:cubicBezTo>
                <a:cubicBezTo>
                  <a:pt x="85223" y="1016641"/>
                  <a:pt x="94682" y="1030312"/>
                  <a:pt x="105183" y="1042913"/>
                </a:cubicBezTo>
                <a:cubicBezTo>
                  <a:pt x="117539" y="1057741"/>
                  <a:pt x="132479" y="1070209"/>
                  <a:pt x="146127" y="1083857"/>
                </a:cubicBezTo>
                <a:cubicBezTo>
                  <a:pt x="178609" y="1181304"/>
                  <a:pt x="157462" y="1141803"/>
                  <a:pt x="200718" y="1206687"/>
                </a:cubicBezTo>
                <a:cubicBezTo>
                  <a:pt x="192378" y="1231706"/>
                  <a:pt x="175618" y="1305923"/>
                  <a:pt x="146127" y="1329516"/>
                </a:cubicBezTo>
                <a:cubicBezTo>
                  <a:pt x="134893" y="1338503"/>
                  <a:pt x="118831" y="1338615"/>
                  <a:pt x="105183" y="1343164"/>
                </a:cubicBezTo>
                <a:lnTo>
                  <a:pt x="77888" y="1384107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4000500" y="4500563"/>
            <a:ext cx="1281113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Programme</a:t>
            </a:r>
          </a:p>
        </p:txBody>
      </p:sp>
      <p:sp>
        <p:nvSpPr>
          <p:cNvPr id="15" name="Flowchart: Or 14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07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Spécialiser la classe </a:t>
            </a:r>
            <a:r>
              <a:rPr lang="fr-FR" b="1" smtClean="0">
                <a:solidFill>
                  <a:schemeClr val="tx2"/>
                </a:solidFill>
              </a:rPr>
              <a:t>Department</a:t>
            </a:r>
            <a:r>
              <a:rPr lang="fr-FR" smtClean="0"/>
              <a:t> de manière à ce qu’elle garde les employées dans un objet </a:t>
            </a:r>
            <a:r>
              <a:rPr lang="fr-FR" b="1" smtClean="0">
                <a:solidFill>
                  <a:schemeClr val="tx2"/>
                </a:solidFill>
              </a:rPr>
              <a:t>HashMap</a:t>
            </a:r>
            <a:r>
              <a:rPr lang="fr-FR" smtClean="0"/>
              <a:t> (ou </a:t>
            </a:r>
            <a:r>
              <a:rPr lang="fr-FR" b="1" smtClean="0">
                <a:solidFill>
                  <a:schemeClr val="tx2"/>
                </a:solidFill>
              </a:rPr>
              <a:t>Hashtable</a:t>
            </a:r>
            <a:r>
              <a:rPr lang="fr-FR" smtClean="0"/>
              <a:t>)</a:t>
            </a:r>
          </a:p>
          <a:p>
            <a:pPr lvl="1"/>
            <a:r>
              <a:rPr lang="fr-FR" smtClean="0"/>
              <a:t>Utiliser comme clé le nom de l’employé</a:t>
            </a:r>
          </a:p>
          <a:p>
            <a:r>
              <a:rPr lang="fr-FR" smtClean="0"/>
              <a:t>Ecrire un programme qui augmente le salaire d’un seul employé du département</a:t>
            </a:r>
          </a:p>
          <a:p>
            <a:pPr lvl="1"/>
            <a:r>
              <a:rPr lang="fr-FR" smtClean="0"/>
              <a:t>Le nom de l’employé est donné en entrée</a:t>
            </a:r>
          </a:p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C42EA-581A-4078-BF56-1F25D5299CDA}" type="slidenum">
              <a:rPr lang="fr-FR"/>
              <a:pPr>
                <a:defRPr/>
              </a:pPr>
              <a:t>31</a:t>
            </a:fld>
            <a:endParaRPr lang="fr-FR"/>
          </a:p>
        </p:txBody>
      </p:sp>
      <p:sp>
        <p:nvSpPr>
          <p:cNvPr id="6" name="Flowchart: Or 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54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Exceptions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Exception : situation exceptionnelle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Traitement d’exceptions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err="1" smtClean="0">
                <a:solidFill>
                  <a:schemeClr val="tx2"/>
                </a:solidFill>
              </a:rPr>
              <a:t>try</a:t>
            </a:r>
            <a:r>
              <a:rPr lang="fr-FR" dirty="0" smtClean="0"/>
              <a:t>  {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  //code pouvant lancer l’exception 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		. . 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} </a:t>
            </a:r>
            <a:r>
              <a:rPr lang="fr-FR" b="1" dirty="0" smtClean="0">
                <a:solidFill>
                  <a:schemeClr val="tx2"/>
                </a:solidFill>
              </a:rPr>
              <a:t>catch</a:t>
            </a:r>
            <a:r>
              <a:rPr lang="fr-FR" dirty="0" smtClean="0"/>
              <a:t> (Exception ex) {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 //code traitement le problème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 . . 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}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3A284-143E-4AE6-B2C5-7A5145B27D5C}" type="slidenum">
              <a:rPr lang="fr-FR"/>
              <a:pPr>
                <a:defRPr/>
              </a:pPr>
              <a:t>32</a:t>
            </a:fld>
            <a:endParaRPr lang="fr-FR"/>
          </a:p>
        </p:txBody>
      </p:sp>
      <p:pic>
        <p:nvPicPr>
          <p:cNvPr id="33799" name="Picture 2" descr="C:\Users\kirsch\AppData\Local\Microsoft\Windows\Temporary Internet Files\Content.IE5\FA9542Q1\MCj0290080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14625"/>
            <a:ext cx="8255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5" descr="C:\Users\kirsch\AppData\Local\Microsoft\Windows\Temporary Internet Files\Content.IE5\ZAU1YVCK\MCj019939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500563"/>
            <a:ext cx="1512887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7" descr="C:\Users\kirsch\AppData\Local\Microsoft\Windows\Temporary Internet Files\Content.IE5\8J44T3FQ\MCj0078627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71438"/>
            <a:ext cx="13096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rot="5400000">
            <a:off x="6759575" y="3989388"/>
            <a:ext cx="1009650" cy="127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60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Exceptions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En cas des problème grave, une exception est lancée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Création d’un objet </a:t>
            </a:r>
            <a:r>
              <a:rPr lang="fr-FR" dirty="0" smtClean="0">
                <a:solidFill>
                  <a:srgbClr val="7030A0"/>
                </a:solidFill>
              </a:rPr>
              <a:t>Exception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Lancement : </a:t>
            </a:r>
            <a:r>
              <a:rPr lang="fr-FR" dirty="0" err="1" smtClean="0">
                <a:solidFill>
                  <a:srgbClr val="7030A0"/>
                </a:solidFill>
              </a:rPr>
              <a:t>throw</a:t>
            </a:r>
            <a:endParaRPr lang="fr-FR" dirty="0" smtClean="0">
              <a:solidFill>
                <a:srgbClr val="7030A0"/>
              </a:solidFill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err="1" smtClean="0">
                <a:solidFill>
                  <a:schemeClr val="tx2"/>
                </a:solidFill>
              </a:rPr>
              <a:t>throw</a:t>
            </a:r>
            <a:r>
              <a:rPr lang="fr-FR" b="1" dirty="0" smtClean="0">
                <a:solidFill>
                  <a:schemeClr val="tx2"/>
                </a:solidFill>
              </a:rPr>
              <a:t> new </a:t>
            </a:r>
            <a:r>
              <a:rPr lang="fr-FR" b="1" dirty="0" err="1" smtClean="0">
                <a:solidFill>
                  <a:schemeClr val="tx2"/>
                </a:solidFill>
              </a:rPr>
              <a:t>NullPointerException</a:t>
            </a:r>
            <a:r>
              <a:rPr lang="fr-FR" b="1" dirty="0" smtClean="0">
                <a:solidFill>
                  <a:schemeClr val="tx2"/>
                </a:solidFill>
              </a:rPr>
              <a:t> ();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Le flux d’exécution est abandonné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Observation des exceptions : </a:t>
            </a:r>
            <a:r>
              <a:rPr lang="fr-FR" b="1" dirty="0" err="1" smtClean="0">
                <a:solidFill>
                  <a:srgbClr val="7030A0"/>
                </a:solidFill>
              </a:rPr>
              <a:t>try</a:t>
            </a:r>
            <a:endParaRPr lang="fr-FR" b="1" dirty="0" smtClean="0">
              <a:solidFill>
                <a:srgbClr val="7030A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Capture d’une exception : </a:t>
            </a:r>
            <a:r>
              <a:rPr lang="fr-FR" b="1" dirty="0" smtClean="0">
                <a:solidFill>
                  <a:srgbClr val="7030A0"/>
                </a:solidFill>
              </a:rPr>
              <a:t>catch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Et si personne observe / capture l’exception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914B2-D05D-4D09-9B2E-59EB79459946}" type="slidenum">
              <a:rPr lang="fr-FR"/>
              <a:pPr>
                <a:defRPr/>
              </a:pPr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70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5442917" cy="528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8568952" cy="283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" y="1124744"/>
            <a:ext cx="8939336" cy="45259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Une petite calculette </a:t>
            </a:r>
          </a:p>
          <a:p>
            <a:pPr lvl="1"/>
            <a:r>
              <a:rPr lang="fr-FR" sz="2400" dirty="0" smtClean="0"/>
              <a:t>Opérations : +, -, x, / </a:t>
            </a:r>
          </a:p>
          <a:p>
            <a:pPr lvl="1"/>
            <a:r>
              <a:rPr lang="fr-FR" sz="2400" dirty="0" smtClean="0"/>
              <a:t>Opérandes : </a:t>
            </a:r>
            <a:br>
              <a:rPr lang="fr-FR" sz="2400" dirty="0" smtClean="0"/>
            </a:br>
            <a:r>
              <a:rPr lang="fr-FR" sz="2400" i="1" dirty="0" smtClean="0"/>
              <a:t>uniquement  entiers</a:t>
            </a:r>
          </a:p>
          <a:p>
            <a:r>
              <a:rPr lang="fr-FR" sz="2800" dirty="0"/>
              <a:t>Entrée par la ligne </a:t>
            </a:r>
            <a:r>
              <a:rPr lang="fr-FR" sz="2800" dirty="0" smtClean="0"/>
              <a:t>de commande</a:t>
            </a:r>
            <a:endParaRPr lang="fr-FR" sz="2800" dirty="0"/>
          </a:p>
          <a:p>
            <a:r>
              <a:rPr lang="fr-FR" sz="2800" dirty="0"/>
              <a:t> </a:t>
            </a:r>
            <a:r>
              <a:rPr lang="fr-FR" sz="2800" dirty="0" smtClean="0"/>
              <a:t>Et si les opérandes ne sont pas des  entiers ?!</a:t>
            </a:r>
          </a:p>
          <a:p>
            <a:pPr lvl="1"/>
            <a:r>
              <a:rPr lang="fr-FR" b="1" dirty="0" smtClean="0">
                <a:solidFill>
                  <a:srgbClr val="C00000"/>
                </a:solidFill>
              </a:rPr>
              <a:t>Exception  </a:t>
            </a:r>
            <a:r>
              <a:rPr lang="fr-FR" b="1" dirty="0" err="1" smtClean="0">
                <a:solidFill>
                  <a:srgbClr val="C00000"/>
                </a:solidFill>
              </a:rPr>
              <a:t>NumberFormatException</a:t>
            </a:r>
            <a:r>
              <a:rPr lang="fr-FR" b="1" dirty="0" smtClean="0">
                <a:solidFill>
                  <a:srgbClr val="C00000"/>
                </a:solidFill>
              </a:rPr>
              <a:t> !!!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34</a:t>
            </a:fld>
            <a:endParaRPr lang="fr-F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85184"/>
            <a:ext cx="8973106" cy="119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07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35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1470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547664" y="1556792"/>
            <a:ext cx="6559770" cy="720080"/>
            <a:chOff x="1547664" y="1556792"/>
            <a:chExt cx="6559770" cy="720080"/>
          </a:xfrm>
        </p:grpSpPr>
        <p:cxnSp>
          <p:nvCxnSpPr>
            <p:cNvPr id="9" name="Straight Arrow Connector 8"/>
            <p:cNvCxnSpPr>
              <a:stCxn id="10" idx="1"/>
            </p:cNvCxnSpPr>
            <p:nvPr/>
          </p:nvCxnSpPr>
          <p:spPr>
            <a:xfrm flipH="1">
              <a:off x="1547664" y="1787625"/>
              <a:ext cx="2420624" cy="48924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968288" y="1556792"/>
              <a:ext cx="4139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solidFill>
                    <a:schemeClr val="tx2"/>
                  </a:solidFill>
                </a:rPr>
                <a:t>try</a:t>
              </a:r>
              <a:r>
                <a:rPr lang="fr-FR" sz="2400" dirty="0" smtClean="0">
                  <a:solidFill>
                    <a:schemeClr val="tx2"/>
                  </a:solidFill>
                </a:rPr>
                <a:t> </a:t>
              </a:r>
              <a:r>
                <a:rPr lang="fr-FR" sz="2400" dirty="0" smtClean="0"/>
                <a:t>: on </a:t>
              </a:r>
              <a:r>
                <a:rPr lang="fr-FR" sz="2400" b="1" dirty="0" smtClean="0">
                  <a:solidFill>
                    <a:schemeClr val="tx2"/>
                  </a:solidFill>
                </a:rPr>
                <a:t>observe</a:t>
              </a:r>
              <a:r>
                <a:rPr lang="fr-FR" sz="2400" dirty="0" smtClean="0">
                  <a:solidFill>
                    <a:schemeClr val="tx2"/>
                  </a:solidFill>
                </a:rPr>
                <a:t> </a:t>
              </a:r>
              <a:r>
                <a:rPr lang="fr-FR" sz="2400" dirty="0" smtClean="0"/>
                <a:t>les exceptions </a:t>
              </a:r>
              <a:endParaRPr lang="fr-FR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47664" y="2276872"/>
            <a:ext cx="7004530" cy="653466"/>
            <a:chOff x="1547664" y="2276872"/>
            <a:chExt cx="7004530" cy="653466"/>
          </a:xfrm>
        </p:grpSpPr>
        <p:cxnSp>
          <p:nvCxnSpPr>
            <p:cNvPr id="13" name="Straight Arrow Connector 12"/>
            <p:cNvCxnSpPr>
              <a:stCxn id="14" idx="1"/>
            </p:cNvCxnSpPr>
            <p:nvPr/>
          </p:nvCxnSpPr>
          <p:spPr>
            <a:xfrm flipH="1">
              <a:off x="1547664" y="2507705"/>
              <a:ext cx="3096344" cy="42263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44008" y="2276872"/>
              <a:ext cx="39081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chemeClr val="tx2"/>
                  </a:solidFill>
                </a:rPr>
                <a:t>catch</a:t>
              </a:r>
              <a:r>
                <a:rPr lang="fr-FR" sz="2400" dirty="0" smtClean="0"/>
                <a:t>: on </a:t>
              </a:r>
              <a:r>
                <a:rPr lang="fr-FR" sz="2400" b="1" dirty="0" smtClean="0">
                  <a:solidFill>
                    <a:schemeClr val="tx2"/>
                  </a:solidFill>
                </a:rPr>
                <a:t>capture </a:t>
              </a:r>
              <a:r>
                <a:rPr lang="fr-FR" sz="2400" dirty="0" smtClean="0"/>
                <a:t>l’exception</a:t>
              </a:r>
              <a:endParaRPr lang="fr-FR" sz="2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95736" y="3753036"/>
            <a:ext cx="5665365" cy="461665"/>
            <a:chOff x="2195736" y="3753036"/>
            <a:chExt cx="5665365" cy="461665"/>
          </a:xfrm>
        </p:grpSpPr>
        <p:cxnSp>
          <p:nvCxnSpPr>
            <p:cNvPr id="17" name="Straight Arrow Connector 16"/>
            <p:cNvCxnSpPr>
              <a:stCxn id="18" idx="1"/>
            </p:cNvCxnSpPr>
            <p:nvPr/>
          </p:nvCxnSpPr>
          <p:spPr>
            <a:xfrm flipH="1" flipV="1">
              <a:off x="2195736" y="3753037"/>
              <a:ext cx="2088232" cy="2308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283968" y="3753036"/>
              <a:ext cx="35771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chemeClr val="tx2"/>
                  </a:solidFill>
                </a:rPr>
                <a:t>catch</a:t>
              </a:r>
              <a:r>
                <a:rPr lang="fr-FR" sz="2400" dirty="0" smtClean="0">
                  <a:solidFill>
                    <a:schemeClr val="tx2"/>
                  </a:solidFill>
                </a:rPr>
                <a:t> </a:t>
              </a:r>
              <a:r>
                <a:rPr lang="fr-FR" sz="2400" dirty="0" smtClean="0"/>
                <a:t>: on </a:t>
              </a:r>
              <a:r>
                <a:rPr lang="fr-FR" sz="2400" b="1" dirty="0" smtClean="0">
                  <a:solidFill>
                    <a:schemeClr val="tx2"/>
                  </a:solidFill>
                </a:rPr>
                <a:t>traite </a:t>
              </a:r>
              <a:r>
                <a:rPr lang="fr-FR" sz="2400" dirty="0" smtClean="0"/>
                <a:t>l’exception</a:t>
              </a:r>
              <a:endParaRPr lang="fr-FR" sz="2400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1763688" y="3212976"/>
            <a:ext cx="32403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36" y="5218249"/>
            <a:ext cx="5532056" cy="1019063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2060848"/>
            <a:ext cx="8568952" cy="23042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67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Hiérarchie d’exceptions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9368A-153B-48B8-B1B6-880F3A459E04}" type="slidenum">
              <a:rPr lang="fr-FR"/>
              <a:pPr>
                <a:defRPr/>
              </a:pPr>
              <a:t>36</a:t>
            </a:fld>
            <a:endParaRPr lang="fr-FR"/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52613"/>
            <a:ext cx="70294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Content Placeholder 2"/>
          <p:cNvSpPr>
            <a:spLocks noGrp="1"/>
          </p:cNvSpPr>
          <p:nvPr>
            <p:ph idx="1"/>
          </p:nvPr>
        </p:nvSpPr>
        <p:spPr>
          <a:xfrm>
            <a:off x="357188" y="1285875"/>
            <a:ext cx="8229600" cy="4525963"/>
          </a:xfrm>
        </p:spPr>
        <p:txBody>
          <a:bodyPr/>
          <a:lstStyle/>
          <a:p>
            <a:r>
              <a:rPr lang="fr-FR" smtClean="0"/>
              <a:t>Toutes des exceptions qu’on traite sont des</a:t>
            </a:r>
            <a:br>
              <a:rPr lang="fr-FR" smtClean="0"/>
            </a:br>
            <a:r>
              <a:rPr lang="fr-FR" smtClean="0"/>
              <a:t>				 spécialisations de la </a:t>
            </a:r>
            <a:br>
              <a:rPr lang="fr-FR" smtClean="0"/>
            </a:br>
            <a:r>
              <a:rPr lang="fr-FR" smtClean="0"/>
              <a:t>				classe </a:t>
            </a:r>
            <a:r>
              <a:rPr lang="fr-FR" b="1" smtClean="0">
                <a:solidFill>
                  <a:schemeClr val="tx2"/>
                </a:solidFill>
              </a:rPr>
              <a:t>Exception </a:t>
            </a:r>
          </a:p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1397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525962"/>
          </a:xfrm>
        </p:spPr>
        <p:txBody>
          <a:bodyPr/>
          <a:lstStyle/>
          <a:p>
            <a:r>
              <a:rPr lang="fr-FR" smtClean="0"/>
              <a:t>Il n’existe pas de factoriel d’un nombre négatif</a:t>
            </a:r>
          </a:p>
          <a:p>
            <a:r>
              <a:rPr lang="fr-FR" smtClean="0"/>
              <a:t>Construction d’une nouvelle classe d’exception pour le cas de factoriel négatif</a:t>
            </a:r>
          </a:p>
          <a:p>
            <a:pPr lvl="1"/>
            <a:r>
              <a:rPr lang="fr-FR" smtClean="0">
                <a:solidFill>
                  <a:schemeClr val="tx2"/>
                </a:solidFill>
              </a:rPr>
              <a:t>NegativeFactorialException</a:t>
            </a:r>
          </a:p>
          <a:p>
            <a:r>
              <a:rPr lang="fr-FR" smtClean="0"/>
              <a:t>Les classes calculant un factoriel peuvent </a:t>
            </a:r>
            <a:r>
              <a:rPr lang="fr-FR" b="1" smtClean="0">
                <a:solidFill>
                  <a:schemeClr val="tx2"/>
                </a:solidFill>
              </a:rPr>
              <a:t>lancer</a:t>
            </a:r>
            <a:r>
              <a:rPr lang="fr-FR" smtClean="0"/>
              <a:t> cette exception</a:t>
            </a:r>
          </a:p>
          <a:p>
            <a:r>
              <a:rPr lang="fr-FR" smtClean="0"/>
              <a:t>Les programmes utilisant ces classes peuvent </a:t>
            </a:r>
            <a:r>
              <a:rPr lang="fr-FR" b="1" smtClean="0">
                <a:solidFill>
                  <a:schemeClr val="tx2"/>
                </a:solidFill>
              </a:rPr>
              <a:t>capturer</a:t>
            </a:r>
            <a:r>
              <a:rPr lang="fr-FR" smtClean="0"/>
              <a:t> cette exception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24"/>
            <a:ext cx="732951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43E05-03EC-4BF7-B479-7255C18DF3DB}" type="slidenum">
              <a:rPr lang="fr-FR"/>
              <a:pPr>
                <a:defRPr/>
              </a:pPr>
              <a:t>37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929063"/>
            <a:ext cx="5935662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693" y="332656"/>
            <a:ext cx="6974788" cy="63724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3276600" y="1341438"/>
            <a:ext cx="4175125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ounded Rectangle 15"/>
          <p:cNvSpPr/>
          <p:nvPr/>
        </p:nvSpPr>
        <p:spPr>
          <a:xfrm>
            <a:off x="2843213" y="4006850"/>
            <a:ext cx="714375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2843213" y="4868863"/>
            <a:ext cx="649287" cy="288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1" name="Content Placeholder 6" descr="Capture-excep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644900"/>
            <a:ext cx="88947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890963" y="3627438"/>
            <a:ext cx="5006975" cy="1096962"/>
            <a:chOff x="3309897" y="1772816"/>
            <a:chExt cx="5006519" cy="1098123"/>
          </a:xfrm>
        </p:grpSpPr>
        <p:sp>
          <p:nvSpPr>
            <p:cNvPr id="14" name="TextBox 13"/>
            <p:cNvSpPr txBox="1"/>
            <p:nvPr/>
          </p:nvSpPr>
          <p:spPr>
            <a:xfrm>
              <a:off x="3995936" y="1916832"/>
              <a:ext cx="4320480" cy="95410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800" b="1" dirty="0">
                  <a:solidFill>
                    <a:schemeClr val="bg1"/>
                  </a:solidFill>
                </a:rPr>
                <a:t>Rarement on va créer nous propres exceptions !!</a:t>
              </a:r>
            </a:p>
          </p:txBody>
        </p:sp>
        <p:sp>
          <p:nvSpPr>
            <p:cNvPr id="18" name="Lightning Bolt 17"/>
            <p:cNvSpPr/>
            <p:nvPr/>
          </p:nvSpPr>
          <p:spPr>
            <a:xfrm rot="21307388">
              <a:off x="3309897" y="1772816"/>
              <a:ext cx="1007970" cy="936027"/>
            </a:xfrm>
            <a:prstGeom prst="lightningBol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3800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Créer un programme qui lit un nombre entier et calcul son factoriel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Capturer et traiter les exceptions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err="1" smtClean="0">
                <a:solidFill>
                  <a:schemeClr val="tx2"/>
                </a:solidFill>
              </a:rPr>
              <a:t>InputMismatchException</a:t>
            </a:r>
            <a:endParaRPr lang="fr-FR" b="1" dirty="0" smtClean="0">
              <a:solidFill>
                <a:schemeClr val="tx2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b="1" dirty="0" smtClean="0">
              <a:solidFill>
                <a:schemeClr val="tx2"/>
              </a:solidFill>
            </a:endParaRP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200" dirty="0" smtClean="0"/>
              <a:t>Créer l’exception </a:t>
            </a:r>
            <a:r>
              <a:rPr lang="fr-FR" sz="3200" dirty="0" err="1" smtClean="0">
                <a:solidFill>
                  <a:schemeClr val="tx2"/>
                </a:solidFill>
              </a:rPr>
              <a:t>NegativeFactorialException</a:t>
            </a:r>
            <a:endParaRPr lang="fr-FR" sz="3200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Capturer et traiter les exceptions suivantes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>
                <a:solidFill>
                  <a:schemeClr val="tx2"/>
                </a:solidFill>
              </a:rPr>
              <a:t>NegativeFactorialException</a:t>
            </a:r>
            <a:endParaRPr lang="fr-FR" dirty="0" smtClean="0"/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3200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587E9-94E7-4613-9919-09713EF4011F}" type="slidenum">
              <a:rPr lang="fr-FR"/>
              <a:pPr>
                <a:defRPr/>
              </a:pPr>
              <a:t>38</a:t>
            </a:fld>
            <a:endParaRPr lang="fr-FR"/>
          </a:p>
        </p:txBody>
      </p:sp>
      <p:sp>
        <p:nvSpPr>
          <p:cNvPr id="6" name="Flowchart: Or 5"/>
          <p:cNvSpPr/>
          <p:nvPr/>
        </p:nvSpPr>
        <p:spPr>
          <a:xfrm>
            <a:off x="8615669" y="4293096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24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401C-3D2A-4727-B335-0BDA975F8F74}" type="datetime1">
              <a:rPr lang="fr-FR" smtClean="0"/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err="1" smtClean="0"/>
              <a:t>Révision</a:t>
            </a:r>
            <a:r>
              <a:rPr dirty="0" smtClean="0"/>
              <a:t> </a:t>
            </a:r>
            <a:r>
              <a:rPr lang="fr-FR" dirty="0" err="1" smtClean="0"/>
              <a:t>POO</a:t>
            </a:r>
            <a:endParaRPr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7615238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Classe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Définition des propriétés et du </a:t>
            </a:r>
            <a:r>
              <a:rPr lang="fr-FR" b="1" dirty="0" smtClean="0"/>
              <a:t>comportement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rgbClr val="7030A0"/>
                </a:solidFill>
              </a:rPr>
              <a:t>Attributs &amp; méthodes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Objet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Un individu, une instance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Comportement défini par la classe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rgbClr val="7030A0"/>
                </a:solidFill>
              </a:rPr>
              <a:t>État</a:t>
            </a:r>
            <a:r>
              <a:rPr lang="fr-FR" dirty="0" smtClean="0"/>
              <a:t> &amp; </a:t>
            </a:r>
            <a:r>
              <a:rPr lang="fr-FR" b="1" dirty="0" smtClean="0">
                <a:solidFill>
                  <a:srgbClr val="7030A0"/>
                </a:solidFill>
              </a:rPr>
              <a:t>identité</a:t>
            </a:r>
            <a:r>
              <a:rPr lang="fr-FR" dirty="0" smtClean="0"/>
              <a:t> propres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chemeClr val="tx2"/>
                </a:solidFill>
              </a:rPr>
              <a:t>Encapsulation : </a:t>
            </a:r>
            <a:r>
              <a:rPr lang="fr-FR" sz="2800" dirty="0" smtClean="0"/>
              <a:t>données sont isolées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FR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EFB4610-DF8F-4147-A4E6-DD4C721FDC61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4B054-2E7D-4DD3-B573-2DCD80CAFA13}" type="slidenum">
              <a:rPr lang="fr-FR"/>
              <a:pPr>
                <a:defRPr/>
              </a:pPr>
              <a:t>4</a:t>
            </a:fld>
            <a:endParaRPr lang="fr-FR"/>
          </a:p>
        </p:txBody>
      </p:sp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50018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857625"/>
            <a:ext cx="20478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77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Présentation</a:t>
            </a:r>
            <a:endParaRPr dirty="0"/>
          </a:p>
        </p:txBody>
      </p:sp>
      <p:sp>
        <p:nvSpPr>
          <p:cNvPr id="3075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smtClean="0">
                <a:solidFill>
                  <a:schemeClr val="tx2"/>
                </a:solidFill>
              </a:rPr>
              <a:t>Contenu prévisionnel</a:t>
            </a:r>
          </a:p>
        </p:txBody>
      </p:sp>
      <p:sp>
        <p:nvSpPr>
          <p:cNvPr id="3076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mtClean="0"/>
              <a:t>Révision Programmation Orientée Objets</a:t>
            </a:r>
          </a:p>
          <a:p>
            <a:pPr lvl="1"/>
            <a:r>
              <a:rPr lang="fr-FR" smtClean="0"/>
              <a:t>Révision concepts de base (classe, objet, héritage, polymorphisme…)</a:t>
            </a:r>
          </a:p>
          <a:p>
            <a:r>
              <a:rPr lang="fr-FR" smtClean="0"/>
              <a:t>Structures des données en Java</a:t>
            </a:r>
          </a:p>
          <a:p>
            <a:pPr lvl="1"/>
            <a:r>
              <a:rPr lang="fr-FR" smtClean="0"/>
              <a:t>Array, List, Map, Set… </a:t>
            </a:r>
          </a:p>
          <a:p>
            <a:r>
              <a:rPr lang="fr-FR" smtClean="0"/>
              <a:t>Traitement d’exceptions</a:t>
            </a:r>
          </a:p>
        </p:txBody>
      </p:sp>
      <p:sp>
        <p:nvSpPr>
          <p:cNvPr id="3077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078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smtClean="0"/>
              <a:t>Interface graphique</a:t>
            </a:r>
          </a:p>
          <a:p>
            <a:pPr lvl="1"/>
            <a:r>
              <a:rPr lang="fr-FR" smtClean="0"/>
              <a:t>AWT &amp; Swing </a:t>
            </a:r>
          </a:p>
          <a:p>
            <a:pPr lvl="1"/>
            <a:r>
              <a:rPr lang="fr-FR" smtClean="0"/>
              <a:t>Traitement d’événements </a:t>
            </a:r>
          </a:p>
          <a:p>
            <a:r>
              <a:rPr lang="fr-FR" smtClean="0"/>
              <a:t>Design patterns</a:t>
            </a:r>
          </a:p>
          <a:p>
            <a:r>
              <a:rPr lang="fr-FR" smtClean="0"/>
              <a:t>Modèle MVC</a:t>
            </a:r>
          </a:p>
          <a:p>
            <a:r>
              <a:rPr lang="fr-FR" smtClean="0"/>
              <a:t>Architectures 2-tier et 3-tier</a:t>
            </a:r>
          </a:p>
          <a:p>
            <a:r>
              <a:rPr lang="fr-FR" smtClean="0"/>
              <a:t>Accès aux bases des données en Java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790369-DB35-4000-A9B7-081CEA79C39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8D46C-A81D-40A7-A298-57F10B0066CB}" type="slidenum">
              <a:rPr lang="fr-FR"/>
              <a:pPr>
                <a:defRPr/>
              </a:pPr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976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AWT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AWT</a:t>
            </a:r>
            <a:r>
              <a:rPr lang="fr-FR" i="1" dirty="0" smtClean="0"/>
              <a:t> : </a:t>
            </a:r>
            <a:r>
              <a:rPr lang="fr-FR" b="1" i="1" dirty="0" smtClean="0">
                <a:solidFill>
                  <a:schemeClr val="tx2"/>
                </a:solidFill>
              </a:rPr>
              <a:t>Abstract </a:t>
            </a:r>
            <a:r>
              <a:rPr lang="fr-FR" b="1" i="1" dirty="0" err="1" smtClean="0">
                <a:solidFill>
                  <a:schemeClr val="tx2"/>
                </a:solidFill>
              </a:rPr>
              <a:t>Windowing</a:t>
            </a:r>
            <a:r>
              <a:rPr lang="fr-FR" b="1" i="1" dirty="0" smtClean="0">
                <a:solidFill>
                  <a:schemeClr val="tx2"/>
                </a:solidFill>
              </a:rPr>
              <a:t> </a:t>
            </a:r>
            <a:r>
              <a:rPr lang="fr-FR" b="1" i="1" dirty="0" err="1" smtClean="0">
                <a:solidFill>
                  <a:schemeClr val="tx2"/>
                </a:solidFill>
              </a:rPr>
              <a:t>Toolkit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err="1" smtClean="0">
                <a:solidFill>
                  <a:schemeClr val="tx2"/>
                </a:solidFill>
              </a:rPr>
              <a:t>Toolkit</a:t>
            </a:r>
            <a:r>
              <a:rPr lang="fr-FR" dirty="0" smtClean="0"/>
              <a:t> permettant la réalisation d'applications graphiques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Composants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interface utilisateurs </a:t>
            </a:r>
            <a:r>
              <a:rPr lang="fr-FR" dirty="0" smtClean="0"/>
              <a:t>(fenêtres, menus, boutons, labels, zone de texte…)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Éléments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graphique 2D </a:t>
            </a:r>
            <a:r>
              <a:rPr lang="fr-FR" dirty="0" smtClean="0"/>
              <a:t>(lignes, polygones…)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Implémentation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2"/>
                </a:solidFill>
              </a:rPr>
              <a:t>native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i="1" dirty="0" smtClean="0"/>
              <a:t>Look &amp; </a:t>
            </a:r>
            <a:r>
              <a:rPr lang="fr-FR" i="1" dirty="0" err="1" smtClean="0"/>
              <a:t>feel</a:t>
            </a:r>
            <a:r>
              <a:rPr lang="fr-FR" i="1" dirty="0" smtClean="0"/>
              <a:t>  </a:t>
            </a:r>
            <a:r>
              <a:rPr lang="fr-FR" dirty="0" smtClean="0"/>
              <a:t>du système hôte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Comportement pouvant varier selon la plateforme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DBA53-F59A-4EAE-B4EE-FC0275C09F80}" type="slidenum">
              <a:rPr lang="fr-FR"/>
              <a:pPr>
                <a:defRPr/>
              </a:pPr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30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Swing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Développé en collaboration avec Netscape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Fondé sur AWT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Même mode de </a:t>
            </a:r>
            <a:r>
              <a:rPr lang="fr-FR" dirty="0" smtClean="0">
                <a:solidFill>
                  <a:srgbClr val="1F497D"/>
                </a:solidFill>
              </a:rPr>
              <a:t>traitement des événements </a:t>
            </a:r>
            <a:endParaRPr lang="fr-FR" dirty="0" smtClean="0">
              <a:solidFill>
                <a:srgbClr val="1F497D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M</a:t>
            </a:r>
            <a:r>
              <a:rPr lang="fr-FR" dirty="0" smtClean="0"/>
              <a:t>êmes </a:t>
            </a:r>
            <a:r>
              <a:rPr lang="fr-FR" dirty="0" smtClean="0">
                <a:solidFill>
                  <a:srgbClr val="1F497D"/>
                </a:solidFill>
              </a:rPr>
              <a:t>gestionnaires de </a:t>
            </a:r>
            <a:r>
              <a:rPr lang="fr-FR" dirty="0" err="1" smtClean="0">
                <a:solidFill>
                  <a:srgbClr val="1F497D"/>
                </a:solidFill>
              </a:rPr>
              <a:t>layout</a:t>
            </a:r>
            <a:endParaRPr lang="fr-FR" dirty="0" smtClean="0">
              <a:solidFill>
                <a:srgbClr val="1F497D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rgbClr val="1F497D"/>
                </a:solidFill>
              </a:rPr>
              <a:t>Implémentation Java</a:t>
            </a:r>
            <a:r>
              <a:rPr lang="fr-FR" dirty="0" smtClean="0"/>
              <a:t>, non native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Peu de dépendances par rapport à la plateforme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Implémentation basée sur le modèle MVC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i="1" dirty="0" smtClean="0">
                <a:solidFill>
                  <a:srgbClr val="1F497D"/>
                </a:solidFill>
              </a:rPr>
              <a:t>Look &amp; </a:t>
            </a:r>
            <a:r>
              <a:rPr lang="fr-FR" b="1" i="1" dirty="0" err="1" smtClean="0">
                <a:solidFill>
                  <a:srgbClr val="1F497D"/>
                </a:solidFill>
              </a:rPr>
              <a:t>Feel</a:t>
            </a:r>
            <a:r>
              <a:rPr lang="fr-FR" b="1" dirty="0" smtClean="0">
                <a:solidFill>
                  <a:srgbClr val="1F497D"/>
                </a:solidFill>
              </a:rPr>
              <a:t> configurable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Ensemble de composants étendu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7CC5E-A14E-4011-9FE0-184BC9081122}" type="slidenum">
              <a:rPr lang="fr-FR"/>
              <a:pPr>
                <a:defRPr/>
              </a:pPr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96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Hiérarchie de classes</a:t>
            </a:r>
            <a:endParaRPr/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493963"/>
            <a:ext cx="2786062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29625" cy="4929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Component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“</a:t>
            </a:r>
            <a:r>
              <a:rPr lang="en-US" i="1" dirty="0" smtClean="0"/>
              <a:t>A component is an object having a graphical representation that can be displayed on the screen and that can interact with the user.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 (Java API)</a:t>
            </a:r>
            <a:r>
              <a:rPr lang="fr-FR" dirty="0" smtClean="0"/>
              <a:t> </a:t>
            </a:r>
          </a:p>
          <a:p>
            <a:pPr marL="88900" lvl="2" indent="0">
              <a:buNone/>
              <a:defRPr/>
            </a:pPr>
            <a:r>
              <a:rPr lang="fr-FR" dirty="0" err="1" smtClean="0"/>
              <a:t>java.awt.Component</a:t>
            </a:r>
            <a:r>
              <a:rPr lang="fr-FR" dirty="0"/>
              <a:t>, </a:t>
            </a:r>
            <a:r>
              <a:rPr lang="fr-FR" dirty="0" err="1"/>
              <a:t>javax.swing.JComponent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Container</a:t>
            </a:r>
            <a:r>
              <a:rPr lang="fr-FR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smtClean="0"/>
              <a:t>A container object is a component </a:t>
            </a:r>
            <a:br>
              <a:rPr lang="en-US" i="1" dirty="0" smtClean="0"/>
            </a:br>
            <a:r>
              <a:rPr lang="en-US" i="1" dirty="0" smtClean="0"/>
              <a:t>that can contain other components</a:t>
            </a:r>
          </a:p>
          <a:p>
            <a:pPr marL="88900" lvl="2" indent="0">
              <a:buNone/>
              <a:defRPr/>
            </a:pPr>
            <a:r>
              <a:rPr lang="fr-FR" dirty="0" err="1" smtClean="0"/>
              <a:t>java.awt.Frame</a:t>
            </a:r>
            <a:r>
              <a:rPr lang="fr-FR" dirty="0"/>
              <a:t>, </a:t>
            </a:r>
            <a:r>
              <a:rPr lang="fr-FR" dirty="0" err="1" smtClean="0"/>
              <a:t>javax.swing.JFrame</a:t>
            </a:r>
            <a:r>
              <a:rPr lang="fr-FR" dirty="0" smtClean="0"/>
              <a:t>…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C2340-7241-49C4-BF07-ECCFED16FD33}" type="slidenum">
              <a:rPr lang="fr-FR"/>
              <a:pPr>
                <a:defRPr/>
              </a:pPr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88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24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Hiérarchie Swing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1E95B-A646-4F93-B154-EC9647D17DB4}" type="slidenum">
              <a:rPr lang="fr-FR"/>
              <a:pPr>
                <a:defRPr/>
              </a:pPr>
              <a:t>44</a:t>
            </a:fld>
            <a:endParaRPr lang="fr-FR"/>
          </a:p>
        </p:txBody>
      </p:sp>
      <p:pic>
        <p:nvPicPr>
          <p:cNvPr id="481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000125"/>
            <a:ext cx="5554663" cy="5786438"/>
          </a:xfrm>
        </p:spPr>
      </p:pic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5929313" y="1571625"/>
            <a:ext cx="3000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1600"/>
              <a:t>Source : C.S. Lindsey, </a:t>
            </a:r>
            <a:r>
              <a:rPr lang="en-US" sz="1600" i="1"/>
              <a:t>“JavaTech: An Introduction to Scientific and Technical Computing with Java”</a:t>
            </a:r>
          </a:p>
          <a:p>
            <a:endParaRPr lang="fr-FR" sz="1600"/>
          </a:p>
          <a:p>
            <a:r>
              <a:rPr lang="fr-FR" sz="1600">
                <a:hlinkClick r:id="rId3"/>
              </a:rPr>
              <a:t>http://www.particle.kth.se/~lindsey/JavaCourse/Book/Part1/Java/Chapter06/swing.html</a:t>
            </a:r>
            <a:r>
              <a:rPr lang="fr-FR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82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Containers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3653581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Un </a:t>
            </a:r>
            <a:r>
              <a:rPr lang="fr-FR" i="1" dirty="0" smtClean="0"/>
              <a:t>container</a:t>
            </a:r>
            <a:r>
              <a:rPr lang="fr-FR" dirty="0" smtClean="0"/>
              <a:t> peut contenir d’autres </a:t>
            </a:r>
            <a:r>
              <a:rPr lang="fr-FR" i="1" dirty="0" smtClean="0"/>
              <a:t>composants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Méthode </a:t>
            </a:r>
            <a:r>
              <a:rPr lang="fr-FR" b="1" dirty="0" err="1" smtClean="0">
                <a:solidFill>
                  <a:schemeClr val="tx2"/>
                </a:solidFill>
              </a:rPr>
              <a:t>add</a:t>
            </a:r>
            <a:r>
              <a:rPr lang="fr-FR" b="1" dirty="0" smtClean="0">
                <a:solidFill>
                  <a:schemeClr val="tx2"/>
                </a:solidFill>
              </a:rPr>
              <a:t> (Component c) </a:t>
            </a:r>
            <a:r>
              <a:rPr lang="fr-FR" dirty="0" smtClean="0"/>
              <a:t>pour ajouter des nouveaux composants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Un conteneur dispose d'un </a:t>
            </a:r>
            <a:r>
              <a:rPr lang="fr-FR" b="1" dirty="0" smtClean="0">
                <a:solidFill>
                  <a:srgbClr val="7030A0"/>
                </a:solidFill>
              </a:rPr>
              <a:t>gestionnaire de placement </a:t>
            </a:r>
            <a:r>
              <a:rPr lang="fr-FR" dirty="0" smtClean="0"/>
              <a:t>(</a:t>
            </a:r>
            <a:r>
              <a:rPr lang="fr-FR" i="1" dirty="0" err="1" smtClean="0"/>
              <a:t>LayoutManager</a:t>
            </a:r>
            <a:r>
              <a:rPr lang="fr-FR" dirty="0" smtClean="0"/>
              <a:t>)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err="1" smtClean="0">
                <a:solidFill>
                  <a:srgbClr val="7030A0"/>
                </a:solidFill>
              </a:rPr>
              <a:t>LayoutManager</a:t>
            </a:r>
            <a:r>
              <a:rPr lang="fr-FR" dirty="0" smtClean="0"/>
              <a:t> prend en charge de la disposition des composants dans le container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Principaux containers 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D93E3-2BC7-4184-BC59-D42C876C370D}" type="slidenum">
              <a:rPr lang="fr-FR"/>
              <a:pPr>
                <a:defRPr/>
              </a:pPr>
              <a:t>45</a:t>
            </a:fld>
            <a:endParaRPr lang="fr-F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019111"/>
              </p:ext>
            </p:extLst>
          </p:nvPr>
        </p:nvGraphicFramePr>
        <p:xfrm>
          <a:off x="1691680" y="4725144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AWT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Swing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Frame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JFrame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Panel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JPanel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Dialog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JDialog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…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…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86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Containers</a:t>
            </a:r>
            <a:endParaRPr/>
          </a:p>
        </p:txBody>
      </p:sp>
      <p:sp>
        <p:nvSpPr>
          <p:cNvPr id="7171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75F25-D0CB-4A81-AAE8-1833AC71C057}" type="slidenum">
              <a:rPr lang="fr-FR"/>
              <a:pPr>
                <a:defRPr/>
              </a:pPr>
              <a:t>46</a:t>
            </a:fld>
            <a:endParaRPr lang="fr-FR"/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214438"/>
            <a:ext cx="51435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2286000"/>
            <a:ext cx="33766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68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Components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313451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Component représente les composants d’interface utilisateur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Observation des différents événements (actions)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Différents méthodes de base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set/</a:t>
            </a:r>
            <a:r>
              <a:rPr lang="fr-FR" dirty="0" err="1" smtClean="0"/>
              <a:t>getSize</a:t>
            </a:r>
            <a:endParaRPr lang="fr-FR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set/</a:t>
            </a:r>
            <a:r>
              <a:rPr lang="fr-FR" dirty="0" err="1" smtClean="0"/>
              <a:t>getVisible</a:t>
            </a:r>
            <a:endParaRPr lang="fr-FR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repaint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Quelques composants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50318-D0DB-4FC8-9FF0-514067BA9D02}" type="slidenum">
              <a:rPr lang="fr-FR"/>
              <a:pPr>
                <a:defRPr/>
              </a:pPr>
              <a:t>47</a:t>
            </a:fld>
            <a:endParaRPr lang="fr-FR"/>
          </a:p>
        </p:txBody>
      </p:sp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214688"/>
            <a:ext cx="3952875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375084"/>
              </p:ext>
            </p:extLst>
          </p:nvPr>
        </p:nvGraphicFramePr>
        <p:xfrm>
          <a:off x="971600" y="4400128"/>
          <a:ext cx="323750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72534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AWT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Swing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Button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JButton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Label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JLabel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TextFiel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JTextField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…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…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83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Components </a:t>
            </a:r>
            <a:endParaRPr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Label</a:t>
            </a:r>
          </a:p>
          <a:p>
            <a:r>
              <a:rPr lang="fr-FR" smtClean="0"/>
              <a:t>TextField</a:t>
            </a:r>
          </a:p>
          <a:p>
            <a:r>
              <a:rPr lang="fr-FR" smtClean="0"/>
              <a:t>Button</a:t>
            </a:r>
          </a:p>
          <a:p>
            <a:endParaRPr lang="fr-FR" smtClean="0"/>
          </a:p>
          <a:p>
            <a:r>
              <a:rPr lang="fr-FR" smtClean="0"/>
              <a:t>AWT : présentation </a:t>
            </a:r>
            <a:br>
              <a:rPr lang="fr-FR" smtClean="0"/>
            </a:br>
            <a:r>
              <a:rPr lang="fr-FR" smtClean="0"/>
              <a:t>selon la plateforme 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81633-843A-4AC8-BC97-A31A80FD32E5}" type="slidenum">
              <a:rPr lang="fr-FR"/>
              <a:pPr>
                <a:defRPr/>
              </a:pPr>
              <a:t>48</a:t>
            </a:fld>
            <a:endParaRPr lang="fr-F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14438"/>
            <a:ext cx="67024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7313"/>
            <a:ext cx="38766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1857375" y="1785938"/>
            <a:ext cx="2857500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00313" y="2000250"/>
            <a:ext cx="3929062" cy="500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00313" y="2000250"/>
            <a:ext cx="5214937" cy="1214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2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214688"/>
            <a:ext cx="3952875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78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8" y="836712"/>
            <a:ext cx="6160536" cy="4896544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0"/>
            <a:ext cx="732951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smtClean="0"/>
              <a:t>AWT x Swing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0E14C-2D02-4C44-A5BA-D20053B3498B}" type="slidenum">
              <a:rPr lang="fr-FR"/>
              <a:pPr>
                <a:defRPr/>
              </a:pPr>
              <a:t>49</a:t>
            </a:fld>
            <a:endParaRPr lang="fr-FR"/>
          </a:p>
        </p:txBody>
      </p:sp>
      <p:pic>
        <p:nvPicPr>
          <p:cNvPr id="4915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6" y="846138"/>
            <a:ext cx="6429375" cy="5940425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411" y="3645024"/>
            <a:ext cx="3380093" cy="1267535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4915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5144"/>
            <a:ext cx="403244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15" y="836712"/>
            <a:ext cx="3462089" cy="129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072" y="1916832"/>
            <a:ext cx="3648405" cy="1368152"/>
          </a:xfrm>
          <a:prstGeom prst="rect">
            <a:avLst/>
          </a:prstGeom>
          <a:ln w="25400" cmpd="sng">
            <a:solidFill>
              <a:srgbClr val="0000FF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4886895"/>
            <a:ext cx="7812360" cy="1926481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95697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0" y="1249298"/>
            <a:ext cx="3332045" cy="298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-2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Concepts de base en Java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61FE1-9D05-46A7-9D4B-0EAE232585BD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  <p:pic>
        <p:nvPicPr>
          <p:cNvPr id="61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8" y="857250"/>
            <a:ext cx="6119812" cy="5934075"/>
          </a:xfrm>
        </p:spPr>
      </p:pic>
      <p:cxnSp>
        <p:nvCxnSpPr>
          <p:cNvPr id="8" name="Straight Arrow Connector 7"/>
          <p:cNvCxnSpPr>
            <a:endCxn id="9" idx="1"/>
          </p:cNvCxnSpPr>
          <p:nvPr/>
        </p:nvCxnSpPr>
        <p:spPr>
          <a:xfrm>
            <a:off x="1928813" y="1000125"/>
            <a:ext cx="3000375" cy="87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29188" y="857250"/>
            <a:ext cx="2281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>
                <a:solidFill>
                  <a:schemeClr val="tx2"/>
                </a:solidFill>
              </a:rPr>
              <a:t>package</a:t>
            </a:r>
            <a:r>
              <a:rPr lang="fr-FR" sz="2400"/>
              <a:t> review; </a:t>
            </a:r>
          </a:p>
        </p:txBody>
      </p:sp>
      <p:cxnSp>
        <p:nvCxnSpPr>
          <p:cNvPr id="10" name="Straight Arrow Connector 9"/>
          <p:cNvCxnSpPr>
            <a:endCxn id="11" idx="1"/>
          </p:cNvCxnSpPr>
          <p:nvPr/>
        </p:nvCxnSpPr>
        <p:spPr>
          <a:xfrm>
            <a:off x="3071813" y="1357313"/>
            <a:ext cx="2357437" cy="87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29250" y="1214438"/>
            <a:ext cx="3670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>
                <a:solidFill>
                  <a:schemeClr val="tx2"/>
                </a:solidFill>
              </a:rPr>
              <a:t>import </a:t>
            </a:r>
            <a:r>
              <a:rPr lang="fr-FR" sz="2200"/>
              <a:t>java.text.DateFormat; </a:t>
            </a:r>
          </a:p>
        </p:txBody>
      </p:sp>
      <p:cxnSp>
        <p:nvCxnSpPr>
          <p:cNvPr id="13" name="Straight Arrow Connector 12"/>
          <p:cNvCxnSpPr>
            <a:endCxn id="14" idx="1"/>
          </p:cNvCxnSpPr>
          <p:nvPr/>
        </p:nvCxnSpPr>
        <p:spPr>
          <a:xfrm flipV="1">
            <a:off x="2933700" y="2730500"/>
            <a:ext cx="2281238" cy="22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14938" y="2500313"/>
            <a:ext cx="2419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>
                <a:solidFill>
                  <a:schemeClr val="tx2"/>
                </a:solidFill>
              </a:rPr>
              <a:t>class </a:t>
            </a:r>
            <a:r>
              <a:rPr lang="fr-FR" sz="2400"/>
              <a:t>HelloWorld </a:t>
            </a:r>
          </a:p>
        </p:txBody>
      </p:sp>
      <p:sp>
        <p:nvSpPr>
          <p:cNvPr id="16" name="Right Bracket 15"/>
          <p:cNvSpPr/>
          <p:nvPr/>
        </p:nvSpPr>
        <p:spPr>
          <a:xfrm>
            <a:off x="5572125" y="2928938"/>
            <a:ext cx="357188" cy="3786187"/>
          </a:xfrm>
          <a:prstGeom prst="rightBracket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7" name="Straight Arrow Connector 16"/>
          <p:cNvCxnSpPr>
            <a:endCxn id="18" idx="1"/>
          </p:cNvCxnSpPr>
          <p:nvPr/>
        </p:nvCxnSpPr>
        <p:spPr>
          <a:xfrm>
            <a:off x="2357438" y="3214688"/>
            <a:ext cx="3929062" cy="158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86500" y="3143250"/>
            <a:ext cx="2786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Attribut « message » </a:t>
            </a:r>
          </a:p>
        </p:txBody>
      </p:sp>
      <p:cxnSp>
        <p:nvCxnSpPr>
          <p:cNvPr id="25" name="Straight Arrow Connector 24"/>
          <p:cNvCxnSpPr>
            <a:endCxn id="26" idx="1"/>
          </p:cNvCxnSpPr>
          <p:nvPr/>
        </p:nvCxnSpPr>
        <p:spPr>
          <a:xfrm>
            <a:off x="3929063" y="3929063"/>
            <a:ext cx="2286000" cy="55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215063" y="3752850"/>
            <a:ext cx="2786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Constructeur</a:t>
            </a:r>
          </a:p>
        </p:txBody>
      </p:sp>
      <p:cxnSp>
        <p:nvCxnSpPr>
          <p:cNvPr id="28" name="Straight Arrow Connector 27"/>
          <p:cNvCxnSpPr>
            <a:endCxn id="29" idx="1"/>
          </p:cNvCxnSpPr>
          <p:nvPr/>
        </p:nvCxnSpPr>
        <p:spPr>
          <a:xfrm>
            <a:off x="4429125" y="5357813"/>
            <a:ext cx="1643063" cy="15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72188" y="5143500"/>
            <a:ext cx="3071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Méthode « showMe » </a:t>
            </a:r>
          </a:p>
        </p:txBody>
      </p:sp>
      <p:cxnSp>
        <p:nvCxnSpPr>
          <p:cNvPr id="32" name="Straight Arrow Connector 31"/>
          <p:cNvCxnSpPr>
            <a:endCxn id="33" idx="1"/>
          </p:cNvCxnSpPr>
          <p:nvPr/>
        </p:nvCxnSpPr>
        <p:spPr>
          <a:xfrm flipV="1">
            <a:off x="5000625" y="6202363"/>
            <a:ext cx="1143000" cy="227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143625" y="5786438"/>
            <a:ext cx="2786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Méthode de classe</a:t>
            </a:r>
          </a:p>
          <a:p>
            <a:r>
              <a:rPr lang="fr-FR" sz="2400" b="1">
                <a:solidFill>
                  <a:schemeClr val="tx2"/>
                </a:solidFill>
              </a:rPr>
              <a:t>static </a:t>
            </a:r>
          </a:p>
        </p:txBody>
      </p:sp>
      <p:cxnSp>
        <p:nvCxnSpPr>
          <p:cNvPr id="36" name="Straight Arrow Connector 35"/>
          <p:cNvCxnSpPr>
            <a:endCxn id="37" idx="1"/>
          </p:cNvCxnSpPr>
          <p:nvPr/>
        </p:nvCxnSpPr>
        <p:spPr>
          <a:xfrm flipV="1">
            <a:off x="5214938" y="2087563"/>
            <a:ext cx="928687" cy="55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43625" y="1857375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Commentaire JavaDoc</a:t>
            </a:r>
          </a:p>
        </p:txBody>
      </p:sp>
      <p:cxnSp>
        <p:nvCxnSpPr>
          <p:cNvPr id="40" name="Straight Arrow Connector 39"/>
          <p:cNvCxnSpPr>
            <a:endCxn id="41" idx="1"/>
          </p:cNvCxnSpPr>
          <p:nvPr/>
        </p:nvCxnSpPr>
        <p:spPr>
          <a:xfrm flipV="1">
            <a:off x="5429250" y="4516438"/>
            <a:ext cx="642938" cy="55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072188" y="42862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Commentaire JavaDoc</a:t>
            </a:r>
          </a:p>
        </p:txBody>
      </p:sp>
      <p:sp>
        <p:nvSpPr>
          <p:cNvPr id="44" name="Right Bracket 43"/>
          <p:cNvSpPr/>
          <p:nvPr/>
        </p:nvSpPr>
        <p:spPr>
          <a:xfrm>
            <a:off x="3143250" y="2857500"/>
            <a:ext cx="214313" cy="785813"/>
          </a:xfrm>
          <a:prstGeom prst="rightBracket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5" name="TextBox 44"/>
          <p:cNvSpPr txBox="1"/>
          <p:nvPr/>
        </p:nvSpPr>
        <p:spPr>
          <a:xfrm>
            <a:off x="3500438" y="3000375"/>
            <a:ext cx="5357812" cy="461963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n-lt"/>
                <a:cs typeface="+mn-cs"/>
              </a:rPr>
              <a:t>Ensemble d’attributs (« propriétés »)</a:t>
            </a:r>
          </a:p>
        </p:txBody>
      </p:sp>
      <p:sp>
        <p:nvSpPr>
          <p:cNvPr id="46" name="Right Bracket 45"/>
          <p:cNvSpPr/>
          <p:nvPr/>
        </p:nvSpPr>
        <p:spPr>
          <a:xfrm>
            <a:off x="4929188" y="3643313"/>
            <a:ext cx="285750" cy="3143250"/>
          </a:xfrm>
          <a:prstGeom prst="rightBracket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7" name="TextBox 46"/>
          <p:cNvSpPr txBox="1"/>
          <p:nvPr/>
        </p:nvSpPr>
        <p:spPr>
          <a:xfrm>
            <a:off x="5286375" y="4857750"/>
            <a:ext cx="3357563" cy="830263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n-lt"/>
                <a:cs typeface="+mn-cs"/>
              </a:rPr>
              <a:t>Ensemble de méthodes (« comportement »)</a:t>
            </a:r>
          </a:p>
        </p:txBody>
      </p:sp>
    </p:spTree>
    <p:extLst>
      <p:ext uri="{BB962C8B-B14F-4D97-AF65-F5344CB8AC3E}">
        <p14:creationId xmlns:p14="http://schemas.microsoft.com/office/powerpoint/2010/main" val="50729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6" grpId="0" animBg="1"/>
      <p:bldP spid="16" grpId="1" animBg="1"/>
      <p:bldP spid="18" grpId="0"/>
      <p:bldP spid="26" grpId="0"/>
      <p:bldP spid="29" grpId="0"/>
      <p:bldP spid="33" grpId="0"/>
      <p:bldP spid="37" grpId="0"/>
      <p:bldP spid="41" grpId="0"/>
      <p:bldP spid="44" grpId="0" animBg="1"/>
      <p:bldP spid="45" grpId="0" animBg="1"/>
      <p:bldP spid="46" grpId="0" animBg="1"/>
      <p:bldP spid="4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Quelques composants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Composants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JButton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JTextArea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JMenu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JTable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JProgressBar</a:t>
            </a:r>
            <a:r>
              <a:rPr lang="fr-FR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Containers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JFrame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JPanel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JScrollPane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27B9B-F278-495E-B71D-F6717590C8BB}" type="slidenum">
              <a:rPr lang="fr-FR"/>
              <a:pPr>
                <a:defRPr/>
              </a:pPr>
              <a:t>50</a:t>
            </a:fld>
            <a:endParaRPr lang="fr-FR"/>
          </a:p>
        </p:txBody>
      </p:sp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071563"/>
            <a:ext cx="4786312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929063"/>
            <a:ext cx="47815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31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24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Création d’un menu…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50842-4517-4674-AC3A-1A29D1A11056}" type="slidenum">
              <a:rPr lang="fr-FR"/>
              <a:pPr>
                <a:defRPr/>
              </a:pPr>
              <a:t>51</a:t>
            </a:fld>
            <a:endParaRPr lang="fr-FR"/>
          </a:p>
        </p:txBody>
      </p:sp>
      <p:pic>
        <p:nvPicPr>
          <p:cNvPr id="522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8" y="928688"/>
            <a:ext cx="8953500" cy="5929312"/>
          </a:xfrm>
        </p:spPr>
      </p:pic>
      <p:sp>
        <p:nvSpPr>
          <p:cNvPr id="8" name="TextBox 7"/>
          <p:cNvSpPr txBox="1"/>
          <p:nvPr/>
        </p:nvSpPr>
        <p:spPr>
          <a:xfrm>
            <a:off x="4357688" y="1214438"/>
            <a:ext cx="4572000" cy="14462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200" dirty="0"/>
              <a:t>Collaboration entre 3 éléments : </a:t>
            </a:r>
            <a:r>
              <a:rPr lang="fr-FR" sz="2200" b="1" dirty="0" err="1"/>
              <a:t>MenuBar</a:t>
            </a:r>
            <a:r>
              <a:rPr lang="fr-FR" sz="2200" dirty="0"/>
              <a:t>, </a:t>
            </a:r>
            <a:r>
              <a:rPr lang="fr-FR" sz="2200" b="1" dirty="0"/>
              <a:t>Menu</a:t>
            </a:r>
            <a:r>
              <a:rPr lang="fr-FR" sz="2200" dirty="0"/>
              <a:t> et </a:t>
            </a:r>
            <a:r>
              <a:rPr lang="fr-FR" sz="2200" b="1" dirty="0" err="1"/>
              <a:t>MenuItem</a:t>
            </a:r>
            <a:endParaRPr lang="fr-FR" sz="22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200" dirty="0"/>
              <a:t>Association à des </a:t>
            </a:r>
            <a:r>
              <a:rPr lang="fr-FR" sz="2200" b="1" dirty="0"/>
              <a:t>raccourcis</a:t>
            </a:r>
            <a:r>
              <a:rPr lang="fr-FR" sz="2200" dirty="0"/>
              <a:t> clavier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200" dirty="0"/>
              <a:t>Production d’</a:t>
            </a:r>
            <a:r>
              <a:rPr lang="fr-FR" sz="2200" b="1" dirty="0" err="1"/>
              <a:t>ActionEvents</a:t>
            </a:r>
            <a:r>
              <a:rPr lang="fr-FR" sz="2200" dirty="0"/>
              <a:t>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3105150"/>
            <a:ext cx="69183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41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Autres composants…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169F1-CB4B-4B76-876E-56E745739BE3}" type="slidenum">
              <a:rPr lang="fr-FR"/>
              <a:pPr>
                <a:defRPr/>
              </a:pPr>
              <a:t>52</a:t>
            </a:fld>
            <a:endParaRPr lang="fr-FR"/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071688"/>
            <a:ext cx="729773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88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Traitement d’événements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Objectif</a:t>
            </a:r>
            <a:r>
              <a:rPr lang="fr-FR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Gérer l’interaction avec l’utilisateur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Chaque action génère un </a:t>
            </a:r>
            <a:r>
              <a:rPr lang="fr-FR" b="1" dirty="0" smtClean="0">
                <a:solidFill>
                  <a:schemeClr val="tx2"/>
                </a:solidFill>
              </a:rPr>
              <a:t>événement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Click souris 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Click bouton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Fermer une fenêtre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…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Pour traiter un type d’action donné, on doit </a:t>
            </a:r>
            <a:r>
              <a:rPr lang="fr-FR" dirty="0" smtClean="0">
                <a:solidFill>
                  <a:schemeClr val="tx2"/>
                </a:solidFill>
              </a:rPr>
              <a:t>souscrire</a:t>
            </a:r>
            <a:r>
              <a:rPr lang="fr-FR" dirty="0" smtClean="0"/>
              <a:t> au type d’</a:t>
            </a:r>
            <a:r>
              <a:rPr lang="fr-FR" dirty="0" smtClean="0">
                <a:solidFill>
                  <a:schemeClr val="tx2"/>
                </a:solidFill>
              </a:rPr>
              <a:t>événement</a:t>
            </a:r>
            <a:r>
              <a:rPr lang="fr-FR" dirty="0" smtClean="0"/>
              <a:t> lui correspondant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Définition des </a:t>
            </a:r>
            <a:r>
              <a:rPr lang="fr-FR" i="1" dirty="0" err="1" smtClean="0">
                <a:solidFill>
                  <a:srgbClr val="7030A0"/>
                </a:solidFill>
              </a:rPr>
              <a:t>listeners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Design pattern </a:t>
            </a:r>
            <a:r>
              <a:rPr lang="fr-FR" i="1" dirty="0" smtClean="0"/>
              <a:t>Observer</a:t>
            </a:r>
            <a:endParaRPr lang="fr-FR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F3C1F-EE05-4F3F-86A7-9FE628B6B298}" type="slidenum">
              <a:rPr lang="fr-FR"/>
              <a:pPr>
                <a:defRPr/>
              </a:pPr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23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Traitement d’événements </a:t>
            </a:r>
            <a:endParaRPr/>
          </a:p>
        </p:txBody>
      </p:sp>
      <p:pic>
        <p:nvPicPr>
          <p:cNvPr id="11267" name="Content Placeholder 6" descr="2eventsource-fromSUNdocs-eventsintro.gi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4476750"/>
            <a:ext cx="7999412" cy="2095500"/>
          </a:xfrm>
        </p:spPr>
      </p:pic>
      <p:sp>
        <p:nvSpPr>
          <p:cNvPr id="11268" name="Content Placeholder 10"/>
          <p:cNvSpPr>
            <a:spLocks noGrp="1"/>
          </p:cNvSpPr>
          <p:nvPr>
            <p:ph sz="half" idx="2"/>
          </p:nvPr>
        </p:nvSpPr>
        <p:spPr>
          <a:xfrm>
            <a:off x="428625" y="1428750"/>
            <a:ext cx="8258175" cy="3500438"/>
          </a:xfrm>
        </p:spPr>
        <p:txBody>
          <a:bodyPr/>
          <a:lstStyle/>
          <a:p>
            <a:r>
              <a:rPr lang="fr-FR" smtClean="0"/>
              <a:t>Les écouteurs (</a:t>
            </a:r>
            <a:r>
              <a:rPr lang="fr-FR" i="1" smtClean="0"/>
              <a:t>listeners</a:t>
            </a:r>
            <a:r>
              <a:rPr lang="fr-FR" smtClean="0"/>
              <a:t>) souscrivent aux événements auprès des sources potentiels des événements</a:t>
            </a:r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Les  sources informent les </a:t>
            </a:r>
            <a:r>
              <a:rPr lang="fr-FR" i="1" smtClean="0"/>
              <a:t>listeners</a:t>
            </a:r>
            <a:r>
              <a:rPr lang="fr-FR" smtClean="0"/>
              <a:t> de l’occurrence de l’événement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BB274-07C6-48E6-BC37-E39782B1504C}" type="slidenum">
              <a:rPr lang="fr-FR"/>
              <a:pPr>
                <a:defRPr/>
              </a:pPr>
              <a:t>54</a:t>
            </a:fld>
            <a:endParaRPr lang="fr-FR"/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5357813" y="5640388"/>
            <a:ext cx="3500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i="1"/>
              <a:t>Source: SUN Java Tutorial, « Introduction to Event Listeners 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750" y="2928938"/>
            <a:ext cx="1668463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latin typeface="+mn-lt"/>
                <a:cs typeface="+mn-cs"/>
              </a:rPr>
              <a:t>event</a:t>
            </a:r>
            <a:r>
              <a:rPr lang="fr-FR" sz="2000" dirty="0">
                <a:latin typeface="+mn-lt"/>
                <a:cs typeface="+mn-cs"/>
              </a:rPr>
              <a:t>  </a:t>
            </a:r>
            <a:r>
              <a:rPr lang="fr-FR" sz="2000" dirty="0" err="1">
                <a:latin typeface="+mn-lt"/>
                <a:cs typeface="+mn-cs"/>
              </a:rPr>
              <a:t>listener</a:t>
            </a:r>
            <a:endParaRPr lang="fr-FR" sz="2000" dirty="0"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928938"/>
            <a:ext cx="1581150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latin typeface="+mn-lt"/>
                <a:cs typeface="+mn-cs"/>
              </a:rPr>
              <a:t>event</a:t>
            </a:r>
            <a:r>
              <a:rPr lang="fr-FR" sz="2000" dirty="0">
                <a:latin typeface="+mn-lt"/>
                <a:cs typeface="+mn-cs"/>
              </a:rPr>
              <a:t>  source</a:t>
            </a:r>
          </a:p>
        </p:txBody>
      </p:sp>
      <p:cxnSp>
        <p:nvCxnSpPr>
          <p:cNvPr id="15" name="Straight Arrow Connector 14"/>
          <p:cNvCxnSpPr>
            <a:stCxn id="12" idx="3"/>
            <a:endCxn id="13" idx="1"/>
          </p:cNvCxnSpPr>
          <p:nvPr/>
        </p:nvCxnSpPr>
        <p:spPr>
          <a:xfrm>
            <a:off x="3097213" y="3128963"/>
            <a:ext cx="14747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1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Traitement d’événements </a:t>
            </a:r>
            <a:endParaRPr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539DB-CF29-4C29-BD07-F36AAB544177}" type="slidenum">
              <a:rPr lang="fr-FR"/>
              <a:pPr>
                <a:defRPr/>
              </a:pPr>
              <a:t>55</a:t>
            </a:fld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285875"/>
            <a:ext cx="429736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79500"/>
            <a:ext cx="70008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29188" y="3786188"/>
            <a:ext cx="3281362" cy="430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/>
              <a:t>Souscription à l’événement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0688" y="4429125"/>
            <a:ext cx="3360737" cy="430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/>
              <a:t>Notification de l’événement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3786188" y="3857625"/>
            <a:ext cx="1071562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6286500" y="4857750"/>
            <a:ext cx="714375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5720" y="4286256"/>
            <a:ext cx="292272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Publisher / </a:t>
            </a:r>
            <a:r>
              <a:rPr lang="fr-FR" sz="2400" dirty="0" err="1"/>
              <a:t>Subscriber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1987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Hiérarchie d’événements 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47F24-F564-4487-A3A8-0013E7427A9A}" type="slidenum">
              <a:rPr lang="fr-FR"/>
              <a:pPr>
                <a:defRPr/>
              </a:pPr>
              <a:t>56</a:t>
            </a:fld>
            <a:endParaRPr lang="fr-FR"/>
          </a:p>
        </p:txBody>
      </p:sp>
      <p:pic>
        <p:nvPicPr>
          <p:cNvPr id="133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000125"/>
            <a:ext cx="8577263" cy="5262563"/>
          </a:xfrm>
        </p:spPr>
      </p:pic>
      <p:sp>
        <p:nvSpPr>
          <p:cNvPr id="8" name="TextBox 7"/>
          <p:cNvSpPr txBox="1"/>
          <p:nvPr/>
        </p:nvSpPr>
        <p:spPr>
          <a:xfrm>
            <a:off x="214313" y="2357438"/>
            <a:ext cx="3857625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Les événements </a:t>
            </a:r>
            <a:r>
              <a:rPr lang="fr-FR" sz="2000" dirty="0" smtClean="0"/>
              <a:t>sont </a:t>
            </a:r>
            <a:r>
              <a:rPr lang="fr-FR" sz="2000" dirty="0"/>
              <a:t>sous-classes de </a:t>
            </a:r>
            <a:r>
              <a:rPr lang="fr-FR" sz="2000" b="1" i="1" dirty="0" err="1"/>
              <a:t>AWTEvent</a:t>
            </a:r>
            <a:r>
              <a:rPr lang="fr-FR" sz="2000" dirty="0"/>
              <a:t>. Quelques exemples :</a:t>
            </a:r>
          </a:p>
        </p:txBody>
      </p:sp>
      <p:sp>
        <p:nvSpPr>
          <p:cNvPr id="9" name="Rectangle 8"/>
          <p:cNvSpPr/>
          <p:nvPr/>
        </p:nvSpPr>
        <p:spPr>
          <a:xfrm>
            <a:off x="6000750" y="1214438"/>
            <a:ext cx="285750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Tous les événements sont des sous-classes de </a:t>
            </a:r>
            <a:r>
              <a:rPr lang="fr-FR" sz="2000" b="1" i="1" dirty="0" err="1"/>
              <a:t>EventObject</a:t>
            </a:r>
            <a:endParaRPr lang="fr-FR" sz="20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5643563" y="5214938"/>
            <a:ext cx="285750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Ces événements sont déclenchés par les classe d’interface utilisateur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425196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Hiérarchie des </a:t>
            </a:r>
            <a:r>
              <a:rPr i="1" err="1" smtClean="0"/>
              <a:t>listeners</a:t>
            </a:r>
            <a:r>
              <a:rPr i="1" smtClean="0"/>
              <a:t>  </a:t>
            </a:r>
            <a:endParaRPr i="1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18B9FF-CC4D-46B3-A741-0239CC6FC188}" type="slidenum">
              <a:rPr lang="fr-FR"/>
              <a:pPr>
                <a:defRPr/>
              </a:pPr>
              <a:t>57</a:t>
            </a:fld>
            <a:endParaRPr lang="fr-FR"/>
          </a:p>
        </p:txBody>
      </p:sp>
      <p:pic>
        <p:nvPicPr>
          <p:cNvPr id="1434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3988"/>
            <a:ext cx="9063038" cy="4862512"/>
          </a:xfrm>
        </p:spPr>
      </p:pic>
      <p:sp>
        <p:nvSpPr>
          <p:cNvPr id="10" name="Rectangle 9"/>
          <p:cNvSpPr/>
          <p:nvPr/>
        </p:nvSpPr>
        <p:spPr>
          <a:xfrm>
            <a:off x="6000750" y="1214438"/>
            <a:ext cx="2857500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Les </a:t>
            </a:r>
            <a:r>
              <a:rPr lang="fr-FR" sz="2000" i="1" dirty="0" err="1"/>
              <a:t>listeners</a:t>
            </a:r>
            <a:r>
              <a:rPr lang="fr-FR" sz="2000" dirty="0"/>
              <a:t> spécialisent </a:t>
            </a:r>
            <a:r>
              <a:rPr lang="fr-FR" sz="2000" b="1" i="1" dirty="0" err="1"/>
              <a:t>EventListener</a:t>
            </a:r>
            <a:endParaRPr lang="fr-FR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438" y="1143000"/>
            <a:ext cx="3857625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Chaque </a:t>
            </a:r>
            <a:r>
              <a:rPr lang="fr-FR" sz="2000" b="1" i="1" dirty="0" err="1"/>
              <a:t>listener</a:t>
            </a:r>
            <a:r>
              <a:rPr lang="fr-FR" sz="2000" dirty="0"/>
              <a:t> observe un certain type d’événement et propose des </a:t>
            </a:r>
            <a:r>
              <a:rPr lang="fr-FR" sz="2000" b="1" dirty="0"/>
              <a:t>méthodes</a:t>
            </a:r>
            <a:r>
              <a:rPr lang="fr-FR" sz="2000" dirty="0"/>
              <a:t> appropriées pour les traiter.  Quelques </a:t>
            </a:r>
            <a:r>
              <a:rPr lang="fr-FR" sz="2000" b="1" dirty="0"/>
              <a:t>exemples</a:t>
            </a:r>
            <a:r>
              <a:rPr lang="fr-FR" sz="2000" dirty="0"/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198573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Définition d’un </a:t>
            </a:r>
            <a:r>
              <a:rPr i="1" err="1" smtClean="0"/>
              <a:t>listener</a:t>
            </a:r>
            <a:r>
              <a:rPr i="1" smtClean="0"/>
              <a:t> </a:t>
            </a:r>
            <a:endParaRPr i="1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Implémentation de l’interface XXXXListener </a:t>
            </a:r>
          </a:p>
          <a:p>
            <a:r>
              <a:rPr lang="fr-FR" smtClean="0"/>
              <a:t>Possibilités :</a:t>
            </a:r>
          </a:p>
          <a:p>
            <a:pPr lvl="1"/>
            <a:r>
              <a:rPr lang="fr-FR" smtClean="0"/>
              <a:t> dans la propre classe </a:t>
            </a:r>
          </a:p>
          <a:p>
            <a:pPr lvl="1"/>
            <a:r>
              <a:rPr lang="fr-FR" smtClean="0"/>
              <a:t> dans une classe anonyme / inner class </a:t>
            </a:r>
          </a:p>
          <a:p>
            <a:pPr lvl="1"/>
            <a:r>
              <a:rPr lang="fr-FR" smtClean="0"/>
              <a:t> dans une classe dédiée / séparée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7CC2D-D134-4852-8493-37348D29BA99}" type="slidenum">
              <a:rPr lang="fr-FR"/>
              <a:pPr>
                <a:defRPr/>
              </a:pPr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87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71414"/>
            <a:ext cx="754382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600" smtClean="0"/>
              <a:t>Traitement dans la propre classe </a:t>
            </a:r>
            <a:endParaRPr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143000"/>
            <a:ext cx="8229600" cy="521493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 </a:t>
            </a:r>
            <a:r>
              <a:rPr lang="fr-FR" i="1" dirty="0" smtClean="0">
                <a:solidFill>
                  <a:schemeClr val="tx2"/>
                </a:solidFill>
              </a:rPr>
              <a:t>container</a:t>
            </a:r>
            <a:r>
              <a:rPr lang="fr-FR" dirty="0" smtClean="0"/>
              <a:t> qui contient le composant </a:t>
            </a:r>
            <a:r>
              <a:rPr lang="fr-FR" dirty="0" smtClean="0">
                <a:solidFill>
                  <a:schemeClr val="tx2"/>
                </a:solidFill>
              </a:rPr>
              <a:t>implémente</a:t>
            </a:r>
            <a:r>
              <a:rPr lang="fr-FR" dirty="0" smtClean="0"/>
              <a:t> l’interface </a:t>
            </a:r>
            <a:r>
              <a:rPr lang="fr-FR" i="1" dirty="0" err="1" smtClean="0"/>
              <a:t>XXXXListener</a:t>
            </a:r>
            <a:r>
              <a:rPr lang="fr-FR" dirty="0" smtClean="0"/>
              <a:t> approprié</a:t>
            </a:r>
          </a:p>
          <a:p>
            <a:pPr lvl="1" fontAlgn="auto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public class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ClassAsListener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extends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Frame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implements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ActionListener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WindowListener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{ ... }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 container </a:t>
            </a:r>
            <a:r>
              <a:rPr lang="fr-FR" dirty="0" smtClean="0">
                <a:solidFill>
                  <a:schemeClr val="tx2"/>
                </a:solidFill>
              </a:rPr>
              <a:t>registre</a:t>
            </a:r>
            <a:r>
              <a:rPr lang="fr-FR" dirty="0" smtClean="0"/>
              <a:t> lui-même comme </a:t>
            </a:r>
            <a:r>
              <a:rPr lang="fr-FR" i="1" dirty="0" err="1" smtClean="0"/>
              <a:t>listener</a:t>
            </a:r>
            <a:r>
              <a:rPr lang="fr-FR" dirty="0" smtClean="0"/>
              <a:t> auprès du composant</a:t>
            </a:r>
          </a:p>
          <a:p>
            <a:pPr lvl="1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addWindowListener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1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button1.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addActionListener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Il implémente les méthodes de l’interface </a:t>
            </a:r>
            <a:r>
              <a:rPr lang="fr-FR" i="1" dirty="0" err="1" smtClean="0"/>
              <a:t>XXXXListener</a:t>
            </a:r>
            <a:endParaRPr lang="fr-FR" i="1" dirty="0" smtClean="0"/>
          </a:p>
          <a:p>
            <a:pPr lvl="1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public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void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actionPerformed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ActionEvent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e)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{ … }</a:t>
            </a:r>
          </a:p>
          <a:p>
            <a:pPr lvl="1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public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void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windowClosing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WindowEvent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e)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{ … }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2A9E9-D817-4C6C-BEED-485990C93BDA}" type="slidenum">
              <a:rPr lang="fr-FR"/>
              <a:pPr>
                <a:defRPr/>
              </a:pPr>
              <a:t>59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671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557338"/>
            <a:ext cx="31750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O</a:t>
            </a:r>
            <a:r>
              <a:rPr dirty="0" err="1" smtClean="0"/>
              <a:t>rganisation</a:t>
            </a:r>
            <a:r>
              <a:rPr dirty="0" smtClean="0"/>
              <a:t> du code</a:t>
            </a:r>
            <a:endParaRPr dirty="0"/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107950" y="1341438"/>
            <a:ext cx="8072438" cy="5000625"/>
          </a:xfrm>
        </p:spPr>
        <p:txBody>
          <a:bodyPr/>
          <a:lstStyle/>
          <a:p>
            <a:r>
              <a:rPr lang="fr-FR" smtClean="0"/>
              <a:t>Utilisation des </a:t>
            </a:r>
            <a:r>
              <a:rPr lang="fr-FR" b="1" smtClean="0">
                <a:solidFill>
                  <a:schemeClr val="tx2"/>
                </a:solidFill>
              </a:rPr>
              <a:t>packages</a:t>
            </a:r>
          </a:p>
          <a:p>
            <a:pPr lvl="1"/>
            <a:r>
              <a:rPr lang="fr-FR" smtClean="0"/>
              <a:t>Meilleure structuration du code</a:t>
            </a:r>
          </a:p>
          <a:p>
            <a:pPr lvl="2"/>
            <a:r>
              <a:rPr lang="fr-FR" smtClean="0"/>
              <a:t>java.util.*</a:t>
            </a:r>
          </a:p>
          <a:p>
            <a:pPr lvl="2"/>
            <a:r>
              <a:rPr lang="fr-FR" smtClean="0"/>
              <a:t>java.util.logging.*</a:t>
            </a:r>
          </a:p>
          <a:p>
            <a:pPr lvl="1"/>
            <a:r>
              <a:rPr lang="fr-FR" smtClean="0"/>
              <a:t>Gestion des classes homonymes</a:t>
            </a:r>
          </a:p>
          <a:p>
            <a:pPr lvl="2"/>
            <a:r>
              <a:rPr lang="fr-FR" smtClean="0"/>
              <a:t>java.util.List</a:t>
            </a:r>
          </a:p>
          <a:p>
            <a:pPr lvl="2"/>
            <a:r>
              <a:rPr lang="fr-FR" smtClean="0"/>
              <a:t>java.awt.List</a:t>
            </a:r>
          </a:p>
          <a:p>
            <a:pPr lvl="1"/>
            <a:r>
              <a:rPr lang="fr-FR" smtClean="0"/>
              <a:t>Organisation des sous-répertoires</a:t>
            </a:r>
            <a:br>
              <a:rPr lang="fr-FR" smtClean="0"/>
            </a:br>
            <a:r>
              <a:rPr lang="fr-FR" smtClean="0"/>
              <a:t>conforme aux packages 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C3825-AEE3-436C-95B1-18C9C64902DF}" type="slidenum">
              <a:rPr lang="fr-FR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69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24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600" smtClean="0"/>
              <a:t>Exemple dans la propre classe </a:t>
            </a:r>
            <a:endParaRPr sz="360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6BC9B-A019-4767-9BF3-60F616A8B395}" type="slidenum">
              <a:rPr lang="fr-FR"/>
              <a:pPr>
                <a:defRPr/>
              </a:pPr>
              <a:t>60</a:t>
            </a:fld>
            <a:endParaRPr lang="fr-FR"/>
          </a:p>
        </p:txBody>
      </p:sp>
      <p:pic>
        <p:nvPicPr>
          <p:cNvPr id="174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2813"/>
            <a:ext cx="8072438" cy="5945187"/>
          </a:xfrm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000250"/>
            <a:ext cx="18573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57813"/>
            <a:ext cx="1978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6803231" y="4302920"/>
            <a:ext cx="2098675" cy="1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43563" y="3857625"/>
            <a:ext cx="2100262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i="1" dirty="0" err="1"/>
              <a:t>ClassAsListener</a:t>
            </a:r>
            <a:r>
              <a:rPr lang="fr-FR" sz="2000" i="1" dirty="0"/>
              <a:t>.</a:t>
            </a:r>
            <a:br>
              <a:rPr lang="fr-FR" sz="2000" i="1" dirty="0"/>
            </a:br>
            <a:r>
              <a:rPr lang="fr-FR" sz="2000" i="1" dirty="0" err="1"/>
              <a:t>actionPerformed</a:t>
            </a:r>
            <a:r>
              <a:rPr lang="fr-FR" sz="2000" i="1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04099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Développer une interface contenant un champ texte et un bouton. </a:t>
            </a:r>
          </a:p>
          <a:p>
            <a:r>
              <a:rPr lang="fr-FR" dirty="0" smtClean="0"/>
              <a:t>A chaque clique sur le bouton, celui-ci doit afficher le texte écrit sur le champ texte</a:t>
            </a:r>
          </a:p>
          <a:p>
            <a:r>
              <a:rPr lang="fr-FR" dirty="0" smtClean="0"/>
              <a:t>Utiliser un </a:t>
            </a:r>
            <a:r>
              <a:rPr lang="fr-FR" dirty="0" err="1" smtClean="0"/>
              <a:t>listener</a:t>
            </a:r>
            <a:r>
              <a:rPr lang="fr-FR" dirty="0" smtClean="0"/>
              <a:t> dans la propre classe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7FE59-E029-4E8C-BD89-ACEB20CD871D}" type="slidenum">
              <a:rPr lang="fr-FR"/>
              <a:pPr>
                <a:defRPr/>
              </a:pPr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72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Ecrire une interface en Swing pour remplir la fiche d’un employé (</a:t>
            </a:r>
            <a:r>
              <a:rPr lang="fr-FR" dirty="0" err="1" smtClean="0"/>
              <a:t>Employee</a:t>
            </a:r>
            <a:r>
              <a:rPr lang="fr-FR" dirty="0" smtClean="0"/>
              <a:t> ou Manager)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3611A-ED2E-43AF-A90A-E87ACD04D1E2}" type="slidenum">
              <a:rPr lang="fr-FR"/>
              <a:pPr>
                <a:defRPr/>
              </a:pPr>
              <a:t>62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8484615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92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21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615262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200" smtClean="0"/>
              <a:t>Traitement dans une classe anonyme </a:t>
            </a:r>
            <a:endParaRPr sz="320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fr-FR" sz="2800" dirty="0" smtClean="0"/>
              <a:t>Utilisation d’une </a:t>
            </a:r>
            <a:r>
              <a:rPr lang="fr-FR" sz="2800" b="1" dirty="0" smtClean="0">
                <a:solidFill>
                  <a:schemeClr val="tx2"/>
                </a:solidFill>
              </a:rPr>
              <a:t>classe interne anonyme </a:t>
            </a:r>
            <a:r>
              <a:rPr lang="fr-FR" sz="2800" dirty="0" smtClean="0"/>
              <a:t>pour traiter les événements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2400" dirty="0" smtClean="0"/>
              <a:t>Classes définies localement à l’intérieur d’une méthode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fr-FR" sz="2000" dirty="0" smtClean="0">
                <a:latin typeface="Arial" charset="0"/>
                <a:cs typeface="Arial" charset="0"/>
              </a:rPr>
              <a:t> button1.</a:t>
            </a:r>
            <a:r>
              <a:rPr lang="fr-FR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addActionListener(</a:t>
            </a:r>
            <a:r>
              <a:rPr lang="fr-FR" sz="2000" dirty="0" smtClean="0">
                <a:latin typeface="Arial" charset="0"/>
                <a:cs typeface="Arial" charset="0"/>
              </a:rPr>
              <a:t>new </a:t>
            </a:r>
            <a:r>
              <a:rPr lang="fr-FR" sz="2000" b="1" dirty="0" err="1" smtClean="0">
                <a:solidFill>
                  <a:srgbClr val="7030A0"/>
                </a:solidFill>
                <a:latin typeface="Arial" charset="0"/>
                <a:cs typeface="Arial" charset="0"/>
              </a:rPr>
              <a:t>ActionListener</a:t>
            </a:r>
            <a:r>
              <a:rPr lang="fr-FR" sz="2000" dirty="0" smtClean="0">
                <a:latin typeface="Arial" charset="0"/>
                <a:cs typeface="Arial" charset="0"/>
              </a:rPr>
              <a:t>() {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fr-FR" sz="2000" dirty="0" smtClean="0">
                <a:latin typeface="Arial" charset="0"/>
                <a:cs typeface="Arial" charset="0"/>
              </a:rPr>
              <a:t>       public </a:t>
            </a:r>
            <a:r>
              <a:rPr lang="fr-FR" sz="2000" dirty="0" err="1" smtClean="0">
                <a:latin typeface="Arial" charset="0"/>
                <a:cs typeface="Arial" charset="0"/>
              </a:rPr>
              <a:t>void</a:t>
            </a: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r>
              <a:rPr lang="fr-FR" sz="2000" b="1" dirty="0" err="1" smtClean="0">
                <a:solidFill>
                  <a:srgbClr val="7030A0"/>
                </a:solidFill>
                <a:latin typeface="Arial" charset="0"/>
                <a:cs typeface="Arial" charset="0"/>
              </a:rPr>
              <a:t>actionPerformed</a:t>
            </a:r>
            <a:r>
              <a:rPr lang="fr-FR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(</a:t>
            </a:r>
            <a:r>
              <a:rPr lang="fr-FR" sz="2000" b="1" dirty="0" err="1" smtClean="0">
                <a:solidFill>
                  <a:srgbClr val="7030A0"/>
                </a:solidFill>
                <a:latin typeface="Arial" charset="0"/>
                <a:cs typeface="Arial" charset="0"/>
              </a:rPr>
              <a:t>ActionEvent</a:t>
            </a:r>
            <a:r>
              <a:rPr lang="fr-FR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 err="1" smtClean="0">
                <a:solidFill>
                  <a:srgbClr val="7030A0"/>
                </a:solidFill>
                <a:latin typeface="Arial" charset="0"/>
                <a:cs typeface="Arial" charset="0"/>
              </a:rPr>
              <a:t>evt</a:t>
            </a:r>
            <a:r>
              <a:rPr lang="fr-FR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) </a:t>
            </a:r>
            <a:r>
              <a:rPr lang="fr-FR" sz="2000" dirty="0" smtClean="0">
                <a:latin typeface="Arial" charset="0"/>
                <a:cs typeface="Arial" charset="0"/>
              </a:rPr>
              <a:t>{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fr-FR" sz="2000" dirty="0" smtClean="0">
                <a:latin typeface="Arial" charset="0"/>
                <a:cs typeface="Arial" charset="0"/>
              </a:rPr>
              <a:t>                button1ActionPerformed(</a:t>
            </a:r>
            <a:r>
              <a:rPr lang="fr-FR" sz="2000" dirty="0" err="1" smtClean="0">
                <a:latin typeface="Arial" charset="0"/>
                <a:cs typeface="Arial" charset="0"/>
              </a:rPr>
              <a:t>evt</a:t>
            </a:r>
            <a:r>
              <a:rPr lang="fr-FR" sz="2000" dirty="0" smtClean="0">
                <a:latin typeface="Arial" charset="0"/>
                <a:cs typeface="Arial" charset="0"/>
              </a:rPr>
              <a:t>);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fr-FR" sz="2000" dirty="0" smtClean="0">
                <a:latin typeface="Arial" charset="0"/>
                <a:cs typeface="Arial" charset="0"/>
              </a:rPr>
              <a:t>        }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fr-FR" sz="2000" dirty="0" smtClean="0">
                <a:latin typeface="Arial" charset="0"/>
                <a:cs typeface="Arial" charset="0"/>
              </a:rPr>
              <a:t>    });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89CC2-90B0-4E52-9EC3-0284EE01A755}" type="slidenum">
              <a:rPr lang="fr-FR"/>
              <a:pPr>
                <a:defRPr/>
              </a:pPr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74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94" y="71414"/>
            <a:ext cx="76867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600" smtClean="0"/>
              <a:t>Exemple dans une classe anonyme </a:t>
            </a:r>
            <a:endParaRPr sz="360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8FB8B-D2D4-4BE0-AA54-4C0E829CE236}" type="slidenum">
              <a:rPr lang="fr-FR"/>
              <a:pPr>
                <a:defRPr/>
              </a:pPr>
              <a:t>65</a:t>
            </a:fld>
            <a:endParaRPr lang="fr-FR"/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68897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1285875"/>
            <a:ext cx="1855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890838"/>
            <a:ext cx="7693025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572000"/>
            <a:ext cx="1878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7077869" y="3496469"/>
            <a:ext cx="2143125" cy="7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49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5953125"/>
            <a:ext cx="8616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63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Développer une interface contenant un champ texte et un bouton. </a:t>
            </a:r>
          </a:p>
          <a:p>
            <a:r>
              <a:rPr lang="fr-FR" dirty="0" smtClean="0"/>
              <a:t>A chaque clique sur le bouton, celui-ci doit afficher le texte écrit sur le champ texte</a:t>
            </a:r>
          </a:p>
          <a:p>
            <a:r>
              <a:rPr lang="fr-FR" dirty="0" smtClean="0"/>
              <a:t>Utiliser un </a:t>
            </a:r>
            <a:r>
              <a:rPr lang="fr-FR" dirty="0" err="1" smtClean="0"/>
              <a:t>listener</a:t>
            </a:r>
            <a:r>
              <a:rPr lang="fr-FR" dirty="0" smtClean="0"/>
              <a:t> dans une classe anonyme</a:t>
            </a:r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26230-F349-4FE7-AFDB-7BC523B03238}" type="slidenum">
              <a:rPr lang="fr-FR"/>
              <a:pPr>
                <a:defRPr/>
              </a:pPr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smtClean="0"/>
              <a:t>Traitement dans une </a:t>
            </a:r>
            <a:r>
              <a:rPr sz="3600" i="1" err="1" smtClean="0"/>
              <a:t>inner</a:t>
            </a:r>
            <a:r>
              <a:rPr sz="3600" i="1" smtClean="0"/>
              <a:t> class</a:t>
            </a:r>
            <a:endParaRPr sz="3600" i="1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472488" cy="4840288"/>
          </a:xfrm>
        </p:spPr>
        <p:txBody>
          <a:bodyPr/>
          <a:lstStyle/>
          <a:p>
            <a:r>
              <a:rPr lang="fr-FR" sz="3300" smtClean="0"/>
              <a:t>Utilisation d’une </a:t>
            </a:r>
            <a:r>
              <a:rPr lang="fr-FR" sz="3300" b="1" smtClean="0">
                <a:solidFill>
                  <a:schemeClr val="tx2"/>
                </a:solidFill>
              </a:rPr>
              <a:t>classe interne </a:t>
            </a:r>
            <a:r>
              <a:rPr lang="fr-FR" sz="3300" smtClean="0"/>
              <a:t>non-anonyme</a:t>
            </a:r>
            <a:r>
              <a:rPr lang="fr-FR" sz="3300" b="1" smtClean="0">
                <a:solidFill>
                  <a:schemeClr val="tx2"/>
                </a:solidFill>
              </a:rPr>
              <a:t> (</a:t>
            </a:r>
            <a:r>
              <a:rPr lang="fr-FR" sz="3300" b="1" i="1" smtClean="0">
                <a:solidFill>
                  <a:schemeClr val="tx2"/>
                </a:solidFill>
              </a:rPr>
              <a:t>inner class</a:t>
            </a:r>
            <a:r>
              <a:rPr lang="fr-FR" sz="3300" b="1" smtClean="0">
                <a:solidFill>
                  <a:schemeClr val="tx2"/>
                </a:solidFill>
              </a:rPr>
              <a:t>) </a:t>
            </a:r>
            <a:r>
              <a:rPr lang="fr-FR" sz="3300" smtClean="0"/>
              <a:t>pour traiter les événements</a:t>
            </a:r>
          </a:p>
          <a:p>
            <a:pPr lvl="1">
              <a:spcBef>
                <a:spcPts val="1800"/>
              </a:spcBef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public </a:t>
            </a:r>
            <a:r>
              <a:rPr lang="fr-FR" sz="2000" smtClean="0">
                <a:solidFill>
                  <a:srgbClr val="7030A0"/>
                </a:solidFill>
                <a:latin typeface="Arial" charset="0"/>
                <a:cs typeface="Arial" charset="0"/>
              </a:rPr>
              <a:t>class</a:t>
            </a:r>
            <a:r>
              <a:rPr lang="fr-FR" sz="2000" smtClean="0">
                <a:latin typeface="Arial" charset="0"/>
                <a:cs typeface="Arial" charset="0"/>
              </a:rPr>
              <a:t> </a:t>
            </a:r>
            <a:r>
              <a:rPr lang="fr-FR" sz="2000" smtClean="0">
                <a:solidFill>
                  <a:srgbClr val="7030A0"/>
                </a:solidFill>
                <a:latin typeface="Arial" charset="0"/>
                <a:cs typeface="Arial" charset="0"/>
              </a:rPr>
              <a:t>InnerAsListener</a:t>
            </a:r>
            <a:r>
              <a:rPr lang="fr-FR" sz="2000" smtClean="0">
                <a:latin typeface="Arial" charset="0"/>
                <a:cs typeface="Arial" charset="0"/>
              </a:rPr>
              <a:t> extends Frame {</a:t>
            </a:r>
          </a:p>
          <a:p>
            <a:pPr lvl="1"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       public InnerAsListener() { … </a:t>
            </a:r>
          </a:p>
          <a:p>
            <a:pPr lvl="1"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               </a:t>
            </a:r>
            <a:r>
              <a:rPr lang="fr-FR" sz="2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button1.addActionListener(new MyActionListener());</a:t>
            </a:r>
          </a:p>
          <a:p>
            <a:pPr lvl="1"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        … </a:t>
            </a:r>
          </a:p>
          <a:p>
            <a:pPr lvl="1"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        private </a:t>
            </a:r>
            <a:r>
              <a:rPr lang="fr-FR" sz="2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class MyActionListener implements ActionListener</a:t>
            </a:r>
            <a:r>
              <a:rPr lang="fr-FR" sz="2000" smtClean="0">
                <a:latin typeface="Arial" charset="0"/>
                <a:cs typeface="Arial" charset="0"/>
              </a:rPr>
              <a:t> {</a:t>
            </a:r>
          </a:p>
          <a:p>
            <a:pPr lvl="1"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                public void </a:t>
            </a:r>
            <a:r>
              <a:rPr lang="fr-FR" sz="2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actionPerformed(ActionEvent e)</a:t>
            </a:r>
            <a:r>
              <a:rPr lang="fr-FR" sz="2000" smtClean="0">
                <a:latin typeface="Arial" charset="0"/>
                <a:cs typeface="Arial" charset="0"/>
              </a:rPr>
              <a:t> { … } </a:t>
            </a:r>
          </a:p>
          <a:p>
            <a:pPr lvl="1"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        }</a:t>
            </a:r>
          </a:p>
          <a:p>
            <a:pPr lvl="1"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} // fin InnerAsListener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8024C-F2E6-48A2-B6DA-8EDC5BF47E2B}" type="slidenum">
              <a:rPr lang="fr-FR"/>
              <a:pPr>
                <a:defRPr/>
              </a:pPr>
              <a:t>67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642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49300"/>
            <a:ext cx="6929437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16"/>
            <a:ext cx="732951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smtClean="0"/>
              <a:t>Exemple dans une </a:t>
            </a:r>
            <a:r>
              <a:rPr sz="3600" i="1" err="1" smtClean="0"/>
              <a:t>inner</a:t>
            </a:r>
            <a:r>
              <a:rPr sz="3600" i="1" smtClean="0"/>
              <a:t> class</a:t>
            </a:r>
            <a:endParaRPr sz="3600" i="1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10F5E-7D8B-480A-B52C-700CA0E1755D}" type="slidenum">
              <a:rPr lang="fr-FR"/>
              <a:pPr>
                <a:defRPr/>
              </a:pPr>
              <a:t>68</a:t>
            </a:fld>
            <a:endParaRPr lang="fr-FR"/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214438"/>
            <a:ext cx="1687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6825"/>
            <a:ext cx="7747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5188" y="4500563"/>
            <a:ext cx="1657350" cy="1104900"/>
          </a:xfrm>
        </p:spPr>
      </p:pic>
      <p:cxnSp>
        <p:nvCxnSpPr>
          <p:cNvPr id="11" name="Straight Arrow Connector 10"/>
          <p:cNvCxnSpPr/>
          <p:nvPr/>
        </p:nvCxnSpPr>
        <p:spPr>
          <a:xfrm rot="5400000">
            <a:off x="6979444" y="3421857"/>
            <a:ext cx="2143125" cy="14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86438" y="2643188"/>
            <a:ext cx="2100262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i="1" dirty="0" err="1"/>
              <a:t>MyActionListener</a:t>
            </a:r>
            <a:r>
              <a:rPr lang="fr-FR" sz="2000" i="1" dirty="0"/>
              <a:t>.</a:t>
            </a:r>
            <a:br>
              <a:rPr lang="fr-FR" sz="2000" i="1" dirty="0"/>
            </a:br>
            <a:r>
              <a:rPr lang="fr-FR" sz="2000" i="1" dirty="0" err="1"/>
              <a:t>actionPerformed</a:t>
            </a:r>
            <a:r>
              <a:rPr lang="fr-FR" sz="2000" i="1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72703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Développer une interface contenant un champ texte et un bouton. </a:t>
            </a:r>
          </a:p>
          <a:p>
            <a:r>
              <a:rPr lang="fr-FR" dirty="0" smtClean="0"/>
              <a:t>A chaque clique sur le bouton, celui-ci doit afficher le texte écrit sur le champ texte</a:t>
            </a:r>
          </a:p>
          <a:p>
            <a:r>
              <a:rPr lang="fr-FR" dirty="0" smtClean="0"/>
              <a:t>Utiliser un </a:t>
            </a:r>
            <a:r>
              <a:rPr lang="fr-FR" dirty="0" err="1" smtClean="0"/>
              <a:t>listener</a:t>
            </a:r>
            <a:r>
              <a:rPr lang="fr-FR" dirty="0" smtClean="0"/>
              <a:t> dans une </a:t>
            </a:r>
            <a:r>
              <a:rPr lang="fr-FR" i="1" dirty="0" err="1" smtClean="0"/>
              <a:t>inner</a:t>
            </a:r>
            <a:r>
              <a:rPr lang="fr-FR" i="1" dirty="0" smtClean="0"/>
              <a:t> class</a:t>
            </a:r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47EBF-B44E-4DA0-A8FE-A0322C83C3B4}" type="slidenum">
              <a:rPr lang="fr-FR"/>
              <a:pPr>
                <a:defRPr/>
              </a:pPr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1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1125538"/>
            <a:ext cx="30003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O</a:t>
            </a:r>
            <a:r>
              <a:rPr dirty="0" err="1" smtClean="0"/>
              <a:t>rganisation</a:t>
            </a:r>
            <a:r>
              <a:rPr dirty="0" smtClean="0"/>
              <a:t> du code</a:t>
            </a:r>
            <a:endParaRPr dirty="0"/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285750" y="1357313"/>
            <a:ext cx="8072438" cy="5000625"/>
          </a:xfrm>
        </p:spPr>
        <p:txBody>
          <a:bodyPr/>
          <a:lstStyle/>
          <a:p>
            <a:r>
              <a:rPr lang="fr-FR" sz="3000" smtClean="0"/>
              <a:t>Utilisation des projets (IDE)</a:t>
            </a:r>
          </a:p>
          <a:p>
            <a:pPr lvl="1"/>
            <a:r>
              <a:rPr lang="fr-FR" sz="2600" smtClean="0"/>
              <a:t>Séparation entre code source (java)</a:t>
            </a:r>
            <a:br>
              <a:rPr lang="fr-FR" sz="2600" smtClean="0"/>
            </a:br>
            <a:r>
              <a:rPr lang="fr-FR" sz="2600" smtClean="0"/>
              <a:t>et bytecode (class)</a:t>
            </a:r>
          </a:p>
          <a:p>
            <a:r>
              <a:rPr lang="fr-FR" sz="3000" smtClean="0"/>
              <a:t>Exécution en dehors de l’IDE</a:t>
            </a:r>
          </a:p>
          <a:p>
            <a:pPr lvl="1"/>
            <a:r>
              <a:rPr lang="fr-FR" sz="2600" smtClean="0"/>
              <a:t>Respect à la structure des paquetages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6FEAF-5554-4AF1-A390-219D6A9E80BA}" type="slidenum">
              <a:rPr lang="fr-FR"/>
              <a:pPr>
                <a:defRPr/>
              </a:pPr>
              <a:t>7</a:t>
            </a:fld>
            <a:endParaRPr lang="fr-FR"/>
          </a:p>
        </p:txBody>
      </p:sp>
      <p:pic>
        <p:nvPicPr>
          <p:cNvPr id="8199" name="Picture 3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4643438"/>
            <a:ext cx="30702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8313" y="4437063"/>
          <a:ext cx="4895850" cy="128587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50008"/>
                <a:gridCol w="2545842"/>
              </a:tblGrid>
              <a:tr h="371023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Ou  ?? </a:t>
                      </a:r>
                      <a:endParaRPr lang="fr-FR" sz="1800" dirty="0"/>
                    </a:p>
                  </a:txBody>
                  <a:tcPr marL="91427" marR="91427" marT="45743" marB="45743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914852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cd </a:t>
                      </a:r>
                      <a:r>
                        <a:rPr lang="fr-FR" sz="1800" dirty="0" err="1" smtClean="0"/>
                        <a:t>build</a:t>
                      </a:r>
                      <a:r>
                        <a:rPr lang="fr-FR" sz="1800" dirty="0" smtClean="0"/>
                        <a:t>\classes</a:t>
                      </a:r>
                    </a:p>
                    <a:p>
                      <a:r>
                        <a:rPr lang="fr-FR" sz="1800" dirty="0" smtClean="0"/>
                        <a:t>cd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review</a:t>
                      </a:r>
                      <a:endParaRPr lang="fr-FR" sz="1800" baseline="0" dirty="0" smtClean="0"/>
                    </a:p>
                    <a:p>
                      <a:r>
                        <a:rPr lang="fr-FR" sz="1800" baseline="0" dirty="0" smtClean="0"/>
                        <a:t>java </a:t>
                      </a:r>
                      <a:r>
                        <a:rPr lang="fr-FR" sz="1800" baseline="0" dirty="0" err="1" smtClean="0"/>
                        <a:t>HelloWorld</a:t>
                      </a:r>
                      <a:endParaRPr lang="fr-FR" sz="1800" dirty="0"/>
                    </a:p>
                  </a:txBody>
                  <a:tcPr marL="91427" marR="91427" marT="45743" marB="45743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Cd </a:t>
                      </a:r>
                      <a:r>
                        <a:rPr lang="fr-FR" sz="1800" dirty="0" err="1" smtClean="0"/>
                        <a:t>build</a:t>
                      </a:r>
                      <a:r>
                        <a:rPr lang="fr-FR" sz="1800" dirty="0" smtClean="0"/>
                        <a:t>\classes</a:t>
                      </a:r>
                    </a:p>
                    <a:p>
                      <a:endParaRPr lang="fr-FR" sz="1800" dirty="0" smtClean="0"/>
                    </a:p>
                    <a:p>
                      <a:r>
                        <a:rPr lang="fr-FR" sz="1800" dirty="0" smtClean="0"/>
                        <a:t>java </a:t>
                      </a:r>
                      <a:r>
                        <a:rPr lang="fr-FR" sz="1800" dirty="0" err="1" smtClean="0"/>
                        <a:t>HelloWorld</a:t>
                      </a:r>
                      <a:endParaRPr lang="fr-FR" sz="1800" dirty="0"/>
                    </a:p>
                  </a:txBody>
                  <a:tcPr marL="91427" marR="91427" marT="45743" marB="45743"/>
                </a:tc>
              </a:tr>
            </a:tbl>
          </a:graphicData>
        </a:graphic>
      </p:graphicFrame>
      <p:sp>
        <p:nvSpPr>
          <p:cNvPr id="3" name="Flowchart: Or 2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820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400" smtClean="0"/>
              <a:t>Traitement dans une classe dédiée</a:t>
            </a:r>
            <a:endParaRPr sz="340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401050" cy="4697413"/>
          </a:xfrm>
        </p:spPr>
        <p:txBody>
          <a:bodyPr/>
          <a:lstStyle/>
          <a:p>
            <a:r>
              <a:rPr lang="fr-FR" smtClean="0"/>
              <a:t>Utilisation d’une </a:t>
            </a:r>
            <a:r>
              <a:rPr lang="fr-FR" b="1" smtClean="0">
                <a:solidFill>
                  <a:schemeClr val="tx2"/>
                </a:solidFill>
              </a:rPr>
              <a:t>classe</a:t>
            </a:r>
            <a:r>
              <a:rPr lang="fr-FR" smtClean="0">
                <a:solidFill>
                  <a:schemeClr val="tx2"/>
                </a:solidFill>
              </a:rPr>
              <a:t> à part </a:t>
            </a:r>
            <a:r>
              <a:rPr lang="fr-FR" smtClean="0"/>
              <a:t>(extérieure), entièrement </a:t>
            </a:r>
            <a:r>
              <a:rPr lang="fr-FR" b="1" smtClean="0">
                <a:solidFill>
                  <a:schemeClr val="tx2"/>
                </a:solidFill>
              </a:rPr>
              <a:t>dédiée</a:t>
            </a:r>
            <a:r>
              <a:rPr lang="fr-FR" smtClean="0"/>
              <a:t> au traitement des </a:t>
            </a:r>
            <a:r>
              <a:rPr lang="fr-FR" b="1" smtClean="0">
                <a:solidFill>
                  <a:schemeClr val="tx2"/>
                </a:solidFill>
              </a:rPr>
              <a:t>événements </a:t>
            </a:r>
          </a:p>
          <a:p>
            <a:r>
              <a:rPr lang="fr-FR" smtClean="0"/>
              <a:t>Cette classe </a:t>
            </a:r>
            <a:r>
              <a:rPr lang="fr-FR" smtClean="0">
                <a:solidFill>
                  <a:schemeClr val="tx2"/>
                </a:solidFill>
              </a:rPr>
              <a:t>implémente</a:t>
            </a:r>
            <a:r>
              <a:rPr lang="fr-FR" smtClean="0"/>
              <a:t> les interfaces </a:t>
            </a:r>
            <a:r>
              <a:rPr lang="fr-FR" smtClean="0">
                <a:solidFill>
                  <a:schemeClr val="tx2"/>
                </a:solidFill>
              </a:rPr>
              <a:t>listeners</a:t>
            </a:r>
            <a:r>
              <a:rPr lang="fr-FR" smtClean="0"/>
              <a:t> souhaitées </a:t>
            </a:r>
          </a:p>
          <a:p>
            <a:r>
              <a:rPr lang="fr-FR" smtClean="0"/>
              <a:t>La </a:t>
            </a:r>
            <a:r>
              <a:rPr lang="fr-FR" b="1" smtClean="0">
                <a:solidFill>
                  <a:schemeClr val="tx2"/>
                </a:solidFill>
              </a:rPr>
              <a:t>communication</a:t>
            </a:r>
            <a:r>
              <a:rPr lang="fr-FR" smtClean="0"/>
              <a:t> entre les classes doit être gérée</a:t>
            </a:r>
          </a:p>
          <a:p>
            <a:pPr lvl="1"/>
            <a:r>
              <a:rPr lang="fr-FR" b="1" smtClean="0">
                <a:solidFill>
                  <a:srgbClr val="7030A0"/>
                </a:solidFill>
              </a:rPr>
              <a:t>Classes d’interface </a:t>
            </a:r>
            <a:r>
              <a:rPr lang="fr-FR" b="1" smtClean="0">
                <a:solidFill>
                  <a:srgbClr val="7030A0"/>
                </a:solidFill>
                <a:sym typeface="Wingdings" pitchFamily="2" charset="2"/>
              </a:rPr>
              <a:t> classe de traitement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79F14-C513-440E-B7A4-2671DC7BE094}" type="slidenum">
              <a:rPr lang="fr-FR"/>
              <a:pPr>
                <a:defRPr/>
              </a:pPr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27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i="1" err="1" smtClean="0"/>
              <a:t>Listener</a:t>
            </a:r>
            <a:r>
              <a:rPr sz="3600" smtClean="0"/>
              <a:t> dans une classe dédiée</a:t>
            </a:r>
            <a:endParaRPr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Une </a:t>
            </a:r>
            <a:r>
              <a:rPr lang="fr-FR" dirty="0" smtClean="0">
                <a:solidFill>
                  <a:schemeClr val="tx2"/>
                </a:solidFill>
              </a:rPr>
              <a:t>classe dédiée </a:t>
            </a:r>
            <a:r>
              <a:rPr lang="fr-FR" dirty="0" smtClean="0"/>
              <a:t>au traitement des </a:t>
            </a:r>
            <a:r>
              <a:rPr lang="fr-FR" dirty="0" smtClean="0">
                <a:solidFill>
                  <a:schemeClr val="tx2"/>
                </a:solidFill>
              </a:rPr>
              <a:t>événements</a:t>
            </a:r>
            <a:r>
              <a:rPr lang="fr-FR" dirty="0" smtClean="0"/>
              <a:t> (d’un type donné, d’un composant ou ensemble de composants donnés)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Réutilisation</a:t>
            </a:r>
            <a:r>
              <a:rPr lang="fr-FR" dirty="0" smtClean="0"/>
              <a:t> du traitement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Isoler</a:t>
            </a:r>
            <a:r>
              <a:rPr lang="fr-FR" dirty="0" smtClean="0"/>
              <a:t> le traitement aussi bien du métier que des composants graphiques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Implémentation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Implémentation d’une interface  </a:t>
            </a:r>
            <a:r>
              <a:rPr lang="fr-FR" i="1" dirty="0" err="1" smtClean="0">
                <a:solidFill>
                  <a:srgbClr val="7030A0"/>
                </a:solidFill>
              </a:rPr>
              <a:t>XXXXListener</a:t>
            </a:r>
            <a:endParaRPr lang="fr-FR" i="1" dirty="0" smtClean="0">
              <a:solidFill>
                <a:srgbClr val="7030A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Extension d’une classe </a:t>
            </a:r>
            <a:r>
              <a:rPr lang="fr-FR" i="1" dirty="0" err="1" smtClean="0">
                <a:solidFill>
                  <a:srgbClr val="7030A0"/>
                </a:solidFill>
              </a:rPr>
              <a:t>XXXXAdapter</a:t>
            </a:r>
            <a:r>
              <a:rPr lang="fr-FR" dirty="0" smtClean="0">
                <a:solidFill>
                  <a:srgbClr val="7030A0"/>
                </a:solidFill>
              </a:rPr>
              <a:t>  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377F2-6E5C-4C58-A418-1809D125AD40}" type="slidenum">
              <a:rPr lang="fr-FR"/>
              <a:pPr>
                <a:defRPr/>
              </a:pPr>
              <a:t>71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4643438" y="3571875"/>
            <a:ext cx="4286250" cy="15700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Un </a:t>
            </a:r>
            <a:r>
              <a:rPr lang="fr-FR" sz="2400" b="1" dirty="0"/>
              <a:t>Adapter</a:t>
            </a:r>
            <a:r>
              <a:rPr lang="fr-FR" sz="2400" dirty="0"/>
              <a:t> est une classe qui implémente tous les méthodes d’une  interface </a:t>
            </a:r>
            <a:r>
              <a:rPr lang="fr-FR" sz="2400" i="1" dirty="0" err="1"/>
              <a:t>xxxlistener</a:t>
            </a:r>
            <a:r>
              <a:rPr lang="fr-FR" sz="2400" dirty="0"/>
              <a:t> en comptant plusieurs </a:t>
            </a:r>
          </a:p>
        </p:txBody>
      </p:sp>
    </p:spTree>
    <p:extLst>
      <p:ext uri="{BB962C8B-B14F-4D97-AF65-F5344CB8AC3E}">
        <p14:creationId xmlns:p14="http://schemas.microsoft.com/office/powerpoint/2010/main" val="147230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2"/>
          <p:cNvGrpSpPr>
            <a:grpSpLocks/>
          </p:cNvGrpSpPr>
          <p:nvPr/>
        </p:nvGrpSpPr>
        <p:grpSpPr bwMode="auto">
          <a:xfrm>
            <a:off x="214313" y="1071563"/>
            <a:ext cx="6992937" cy="4562475"/>
            <a:chOff x="214282" y="1071546"/>
            <a:chExt cx="6993532" cy="4562717"/>
          </a:xfrm>
        </p:grpSpPr>
        <p:sp>
          <p:nvSpPr>
            <p:cNvPr id="10" name="TextBox 9"/>
            <p:cNvSpPr txBox="1"/>
            <p:nvPr/>
          </p:nvSpPr>
          <p:spPr>
            <a:xfrm>
              <a:off x="230158" y="1571635"/>
              <a:ext cx="6977656" cy="40626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public class </a:t>
              </a:r>
              <a:r>
                <a:rPr lang="fr-FR" sz="2000" b="1" dirty="0" err="1"/>
                <a:t>MyExternalListener</a:t>
              </a:r>
              <a:r>
                <a:rPr lang="fr-FR" sz="2000" dirty="0"/>
                <a:t> </a:t>
              </a:r>
              <a:r>
                <a:rPr lang="fr-FR" sz="2000" b="1" dirty="0" err="1"/>
                <a:t>implements</a:t>
              </a:r>
              <a:r>
                <a:rPr lang="fr-FR" sz="2000" dirty="0"/>
                <a:t> </a:t>
              </a:r>
              <a:r>
                <a:rPr lang="fr-FR" sz="2000" b="1" dirty="0" err="1"/>
                <a:t>ActionListener</a:t>
              </a:r>
              <a:r>
                <a:rPr lang="fr-FR" sz="2000" dirty="0"/>
                <a:t> {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</a:t>
              </a:r>
              <a:r>
                <a:rPr lang="fr-FR" sz="2000" dirty="0" err="1"/>
                <a:t>int</a:t>
              </a:r>
              <a:r>
                <a:rPr lang="fr-FR" sz="2000" dirty="0"/>
                <a:t> count;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</a:t>
              </a:r>
              <a:r>
                <a:rPr lang="fr-FR" sz="2000" b="1" dirty="0" err="1"/>
                <a:t>ExternalListener</a:t>
              </a:r>
              <a:r>
                <a:rPr lang="fr-FR" sz="2000" b="1" dirty="0"/>
                <a:t> frame;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/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public </a:t>
              </a:r>
              <a:r>
                <a:rPr lang="fr-FR" sz="2000" dirty="0" err="1"/>
                <a:t>MyExternalListener</a:t>
              </a:r>
              <a:r>
                <a:rPr lang="fr-FR" sz="2000" dirty="0"/>
                <a:t> (</a:t>
              </a:r>
              <a:r>
                <a:rPr lang="fr-FR" sz="2000" dirty="0" err="1"/>
                <a:t>ExternalListener</a:t>
              </a:r>
              <a:r>
                <a:rPr lang="fr-FR" sz="2000" dirty="0"/>
                <a:t> parent) {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</a:t>
              </a:r>
              <a:r>
                <a:rPr lang="fr-FR" sz="2000" dirty="0" err="1"/>
                <a:t>this.frame</a:t>
              </a:r>
              <a:r>
                <a:rPr lang="fr-FR" sz="2000" dirty="0"/>
                <a:t> = parent; 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</a:t>
              </a:r>
              <a:r>
                <a:rPr lang="fr-FR" sz="2000" dirty="0" err="1"/>
                <a:t>this.count</a:t>
              </a:r>
              <a:r>
                <a:rPr lang="fr-FR" sz="2000" dirty="0"/>
                <a:t> = 0;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}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public </a:t>
              </a:r>
              <a:r>
                <a:rPr lang="fr-FR" sz="2000" dirty="0" err="1"/>
                <a:t>void</a:t>
              </a:r>
              <a:r>
                <a:rPr lang="fr-FR" sz="2000" dirty="0"/>
                <a:t> </a:t>
              </a:r>
              <a:r>
                <a:rPr lang="fr-FR" sz="2000" b="1" dirty="0" err="1"/>
                <a:t>actionPerformed</a:t>
              </a:r>
              <a:r>
                <a:rPr lang="fr-FR" sz="2000" b="1" dirty="0"/>
                <a:t>(</a:t>
              </a:r>
              <a:r>
                <a:rPr lang="fr-FR" sz="2000" b="1" dirty="0" err="1"/>
                <a:t>ActionEvent</a:t>
              </a:r>
              <a:r>
                <a:rPr lang="fr-FR" sz="2000" dirty="0"/>
                <a:t> </a:t>
              </a:r>
              <a:r>
                <a:rPr lang="fr-FR" sz="2000" b="1" dirty="0"/>
                <a:t>e</a:t>
              </a:r>
              <a:r>
                <a:rPr lang="fr-FR" sz="2000" dirty="0"/>
                <a:t>) {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</a:t>
              </a:r>
              <a:r>
                <a:rPr lang="fr-FR" sz="2000" b="1" dirty="0" err="1"/>
                <a:t>frame.setLabel</a:t>
              </a:r>
              <a:r>
                <a:rPr lang="fr-FR" sz="2000" b="1" dirty="0"/>
                <a:t>("Click "+ (++count));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}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}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4282" y="1071546"/>
              <a:ext cx="2286195" cy="523903"/>
            </a:xfrm>
            <a:prstGeom prst="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800" dirty="0"/>
                <a:t>Classe externe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1422"/>
            <a:ext cx="74009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smtClean="0"/>
              <a:t>Exemple dans une classe dédiée </a:t>
            </a:r>
            <a:endParaRPr sz="3600" i="1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E2407-FC16-4EA7-909A-9048B137C3B5}" type="slidenum">
              <a:rPr lang="fr-FR"/>
              <a:pPr>
                <a:defRPr/>
              </a:pPr>
              <a:t>72</a:t>
            </a:fld>
            <a:endParaRPr lang="fr-FR"/>
          </a:p>
        </p:txBody>
      </p:sp>
      <p:sp>
        <p:nvSpPr>
          <p:cNvPr id="2765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fr-FR" smtClean="0"/>
          </a:p>
          <a:p>
            <a:endParaRPr lang="fr-FR" smtClean="0"/>
          </a:p>
        </p:txBody>
      </p:sp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357313"/>
            <a:ext cx="1550987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214938"/>
            <a:ext cx="1574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500063" y="1214438"/>
            <a:ext cx="6357937" cy="4891087"/>
            <a:chOff x="285720" y="1223946"/>
            <a:chExt cx="6357982" cy="4891747"/>
          </a:xfrm>
        </p:grpSpPr>
        <p:sp>
          <p:nvSpPr>
            <p:cNvPr id="9" name="TextBox 8"/>
            <p:cNvSpPr txBox="1"/>
            <p:nvPr/>
          </p:nvSpPr>
          <p:spPr>
            <a:xfrm>
              <a:off x="357158" y="1714549"/>
              <a:ext cx="6286544" cy="44011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public class </a:t>
              </a:r>
              <a:r>
                <a:rPr lang="fr-FR" sz="2000" b="1" dirty="0" err="1"/>
                <a:t>ExternalListener</a:t>
              </a:r>
              <a:r>
                <a:rPr lang="fr-FR" sz="2000" b="1" dirty="0"/>
                <a:t> </a:t>
              </a:r>
              <a:r>
                <a:rPr lang="fr-FR" sz="2000" b="1" dirty="0" err="1"/>
                <a:t>extends</a:t>
              </a:r>
              <a:r>
                <a:rPr lang="fr-FR" sz="2000" b="1" dirty="0"/>
                <a:t> Frame </a:t>
              </a:r>
              <a:r>
                <a:rPr lang="fr-FR" sz="2000" dirty="0"/>
                <a:t>{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public </a:t>
              </a:r>
              <a:r>
                <a:rPr lang="fr-FR" sz="2000" dirty="0" err="1"/>
                <a:t>ExternalListener</a:t>
              </a:r>
              <a:r>
                <a:rPr lang="fr-FR" sz="2000" dirty="0"/>
                <a:t>() {   . . 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    </a:t>
              </a:r>
              <a:r>
                <a:rPr lang="fr-FR" sz="2000" b="1" dirty="0" err="1"/>
                <a:t>listener</a:t>
              </a:r>
              <a:r>
                <a:rPr lang="fr-FR" sz="2000" b="1" dirty="0"/>
                <a:t> = new </a:t>
              </a:r>
              <a:r>
                <a:rPr lang="fr-FR" sz="2000" b="1" dirty="0" err="1"/>
                <a:t>MyExternalListener</a:t>
              </a:r>
              <a:r>
                <a:rPr lang="fr-FR" sz="2000" b="1" dirty="0"/>
                <a:t>(</a:t>
              </a:r>
              <a:r>
                <a:rPr lang="fr-FR" sz="2000" b="1" dirty="0" err="1"/>
                <a:t>this</a:t>
              </a:r>
              <a:r>
                <a:rPr lang="fr-FR" sz="2000" b="1" dirty="0"/>
                <a:t>);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    button1 = new java.awt.Button();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    button1.</a:t>
              </a:r>
              <a:r>
                <a:rPr lang="fr-FR" sz="2000" dirty="0" err="1"/>
                <a:t>setLabel</a:t>
              </a:r>
              <a:r>
                <a:rPr lang="fr-FR" sz="2000" dirty="0"/>
                <a:t>("Click me!");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    </a:t>
              </a:r>
              <a:r>
                <a:rPr lang="fr-FR" sz="2000" b="1" dirty="0"/>
                <a:t>button1.</a:t>
              </a:r>
              <a:r>
                <a:rPr lang="fr-FR" sz="2000" b="1" dirty="0" err="1"/>
                <a:t>addActionListener</a:t>
              </a:r>
              <a:r>
                <a:rPr lang="fr-FR" sz="2000" b="1" dirty="0"/>
                <a:t>(</a:t>
              </a:r>
              <a:r>
                <a:rPr lang="fr-FR" sz="2000" b="1" dirty="0" err="1"/>
                <a:t>listener</a:t>
              </a:r>
              <a:r>
                <a:rPr lang="fr-FR" sz="2000" b="1" dirty="0"/>
                <a:t>);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    </a:t>
              </a:r>
              <a:r>
                <a:rPr lang="fr-FR" sz="2000" dirty="0" err="1"/>
                <a:t>add</a:t>
              </a:r>
              <a:r>
                <a:rPr lang="fr-FR" sz="2000" dirty="0"/>
                <a:t>(button1, java.awt.BorderLayout.CENTER);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… }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</a:t>
              </a:r>
              <a:r>
                <a:rPr lang="fr-FR" sz="2000" b="1" dirty="0"/>
                <a:t>public </a:t>
              </a:r>
              <a:r>
                <a:rPr lang="fr-FR" sz="2000" b="1" dirty="0" err="1"/>
                <a:t>void</a:t>
              </a:r>
              <a:r>
                <a:rPr lang="fr-FR" sz="2000" b="1" dirty="0"/>
                <a:t> </a:t>
              </a:r>
              <a:r>
                <a:rPr lang="fr-FR" sz="2000" b="1" dirty="0" err="1"/>
                <a:t>setLabel</a:t>
              </a:r>
              <a:r>
                <a:rPr lang="fr-FR" sz="2000" b="1" dirty="0"/>
                <a:t> (String </a:t>
              </a:r>
              <a:r>
                <a:rPr lang="fr-FR" sz="2000" b="1" dirty="0" err="1"/>
                <a:t>text</a:t>
              </a:r>
              <a:r>
                <a:rPr lang="fr-FR" sz="2000" b="1" dirty="0"/>
                <a:t>) </a:t>
              </a:r>
              <a:r>
                <a:rPr lang="fr-FR" sz="2000" dirty="0"/>
                <a:t>{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label1.</a:t>
              </a:r>
              <a:r>
                <a:rPr lang="fr-FR" sz="2000" dirty="0" err="1"/>
                <a:t>setText</a:t>
              </a:r>
              <a:r>
                <a:rPr lang="fr-FR" sz="2000" dirty="0"/>
                <a:t>(</a:t>
              </a:r>
              <a:r>
                <a:rPr lang="fr-FR" sz="2000" dirty="0" err="1"/>
                <a:t>text</a:t>
              </a:r>
              <a:r>
                <a:rPr lang="fr-FR" sz="2000" dirty="0"/>
                <a:t>);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}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</a:t>
              </a:r>
              <a:r>
                <a:rPr lang="fr-FR" sz="2000" dirty="0" err="1"/>
                <a:t>private</a:t>
              </a:r>
              <a:r>
                <a:rPr lang="fr-FR" sz="2000" dirty="0"/>
                <a:t> </a:t>
              </a:r>
              <a:r>
                <a:rPr lang="fr-FR" sz="2000" dirty="0" err="1"/>
                <a:t>MyExternalListener</a:t>
              </a:r>
              <a:r>
                <a:rPr lang="fr-FR" sz="2000" dirty="0"/>
                <a:t> </a:t>
              </a:r>
              <a:r>
                <a:rPr lang="fr-FR" sz="2000" dirty="0" err="1"/>
                <a:t>listener</a:t>
              </a:r>
              <a:r>
                <a:rPr lang="fr-FR" sz="2000" dirty="0"/>
                <a:t>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5720" y="1223946"/>
              <a:ext cx="3244873" cy="52394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800" dirty="0"/>
                <a:t>L’interface utilisateur</a:t>
              </a: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rot="16200000" flipH="1">
            <a:off x="6869906" y="3796507"/>
            <a:ext cx="2824163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86438" y="4214813"/>
            <a:ext cx="2225675" cy="7080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i="1" dirty="0" err="1"/>
              <a:t>MyExternalListener</a:t>
            </a:r>
            <a:r>
              <a:rPr lang="fr-FR" sz="2000" i="1" dirty="0"/>
              <a:t>.</a:t>
            </a:r>
            <a:br>
              <a:rPr lang="fr-FR" sz="2000" i="1" dirty="0"/>
            </a:br>
            <a:r>
              <a:rPr lang="fr-FR" sz="2000" i="1" dirty="0" err="1"/>
              <a:t>actionPerformed</a:t>
            </a:r>
            <a:r>
              <a:rPr lang="fr-FR" sz="2000" i="1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55672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Développer une interface contenant un champ texte et un bouton. </a:t>
            </a:r>
          </a:p>
          <a:p>
            <a:r>
              <a:rPr lang="fr-FR" dirty="0" smtClean="0"/>
              <a:t>A chaque clique sur le bouton, celui-ci doit afficher le texte écrit sur le champ texte</a:t>
            </a:r>
          </a:p>
          <a:p>
            <a:r>
              <a:rPr lang="fr-FR" dirty="0" smtClean="0"/>
              <a:t>Utiliser un </a:t>
            </a:r>
            <a:r>
              <a:rPr lang="fr-FR" dirty="0" err="1" smtClean="0"/>
              <a:t>listener</a:t>
            </a:r>
            <a:r>
              <a:rPr lang="fr-FR" dirty="0" smtClean="0"/>
              <a:t> dans une classe dédiée</a:t>
            </a:r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810CA-F568-485A-B1E0-65CBEACE9122}" type="slidenum">
              <a:rPr lang="fr-FR"/>
              <a:pPr>
                <a:defRPr/>
              </a:pPr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68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fr-FR" dirty="0" smtClean="0"/>
              <a:t>Implémenter un convertisseur °C </a:t>
            </a:r>
            <a:r>
              <a:rPr lang="fr-FR" dirty="0" smtClean="0">
                <a:sym typeface="Symbol" pitchFamily="18" charset="2"/>
              </a:rPr>
              <a:t> °F  </a:t>
            </a:r>
          </a:p>
          <a:p>
            <a:pPr marL="514350" indent="-514350"/>
            <a:r>
              <a:rPr lang="fr-FR" dirty="0" smtClean="0">
                <a:sym typeface="Symbol" pitchFamily="18" charset="2"/>
              </a:rPr>
              <a:t>Construire 3 interfaces Swing (ou </a:t>
            </a:r>
            <a:r>
              <a:rPr lang="fr-FR" dirty="0" err="1" smtClean="0">
                <a:sym typeface="Symbol" pitchFamily="18" charset="2"/>
              </a:rPr>
              <a:t>AWT</a:t>
            </a:r>
            <a:r>
              <a:rPr lang="fr-FR" dirty="0" smtClean="0">
                <a:sym typeface="Symbol" pitchFamily="18" charset="2"/>
              </a:rPr>
              <a:t>), chacune avec une option de </a:t>
            </a:r>
            <a:r>
              <a:rPr lang="fr-FR" dirty="0" err="1" smtClean="0">
                <a:sym typeface="Symbol" pitchFamily="18" charset="2"/>
              </a:rPr>
              <a:t>listener</a:t>
            </a:r>
            <a:endParaRPr lang="fr-FR" dirty="0" smtClean="0">
              <a:sym typeface="Symbol" pitchFamily="18" charset="2"/>
            </a:endParaRPr>
          </a:p>
          <a:p>
            <a:pPr marL="914400" lvl="1" indent="-514350"/>
            <a:r>
              <a:rPr lang="fr-FR" dirty="0" smtClean="0"/>
              <a:t>Une avec </a:t>
            </a:r>
            <a:r>
              <a:rPr lang="fr-FR" dirty="0" err="1" smtClean="0"/>
              <a:t>listener</a:t>
            </a:r>
            <a:r>
              <a:rPr lang="fr-FR" dirty="0" smtClean="0"/>
              <a:t> dans </a:t>
            </a:r>
            <a:r>
              <a:rPr lang="fr-FR" dirty="0" smtClean="0"/>
              <a:t>la propre classe</a:t>
            </a:r>
            <a:endParaRPr lang="fr-FR" dirty="0" smtClean="0"/>
          </a:p>
          <a:p>
            <a:pPr marL="914400" lvl="1" indent="-514350"/>
            <a:r>
              <a:rPr lang="fr-FR" dirty="0" smtClean="0"/>
              <a:t>Une avec classe anonyme</a:t>
            </a:r>
          </a:p>
          <a:p>
            <a:pPr marL="914400" lvl="1" indent="-514350"/>
            <a:r>
              <a:rPr lang="fr-FR" dirty="0" smtClean="0"/>
              <a:t>Une avec classe dédiée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5DACB92-A570-4E70-A02E-A12DBDD910CB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12F0D-1A3B-4F6D-9470-2F52B23F10CA}" type="slidenum">
              <a:rPr lang="fr-FR"/>
              <a:pPr>
                <a:defRPr/>
              </a:pPr>
              <a:t>74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8484615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58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75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01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0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/>
              <a:t>Gestionnaires de placement</a:t>
            </a:r>
            <a:endParaRPr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401050" cy="50720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Interface </a:t>
            </a:r>
            <a:r>
              <a:rPr lang="fr-FR" i="1" dirty="0" smtClean="0"/>
              <a:t>java.awt.</a:t>
            </a:r>
            <a:r>
              <a:rPr lang="fr-FR" b="1" i="1" dirty="0" smtClean="0">
                <a:solidFill>
                  <a:schemeClr val="tx2"/>
                </a:solidFill>
              </a:rPr>
              <a:t>LayoutManager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Objectif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Gérer l’</a:t>
            </a:r>
            <a:r>
              <a:rPr lang="fr-FR" b="1" dirty="0" smtClean="0">
                <a:solidFill>
                  <a:srgbClr val="7030A0"/>
                </a:solidFill>
              </a:rPr>
              <a:t>emplacement</a:t>
            </a:r>
            <a:r>
              <a:rPr lang="fr-FR" dirty="0" smtClean="0"/>
              <a:t> des composants dans un container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Positionner</a:t>
            </a:r>
            <a:r>
              <a:rPr lang="fr-FR" dirty="0" smtClean="0"/>
              <a:t> les </a:t>
            </a:r>
            <a:r>
              <a:rPr lang="fr-FR" b="1" dirty="0" smtClean="0">
                <a:solidFill>
                  <a:schemeClr val="tx2"/>
                </a:solidFill>
              </a:rPr>
              <a:t>composants</a:t>
            </a:r>
            <a:r>
              <a:rPr lang="fr-FR" dirty="0" smtClean="0"/>
              <a:t> d’interface graphique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Calcul </a:t>
            </a:r>
            <a:r>
              <a:rPr lang="fr-FR" dirty="0" smtClean="0">
                <a:solidFill>
                  <a:srgbClr val="7030A0"/>
                </a:solidFill>
              </a:rPr>
              <a:t>automatique</a:t>
            </a:r>
            <a:r>
              <a:rPr lang="fr-FR" dirty="0" smtClean="0"/>
              <a:t> de la position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En cas de redimensionnement, le repositionnement des composants est automatique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i="1" dirty="0" smtClean="0">
                <a:solidFill>
                  <a:srgbClr val="7030A0"/>
                </a:solidFill>
              </a:rPr>
              <a:t>Pas besoin d’affecter des positions précises aux composants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87517E-5D8B-46AD-9F85-45A9EC79E7E1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70BA9-2069-4A5A-8EB8-437D557B732A}" type="slidenum">
              <a:rPr lang="fr-FR"/>
              <a:pPr>
                <a:defRPr/>
              </a:pPr>
              <a:t>76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68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/>
              <a:t>Gestionnaires de placement</a:t>
            </a:r>
            <a:endParaRPr sz="400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>
            <a:normAutofit lnSpcReduction="10000"/>
          </a:bodyPr>
          <a:lstStyle/>
          <a:p>
            <a:r>
              <a:rPr lang="fr-FR" smtClean="0"/>
              <a:t>Chaque container possède un </a:t>
            </a:r>
            <a:r>
              <a:rPr lang="fr-FR" b="1" smtClean="0">
                <a:solidFill>
                  <a:schemeClr val="tx2"/>
                </a:solidFill>
              </a:rPr>
              <a:t>LayoutManager</a:t>
            </a:r>
          </a:p>
          <a:p>
            <a:pPr lvl="1"/>
            <a:r>
              <a:rPr lang="fr-FR" smtClean="0"/>
              <a:t>Méthode </a:t>
            </a:r>
            <a:r>
              <a:rPr lang="fr-FR" b="1" smtClean="0"/>
              <a:t>setLayout</a:t>
            </a:r>
            <a:r>
              <a:rPr lang="fr-FR" smtClean="0"/>
              <a:t>(</a:t>
            </a:r>
            <a:r>
              <a:rPr lang="fr-FR" smtClean="0">
                <a:hlinkClick r:id="rId3" action="ppaction://hlinkfile" tooltip="interface in java.awt"/>
              </a:rPr>
              <a:t>LayoutManager</a:t>
            </a:r>
            <a:r>
              <a:rPr lang="fr-FR" smtClean="0"/>
              <a:t>) de </a:t>
            </a:r>
            <a:r>
              <a:rPr lang="fr-FR" b="1" smtClean="0"/>
              <a:t>Container </a:t>
            </a:r>
            <a:endParaRPr lang="fr-FR" smtClean="0"/>
          </a:p>
          <a:p>
            <a:r>
              <a:rPr lang="fr-FR" smtClean="0"/>
              <a:t>Différents </a:t>
            </a:r>
            <a:r>
              <a:rPr lang="fr-FR" smtClean="0">
                <a:solidFill>
                  <a:schemeClr val="tx2"/>
                </a:solidFill>
              </a:rPr>
              <a:t>implémentations</a:t>
            </a:r>
            <a:r>
              <a:rPr lang="fr-FR" smtClean="0"/>
              <a:t>, dont  </a:t>
            </a:r>
          </a:p>
          <a:p>
            <a:pPr lvl="1"/>
            <a:r>
              <a:rPr lang="fr-FR" i="1" smtClean="0"/>
              <a:t>FlowLayout : présentation en ligne</a:t>
            </a:r>
            <a:endParaRPr lang="fr-FR" smtClean="0"/>
          </a:p>
          <a:p>
            <a:pPr lvl="1"/>
            <a:r>
              <a:rPr lang="fr-FR" i="1" smtClean="0"/>
              <a:t>BorderLayout : présentation en blocs nord, sud…</a:t>
            </a:r>
            <a:endParaRPr lang="fr-FR" smtClean="0"/>
          </a:p>
          <a:p>
            <a:pPr lvl="1"/>
            <a:r>
              <a:rPr lang="fr-FR" i="1" smtClean="0"/>
              <a:t>CardLayout : présentation en pile</a:t>
            </a:r>
            <a:endParaRPr lang="fr-FR" smtClean="0"/>
          </a:p>
          <a:p>
            <a:pPr lvl="1"/>
            <a:r>
              <a:rPr lang="fr-FR" i="1" smtClean="0"/>
              <a:t>GridLayout : présentation en grille</a:t>
            </a:r>
            <a:endParaRPr lang="fr-FR" smtClean="0"/>
          </a:p>
          <a:p>
            <a:pPr lvl="1"/>
            <a:r>
              <a:rPr lang="fr-FR" i="1" smtClean="0"/>
              <a:t>GridBagLayout: présentation en grille composite</a:t>
            </a:r>
            <a:r>
              <a:rPr lang="fr-FR" smtClean="0"/>
              <a:t> </a:t>
            </a:r>
          </a:p>
          <a:p>
            <a:pPr lvl="1"/>
            <a:r>
              <a:rPr lang="fr-FR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29E68F5-41F5-476C-821E-44DD8D23CEE5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14874-E93C-407D-941D-4B67300AF026}" type="slidenum">
              <a:rPr lang="fr-FR"/>
              <a:pPr>
                <a:defRPr/>
              </a:pPr>
              <a:t>77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93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BorderLayout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Layout</a:t>
            </a:r>
            <a:r>
              <a:rPr lang="fr-FR" dirty="0" smtClean="0"/>
              <a:t> par défaut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On choisit dans que région le composant est attachée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cap="all" dirty="0" smtClean="0"/>
              <a:t>center, north, south, east, west</a:t>
            </a:r>
            <a:endParaRPr lang="fr-FR" cap="all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Layout</a:t>
            </a:r>
            <a:r>
              <a:rPr lang="fr-FR" dirty="0" smtClean="0"/>
              <a:t> composé par de </a:t>
            </a:r>
            <a:br>
              <a:rPr lang="fr-FR" dirty="0" smtClean="0"/>
            </a:br>
            <a:r>
              <a:rPr lang="fr-FR" dirty="0" smtClean="0"/>
              <a:t>sous-panels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1E509-84C0-4BD6-A05F-9DB065FD5541}" type="slidenum">
              <a:rPr lang="fr-FR"/>
              <a:pPr>
                <a:defRPr/>
              </a:pPr>
              <a:t>78</a:t>
            </a:fld>
            <a:endParaRPr lang="fr-FR"/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3643313"/>
            <a:ext cx="31623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7072313" y="3286125"/>
            <a:ext cx="1939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fr-FR" sz="1600"/>
              <a:t>Source : Core Java </a:t>
            </a:r>
            <a:r>
              <a:rPr lang="fr-FR" sz="1600">
                <a:sym typeface="Symbol" pitchFamily="18" charset="2"/>
              </a:rPr>
              <a:t></a:t>
            </a:r>
            <a:r>
              <a:rPr lang="fr-FR" sz="1600"/>
              <a:t> </a:t>
            </a:r>
          </a:p>
        </p:txBody>
      </p:sp>
      <p:pic>
        <p:nvPicPr>
          <p:cNvPr id="358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418013"/>
            <a:ext cx="3929063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02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71462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922EE-4FC7-4130-BCB6-5244BB89DA20}" type="slidenum">
              <a:rPr lang="fr-FR"/>
              <a:pPr>
                <a:defRPr/>
              </a:pPr>
              <a:t>79</a:t>
            </a:fld>
            <a:endParaRPr lang="fr-FR"/>
          </a:p>
        </p:txBody>
      </p:sp>
      <p:pic>
        <p:nvPicPr>
          <p:cNvPr id="3687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88" y="942975"/>
            <a:ext cx="6935787" cy="5486400"/>
          </a:xfrm>
        </p:spPr>
      </p:pic>
      <p:sp>
        <p:nvSpPr>
          <p:cNvPr id="8" name="TextBox 7"/>
          <p:cNvSpPr txBox="1"/>
          <p:nvPr/>
        </p:nvSpPr>
        <p:spPr>
          <a:xfrm>
            <a:off x="5429250" y="3786188"/>
            <a:ext cx="3357563" cy="830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fr-FR" sz="2400" dirty="0"/>
              <a:t>Chaque composant est attaché à une zone</a:t>
            </a:r>
          </a:p>
        </p:txBody>
      </p:sp>
      <p:pic>
        <p:nvPicPr>
          <p:cNvPr id="368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000250"/>
            <a:ext cx="28575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01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Concepts de base en Java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9B9A5-21D9-49AA-BD2A-4AD03EB3D559}" type="slidenum">
              <a:rPr lang="fr-FR"/>
              <a:pPr>
                <a:defRPr/>
              </a:pPr>
              <a:t>8</a:t>
            </a:fld>
            <a:endParaRPr lang="fr-FR"/>
          </a:p>
        </p:txBody>
      </p:sp>
      <p:pic>
        <p:nvPicPr>
          <p:cNvPr id="92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71563"/>
            <a:ext cx="6831013" cy="5572125"/>
          </a:xfrm>
        </p:spPr>
      </p:pic>
      <p:cxnSp>
        <p:nvCxnSpPr>
          <p:cNvPr id="8" name="Straight Arrow Connector 7"/>
          <p:cNvCxnSpPr/>
          <p:nvPr/>
        </p:nvCxnSpPr>
        <p:spPr>
          <a:xfrm>
            <a:off x="3643313" y="2286000"/>
            <a:ext cx="164306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72125" y="1785938"/>
            <a:ext cx="3571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>
                <a:solidFill>
                  <a:schemeClr val="tx2"/>
                </a:solidFill>
              </a:rPr>
              <a:t>constructeur</a:t>
            </a:r>
            <a:r>
              <a:rPr lang="fr-FR" sz="2400"/>
              <a:t> : </a:t>
            </a:r>
          </a:p>
          <a:p>
            <a:r>
              <a:rPr lang="fr-FR" sz="2400"/>
              <a:t>définition de </a:t>
            </a:r>
            <a:r>
              <a:rPr lang="fr-FR" sz="2400" b="1"/>
              <a:t>l’état initial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3" y="3357563"/>
            <a:ext cx="9017000" cy="18542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5357813"/>
            <a:ext cx="6072188" cy="12858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2" name="Straight Arrow Connector 11"/>
          <p:cNvCxnSpPr>
            <a:endCxn id="13" idx="1"/>
          </p:cNvCxnSpPr>
          <p:nvPr/>
        </p:nvCxnSpPr>
        <p:spPr>
          <a:xfrm flipV="1">
            <a:off x="4786313" y="3416300"/>
            <a:ext cx="1143000" cy="6556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29313" y="3000375"/>
            <a:ext cx="3214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>
                <a:solidFill>
                  <a:schemeClr val="tx2"/>
                </a:solidFill>
              </a:rPr>
              <a:t>instanciation</a:t>
            </a:r>
            <a:r>
              <a:rPr lang="fr-FR" sz="2400"/>
              <a:t>: création d’un nouveau objet</a:t>
            </a:r>
          </a:p>
        </p:txBody>
      </p:sp>
      <p:cxnSp>
        <p:nvCxnSpPr>
          <p:cNvPr id="17" name="Straight Arrow Connector 16"/>
          <p:cNvCxnSpPr>
            <a:endCxn id="18" idx="1"/>
          </p:cNvCxnSpPr>
          <p:nvPr/>
        </p:nvCxnSpPr>
        <p:spPr>
          <a:xfrm>
            <a:off x="5000625" y="4786313"/>
            <a:ext cx="1214438" cy="415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15063" y="4786313"/>
            <a:ext cx="2714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invocation d’une méthode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7250" y="3714750"/>
            <a:ext cx="3586163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Que fait la méthode ci-dessous 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00625" y="2728913"/>
            <a:ext cx="3929063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</a:rPr>
              <a:t>Etat d’un objet : 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valeur(s) de l’ensemble des attributs à un moment donné</a:t>
            </a:r>
          </a:p>
        </p:txBody>
      </p:sp>
      <p:cxnSp>
        <p:nvCxnSpPr>
          <p:cNvPr id="35" name="Straight Arrow Connector 34"/>
          <p:cNvCxnSpPr>
            <a:endCxn id="36" idx="1"/>
          </p:cNvCxnSpPr>
          <p:nvPr/>
        </p:nvCxnSpPr>
        <p:spPr>
          <a:xfrm flipV="1">
            <a:off x="4071938" y="3516313"/>
            <a:ext cx="1143000" cy="841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214938" y="3286125"/>
            <a:ext cx="3643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>
                <a:solidFill>
                  <a:schemeClr val="tx2"/>
                </a:solidFill>
              </a:rPr>
              <a:t>instanciation </a:t>
            </a:r>
            <a:r>
              <a:rPr lang="fr-FR" sz="2400"/>
              <a:t>par </a:t>
            </a:r>
            <a:r>
              <a:rPr lang="fr-FR" sz="2400" b="1" i="1">
                <a:solidFill>
                  <a:schemeClr val="tx2"/>
                </a:solidFill>
              </a:rPr>
              <a:t>factory</a:t>
            </a:r>
          </a:p>
        </p:txBody>
      </p:sp>
    </p:spTree>
    <p:extLst>
      <p:ext uri="{BB962C8B-B14F-4D97-AF65-F5344CB8AC3E}">
        <p14:creationId xmlns:p14="http://schemas.microsoft.com/office/powerpoint/2010/main" val="427217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3" grpId="0"/>
      <p:bldP spid="18" grpId="0"/>
      <p:bldP spid="18" grpId="1"/>
      <p:bldP spid="30" grpId="0" animBg="1"/>
      <p:bldP spid="32" grpId="0" animBg="1"/>
      <p:bldP spid="3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FlowLayout</a:t>
            </a:r>
            <a:endParaRPr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Le plus simple</a:t>
            </a:r>
          </a:p>
          <a:p>
            <a:r>
              <a:rPr lang="fr-FR" smtClean="0"/>
              <a:t>Organisation dans une ligne</a:t>
            </a:r>
          </a:p>
          <a:p>
            <a:pPr lvl="1"/>
            <a:r>
              <a:rPr lang="fr-FR" smtClean="0"/>
              <a:t>Gauche </a:t>
            </a:r>
            <a:r>
              <a:rPr lang="fr-FR" smtClean="0">
                <a:sym typeface="Wingdings" pitchFamily="2" charset="2"/>
              </a:rPr>
              <a:t> droite, droite  gauche </a:t>
            </a:r>
          </a:p>
          <a:p>
            <a:pPr lvl="1"/>
            <a:r>
              <a:rPr lang="fr-FR" smtClean="0">
                <a:sym typeface="Wingdings" pitchFamily="2" charset="2"/>
              </a:rPr>
              <a:t>Centralisée ou pas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21AC4-DCA5-40FE-9713-E16ABBD2806C}" type="slidenum">
              <a:rPr lang="fr-FR"/>
              <a:pPr>
                <a:defRPr/>
              </a:pPr>
              <a:t>80</a:t>
            </a:fld>
            <a:endParaRPr lang="fr-FR"/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0500"/>
            <a:ext cx="3908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071938"/>
            <a:ext cx="2143125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4429125" y="4714875"/>
            <a:ext cx="1857375" cy="571500"/>
          </a:xfrm>
          <a:prstGeom prst="rightArrow">
            <a:avLst>
              <a:gd name="adj1" fmla="val 50000"/>
              <a:gd name="adj2" fmla="val 90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 err="1"/>
              <a:t>resize</a:t>
            </a:r>
            <a:endParaRPr lang="fr-FR" i="1" dirty="0"/>
          </a:p>
        </p:txBody>
      </p:sp>
      <p:sp>
        <p:nvSpPr>
          <p:cNvPr id="10" name="Flowchart: Or 9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52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24"/>
            <a:ext cx="732951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smtClean="0"/>
              <a:t>  Exemple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0F91C-D03D-4026-8DD8-01DEE2A03A0D}" type="slidenum">
              <a:rPr lang="fr-FR"/>
              <a:pPr>
                <a:defRPr/>
              </a:pPr>
              <a:t>81</a:t>
            </a:fld>
            <a:endParaRPr lang="fr-FR"/>
          </a:p>
        </p:txBody>
      </p:sp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66800"/>
            <a:ext cx="7539037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00688" y="5357813"/>
            <a:ext cx="3360737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Un Frame avec 5 buttons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0688" y="714375"/>
            <a:ext cx="3571875" cy="1938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/>
              <a:t>FlowLayout</a:t>
            </a:r>
            <a:r>
              <a:rPr lang="fr-FR" sz="2400" dirty="0"/>
              <a:t>  centralisé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Définition des espaces entre les composants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/>
              <a:t> Espace horizontal (</a:t>
            </a:r>
            <a:r>
              <a:rPr lang="fr-FR" sz="2400" dirty="0" err="1"/>
              <a:t>hgap</a:t>
            </a:r>
            <a:r>
              <a:rPr lang="fr-FR" sz="2400" dirty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/>
              <a:t> Espace vertical (</a:t>
            </a:r>
            <a:r>
              <a:rPr lang="fr-FR" sz="2400" dirty="0" err="1"/>
              <a:t>vgap</a:t>
            </a:r>
            <a:r>
              <a:rPr lang="fr-FR" sz="2400" dirty="0"/>
              <a:t>)</a:t>
            </a:r>
          </a:p>
        </p:txBody>
      </p:sp>
      <p:sp>
        <p:nvSpPr>
          <p:cNvPr id="9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9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8F056-7A1D-4468-B121-0695477C05EE}" type="slidenum">
              <a:rPr lang="fr-FR"/>
              <a:pPr>
                <a:defRPr/>
              </a:pPr>
              <a:t>82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928688"/>
            <a:ext cx="769937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43563" y="2000250"/>
            <a:ext cx="3357562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Taille du Frame calculé en fonction de taille de l’écran</a:t>
            </a:r>
          </a:p>
        </p:txBody>
      </p:sp>
      <p:sp>
        <p:nvSpPr>
          <p:cNvPr id="8" name="Flowchart: Or 7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27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GridLayout</a:t>
            </a:r>
            <a:endParaRPr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85750" y="1285875"/>
            <a:ext cx="8401050" cy="4840288"/>
          </a:xfrm>
        </p:spPr>
        <p:txBody>
          <a:bodyPr/>
          <a:lstStyle/>
          <a:p>
            <a:r>
              <a:rPr lang="fr-FR" smtClean="0"/>
              <a:t>Organisation des composants en </a:t>
            </a:r>
            <a:r>
              <a:rPr lang="fr-FR" b="1" smtClean="0">
                <a:solidFill>
                  <a:schemeClr val="tx2"/>
                </a:solidFill>
              </a:rPr>
              <a:t>lignes</a:t>
            </a:r>
            <a:r>
              <a:rPr lang="fr-FR" smtClean="0"/>
              <a:t> et </a:t>
            </a:r>
            <a:r>
              <a:rPr lang="fr-FR" b="1" smtClean="0">
                <a:solidFill>
                  <a:schemeClr val="tx2"/>
                </a:solidFill>
              </a:rPr>
              <a:t>colonnes </a:t>
            </a:r>
          </a:p>
          <a:p>
            <a:pPr lvl="1"/>
            <a:r>
              <a:rPr lang="fr-FR" smtClean="0">
                <a:solidFill>
                  <a:srgbClr val="7030A0"/>
                </a:solidFill>
              </a:rPr>
              <a:t>Grille</a:t>
            </a:r>
            <a:r>
              <a:rPr lang="fr-FR" smtClean="0"/>
              <a:t> rectangulaire composé par des </a:t>
            </a:r>
            <a:r>
              <a:rPr lang="fr-FR" smtClean="0">
                <a:solidFill>
                  <a:srgbClr val="7030A0"/>
                </a:solidFill>
              </a:rPr>
              <a:t>cellules identiques</a:t>
            </a:r>
          </a:p>
          <a:p>
            <a:pPr lvl="1"/>
            <a:r>
              <a:rPr lang="fr-FR" smtClean="0"/>
              <a:t>Remplissage droite </a:t>
            </a:r>
            <a:r>
              <a:rPr lang="fr-FR" smtClean="0">
                <a:sym typeface="Wingdings" pitchFamily="2" charset="2"/>
              </a:rPr>
              <a:t></a:t>
            </a:r>
            <a:r>
              <a:rPr lang="fr-FR" smtClean="0"/>
              <a:t> gauche ou droite </a:t>
            </a:r>
            <a:r>
              <a:rPr lang="fr-FR" smtClean="0">
                <a:sym typeface="Wingdings" pitchFamily="2" charset="2"/>
              </a:rPr>
              <a:t> gauche selon propriété </a:t>
            </a:r>
            <a:r>
              <a:rPr lang="fr-FR" smtClean="0">
                <a:solidFill>
                  <a:srgbClr val="7030A0"/>
                </a:solidFill>
              </a:rPr>
              <a:t>ComponentOrientation</a:t>
            </a:r>
            <a:r>
              <a:rPr lang="fr-FR" smtClean="0"/>
              <a:t> du container</a:t>
            </a:r>
          </a:p>
          <a:p>
            <a:r>
              <a:rPr lang="fr-FR" smtClean="0"/>
              <a:t>Composants avec une </a:t>
            </a:r>
            <a:r>
              <a:rPr lang="fr-FR" b="1" smtClean="0">
                <a:solidFill>
                  <a:schemeClr val="tx2"/>
                </a:solidFill>
              </a:rPr>
              <a:t>taille identique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D25E6-DF22-4D3E-BF9B-321B06DC5D3B}" type="slidenum">
              <a:rPr lang="fr-FR"/>
              <a:pPr>
                <a:defRPr/>
              </a:pPr>
              <a:t>83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94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758AB-991B-4C42-A74E-543FD2672621}" type="slidenum">
              <a:rPr lang="fr-FR"/>
              <a:pPr>
                <a:defRPr/>
              </a:pPr>
              <a:t>84</a:t>
            </a:fld>
            <a:endParaRPr lang="fr-FR"/>
          </a:p>
        </p:txBody>
      </p:sp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928938"/>
            <a:ext cx="17335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>
            <a:off x="8572500" y="2143125"/>
            <a:ext cx="428625" cy="714375"/>
          </a:xfrm>
          <a:prstGeom prst="downArrow">
            <a:avLst>
              <a:gd name="adj1" fmla="val 37389"/>
              <a:gd name="adj2" fmla="val 62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389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35150"/>
            <a:ext cx="706755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86438" y="2143125"/>
            <a:ext cx="2714625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dirty="0" err="1"/>
              <a:t>Resize</a:t>
            </a:r>
            <a:r>
              <a:rPr lang="fr-FR" sz="2400" dirty="0"/>
              <a:t> garde la grille</a:t>
            </a:r>
          </a:p>
        </p:txBody>
      </p:sp>
      <p:pic>
        <p:nvPicPr>
          <p:cNvPr id="38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8688" y="95250"/>
            <a:ext cx="3135312" cy="1833563"/>
          </a:xfrm>
        </p:spPr>
      </p:pic>
      <p:sp>
        <p:nvSpPr>
          <p:cNvPr id="12" name="TextBox 11"/>
          <p:cNvSpPr txBox="1"/>
          <p:nvPr/>
        </p:nvSpPr>
        <p:spPr>
          <a:xfrm>
            <a:off x="4429125" y="4586288"/>
            <a:ext cx="4643438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fr-FR" sz="2400" dirty="0"/>
              <a:t>Grille de 2 lignes et 3 colonnes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fr-FR" sz="2400" dirty="0"/>
              <a:t>Composants disposés automatiquement </a:t>
            </a:r>
          </a:p>
        </p:txBody>
      </p:sp>
    </p:spTree>
    <p:extLst>
      <p:ext uri="{BB962C8B-B14F-4D97-AF65-F5344CB8AC3E}">
        <p14:creationId xmlns:p14="http://schemas.microsoft.com/office/powerpoint/2010/main" val="1306433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GridBagLayout</a:t>
            </a:r>
            <a:endParaRPr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85750" y="1428750"/>
            <a:ext cx="8643938" cy="4697413"/>
          </a:xfrm>
        </p:spPr>
        <p:txBody>
          <a:bodyPr/>
          <a:lstStyle/>
          <a:p>
            <a:r>
              <a:rPr lang="fr-FR" smtClean="0"/>
              <a:t>Disposition des composants également en lignes et colonnes</a:t>
            </a:r>
          </a:p>
          <a:p>
            <a:r>
              <a:rPr lang="fr-FR" smtClean="0"/>
              <a:t>Cellules de </a:t>
            </a:r>
            <a:r>
              <a:rPr lang="fr-FR" b="1" smtClean="0">
                <a:solidFill>
                  <a:schemeClr val="tx2"/>
                </a:solidFill>
              </a:rPr>
              <a:t>taille</a:t>
            </a:r>
            <a:r>
              <a:rPr lang="fr-FR" b="1" smtClean="0"/>
              <a:t> </a:t>
            </a:r>
            <a:r>
              <a:rPr lang="fr-FR" b="1" smtClean="0">
                <a:solidFill>
                  <a:schemeClr val="tx2"/>
                </a:solidFill>
              </a:rPr>
              <a:t>variable</a:t>
            </a:r>
          </a:p>
          <a:p>
            <a:pPr lvl="1"/>
            <a:r>
              <a:rPr lang="fr-FR" smtClean="0"/>
              <a:t>Composants peuvent s’étendre sur plusieurs cellules </a:t>
            </a:r>
          </a:p>
          <a:p>
            <a:r>
              <a:rPr lang="fr-FR" smtClean="0"/>
              <a:t>Définition des contraintes (</a:t>
            </a:r>
            <a:r>
              <a:rPr lang="fr-FR" b="1" smtClean="0">
                <a:solidFill>
                  <a:schemeClr val="tx2"/>
                </a:solidFill>
              </a:rPr>
              <a:t>GridBagConstraints</a:t>
            </a:r>
            <a:r>
              <a:rPr lang="fr-FR" smtClean="0"/>
              <a:t>)</a:t>
            </a:r>
          </a:p>
          <a:p>
            <a:pPr lvl="1"/>
            <a:r>
              <a:rPr lang="fr-FR" smtClean="0"/>
              <a:t>Chaque composant est associé à un GridBagConstraints</a:t>
            </a:r>
          </a:p>
          <a:p>
            <a:pPr lvl="1"/>
            <a:r>
              <a:rPr lang="fr-FR" smtClean="0"/>
              <a:t>Les contraintes définissent le positionnement du composant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3567B-9990-45E5-BC02-19847FEDE965}" type="slidenum">
              <a:rPr lang="fr-FR"/>
              <a:pPr>
                <a:defRPr/>
              </a:pPr>
              <a:t>85</a:t>
            </a:fld>
            <a:endParaRPr lang="fr-FR"/>
          </a:p>
        </p:txBody>
      </p:sp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85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4260F-11F4-4633-AF82-3B5AF6238B61}" type="slidenum">
              <a:rPr lang="fr-FR"/>
              <a:pPr>
                <a:defRPr/>
              </a:pPr>
              <a:t>86</a:t>
            </a:fld>
            <a:endParaRPr lang="fr-FR"/>
          </a:p>
        </p:txBody>
      </p:sp>
      <p:pic>
        <p:nvPicPr>
          <p:cNvPr id="409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2714625"/>
            <a:ext cx="1838325" cy="1476375"/>
          </a:xfrm>
        </p:spPr>
      </p:pic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643063"/>
            <a:ext cx="3248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286250"/>
            <a:ext cx="16287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 rot="20013983">
            <a:off x="2890838" y="2808288"/>
            <a:ext cx="1500187" cy="500062"/>
          </a:xfrm>
          <a:prstGeom prst="rightArrow">
            <a:avLst>
              <a:gd name="adj1" fmla="val 50000"/>
              <a:gd name="adj2" fmla="val 81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ight Arrow 10"/>
          <p:cNvSpPr/>
          <p:nvPr/>
        </p:nvSpPr>
        <p:spPr>
          <a:xfrm rot="1850219">
            <a:off x="2879725" y="3849688"/>
            <a:ext cx="1500188" cy="500062"/>
          </a:xfrm>
          <a:prstGeom prst="rightArrow">
            <a:avLst>
              <a:gd name="adj1" fmla="val 50000"/>
              <a:gd name="adj2" fmla="val 81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428625" y="4857750"/>
            <a:ext cx="3286125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Position et comportement lors du </a:t>
            </a:r>
            <a:r>
              <a:rPr lang="fr-FR" sz="2400" i="1" dirty="0" err="1"/>
              <a:t>resize</a:t>
            </a:r>
            <a:r>
              <a:rPr lang="fr-FR" sz="2400" dirty="0"/>
              <a:t> par composant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625" y="1214438"/>
            <a:ext cx="3286125" cy="830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Cellules de la grille ont une taille variable</a:t>
            </a:r>
          </a:p>
        </p:txBody>
      </p:sp>
      <p:sp>
        <p:nvSpPr>
          <p:cNvPr id="14" name="Flowchart: Or 13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30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GridBagConstraints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1231900"/>
            <a:ext cx="8929687" cy="5054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Différentes contraintes  sont possibles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Emplacement dans la grille :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err="1" smtClean="0">
                <a:solidFill>
                  <a:srgbClr val="7030A0"/>
                </a:solidFill>
              </a:rPr>
              <a:t>gridx</a:t>
            </a:r>
            <a:r>
              <a:rPr lang="fr-FR" dirty="0" smtClean="0"/>
              <a:t> (colonne), </a:t>
            </a:r>
            <a:r>
              <a:rPr lang="fr-FR" i="1" dirty="0" err="1" smtClean="0">
                <a:solidFill>
                  <a:srgbClr val="7030A0"/>
                </a:solidFill>
              </a:rPr>
              <a:t>gridy</a:t>
            </a:r>
            <a:r>
              <a:rPr lang="fr-FR" dirty="0" smtClean="0"/>
              <a:t> (ligne)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c.gridx</a:t>
            </a:r>
            <a:r>
              <a:rPr lang="fr-FR" dirty="0" smtClean="0"/>
              <a:t> = 1;  </a:t>
            </a:r>
            <a:r>
              <a:rPr lang="fr-FR" dirty="0" err="1" smtClean="0"/>
              <a:t>c.gridy</a:t>
            </a:r>
            <a:r>
              <a:rPr lang="fr-FR" dirty="0" smtClean="0"/>
              <a:t> = 0;  //2</a:t>
            </a:r>
            <a:r>
              <a:rPr lang="fr-FR" baseline="30000" dirty="0" smtClean="0"/>
              <a:t>nd</a:t>
            </a:r>
            <a:r>
              <a:rPr lang="fr-FR" dirty="0" smtClean="0"/>
              <a:t> colonne, 1</a:t>
            </a:r>
            <a:r>
              <a:rPr lang="fr-FR" baseline="30000" dirty="0" smtClean="0"/>
              <a:t>er</a:t>
            </a:r>
            <a:r>
              <a:rPr lang="fr-FR" dirty="0" smtClean="0"/>
              <a:t> ligne</a:t>
            </a:r>
          </a:p>
          <a:p>
            <a:pPr lvl="1" fontAlgn="auto">
              <a:lnSpc>
                <a:spcPct val="14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Remplissage des cellules adjacentes :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err="1" smtClean="0">
                <a:solidFill>
                  <a:srgbClr val="7030A0"/>
                </a:solidFill>
              </a:rPr>
              <a:t>gridwidth</a:t>
            </a:r>
            <a:r>
              <a:rPr lang="fr-FR" dirty="0" smtClean="0"/>
              <a:t> (n° de colonnes occupées)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err="1" smtClean="0">
                <a:solidFill>
                  <a:srgbClr val="7030A0"/>
                </a:solidFill>
              </a:rPr>
              <a:t>gridheight</a:t>
            </a:r>
            <a:r>
              <a:rPr lang="fr-FR" dirty="0" smtClean="0"/>
              <a:t> (n° de lignes occupées)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c.gridwidth</a:t>
            </a:r>
            <a:r>
              <a:rPr lang="fr-FR" dirty="0" smtClean="0"/>
              <a:t> = 3;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c.gridwidth</a:t>
            </a:r>
            <a:r>
              <a:rPr lang="fr-FR" dirty="0" smtClean="0"/>
              <a:t> = </a:t>
            </a:r>
            <a:r>
              <a:rPr lang="fr-FR" dirty="0" err="1" smtClean="0"/>
              <a:t>GridBagConstraints.REMAINDER</a:t>
            </a:r>
            <a:r>
              <a:rPr lang="fr-FR" dirty="0" smtClean="0"/>
              <a:t>; //dernier de la col.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c.gridheight</a:t>
            </a:r>
            <a:r>
              <a:rPr lang="fr-FR" dirty="0" smtClean="0"/>
              <a:t> = </a:t>
            </a:r>
            <a:r>
              <a:rPr lang="fr-FR" dirty="0" err="1" smtClean="0"/>
              <a:t>GridBagConstraints.RELATIVE</a:t>
            </a:r>
            <a:r>
              <a:rPr lang="fr-FR" dirty="0" smtClean="0"/>
              <a:t>; //après le dernier </a:t>
            </a:r>
          </a:p>
          <a:p>
            <a:pPr lvl="1" fontAlgn="auto">
              <a:lnSpc>
                <a:spcPct val="14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Remplissage d’une zone (</a:t>
            </a:r>
            <a:r>
              <a:rPr lang="fr-FR" dirty="0" err="1" smtClean="0">
                <a:solidFill>
                  <a:srgbClr val="7030A0"/>
                </a:solidFill>
              </a:rPr>
              <a:t>fill</a:t>
            </a:r>
            <a:r>
              <a:rPr lang="fr-FR" dirty="0" smtClean="0"/>
              <a:t>):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rgbClr val="7030A0"/>
                </a:solidFill>
              </a:rPr>
              <a:t>NONE</a:t>
            </a:r>
            <a:r>
              <a:rPr lang="fr-FR" dirty="0" smtClean="0"/>
              <a:t> (aucun), </a:t>
            </a:r>
            <a:r>
              <a:rPr lang="fr-FR" dirty="0" smtClean="0">
                <a:solidFill>
                  <a:srgbClr val="7030A0"/>
                </a:solidFill>
              </a:rPr>
              <a:t>HORIZONTAL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7030A0"/>
                </a:solidFill>
              </a:rPr>
              <a:t>VERTICAL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7030A0"/>
                </a:solidFill>
              </a:rPr>
              <a:t>BOTH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c.fill</a:t>
            </a:r>
            <a:r>
              <a:rPr lang="fr-FR" dirty="0" smtClean="0"/>
              <a:t> = </a:t>
            </a:r>
            <a:r>
              <a:rPr lang="fr-FR" dirty="0" err="1" smtClean="0"/>
              <a:t>GridBagConstraints.HORIZONTAL</a:t>
            </a:r>
            <a:r>
              <a:rPr lang="fr-FR" dirty="0" smtClean="0"/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ACC52-1639-4F8E-B400-D316E2636CBC}" type="slidenum">
              <a:rPr lang="fr-FR"/>
              <a:pPr>
                <a:defRPr/>
              </a:pPr>
              <a:t>87</a:t>
            </a:fld>
            <a:endParaRPr lang="fr-FR"/>
          </a:p>
        </p:txBody>
      </p:sp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65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GridBagConstraints</a:t>
            </a:r>
            <a:endParaRPr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lvl="1"/>
            <a:r>
              <a:rPr lang="fr-FR" smtClean="0"/>
              <a:t>Remplissage interne : </a:t>
            </a:r>
          </a:p>
          <a:p>
            <a:pPr lvl="2"/>
            <a:r>
              <a:rPr lang="fr-FR" smtClean="0">
                <a:solidFill>
                  <a:srgbClr val="7030A0"/>
                </a:solidFill>
              </a:rPr>
              <a:t>ipadx</a:t>
            </a:r>
            <a:r>
              <a:rPr lang="fr-FR" smtClean="0"/>
              <a:t> (horizontal), </a:t>
            </a:r>
            <a:r>
              <a:rPr lang="fr-FR" smtClean="0">
                <a:solidFill>
                  <a:srgbClr val="7030A0"/>
                </a:solidFill>
              </a:rPr>
              <a:t>ipady</a:t>
            </a:r>
            <a:r>
              <a:rPr lang="fr-FR" smtClean="0"/>
              <a:t> (vertical)</a:t>
            </a:r>
          </a:p>
          <a:p>
            <a:pPr lvl="2"/>
            <a:r>
              <a:rPr lang="fr-FR" smtClean="0"/>
              <a:t>c.ipady = 40;   //composant haut</a:t>
            </a:r>
          </a:p>
          <a:p>
            <a:pPr lvl="1"/>
            <a:r>
              <a:rPr lang="fr-FR" smtClean="0"/>
              <a:t>Poids : </a:t>
            </a:r>
          </a:p>
          <a:p>
            <a:pPr lvl="2"/>
            <a:r>
              <a:rPr lang="fr-FR" smtClean="0">
                <a:solidFill>
                  <a:srgbClr val="7030A0"/>
                </a:solidFill>
              </a:rPr>
              <a:t>weightx</a:t>
            </a:r>
            <a:r>
              <a:rPr lang="fr-FR" smtClean="0"/>
              <a:t> (0 si la colonne doit garder sa taille)</a:t>
            </a:r>
          </a:p>
          <a:p>
            <a:pPr lvl="2"/>
            <a:r>
              <a:rPr lang="fr-FR" smtClean="0">
                <a:solidFill>
                  <a:srgbClr val="7030A0"/>
                </a:solidFill>
              </a:rPr>
              <a:t>weighty</a:t>
            </a:r>
            <a:r>
              <a:rPr lang="fr-FR" smtClean="0"/>
              <a:t> (0 si la ligne doit garde sa taille)</a:t>
            </a:r>
          </a:p>
          <a:p>
            <a:pPr lvl="2"/>
            <a:r>
              <a:rPr lang="fr-FR" smtClean="0"/>
              <a:t>c.weightx = 0.0;       c.weightx = 100; </a:t>
            </a:r>
          </a:p>
          <a:p>
            <a:pPr lvl="1"/>
            <a:r>
              <a:rPr lang="fr-FR" smtClean="0"/>
              <a:t>Situation du composant dans la zone (</a:t>
            </a:r>
            <a:r>
              <a:rPr lang="fr-FR" smtClean="0">
                <a:solidFill>
                  <a:srgbClr val="7030A0"/>
                </a:solidFill>
              </a:rPr>
              <a:t>anchor</a:t>
            </a:r>
            <a:r>
              <a:rPr lang="fr-FR" smtClean="0"/>
              <a:t>)</a:t>
            </a:r>
          </a:p>
          <a:p>
            <a:pPr lvl="2"/>
            <a:r>
              <a:rPr lang="fr-FR" smtClean="0">
                <a:solidFill>
                  <a:srgbClr val="7030A0"/>
                </a:solidFill>
              </a:rPr>
              <a:t>CENTER, NORTH, NORTHEAST, EAST, PAGE_END</a:t>
            </a:r>
            <a:r>
              <a:rPr lang="fr-FR" smtClean="0"/>
              <a:t>… </a:t>
            </a:r>
          </a:p>
          <a:p>
            <a:pPr lvl="2"/>
            <a:r>
              <a:rPr lang="fr-FR" smtClean="0"/>
              <a:t>c.anchor = GridBagConstraints.PAGE_END;</a:t>
            </a:r>
          </a:p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AF754-C4F2-45AF-A4D8-D994CEF3D04D}" type="slidenum">
              <a:rPr lang="fr-FR"/>
              <a:pPr>
                <a:defRPr/>
              </a:pPr>
              <a:t>88</a:t>
            </a:fld>
            <a:endParaRPr lang="fr-FR"/>
          </a:p>
        </p:txBody>
      </p:sp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59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0E175-2BED-48B5-B702-DAEDE27E6494}" type="slidenum">
              <a:rPr lang="fr-FR"/>
              <a:pPr>
                <a:defRPr/>
              </a:pPr>
              <a:t>89</a:t>
            </a:fld>
            <a:endParaRPr lang="fr-FR"/>
          </a:p>
        </p:txBody>
      </p:sp>
      <p:pic>
        <p:nvPicPr>
          <p:cNvPr id="440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8" y="1071563"/>
            <a:ext cx="6548437" cy="5214937"/>
          </a:xfrm>
        </p:spPr>
      </p:pic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785938"/>
            <a:ext cx="18383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71438"/>
            <a:ext cx="241458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429000"/>
            <a:ext cx="48387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owchart: Or 9"/>
          <p:cNvSpPr/>
          <p:nvPr/>
        </p:nvSpPr>
        <p:spPr>
          <a:xfrm>
            <a:off x="5940152" y="426846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611560" y="1484784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97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Programmer la classe HelloWorld</a:t>
            </a:r>
          </a:p>
          <a:p>
            <a:pPr lvl="1"/>
            <a:r>
              <a:rPr lang="fr-FR" smtClean="0"/>
              <a:t>Le</a:t>
            </a:r>
            <a:r>
              <a:rPr lang="fr-FR" b="1" smtClean="0">
                <a:solidFill>
                  <a:schemeClr val="tx2"/>
                </a:solidFill>
              </a:rPr>
              <a:t>(s)</a:t>
            </a:r>
            <a:r>
              <a:rPr lang="fr-FR" smtClean="0"/>
              <a:t> message</a:t>
            </a:r>
            <a:r>
              <a:rPr lang="fr-FR" b="1" smtClean="0">
                <a:solidFill>
                  <a:schemeClr val="tx2"/>
                </a:solidFill>
              </a:rPr>
              <a:t>(s)</a:t>
            </a:r>
            <a:r>
              <a:rPr lang="fr-FR" smtClean="0"/>
              <a:t> est </a:t>
            </a:r>
            <a:r>
              <a:rPr lang="fr-FR" b="1" smtClean="0">
                <a:solidFill>
                  <a:schemeClr val="tx2"/>
                </a:solidFill>
              </a:rPr>
              <a:t>(sont)</a:t>
            </a:r>
            <a:r>
              <a:rPr lang="fr-FR" smtClean="0"/>
              <a:t> passé</a:t>
            </a:r>
            <a:r>
              <a:rPr lang="fr-FR" b="1" smtClean="0">
                <a:solidFill>
                  <a:schemeClr val="tx2"/>
                </a:solidFill>
              </a:rPr>
              <a:t>(s)</a:t>
            </a:r>
            <a:r>
              <a:rPr lang="fr-FR" smtClean="0"/>
              <a:t> par ligne de commande </a:t>
            </a:r>
          </a:p>
          <a:p>
            <a:pPr lvl="1"/>
            <a:r>
              <a:rPr lang="fr-FR" smtClean="0"/>
              <a:t>Présentation du message lettre par lettre </a:t>
            </a:r>
            <a:br>
              <a:rPr lang="fr-FR" smtClean="0"/>
            </a:br>
            <a:r>
              <a:rPr lang="fr-FR" smtClean="0"/>
              <a:t>(« </a:t>
            </a:r>
            <a:r>
              <a:rPr lang="fr-FR" b="1" smtClean="0">
                <a:solidFill>
                  <a:schemeClr val="tx2"/>
                </a:solidFill>
              </a:rPr>
              <a:t>m e s s a g e</a:t>
            </a:r>
            <a:r>
              <a:rPr lang="fr-FR" smtClean="0"/>
              <a:t> »)</a:t>
            </a:r>
          </a:p>
          <a:p>
            <a:pPr lvl="1"/>
            <a:r>
              <a:rPr lang="fr-FR" smtClean="0"/>
              <a:t>Concepts :</a:t>
            </a:r>
          </a:p>
          <a:p>
            <a:pPr lvl="2"/>
            <a:r>
              <a:rPr lang="fr-FR" smtClean="0"/>
              <a:t>Manipulation de l’argument </a:t>
            </a:r>
            <a:r>
              <a:rPr lang="fr-FR" b="1" smtClean="0">
                <a:solidFill>
                  <a:schemeClr val="tx2"/>
                </a:solidFill>
              </a:rPr>
              <a:t>String args[]</a:t>
            </a:r>
          </a:p>
          <a:p>
            <a:pPr lvl="2"/>
            <a:r>
              <a:rPr lang="fr-FR" smtClean="0"/>
              <a:t>Manipulation de la classe </a:t>
            </a:r>
            <a:r>
              <a:rPr lang="fr-FR" b="1" smtClean="0">
                <a:solidFill>
                  <a:schemeClr val="tx2"/>
                </a:solidFill>
              </a:rPr>
              <a:t>String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E9896-A40C-43D3-A9A6-E8A7B8194254}" type="slidenum">
              <a:rPr lang="fr-FR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67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Utiliser différents gestionnaires des </a:t>
            </a:r>
            <a:r>
              <a:rPr lang="fr-FR" dirty="0" err="1" smtClean="0"/>
              <a:t>layouts</a:t>
            </a:r>
            <a:r>
              <a:rPr lang="fr-FR" dirty="0" smtClean="0"/>
              <a:t> avec le convertisseur °C </a:t>
            </a:r>
            <a:r>
              <a:rPr lang="fr-FR" dirty="0" smtClean="0">
                <a:sym typeface="Symbol"/>
              </a:rPr>
              <a:t> °F</a:t>
            </a:r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BorderLayout</a:t>
            </a:r>
            <a:endParaRPr lang="fr-FR" dirty="0" smtClean="0"/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GridLayout</a:t>
            </a:r>
            <a:endParaRPr lang="fr-FR" dirty="0" smtClean="0"/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FlowLayout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1BF59-F03D-4BA0-A7CE-B380198D7EDD}" type="slidenum">
              <a:rPr lang="fr-FR"/>
              <a:pPr>
                <a:defRPr/>
              </a:pPr>
              <a:t>90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8484615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7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91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49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Présentation</a:t>
            </a:r>
            <a:endParaRPr dirty="0"/>
          </a:p>
        </p:txBody>
      </p:sp>
      <p:sp>
        <p:nvSpPr>
          <p:cNvPr id="3075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smtClean="0">
                <a:solidFill>
                  <a:schemeClr val="tx2"/>
                </a:solidFill>
              </a:rPr>
              <a:t>Contenu prévisionnel</a:t>
            </a:r>
          </a:p>
        </p:txBody>
      </p:sp>
      <p:sp>
        <p:nvSpPr>
          <p:cNvPr id="3076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mtClean="0"/>
              <a:t>Révision Programmation Orientée Objets</a:t>
            </a:r>
          </a:p>
          <a:p>
            <a:pPr lvl="1"/>
            <a:r>
              <a:rPr lang="fr-FR" smtClean="0"/>
              <a:t>Révision concepts de base (classe, objet, héritage, polymorphisme…)</a:t>
            </a:r>
          </a:p>
          <a:p>
            <a:r>
              <a:rPr lang="fr-FR" smtClean="0"/>
              <a:t>Structures des données en Java</a:t>
            </a:r>
          </a:p>
          <a:p>
            <a:pPr lvl="1"/>
            <a:r>
              <a:rPr lang="fr-FR" smtClean="0"/>
              <a:t>Array, List, Map, Set… </a:t>
            </a:r>
          </a:p>
          <a:p>
            <a:r>
              <a:rPr lang="fr-FR" smtClean="0"/>
              <a:t>Traitement d’exceptions</a:t>
            </a:r>
          </a:p>
        </p:txBody>
      </p:sp>
      <p:sp>
        <p:nvSpPr>
          <p:cNvPr id="3077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078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smtClean="0"/>
              <a:t>Interface graphique</a:t>
            </a:r>
          </a:p>
          <a:p>
            <a:pPr lvl="1"/>
            <a:r>
              <a:rPr lang="fr-FR" smtClean="0"/>
              <a:t>AWT &amp; Swing </a:t>
            </a:r>
          </a:p>
          <a:p>
            <a:pPr lvl="1"/>
            <a:r>
              <a:rPr lang="fr-FR" smtClean="0"/>
              <a:t>Traitement d’événements </a:t>
            </a:r>
          </a:p>
          <a:p>
            <a:r>
              <a:rPr lang="fr-FR" smtClean="0"/>
              <a:t>Design patterns</a:t>
            </a:r>
          </a:p>
          <a:p>
            <a:r>
              <a:rPr lang="fr-FR" smtClean="0"/>
              <a:t>Modèle MVC</a:t>
            </a:r>
          </a:p>
          <a:p>
            <a:r>
              <a:rPr lang="fr-FR" smtClean="0"/>
              <a:t>Architectures 2-tier et 3-tier</a:t>
            </a:r>
          </a:p>
          <a:p>
            <a:r>
              <a:rPr lang="fr-FR" smtClean="0"/>
              <a:t>Accès aux bases des données en Java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790369-DB35-4000-A9B7-081CEA79C39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E9A79-ACA3-43DA-ACA8-324772A612F9}" type="slidenum">
              <a:rPr lang="fr-FR"/>
              <a:pPr>
                <a:defRPr/>
              </a:pPr>
              <a:t>92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433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Design patterns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472488" cy="48402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600" b="1" dirty="0" smtClean="0">
                <a:solidFill>
                  <a:schemeClr val="tx2"/>
                </a:solidFill>
              </a:rPr>
              <a:t>Définition d’un pattern :</a:t>
            </a:r>
          </a:p>
          <a:p>
            <a:pPr lvl="1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have been proved efficient and effective by the experienced developers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Réutilisation d’un certain savoir faire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Un problème récurrent pour lequel un décrit une solution reconnue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Une règle en trois parties exprimant une relation entre un </a:t>
            </a:r>
            <a:r>
              <a:rPr lang="fr-FR" sz="2400" b="1" dirty="0" smtClean="0">
                <a:solidFill>
                  <a:srgbClr val="7030A0"/>
                </a:solidFill>
              </a:rPr>
              <a:t>contexte</a:t>
            </a:r>
            <a:r>
              <a:rPr lang="fr-FR" sz="2400" b="1" dirty="0" smtClean="0"/>
              <a:t> </a:t>
            </a:r>
            <a:r>
              <a:rPr lang="fr-FR" sz="2400" dirty="0" smtClean="0"/>
              <a:t>donné, un </a:t>
            </a:r>
            <a:r>
              <a:rPr lang="fr-FR" sz="2400" b="1" dirty="0" smtClean="0">
                <a:solidFill>
                  <a:srgbClr val="7030A0"/>
                </a:solidFill>
              </a:rPr>
              <a:t>problème récurrent </a:t>
            </a:r>
            <a:r>
              <a:rPr lang="fr-FR" sz="2400" b="1" dirty="0" smtClean="0"/>
              <a:t> </a:t>
            </a:r>
            <a:r>
              <a:rPr lang="fr-FR" sz="2400" dirty="0" smtClean="0"/>
              <a:t>dans ce contexte et une </a:t>
            </a:r>
            <a:r>
              <a:rPr lang="fr-FR" sz="2400" b="1" dirty="0" smtClean="0">
                <a:solidFill>
                  <a:srgbClr val="7030A0"/>
                </a:solidFill>
              </a:rPr>
              <a:t>solution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sz="2400" b="1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600" dirty="0" smtClean="0"/>
              <a:t>Plusieurs types de patterns</a:t>
            </a:r>
            <a:endParaRPr lang="fr-FR" sz="19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b="1" dirty="0" smtClean="0">
                <a:solidFill>
                  <a:schemeClr val="tx2"/>
                </a:solidFill>
              </a:rPr>
              <a:t>Conception (Design Patterns)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Architecturaux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Organisationnels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. . 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46777-3D2D-4DAC-89F3-56724111A53A}" type="slidenum">
              <a:rPr lang="fr-FR"/>
              <a:pPr>
                <a:defRPr/>
              </a:pPr>
              <a:t>93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08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Design patterns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Design pattern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Patron de conception logicielle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chemeClr val="tx2"/>
                </a:solidFill>
              </a:rPr>
              <a:t>Gang of Four 94 </a:t>
            </a:r>
            <a:r>
              <a:rPr lang="fr-FR" dirty="0" smtClean="0"/>
              <a:t>: </a:t>
            </a:r>
            <a:r>
              <a:rPr lang="fr-FR" sz="1900" dirty="0" smtClean="0"/>
              <a:t>Gamma, </a:t>
            </a:r>
            <a:r>
              <a:rPr lang="fr-FR" sz="1900" dirty="0" err="1" smtClean="0"/>
              <a:t>Helm</a:t>
            </a:r>
            <a:r>
              <a:rPr lang="fr-FR" sz="1900" dirty="0" smtClean="0"/>
              <a:t>, Johnson, </a:t>
            </a:r>
            <a:r>
              <a:rPr lang="fr-FR" sz="1900" dirty="0" err="1" smtClean="0"/>
              <a:t>Vlissides</a:t>
            </a:r>
            <a:r>
              <a:rPr lang="fr-FR" sz="1900" dirty="0" smtClean="0"/>
              <a:t>, « Design Patterns: </a:t>
            </a:r>
            <a:r>
              <a:rPr lang="fr-FR" sz="1900" dirty="0" err="1" smtClean="0"/>
              <a:t>Elements</a:t>
            </a:r>
            <a:r>
              <a:rPr lang="fr-FR" sz="1900" dirty="0" smtClean="0"/>
              <a:t> of </a:t>
            </a:r>
            <a:r>
              <a:rPr lang="fr-FR" sz="1900" dirty="0" err="1" smtClean="0"/>
              <a:t>reusable</a:t>
            </a:r>
            <a:r>
              <a:rPr lang="fr-FR" sz="1900" dirty="0" smtClean="0"/>
              <a:t> </a:t>
            </a:r>
            <a:r>
              <a:rPr lang="fr-FR" sz="1900" dirty="0" err="1" smtClean="0"/>
              <a:t>object</a:t>
            </a:r>
            <a:r>
              <a:rPr lang="fr-FR" sz="1900" dirty="0" smtClean="0"/>
              <a:t>-</a:t>
            </a:r>
            <a:r>
              <a:rPr lang="fr-FR" sz="1900" dirty="0" err="1" smtClean="0"/>
              <a:t>oriented</a:t>
            </a:r>
            <a:r>
              <a:rPr lang="fr-FR" sz="1900" dirty="0" smtClean="0"/>
              <a:t> software », </a:t>
            </a:r>
            <a:r>
              <a:rPr lang="fr-FR" sz="1900" dirty="0" err="1" smtClean="0"/>
              <a:t>Adison</a:t>
            </a:r>
            <a:r>
              <a:rPr lang="fr-FR" sz="1900" dirty="0" smtClean="0"/>
              <a:t>-Wesley, 1994  </a:t>
            </a:r>
            <a:endParaRPr lang="fr-FR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Eléments de définition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chemeClr val="tx2"/>
                </a:solidFill>
              </a:rPr>
              <a:t>Problème</a:t>
            </a:r>
            <a:r>
              <a:rPr lang="fr-FR" dirty="0" smtClean="0"/>
              <a:t> : conditions nécessaires à l’usage du pattern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chemeClr val="tx2"/>
                </a:solidFill>
              </a:rPr>
              <a:t>Solution</a:t>
            </a:r>
            <a:r>
              <a:rPr lang="fr-FR" dirty="0" smtClean="0"/>
              <a:t> : description des éléments qui composent le pattern et leur relation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chemeClr val="tx2"/>
                </a:solidFill>
              </a:rPr>
              <a:t>Conséquences</a:t>
            </a:r>
            <a:r>
              <a:rPr lang="fr-FR" dirty="0" smtClean="0"/>
              <a:t> : pros et cons de l’usage de pattern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67731-ECAC-4A14-92A8-E50ABD31E97C}" type="slidenum">
              <a:rPr lang="fr-FR"/>
              <a:pPr>
                <a:defRPr/>
              </a:pPr>
              <a:t>94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20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Design patterns </a:t>
            </a:r>
            <a:endParaRPr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4525963"/>
          </a:xfrm>
        </p:spPr>
        <p:txBody>
          <a:bodyPr/>
          <a:lstStyle/>
          <a:p>
            <a:r>
              <a:rPr lang="fr-FR" smtClean="0"/>
              <a:t>Quelques sites utiles sur les design patterns</a:t>
            </a:r>
          </a:p>
          <a:p>
            <a:pPr lvl="1"/>
            <a:r>
              <a:rPr lang="fr-FR" sz="2400" smtClean="0">
                <a:hlinkClick r:id="rId2"/>
              </a:rPr>
              <a:t>http://userpages.umbc.edu/~tarr/dp/fall00/cs491.html</a:t>
            </a:r>
            <a:endParaRPr lang="fr-FR" sz="2400" smtClean="0"/>
          </a:p>
          <a:p>
            <a:pPr lvl="1"/>
            <a:r>
              <a:rPr lang="fr-FR" sz="2400" smtClean="0">
                <a:hlinkClick r:id="rId3"/>
              </a:rPr>
              <a:t>http://www.javacamp.org/designPattern/</a:t>
            </a:r>
            <a:r>
              <a:rPr lang="fr-FR" sz="2400" smtClean="0"/>
              <a:t> </a:t>
            </a:r>
          </a:p>
          <a:p>
            <a:pPr lvl="1"/>
            <a:r>
              <a:rPr lang="fr-FR" sz="2400" smtClean="0">
                <a:hlinkClick r:id="rId4"/>
              </a:rPr>
              <a:t>http://www.esiee.fr/~bureaud/Unites/In413/in413.htm</a:t>
            </a:r>
            <a:r>
              <a:rPr lang="fr-FR" sz="240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FF9B5-5DEC-4AC4-AD17-6A70BB299403}" type="slidenum">
              <a:rPr lang="fr-FR"/>
              <a:pPr>
                <a:defRPr/>
              </a:pPr>
              <a:t>95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35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472488" cy="469741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Intention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« </a:t>
            </a:r>
            <a:r>
              <a:rPr lang="en-US" i="1" dirty="0" smtClean="0"/>
              <a:t>Define a one-to-many dependency between objects so that when one object changes state, all its depends are notified and updated automatically</a:t>
            </a:r>
            <a:r>
              <a:rPr lang="fr-FR" dirty="0" smtClean="0"/>
              <a:t> » (Gamma et al, 94)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Participants</a:t>
            </a:r>
            <a:r>
              <a:rPr lang="fr-FR" dirty="0" smtClean="0"/>
              <a:t> principaux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Sujet (</a:t>
            </a:r>
            <a:r>
              <a:rPr lang="fr-FR" i="1" dirty="0" err="1" smtClean="0"/>
              <a:t>Subject</a:t>
            </a:r>
            <a:r>
              <a:rPr lang="fr-FR" dirty="0" smtClean="0"/>
              <a:t>)  et observateurs (Observer)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Motivation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Un sujet possède plusieurs observateurs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Les observateurs sont </a:t>
            </a:r>
            <a:r>
              <a:rPr lang="fr-FR" dirty="0" smtClean="0"/>
              <a:t>notifiés </a:t>
            </a:r>
            <a:r>
              <a:rPr lang="fr-FR" dirty="0" smtClean="0"/>
              <a:t>de tout changement d’état du sujet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2"/>
                </a:solidFill>
              </a:rPr>
              <a:t>Publish-subscribe model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Observer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533BA-3BB8-4723-931E-9B7B8DF3DD3F}" type="slidenum">
              <a:rPr lang="fr-FR"/>
              <a:pPr>
                <a:defRPr/>
              </a:pPr>
              <a:t>96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938338"/>
            <a:ext cx="6832600" cy="427672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lass Diagram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4221088"/>
            <a:ext cx="8316913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873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Strategie</a:t>
            </a:r>
            <a:r>
              <a:rPr smtClean="0"/>
              <a:t>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329613" cy="47688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Intention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« </a:t>
            </a:r>
            <a:r>
              <a:rPr lang="en-US" i="1" dirty="0" smtClean="0"/>
              <a:t>Define a family of algorithms, encapsulate each one, and make them interchangeable. Strategy lets the algorithm vary independently from clients that use it</a:t>
            </a:r>
            <a:r>
              <a:rPr lang="fr-FR" dirty="0" smtClean="0"/>
              <a:t> » (Gamma et al., 94)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Participants</a:t>
            </a:r>
            <a:r>
              <a:rPr lang="fr-FR" dirty="0" smtClean="0"/>
              <a:t>  principaux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Stratégie (</a:t>
            </a:r>
            <a:r>
              <a:rPr lang="fr-FR" i="1" dirty="0" err="1" smtClean="0"/>
              <a:t>Strategy</a:t>
            </a:r>
            <a:r>
              <a:rPr lang="fr-FR" dirty="0" smtClean="0"/>
              <a:t>) et contexte (</a:t>
            </a:r>
            <a:r>
              <a:rPr lang="fr-FR" i="1" dirty="0" err="1" smtClean="0"/>
              <a:t>Context</a:t>
            </a:r>
            <a:r>
              <a:rPr lang="fr-FR" dirty="0" smtClean="0"/>
              <a:t>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Application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Plusieurs classes (stratégies) qui diffèrent seulement par leur comportement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Prévient l’exposition d’algorithmes et de structures de données complexes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54D5-D91A-4697-A047-0AD95D40BFEA}" type="slidenum">
              <a:rPr lang="fr-FR"/>
              <a:pPr>
                <a:defRPr/>
              </a:pPr>
              <a:t>97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350" y="3686175"/>
            <a:ext cx="7145338" cy="288607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owchart: Or 9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04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4767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Autres </a:t>
            </a:r>
            <a:r>
              <a:rPr lang="fr-FR" dirty="0"/>
              <a:t>e</a:t>
            </a:r>
            <a:r>
              <a:rPr dirty="0" err="1" smtClean="0"/>
              <a:t>xemples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571625"/>
            <a:ext cx="45720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Problème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Une arbre qui contient des branches, qui elles-aussi contiennent d’autres branches, jusqu’aux feuilles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Un panel peut contenir des éléments graphiques, dont d’autres panels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Un conteneur qui contient d’autres éléments, dont des containers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26/08/11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816E1-B695-4DED-A4FB-276F0FF5C218}" type="slidenum">
              <a:rPr lang="fr-FR"/>
              <a:pPr>
                <a:defRPr/>
              </a:pPr>
              <a:t>98</a:t>
            </a:fld>
            <a:endParaRPr lang="fr-FR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1214438" y="6305550"/>
            <a:ext cx="7286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600">
                <a:latin typeface="Calibri" pitchFamily="34" charset="0"/>
              </a:rPr>
              <a:t>Source : </a:t>
            </a:r>
            <a:r>
              <a:rPr lang="fr-FR" sz="1600">
                <a:latin typeface="Calibri" pitchFamily="34" charset="0"/>
                <a:hlinkClick r:id="rId3"/>
              </a:rPr>
              <a:t>http://www.siteduzero.com/tutoriel-3-10601-programmation-en-java.html</a:t>
            </a:r>
            <a:r>
              <a:rPr lang="fr-FR" sz="1600">
                <a:latin typeface="Calibri" pitchFamily="34" charset="0"/>
              </a:rPr>
              <a:t> </a:t>
            </a:r>
          </a:p>
        </p:txBody>
      </p:sp>
      <p:sp>
        <p:nvSpPr>
          <p:cNvPr id="8" name="Flowchart: Or 7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11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Composite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428750"/>
            <a:ext cx="8472487" cy="469741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Intention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« </a:t>
            </a:r>
            <a:r>
              <a:rPr lang="en-US" i="1" dirty="0" smtClean="0"/>
              <a:t>Compose objects into tree structures to represent part-whole hierarchies. Composite lets clients treat individual objects and compositions of </a:t>
            </a:r>
            <a:r>
              <a:rPr lang="en-US" i="1" dirty="0" err="1" smtClean="0"/>
              <a:t>objets</a:t>
            </a:r>
            <a:r>
              <a:rPr lang="en-US" i="1" dirty="0" smtClean="0"/>
              <a:t> uniformly</a:t>
            </a:r>
            <a:r>
              <a:rPr lang="fr-FR" dirty="0" smtClean="0"/>
              <a:t> » (Gamma et al., 94)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Participants</a:t>
            </a:r>
            <a:r>
              <a:rPr lang="fr-FR" dirty="0" smtClean="0"/>
              <a:t> principaux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Composition (</a:t>
            </a:r>
            <a:r>
              <a:rPr lang="fr-FR" i="1" dirty="0" smtClean="0"/>
              <a:t>Component</a:t>
            </a:r>
            <a:r>
              <a:rPr lang="fr-FR" dirty="0" smtClean="0"/>
              <a:t>), composite (</a:t>
            </a:r>
            <a:r>
              <a:rPr lang="fr-FR" i="1" dirty="0" smtClean="0"/>
              <a:t>Composite</a:t>
            </a:r>
            <a:r>
              <a:rPr lang="fr-FR" dirty="0" smtClean="0"/>
              <a:t>) et feuille (</a:t>
            </a:r>
            <a:r>
              <a:rPr lang="fr-FR" i="1" dirty="0" err="1" smtClean="0"/>
              <a:t>Leaf</a:t>
            </a:r>
            <a:r>
              <a:rPr lang="fr-FR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Application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Représenter les feuilles et les compositions uniformément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Clients ne diffèrent pas les composites des objets individuels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26/08/11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38116-E03A-4C58-AEE1-64B96B36C934}" type="slidenum">
              <a:rPr lang="fr-FR"/>
              <a:pPr>
                <a:defRPr/>
              </a:pPr>
              <a:t>99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2786063"/>
            <a:ext cx="7502525" cy="34290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owchart: Or 7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64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P1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UP1Template2</Template>
  <TotalTime>2522</TotalTime>
  <Words>7989</Words>
  <Application>Microsoft Macintosh PowerPoint</Application>
  <PresentationFormat>Présentation à l'écran (4:3)</PresentationFormat>
  <Paragraphs>1757</Paragraphs>
  <Slides>171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171</vt:i4>
      </vt:variant>
    </vt:vector>
  </HeadingPairs>
  <TitlesOfParts>
    <vt:vector size="172" baseType="lpstr">
      <vt:lpstr>UP1Template2</vt:lpstr>
      <vt:lpstr>Passerelle M1 remise à niveau</vt:lpstr>
      <vt:lpstr>Présentation</vt:lpstr>
      <vt:lpstr>Avant-propos</vt:lpstr>
      <vt:lpstr>Révision POO</vt:lpstr>
      <vt:lpstr>Concepts de base en Java</vt:lpstr>
      <vt:lpstr>Organisation du code</vt:lpstr>
      <vt:lpstr>Organisation du code</vt:lpstr>
      <vt:lpstr>Concepts de base en Java</vt:lpstr>
      <vt:lpstr>Exercice</vt:lpstr>
      <vt:lpstr>Exercice</vt:lpstr>
      <vt:lpstr>Encapsulation</vt:lpstr>
      <vt:lpstr>Héritage</vt:lpstr>
      <vt:lpstr>Héritage</vt:lpstr>
      <vt:lpstr>Héritage</vt:lpstr>
      <vt:lpstr>Exercice</vt:lpstr>
      <vt:lpstr>Exercice </vt:lpstr>
      <vt:lpstr>Interface Java</vt:lpstr>
      <vt:lpstr>Structures de données</vt:lpstr>
      <vt:lpstr>Structures de données</vt:lpstr>
      <vt:lpstr>Exercice</vt:lpstr>
      <vt:lpstr>Structures de données</vt:lpstr>
      <vt:lpstr>Exercice</vt:lpstr>
      <vt:lpstr>Structures de données</vt:lpstr>
      <vt:lpstr>Structures de données</vt:lpstr>
      <vt:lpstr>Exemple Listes</vt:lpstr>
      <vt:lpstr>Exemple Listes</vt:lpstr>
      <vt:lpstr>Exercice </vt:lpstr>
      <vt:lpstr>Structures de données</vt:lpstr>
      <vt:lpstr>Structures de données</vt:lpstr>
      <vt:lpstr>Thread ?!!</vt:lpstr>
      <vt:lpstr>Exercice</vt:lpstr>
      <vt:lpstr>Exceptions</vt:lpstr>
      <vt:lpstr>Exceptions </vt:lpstr>
      <vt:lpstr>Exemple</vt:lpstr>
      <vt:lpstr>Exemple</vt:lpstr>
      <vt:lpstr>Hiérarchie d’exceptions</vt:lpstr>
      <vt:lpstr>Exemple</vt:lpstr>
      <vt:lpstr>Exercice</vt:lpstr>
      <vt:lpstr>Présentation PowerPoint</vt:lpstr>
      <vt:lpstr>Présentation</vt:lpstr>
      <vt:lpstr>AWT</vt:lpstr>
      <vt:lpstr>Swing</vt:lpstr>
      <vt:lpstr>Hiérarchie de classes</vt:lpstr>
      <vt:lpstr>Hiérarchie Swing</vt:lpstr>
      <vt:lpstr>Containers </vt:lpstr>
      <vt:lpstr>Containers</vt:lpstr>
      <vt:lpstr>Components</vt:lpstr>
      <vt:lpstr>Components </vt:lpstr>
      <vt:lpstr>AWT x Swing</vt:lpstr>
      <vt:lpstr>Quelques composants</vt:lpstr>
      <vt:lpstr>Création d’un menu…</vt:lpstr>
      <vt:lpstr>Autres composants…</vt:lpstr>
      <vt:lpstr>Traitement d’événements </vt:lpstr>
      <vt:lpstr>Traitement d’événements </vt:lpstr>
      <vt:lpstr>Traitement d’événements </vt:lpstr>
      <vt:lpstr>Hiérarchie d’événements </vt:lpstr>
      <vt:lpstr>Hiérarchie des listeners  </vt:lpstr>
      <vt:lpstr>Définition d’un listener </vt:lpstr>
      <vt:lpstr>Traitement dans la propre classe </vt:lpstr>
      <vt:lpstr>Exemple dans la propre classe </vt:lpstr>
      <vt:lpstr>Exercice</vt:lpstr>
      <vt:lpstr>Exercice</vt:lpstr>
      <vt:lpstr>Présentation PowerPoint</vt:lpstr>
      <vt:lpstr>Traitement dans une classe anonyme </vt:lpstr>
      <vt:lpstr>Exemple dans une classe anonyme </vt:lpstr>
      <vt:lpstr>Exercice</vt:lpstr>
      <vt:lpstr>Traitement dans une inner class</vt:lpstr>
      <vt:lpstr>Exemple dans une inner class</vt:lpstr>
      <vt:lpstr>Exercice</vt:lpstr>
      <vt:lpstr>Traitement dans une classe dédiée</vt:lpstr>
      <vt:lpstr>Listener dans une classe dédiée</vt:lpstr>
      <vt:lpstr>Exemple dans une classe dédiée </vt:lpstr>
      <vt:lpstr>Exercice</vt:lpstr>
      <vt:lpstr>Exercice</vt:lpstr>
      <vt:lpstr>Présentation PowerPoint</vt:lpstr>
      <vt:lpstr>Gestionnaires de placement</vt:lpstr>
      <vt:lpstr>Gestionnaires de placement</vt:lpstr>
      <vt:lpstr>BorderLayout</vt:lpstr>
      <vt:lpstr>Exemple</vt:lpstr>
      <vt:lpstr>FlowLayout</vt:lpstr>
      <vt:lpstr>  Exemple</vt:lpstr>
      <vt:lpstr>Exemple</vt:lpstr>
      <vt:lpstr>GridLayout</vt:lpstr>
      <vt:lpstr>Exemple</vt:lpstr>
      <vt:lpstr>GridBagLayout</vt:lpstr>
      <vt:lpstr>Exemple</vt:lpstr>
      <vt:lpstr>GridBagConstraints</vt:lpstr>
      <vt:lpstr>GridBagConstraints</vt:lpstr>
      <vt:lpstr>Exemple</vt:lpstr>
      <vt:lpstr>Exercice</vt:lpstr>
      <vt:lpstr>Présentation PowerPoint</vt:lpstr>
      <vt:lpstr>Présentation</vt:lpstr>
      <vt:lpstr>Design patterns </vt:lpstr>
      <vt:lpstr>Design patterns </vt:lpstr>
      <vt:lpstr>Design patterns </vt:lpstr>
      <vt:lpstr>Observer</vt:lpstr>
      <vt:lpstr>Strategie </vt:lpstr>
      <vt:lpstr>Autres exemples </vt:lpstr>
      <vt:lpstr>Composite </vt:lpstr>
      <vt:lpstr>Composite</vt:lpstr>
      <vt:lpstr>Facade</vt:lpstr>
      <vt:lpstr>Modèle MVC</vt:lpstr>
      <vt:lpstr>Modèle MVC</vt:lpstr>
      <vt:lpstr>Modèle MVC</vt:lpstr>
      <vt:lpstr>MVC par Sun</vt:lpstr>
      <vt:lpstr>MVC par Sun</vt:lpstr>
      <vt:lpstr>Une application selon MVC</vt:lpstr>
      <vt:lpstr>Une application selon MVC</vt:lpstr>
      <vt:lpstr>Avantages MVC</vt:lpstr>
      <vt:lpstr>Exemple </vt:lpstr>
      <vt:lpstr>Présentation PowerPoint</vt:lpstr>
      <vt:lpstr>Exemple : interactions</vt:lpstr>
      <vt:lpstr>Exemple</vt:lpstr>
      <vt:lpstr>Exemple : le modèle</vt:lpstr>
      <vt:lpstr>Exemple :  Les événements et les écouteurs </vt:lpstr>
      <vt:lpstr>Exemple : le contrôleur</vt:lpstr>
      <vt:lpstr>Exemple : la vue abstraite</vt:lpstr>
      <vt:lpstr>Exemple : les vues concrètes  </vt:lpstr>
      <vt:lpstr>Exemple : les vues concrètes  </vt:lpstr>
      <vt:lpstr>Exemple : les vues concrètes </vt:lpstr>
      <vt:lpstr>Exemple : les vues concrètes </vt:lpstr>
      <vt:lpstr>Exemple : l’application</vt:lpstr>
      <vt:lpstr>Exercice</vt:lpstr>
      <vt:lpstr>Exercices</vt:lpstr>
      <vt:lpstr>Exercice</vt:lpstr>
      <vt:lpstr>Présentation PowerPoint</vt:lpstr>
      <vt:lpstr>Présentation</vt:lpstr>
      <vt:lpstr>Architectures</vt:lpstr>
      <vt:lpstr>Architecture en 2 couches</vt:lpstr>
      <vt:lpstr>Limites des 2 couches</vt:lpstr>
      <vt:lpstr>Architecture en 3 couches</vt:lpstr>
      <vt:lpstr>Architecture en 3 couches</vt:lpstr>
      <vt:lpstr>Architecture en 3 couches</vt:lpstr>
      <vt:lpstr>Architecture en 3 couches</vt:lpstr>
      <vt:lpstr>Architecture en 3 couches</vt:lpstr>
      <vt:lpstr>Connexion aux bases de données JDBC</vt:lpstr>
      <vt:lpstr>JDBC</vt:lpstr>
      <vt:lpstr>JDBC</vt:lpstr>
      <vt:lpstr>Architecture avec JDBC</vt:lpstr>
      <vt:lpstr>Connexion JDBC</vt:lpstr>
      <vt:lpstr>Connexion JDBC</vt:lpstr>
      <vt:lpstr>Connexion JDBC</vt:lpstr>
      <vt:lpstr>Connexion JDBC</vt:lpstr>
      <vt:lpstr>Connexion JDBC</vt:lpstr>
      <vt:lpstr>Connexion JDBC</vt:lpstr>
      <vt:lpstr>Connexion JDBC</vt:lpstr>
      <vt:lpstr>Connexion JDBC</vt:lpstr>
      <vt:lpstr>Connexion JDBC</vt:lpstr>
      <vt:lpstr>Manipulation BD  </vt:lpstr>
      <vt:lpstr>Manipulation BD </vt:lpstr>
      <vt:lpstr>Manipulation BD </vt:lpstr>
      <vt:lpstr>Exemple</vt:lpstr>
      <vt:lpstr>Exemple </vt:lpstr>
      <vt:lpstr>Exemple </vt:lpstr>
      <vt:lpstr>Exemple </vt:lpstr>
      <vt:lpstr>Exemple </vt:lpstr>
      <vt:lpstr>Exercice</vt:lpstr>
      <vt:lpstr>Streams </vt:lpstr>
      <vt:lpstr>Streams</vt:lpstr>
      <vt:lpstr>Exercice</vt:lpstr>
      <vt:lpstr>Sérialisation </vt:lpstr>
      <vt:lpstr>Exemple</vt:lpstr>
      <vt:lpstr>Exercice</vt:lpstr>
      <vt:lpstr>Propriétés</vt:lpstr>
      <vt:lpstr>Propriétés </vt:lpstr>
      <vt:lpstr>Exemple</vt:lpstr>
      <vt:lpstr>Exemple</vt:lpstr>
      <vt:lpstr>Exemple</vt:lpstr>
      <vt:lpstr>Propriétés du système</vt:lpstr>
      <vt:lpstr>Exemple </vt:lpstr>
      <vt:lpstr>Exercice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Passerelle M1 remise à niveau</dc:title>
  <dc:creator>Manuele Kirsch Pinheiro</dc:creator>
  <cp:lastModifiedBy>Manuele Kirsch Pinheiro</cp:lastModifiedBy>
  <cp:revision>48</cp:revision>
  <cp:lastPrinted>2011-08-23T12:36:16Z</cp:lastPrinted>
  <dcterms:created xsi:type="dcterms:W3CDTF">2011-08-23T12:28:46Z</dcterms:created>
  <dcterms:modified xsi:type="dcterms:W3CDTF">2011-08-26T22:48:34Z</dcterms:modified>
</cp:coreProperties>
</file>