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06"/>
  </p:notesMasterIdLst>
  <p:handoutMasterIdLst>
    <p:handoutMasterId r:id="rId207"/>
  </p:handoutMasterIdLst>
  <p:sldIdLst>
    <p:sldId id="258" r:id="rId2"/>
    <p:sldId id="259" r:id="rId3"/>
    <p:sldId id="459" r:id="rId4"/>
    <p:sldId id="262" r:id="rId5"/>
    <p:sldId id="458" r:id="rId6"/>
    <p:sldId id="265" r:id="rId7"/>
    <p:sldId id="263" r:id="rId8"/>
    <p:sldId id="266" r:id="rId9"/>
    <p:sldId id="267" r:id="rId10"/>
    <p:sldId id="462" r:id="rId11"/>
    <p:sldId id="463" r:id="rId12"/>
    <p:sldId id="469" r:id="rId13"/>
    <p:sldId id="470" r:id="rId14"/>
    <p:sldId id="471" r:id="rId15"/>
    <p:sldId id="268" r:id="rId16"/>
    <p:sldId id="460" r:id="rId17"/>
    <p:sldId id="461" r:id="rId18"/>
    <p:sldId id="269" r:id="rId19"/>
    <p:sldId id="464" r:id="rId20"/>
    <p:sldId id="465" r:id="rId21"/>
    <p:sldId id="272" r:id="rId22"/>
    <p:sldId id="276" r:id="rId23"/>
    <p:sldId id="273" r:id="rId24"/>
    <p:sldId id="431" r:id="rId25"/>
    <p:sldId id="466" r:id="rId26"/>
    <p:sldId id="467" r:id="rId27"/>
    <p:sldId id="278" r:id="rId28"/>
    <p:sldId id="468" r:id="rId29"/>
    <p:sldId id="476" r:id="rId30"/>
    <p:sldId id="433" r:id="rId31"/>
    <p:sldId id="281" r:id="rId32"/>
    <p:sldId id="282" r:id="rId33"/>
    <p:sldId id="285" r:id="rId34"/>
    <p:sldId id="477" r:id="rId35"/>
    <p:sldId id="289" r:id="rId36"/>
    <p:sldId id="473" r:id="rId37"/>
    <p:sldId id="474" r:id="rId38"/>
    <p:sldId id="291" r:id="rId39"/>
    <p:sldId id="475" r:id="rId40"/>
    <p:sldId id="292" r:id="rId41"/>
    <p:sldId id="293" r:id="rId42"/>
    <p:sldId id="479" r:id="rId43"/>
    <p:sldId id="480" r:id="rId44"/>
    <p:sldId id="481" r:id="rId45"/>
    <p:sldId id="482" r:id="rId46"/>
    <p:sldId id="483" r:id="rId47"/>
    <p:sldId id="484" r:id="rId48"/>
    <p:sldId id="485" r:id="rId49"/>
    <p:sldId id="486" r:id="rId50"/>
    <p:sldId id="478" r:id="rId51"/>
    <p:sldId id="487" r:id="rId52"/>
    <p:sldId id="488" r:id="rId53"/>
    <p:sldId id="489" r:id="rId54"/>
    <p:sldId id="493" r:id="rId55"/>
    <p:sldId id="492" r:id="rId56"/>
    <p:sldId id="500" r:id="rId57"/>
    <p:sldId id="494" r:id="rId58"/>
    <p:sldId id="495" r:id="rId59"/>
    <p:sldId id="496" r:id="rId60"/>
    <p:sldId id="497" r:id="rId61"/>
    <p:sldId id="491" r:id="rId62"/>
    <p:sldId id="302" r:id="rId63"/>
    <p:sldId id="442" r:id="rId64"/>
    <p:sldId id="303" r:id="rId65"/>
    <p:sldId id="443" r:id="rId66"/>
    <p:sldId id="304" r:id="rId67"/>
    <p:sldId id="305" r:id="rId68"/>
    <p:sldId id="306" r:id="rId69"/>
    <p:sldId id="307" r:id="rId70"/>
    <p:sldId id="444" r:id="rId71"/>
    <p:sldId id="445" r:id="rId72"/>
    <p:sldId id="446" r:id="rId73"/>
    <p:sldId id="447" r:id="rId74"/>
    <p:sldId id="308" r:id="rId75"/>
    <p:sldId id="309" r:id="rId76"/>
    <p:sldId id="310" r:id="rId77"/>
    <p:sldId id="311" r:id="rId78"/>
    <p:sldId id="312" r:id="rId79"/>
    <p:sldId id="313" r:id="rId80"/>
    <p:sldId id="314" r:id="rId81"/>
    <p:sldId id="315" r:id="rId82"/>
    <p:sldId id="316" r:id="rId83"/>
    <p:sldId id="449" r:id="rId84"/>
    <p:sldId id="317" r:id="rId85"/>
    <p:sldId id="318" r:id="rId86"/>
    <p:sldId id="319" r:id="rId87"/>
    <p:sldId id="320" r:id="rId88"/>
    <p:sldId id="321" r:id="rId89"/>
    <p:sldId id="322" r:id="rId90"/>
    <p:sldId id="323" r:id="rId91"/>
    <p:sldId id="324" r:id="rId92"/>
    <p:sldId id="325" r:id="rId93"/>
    <p:sldId id="326" r:id="rId94"/>
    <p:sldId id="327" r:id="rId95"/>
    <p:sldId id="328" r:id="rId96"/>
    <p:sldId id="329" r:id="rId97"/>
    <p:sldId id="333" r:id="rId98"/>
    <p:sldId id="334" r:id="rId99"/>
    <p:sldId id="451" r:id="rId100"/>
    <p:sldId id="452" r:id="rId101"/>
    <p:sldId id="453" r:id="rId102"/>
    <p:sldId id="335" r:id="rId103"/>
    <p:sldId id="336" r:id="rId104"/>
    <p:sldId id="337" r:id="rId105"/>
    <p:sldId id="338" r:id="rId106"/>
    <p:sldId id="339" r:id="rId107"/>
    <p:sldId id="340" r:id="rId108"/>
    <p:sldId id="341" r:id="rId109"/>
    <p:sldId id="342" r:id="rId110"/>
    <p:sldId id="498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377" r:id="rId124"/>
    <p:sldId id="378" r:id="rId125"/>
    <p:sldId id="379" r:id="rId126"/>
    <p:sldId id="380" r:id="rId127"/>
    <p:sldId id="381" r:id="rId128"/>
    <p:sldId id="382" r:id="rId129"/>
    <p:sldId id="383" r:id="rId130"/>
    <p:sldId id="384" r:id="rId131"/>
    <p:sldId id="385" r:id="rId132"/>
    <p:sldId id="386" r:id="rId133"/>
    <p:sldId id="390" r:id="rId134"/>
    <p:sldId id="387" r:id="rId135"/>
    <p:sldId id="499" r:id="rId136"/>
    <p:sldId id="393" r:id="rId137"/>
    <p:sldId id="394" r:id="rId138"/>
    <p:sldId id="395" r:id="rId139"/>
    <p:sldId id="396" r:id="rId140"/>
    <p:sldId id="397" r:id="rId141"/>
    <p:sldId id="398" r:id="rId142"/>
    <p:sldId id="399" r:id="rId143"/>
    <p:sldId id="400" r:id="rId144"/>
    <p:sldId id="401" r:id="rId145"/>
    <p:sldId id="402" r:id="rId146"/>
    <p:sldId id="403" r:id="rId147"/>
    <p:sldId id="404" r:id="rId148"/>
    <p:sldId id="405" r:id="rId149"/>
    <p:sldId id="457" r:id="rId150"/>
    <p:sldId id="406" r:id="rId151"/>
    <p:sldId id="407" r:id="rId152"/>
    <p:sldId id="408" r:id="rId153"/>
    <p:sldId id="409" r:id="rId154"/>
    <p:sldId id="410" r:id="rId155"/>
    <p:sldId id="411" r:id="rId156"/>
    <p:sldId id="412" r:id="rId157"/>
    <p:sldId id="413" r:id="rId158"/>
    <p:sldId id="414" r:id="rId159"/>
    <p:sldId id="415" r:id="rId160"/>
    <p:sldId id="416" r:id="rId161"/>
    <p:sldId id="417" r:id="rId162"/>
    <p:sldId id="418" r:id="rId163"/>
    <p:sldId id="419" r:id="rId164"/>
    <p:sldId id="420" r:id="rId165"/>
    <p:sldId id="421" r:id="rId166"/>
    <p:sldId id="501" r:id="rId167"/>
    <p:sldId id="502" r:id="rId168"/>
    <p:sldId id="518" r:id="rId169"/>
    <p:sldId id="514" r:id="rId170"/>
    <p:sldId id="515" r:id="rId171"/>
    <p:sldId id="516" r:id="rId172"/>
    <p:sldId id="517" r:id="rId173"/>
    <p:sldId id="436" r:id="rId174"/>
    <p:sldId id="437" r:id="rId175"/>
    <p:sldId id="438" r:id="rId176"/>
    <p:sldId id="439" r:id="rId177"/>
    <p:sldId id="440" r:id="rId178"/>
    <p:sldId id="441" r:id="rId179"/>
    <p:sldId id="422" r:id="rId180"/>
    <p:sldId id="423" r:id="rId181"/>
    <p:sldId id="424" r:id="rId182"/>
    <p:sldId id="425" r:id="rId183"/>
    <p:sldId id="426" r:id="rId184"/>
    <p:sldId id="427" r:id="rId185"/>
    <p:sldId id="428" r:id="rId186"/>
    <p:sldId id="429" r:id="rId187"/>
    <p:sldId id="520" r:id="rId188"/>
    <p:sldId id="522" r:id="rId189"/>
    <p:sldId id="523" r:id="rId190"/>
    <p:sldId id="524" r:id="rId191"/>
    <p:sldId id="525" r:id="rId192"/>
    <p:sldId id="526" r:id="rId193"/>
    <p:sldId id="527" r:id="rId194"/>
    <p:sldId id="503" r:id="rId195"/>
    <p:sldId id="504" r:id="rId196"/>
    <p:sldId id="505" r:id="rId197"/>
    <p:sldId id="506" r:id="rId198"/>
    <p:sldId id="507" r:id="rId199"/>
    <p:sldId id="508" r:id="rId200"/>
    <p:sldId id="509" r:id="rId201"/>
    <p:sldId id="510" r:id="rId202"/>
    <p:sldId id="511" r:id="rId203"/>
    <p:sldId id="512" r:id="rId204"/>
    <p:sldId id="513" r:id="rId205"/>
  </p:sldIdLst>
  <p:sldSz cx="9144000" cy="6858000" type="screen4x3"/>
  <p:notesSz cx="6877050" cy="10001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757" autoAdjust="0"/>
  </p:normalViewPr>
  <p:slideViewPr>
    <p:cSldViewPr>
      <p:cViewPr varScale="1">
        <p:scale>
          <a:sx n="75" d="100"/>
          <a:sy n="75" d="100"/>
        </p:scale>
        <p:origin x="-13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slide" Target="slides/slide196.xml"/><Relationship Id="rId198" Type="http://schemas.openxmlformats.org/officeDocument/2006/relationships/slide" Target="slides/slide197.xml"/><Relationship Id="rId199" Type="http://schemas.openxmlformats.org/officeDocument/2006/relationships/slide" Target="slides/slide19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200" Type="http://schemas.openxmlformats.org/officeDocument/2006/relationships/slide" Target="slides/slide199.xml"/><Relationship Id="rId201" Type="http://schemas.openxmlformats.org/officeDocument/2006/relationships/slide" Target="slides/slide200.xml"/><Relationship Id="rId202" Type="http://schemas.openxmlformats.org/officeDocument/2006/relationships/slide" Target="slides/slide201.xml"/><Relationship Id="rId203" Type="http://schemas.openxmlformats.org/officeDocument/2006/relationships/slide" Target="slides/slide202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204" Type="http://schemas.openxmlformats.org/officeDocument/2006/relationships/slide" Target="slides/slide203.xml"/><Relationship Id="rId205" Type="http://schemas.openxmlformats.org/officeDocument/2006/relationships/slide" Target="slides/slide204.xml"/><Relationship Id="rId206" Type="http://schemas.openxmlformats.org/officeDocument/2006/relationships/notesMaster" Target="notesMasters/notesMaster1.xml"/><Relationship Id="rId207" Type="http://schemas.openxmlformats.org/officeDocument/2006/relationships/handoutMaster" Target="handoutMasters/handoutMaster1.xml"/><Relationship Id="rId208" Type="http://schemas.openxmlformats.org/officeDocument/2006/relationships/printerSettings" Target="printerSettings/printerSettings1.bin"/><Relationship Id="rId209" Type="http://schemas.openxmlformats.org/officeDocument/2006/relationships/presProps" Target="presProps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210" Type="http://schemas.openxmlformats.org/officeDocument/2006/relationships/viewProps" Target="viewProps.xml"/><Relationship Id="rId211" Type="http://schemas.openxmlformats.org/officeDocument/2006/relationships/theme" Target="theme/theme1.xml"/><Relationship Id="rId212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48F62-0E7D-4614-9CF3-71025A2269F4}" type="datetimeFigureOut">
              <a:rPr lang="fr-FR" smtClean="0"/>
              <a:t>28/08/13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5725" y="9499600"/>
            <a:ext cx="2979738" cy="500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A75DE-6436-4861-9046-A4B48795E31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357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FB355032-24C2-4F24-8129-D594D0258EF2}" type="datetimeFigureOut">
              <a:rPr lang="fr-FR" smtClean="0"/>
              <a:t>28/08/13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vert="horz" lIns="96442" tIns="48221" rIns="96442" bIns="482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5404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7BD1C951-35ED-48E5-98CD-8FD4C212E5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2930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1C951-35ED-48E5-98CD-8FD4C212E5C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803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Les 3 implémentations sur le convertisseur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3589" indent="-3013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5522" indent="-24110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87731" indent="-24110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69940" indent="-24110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2149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34357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16566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98775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DF7AFE-014B-4CE1-89FF-555D9286457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87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Les 3 implémentations sur le convertisseur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3589" indent="-3013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5522" indent="-24110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87731" indent="-24110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69940" indent="-24110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2149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34357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16566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98775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1F23D0-6DA3-4E73-966A-34E5D00EA72A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88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Les 3 implémentations sur le convertisseur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3589" indent="-3013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5522" indent="-24110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87731" indent="-24110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69940" indent="-24110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2149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34357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16566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98775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3AC21A-3EAA-427D-B3A8-405D6FD0F23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90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dirty="0" smtClean="0"/>
              <a:t>Les 3 implémentations sur le convertisseur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3589" indent="-3013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5522" indent="-24110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87731" indent="-24110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69940" indent="-24110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2149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34357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16566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98775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210EE8-7931-4122-B9A5-9BDEE80AC4FD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92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3589" indent="-3013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5522" indent="-24110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87731" indent="-24110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69940" indent="-24110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2149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34357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16566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98775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39FAFF-4CBF-4FD9-9DA5-F052EC0EEBA6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96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1E6F17-4385-4F05-A30F-3B80F5C9998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161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Fichier + code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7577BC-CE07-48B2-BFC0-F78EFBFE948E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181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Au tableau :</a:t>
            </a:r>
            <a:r>
              <a:rPr lang="fr-FR" baseline="0" dirty="0" smtClean="0"/>
              <a:t> </a:t>
            </a:r>
          </a:p>
          <a:p>
            <a:r>
              <a:rPr lang="fr-FR" baseline="0" dirty="0" smtClean="0"/>
              <a:t>Schéma de l’objet, passage par référence (référence au tableau </a:t>
            </a:r>
            <a:r>
              <a:rPr lang="fr-FR" baseline="0" dirty="0" err="1" smtClean="0"/>
              <a:t>t</a:t>
            </a:r>
            <a:r>
              <a:rPr lang="fr-FR" baseline="0" dirty="0" smtClean="0"/>
              <a:t>), main qui modifie directement le contenu du tableau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5CEB3-FD7A-459F-97B7-F9B6B76DE3FA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93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Captures d’écran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3589" indent="-3013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5522" indent="-24110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87731" indent="-24110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69940" indent="-24110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2149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34357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16566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98775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BCFDD9-550C-4EAC-B93E-A958063A7FA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Diagramme de séquence 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3589" indent="-3013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5522" indent="-24110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87731" indent="-24110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69940" indent="-24110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2149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34357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16566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98775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4A7B71-19A8-4F4A-A7AC-24B63812DEE6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75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Diagramme de séquence 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3589" indent="-3013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5522" indent="-24110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87731" indent="-24110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69940" indent="-24110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2149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34357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16566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98775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A97A7F-90DE-44E8-A2DC-A3615A8051B9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76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Les 3 implémentations sur le convertisseur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3589" indent="-3013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5522" indent="-24110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87731" indent="-24110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69940" indent="-24110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2149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34357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16566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98775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76589F-F0ED-4DBD-A2F1-B64AA4CDC4C7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80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Les 3 implémentations sur le convertisseur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3589" indent="-3013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5522" indent="-24110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87731" indent="-24110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69940" indent="-24110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2149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34357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16566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98775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D36472-5D7C-4BEE-A06E-1F56A9E4931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81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Les 3 implémentations sur le convertisseur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3589" indent="-3013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5522" indent="-24110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87731" indent="-24110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69940" indent="-24110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2149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34357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16566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98775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13B0D6-FE52-4BD9-B3D1-4D48A3CD4DD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84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Les 3 implémentations sur le convertisseur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3589" indent="-30138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5522" indent="-24110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87731" indent="-24110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69940" indent="-24110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2149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34357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16566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98775" indent="-24110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7306DE-ED38-434E-BC2F-9FEF7124913D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85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814CB-4630-4FCC-ABB6-43E013BA9101}" type="datetime1">
              <a:rPr lang="fr-FR" smtClean="0"/>
              <a:t>28/08/13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FBE2D-6A74-41EE-9BCF-5E1643E2A027}" type="datetime1">
              <a:rPr lang="fr-FR" smtClean="0"/>
              <a:t>28/08/13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F434B-1CEF-4423-94BD-D41000ABF781}" type="datetime1">
              <a:rPr lang="fr-FR" smtClean="0"/>
              <a:t>28/08/13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15B3-16A3-4905-B4F3-EB38921B7931}" type="datetime1">
              <a:rPr lang="fr-FR" smtClean="0"/>
              <a:t>28/08/13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BA7F2-4DC8-45A1-B73E-D3B91AD29F66}" type="datetime1">
              <a:rPr lang="fr-FR" smtClean="0"/>
              <a:t>28/08/13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F946-268A-4DA7-A214-038CDA2D2B0A}" type="datetime1">
              <a:rPr lang="fr-FR" smtClean="0"/>
              <a:t>28/08/13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C28AC-1A88-487E-87A2-66C8D2334A4A}" type="datetime1">
              <a:rPr lang="fr-FR" smtClean="0"/>
              <a:t>28/08/13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0695-82EE-4733-8FB9-B0DC2F905EF4}" type="datetime1">
              <a:rPr lang="fr-FR" smtClean="0"/>
              <a:t>28/08/13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138-B6C4-4CE1-8D87-DF4954C3CA8D}" type="datetime1">
              <a:rPr lang="fr-FR" smtClean="0"/>
              <a:t>28/08/13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2632-8437-4468-84C3-990C594BCA92}" type="datetime1">
              <a:rPr lang="fr-FR" smtClean="0"/>
              <a:t>28/08/13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59FD-6394-470F-BC28-6920E02C7B0E}" type="datetime1">
              <a:rPr lang="fr-FR" smtClean="0"/>
              <a:t>28/08/13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g"/><Relationship Id="rId1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9a00c00egerdp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712" y="71414"/>
            <a:ext cx="69928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0FA36-37B9-46C6-9541-446C0644819D}" type="datetime1">
              <a:rPr lang="fr-FR" smtClean="0"/>
              <a:t>28/08/13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9BE58-7793-45FF-A067-2A41621469A2}" type="slidenum">
              <a:rPr lang="fr-FR" smtClean="0"/>
              <a:t>‹#›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000100" y="6286520"/>
            <a:ext cx="8072462" cy="158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 descr="cartouche_logo_univ-paris1_294C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9" y="44624"/>
            <a:ext cx="1907704" cy="547192"/>
          </a:xfrm>
          <a:prstGeom prst="rect">
            <a:avLst/>
          </a:prstGeom>
        </p:spPr>
      </p:pic>
      <p:pic>
        <p:nvPicPr>
          <p:cNvPr id="11" name="Image 10" descr="logo_miage_bleu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4" y="620688"/>
            <a:ext cx="1376715" cy="6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Manuele.Kirsch-Pinheiro@univ-paris1.fr" TargetMode="External"/><Relationship Id="rId3" Type="http://schemas.openxmlformats.org/officeDocument/2006/relationships/hyperlink" Target="http://mkirschp.free.fr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9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4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4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4" Type="http://schemas.openxmlformats.org/officeDocument/2006/relationships/image" Target="../media/image115.png"/><Relationship Id="rId5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7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9.jpe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0.png"/><Relationship Id="rId3" Type="http://schemas.openxmlformats.org/officeDocument/2006/relationships/image" Target="../media/image7.pn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.jpe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2.jpe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aptiste-wicht.developpez.com/tutoriel/conception/mvc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3.pn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4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4" Type="http://schemas.openxmlformats.org/officeDocument/2006/relationships/image" Target="../media/image12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5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8.png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1.png"/><Relationship Id="rId3" Type="http://schemas.openxmlformats.org/officeDocument/2006/relationships/image" Target="../media/image132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4" Type="http://schemas.openxmlformats.org/officeDocument/2006/relationships/image" Target="../media/image135.png"/><Relationship Id="rId5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3.png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4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7.pn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0.png"/><Relationship Id="rId3" Type="http://schemas.openxmlformats.org/officeDocument/2006/relationships/image" Target="../media/image141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4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4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5.png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8.png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9.png"/><Relationship Id="rId3" Type="http://schemas.openxmlformats.org/officeDocument/2006/relationships/image" Target="../media/image150.png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1.png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2.jpeg"/><Relationship Id="rId3" Type="http://schemas.openxmlformats.org/officeDocument/2006/relationships/image" Target="../media/image153.jpeg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3.jpeg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4.png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5.png"/><Relationship Id="rId3" Type="http://schemas.openxmlformats.org/officeDocument/2006/relationships/image" Target="../media/image156.png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7.png"/><Relationship Id="rId3" Type="http://schemas.openxmlformats.org/officeDocument/2006/relationships/image" Target="../media/image7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0.png"/><Relationship Id="rId3" Type="http://schemas.openxmlformats.org/officeDocument/2006/relationships/image" Target="../media/image7.pn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1.png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3.png"/><Relationship Id="rId3" Type="http://schemas.openxmlformats.org/officeDocument/2006/relationships/image" Target="../media/image7.png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4.png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0.png"/><Relationship Id="rId3" Type="http://schemas.openxmlformats.org/officeDocument/2006/relationships/image" Target="../media/image7.png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4" Type="http://schemas.openxmlformats.org/officeDocument/2006/relationships/image" Target="../media/image167.png"/><Relationship Id="rId5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9.png"/><Relationship Id="rId3" Type="http://schemas.openxmlformats.org/officeDocument/2006/relationships/image" Target="../media/image170.png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1.png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2.png"/><Relationship Id="rId3" Type="http://schemas.openxmlformats.org/officeDocument/2006/relationships/image" Target="../media/image173.png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4.png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5.png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6.png"/><Relationship Id="rId3" Type="http://schemas.openxmlformats.org/officeDocument/2006/relationships/image" Target="../media/image177.png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4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8.png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7.png"/><Relationship Id="rId5" Type="http://schemas.openxmlformats.org/officeDocument/2006/relationships/image" Target="../media/image28.jpeg"/><Relationship Id="rId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1.png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2.png"/><Relationship Id="rId3" Type="http://schemas.openxmlformats.org/officeDocument/2006/relationships/image" Target="../media/image183.png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4.png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5.png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4" Type="http://schemas.openxmlformats.org/officeDocument/2006/relationships/image" Target="../media/image18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4" Type="http://schemas.openxmlformats.org/officeDocument/2006/relationships/image" Target="../media/image19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9.png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4" Type="http://schemas.openxmlformats.org/officeDocument/2006/relationships/image" Target="../media/image19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2.png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4" Type="http://schemas.openxmlformats.org/officeDocument/2006/relationships/image" Target="../media/image19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5.png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8.png"/><Relationship Id="rId3" Type="http://schemas.openxmlformats.org/officeDocument/2006/relationships/image" Target="../media/image199.png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0.png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1.png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2.png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ng"/><Relationship Id="rId3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wmf"/><Relationship Id="rId3" Type="http://schemas.openxmlformats.org/officeDocument/2006/relationships/image" Target="../media/image44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tif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hyperlink" Target="http://www.siteduzero.com/tutoriel-3-10601-programmation-en-java.html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rticle.kth.se/~lindsey/JavaCourse/Book/Part1/Java/Chapter06/swing.html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image" Target="../media/image7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5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Relationship Id="rId3" Type="http://schemas.openxmlformats.org/officeDocument/2006/relationships/image" Target="../media/image83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4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6" Type="http://schemas.openxmlformats.org/officeDocument/2006/relationships/image" Target="../media/image96.png"/><Relationship Id="rId7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4" Type="http://schemas.openxmlformats.org/officeDocument/2006/relationships/image" Target="../media/image99.png"/><Relationship Id="rId5" Type="http://schemas.openxmlformats.org/officeDocument/2006/relationships/image" Target="../media/image100.png"/><Relationship Id="rId6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4" Type="http://schemas.openxmlformats.org/officeDocument/2006/relationships/image" Target="../media/image10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..%5C..%5Cjava%5Cawt%5CLayoutManager.html" TargetMode="Externa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png"/><Relationship Id="rId3" Type="http://schemas.openxmlformats.org/officeDocument/2006/relationships/image" Target="../media/image105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png"/><Relationship Id="rId3" Type="http://schemas.openxmlformats.org/officeDocument/2006/relationships/image" Target="../media/image10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/>
              <a:t>Remise à </a:t>
            </a:r>
            <a:r>
              <a:rPr lang="fr-FR" dirty="0" smtClean="0"/>
              <a:t>Niveau</a:t>
            </a:r>
            <a:br>
              <a:rPr lang="fr-FR" dirty="0" smtClean="0"/>
            </a:br>
            <a:r>
              <a:rPr dirty="0" smtClean="0"/>
              <a:t>Passerelle M1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313" y="3929063"/>
            <a:ext cx="6400800" cy="1995487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4000" b="1" dirty="0" smtClean="0">
                <a:solidFill>
                  <a:schemeClr val="tx2"/>
                </a:solidFill>
              </a:rPr>
              <a:t>Manuele Kirsch Pinheiro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solidFill>
                  <a:schemeClr val="tx2"/>
                </a:solidFill>
              </a:rPr>
              <a:t>Maître de conférences en Informatique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solidFill>
                  <a:schemeClr val="tx2"/>
                </a:solidFill>
              </a:rPr>
              <a:t>Centre de Recherche en Informatique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solidFill>
                  <a:schemeClr val="tx2"/>
                </a:solidFill>
              </a:rPr>
              <a:t>Université Paris 1 – Panthéon Sorbonne</a:t>
            </a:r>
            <a:endParaRPr lang="fr-FR" sz="3600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800" dirty="0" smtClean="0">
                <a:hlinkClick r:id="rId2"/>
              </a:rPr>
              <a:t>Manuele.Kirsch-Pinheiro@univ-paris1.fr</a:t>
            </a:r>
            <a:r>
              <a:rPr lang="fr-FR" sz="2800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800" dirty="0" smtClean="0">
                <a:hlinkClick r:id="rId3"/>
              </a:rPr>
              <a:t>http://mkirschp.free.fr</a:t>
            </a:r>
            <a:r>
              <a:rPr lang="fr-FR" sz="2800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7355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Concevoir un code de qualité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029200"/>
          </a:xfrm>
        </p:spPr>
        <p:txBody>
          <a:bodyPr>
            <a:normAutofit lnSpcReduction="10000"/>
          </a:bodyPr>
          <a:lstStyle/>
          <a:p>
            <a:r>
              <a:rPr lang="fr-FR" sz="2800" dirty="0" smtClean="0"/>
              <a:t>Critères de qualité dans l’orientation à objets </a:t>
            </a:r>
          </a:p>
          <a:p>
            <a:pPr lvl="1"/>
            <a:r>
              <a:rPr lang="fr-FR" sz="2400" b="1" dirty="0" smtClean="0">
                <a:solidFill>
                  <a:schemeClr val="tx2"/>
                </a:solidFill>
              </a:rPr>
              <a:t>Modularité</a:t>
            </a:r>
            <a:r>
              <a:rPr lang="fr-FR" sz="2400" dirty="0" smtClean="0">
                <a:solidFill>
                  <a:schemeClr val="tx2"/>
                </a:solidFill>
              </a:rPr>
              <a:t> </a:t>
            </a:r>
            <a:r>
              <a:rPr lang="fr-FR" sz="2400" dirty="0" smtClean="0"/>
              <a:t>: </a:t>
            </a:r>
          </a:p>
          <a:p>
            <a:pPr lvl="2"/>
            <a:r>
              <a:rPr lang="fr-FR" sz="2200" b="1" dirty="0" smtClean="0"/>
              <a:t>forte cohésion </a:t>
            </a:r>
            <a:r>
              <a:rPr lang="fr-FR" sz="2200" dirty="0" smtClean="0"/>
              <a:t>dans la classe, </a:t>
            </a:r>
            <a:r>
              <a:rPr lang="fr-FR" sz="2200" b="1" dirty="0" smtClean="0"/>
              <a:t>faible couplage </a:t>
            </a:r>
            <a:r>
              <a:rPr lang="fr-FR" sz="2200" dirty="0" smtClean="0"/>
              <a:t>entre les classes</a:t>
            </a:r>
          </a:p>
          <a:p>
            <a:pPr lvl="1"/>
            <a:r>
              <a:rPr lang="fr-FR" sz="2400" b="1" dirty="0" smtClean="0">
                <a:solidFill>
                  <a:schemeClr val="tx2"/>
                </a:solidFill>
              </a:rPr>
              <a:t>Robustesse</a:t>
            </a:r>
            <a:r>
              <a:rPr lang="fr-FR" sz="2400" dirty="0" smtClean="0"/>
              <a:t> : </a:t>
            </a:r>
          </a:p>
          <a:p>
            <a:pPr lvl="2"/>
            <a:r>
              <a:rPr lang="fr-FR" sz="2200" dirty="0" smtClean="0"/>
              <a:t>capacité d’un programme à </a:t>
            </a:r>
            <a:r>
              <a:rPr lang="fr-FR" sz="2200" b="1" dirty="0" smtClean="0"/>
              <a:t>bien fonctionner</a:t>
            </a:r>
            <a:r>
              <a:rPr lang="fr-FR" sz="2200" dirty="0" smtClean="0"/>
              <a:t>, sans bugs </a:t>
            </a:r>
          </a:p>
          <a:p>
            <a:pPr lvl="1"/>
            <a:r>
              <a:rPr lang="fr-FR" sz="2400" b="1" dirty="0" smtClean="0">
                <a:solidFill>
                  <a:schemeClr val="tx2"/>
                </a:solidFill>
              </a:rPr>
              <a:t>Extensibilité</a:t>
            </a:r>
            <a:r>
              <a:rPr lang="fr-FR" sz="2400" dirty="0" smtClean="0">
                <a:solidFill>
                  <a:schemeClr val="tx2"/>
                </a:solidFill>
              </a:rPr>
              <a:t> </a:t>
            </a:r>
            <a:r>
              <a:rPr lang="fr-FR" sz="2400" dirty="0" smtClean="0"/>
              <a:t>: </a:t>
            </a:r>
          </a:p>
          <a:p>
            <a:pPr lvl="2"/>
            <a:r>
              <a:rPr lang="fr-FR" sz="2200" dirty="0" smtClean="0"/>
              <a:t>possibilité d’</a:t>
            </a:r>
            <a:r>
              <a:rPr lang="fr-FR" sz="2200" b="1" dirty="0" smtClean="0"/>
              <a:t>étendre</a:t>
            </a:r>
            <a:r>
              <a:rPr lang="fr-FR" sz="2200" dirty="0" smtClean="0"/>
              <a:t> facilement les fonctionnalités d’un programme, </a:t>
            </a:r>
            <a:r>
              <a:rPr lang="fr-FR" sz="2200" b="1" dirty="0" smtClean="0"/>
              <a:t>sans compromettre son intégrité  </a:t>
            </a:r>
          </a:p>
          <a:p>
            <a:pPr lvl="1"/>
            <a:r>
              <a:rPr lang="fr-FR" sz="2400" b="1" dirty="0" smtClean="0">
                <a:solidFill>
                  <a:schemeClr val="tx2"/>
                </a:solidFill>
              </a:rPr>
              <a:t>Evolutivité</a:t>
            </a:r>
            <a:r>
              <a:rPr lang="fr-FR" sz="2400" dirty="0" smtClean="0">
                <a:solidFill>
                  <a:schemeClr val="tx2"/>
                </a:solidFill>
              </a:rPr>
              <a:t> </a:t>
            </a:r>
            <a:r>
              <a:rPr lang="fr-FR" sz="2400" dirty="0" smtClean="0"/>
              <a:t>: </a:t>
            </a:r>
          </a:p>
          <a:p>
            <a:pPr lvl="2"/>
            <a:r>
              <a:rPr lang="fr-FR" sz="2200" dirty="0" smtClean="0"/>
              <a:t>possibilité de faire concevoir un logiciel de manière </a:t>
            </a:r>
            <a:r>
              <a:rPr lang="fr-FR" sz="2200" b="1" dirty="0" smtClean="0"/>
              <a:t>incrémentale</a:t>
            </a:r>
          </a:p>
          <a:p>
            <a:pPr lvl="1"/>
            <a:r>
              <a:rPr lang="fr-FR" sz="2400" b="1" dirty="0" smtClean="0">
                <a:solidFill>
                  <a:schemeClr val="tx2"/>
                </a:solidFill>
              </a:rPr>
              <a:t>Réutilisabilité</a:t>
            </a:r>
            <a:r>
              <a:rPr lang="fr-FR" sz="2400" dirty="0" smtClean="0"/>
              <a:t> : </a:t>
            </a:r>
          </a:p>
          <a:p>
            <a:pPr lvl="2"/>
            <a:r>
              <a:rPr lang="fr-FR" sz="2200" dirty="0" smtClean="0"/>
              <a:t>possibilité de réutiliser </a:t>
            </a:r>
            <a:r>
              <a:rPr lang="fr-FR" sz="2200" b="1" dirty="0" smtClean="0"/>
              <a:t>sans modification </a:t>
            </a:r>
            <a:r>
              <a:rPr lang="fr-FR" sz="2200" dirty="0" smtClean="0"/>
              <a:t>une classe </a:t>
            </a:r>
          </a:p>
          <a:p>
            <a:pPr lvl="1"/>
            <a:endParaRPr lang="fr-F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F4EF-38EF-3646-A7D8-E1F7E0A947E0}" type="datetime1">
              <a:rPr lang="fr-FR" smtClean="0"/>
              <a:t>28/08/13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647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-24"/>
            <a:ext cx="7329510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smtClean="0"/>
              <a:t>  Exemple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0F91C-D03D-4026-8DD8-01DEE2A03A0D}" type="slidenum">
              <a:rPr lang="fr-FR"/>
              <a:pPr>
                <a:defRPr/>
              </a:pPr>
              <a:t>100</a:t>
            </a:fld>
            <a:endParaRPr lang="fr-FR"/>
          </a:p>
        </p:txBody>
      </p:sp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66800"/>
            <a:ext cx="7539037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00688" y="5357813"/>
            <a:ext cx="3360737" cy="461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Un Frame avec 5 buttons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00688" y="714375"/>
            <a:ext cx="3571875" cy="19383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err="1"/>
              <a:t>FlowLayout</a:t>
            </a:r>
            <a:r>
              <a:rPr lang="fr-FR" sz="2400" dirty="0"/>
              <a:t>  centralisé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Définition des espaces entre les composants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/>
              <a:t> Espace horizontal (</a:t>
            </a:r>
            <a:r>
              <a:rPr lang="fr-FR" sz="2400" dirty="0" err="1"/>
              <a:t>hgap</a:t>
            </a:r>
            <a:r>
              <a:rPr lang="fr-FR" sz="2400" dirty="0"/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/>
              <a:t> Espace vertical (</a:t>
            </a:r>
            <a:r>
              <a:rPr lang="fr-FR" sz="2400" dirty="0" err="1"/>
              <a:t>vgap</a:t>
            </a:r>
            <a:r>
              <a:rPr lang="fr-FR" sz="2400" dirty="0"/>
              <a:t>)</a:t>
            </a:r>
          </a:p>
        </p:txBody>
      </p:sp>
      <p:sp>
        <p:nvSpPr>
          <p:cNvPr id="9" name="Flowchart: Or 8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97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8F056-7A1D-4468-B121-0695477C05EE}" type="slidenum">
              <a:rPr lang="fr-FR"/>
              <a:pPr>
                <a:defRPr/>
              </a:pPr>
              <a:t>101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0"/>
            <a:ext cx="732951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</a:t>
            </a:r>
            <a:endParaRPr/>
          </a:p>
        </p:txBody>
      </p:sp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928688"/>
            <a:ext cx="769937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43563" y="2000250"/>
            <a:ext cx="3357562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Taille du Frame calculé en fonction de taille de l’écran</a:t>
            </a:r>
          </a:p>
        </p:txBody>
      </p:sp>
      <p:sp>
        <p:nvSpPr>
          <p:cNvPr id="8" name="Flowchart: Or 7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8271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err="1" smtClean="0"/>
              <a:t>GridLayout</a:t>
            </a:r>
            <a:endParaRPr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285750" y="1285875"/>
            <a:ext cx="8401050" cy="4840288"/>
          </a:xfrm>
        </p:spPr>
        <p:txBody>
          <a:bodyPr/>
          <a:lstStyle/>
          <a:p>
            <a:r>
              <a:rPr lang="fr-FR" smtClean="0"/>
              <a:t>Organisation des composants en </a:t>
            </a:r>
            <a:r>
              <a:rPr lang="fr-FR" b="1" smtClean="0">
                <a:solidFill>
                  <a:schemeClr val="tx2"/>
                </a:solidFill>
              </a:rPr>
              <a:t>lignes</a:t>
            </a:r>
            <a:r>
              <a:rPr lang="fr-FR" smtClean="0"/>
              <a:t> et </a:t>
            </a:r>
            <a:r>
              <a:rPr lang="fr-FR" b="1" smtClean="0">
                <a:solidFill>
                  <a:schemeClr val="tx2"/>
                </a:solidFill>
              </a:rPr>
              <a:t>colonnes </a:t>
            </a:r>
          </a:p>
          <a:p>
            <a:pPr lvl="1"/>
            <a:r>
              <a:rPr lang="fr-FR" smtClean="0">
                <a:solidFill>
                  <a:srgbClr val="7030A0"/>
                </a:solidFill>
              </a:rPr>
              <a:t>Grille</a:t>
            </a:r>
            <a:r>
              <a:rPr lang="fr-FR" smtClean="0"/>
              <a:t> rectangulaire composé par des </a:t>
            </a:r>
            <a:r>
              <a:rPr lang="fr-FR" smtClean="0">
                <a:solidFill>
                  <a:srgbClr val="7030A0"/>
                </a:solidFill>
              </a:rPr>
              <a:t>cellules identiques</a:t>
            </a:r>
          </a:p>
          <a:p>
            <a:pPr lvl="1"/>
            <a:r>
              <a:rPr lang="fr-FR" smtClean="0"/>
              <a:t>Remplissage droite </a:t>
            </a:r>
            <a:r>
              <a:rPr lang="fr-FR" smtClean="0">
                <a:sym typeface="Wingdings" pitchFamily="2" charset="2"/>
              </a:rPr>
              <a:t></a:t>
            </a:r>
            <a:r>
              <a:rPr lang="fr-FR" smtClean="0"/>
              <a:t> gauche ou droite </a:t>
            </a:r>
            <a:r>
              <a:rPr lang="fr-FR" smtClean="0">
                <a:sym typeface="Wingdings" pitchFamily="2" charset="2"/>
              </a:rPr>
              <a:t> gauche selon propriété </a:t>
            </a:r>
            <a:r>
              <a:rPr lang="fr-FR" smtClean="0">
                <a:solidFill>
                  <a:srgbClr val="7030A0"/>
                </a:solidFill>
              </a:rPr>
              <a:t>ComponentOrientation</a:t>
            </a:r>
            <a:r>
              <a:rPr lang="fr-FR" smtClean="0"/>
              <a:t> du container</a:t>
            </a:r>
          </a:p>
          <a:p>
            <a:r>
              <a:rPr lang="fr-FR" smtClean="0"/>
              <a:t>Composants avec une </a:t>
            </a:r>
            <a:r>
              <a:rPr lang="fr-FR" b="1" smtClean="0">
                <a:solidFill>
                  <a:schemeClr val="tx2"/>
                </a:solidFill>
              </a:rPr>
              <a:t>taille identique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D25E6-DF22-4D3E-BF9B-321B06DC5D3B}" type="slidenum">
              <a:rPr lang="fr-FR"/>
              <a:pPr>
                <a:defRPr/>
              </a:pPr>
              <a:t>102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947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smtClean="0"/>
              <a:t>Exemple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758AB-991B-4C42-A74E-543FD2672621}" type="slidenum">
              <a:rPr lang="fr-FR"/>
              <a:pPr>
                <a:defRPr/>
              </a:pPr>
              <a:t>103</a:t>
            </a:fld>
            <a:endParaRPr lang="fr-FR"/>
          </a:p>
        </p:txBody>
      </p:sp>
      <p:pic>
        <p:nvPicPr>
          <p:cNvPr id="389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2928938"/>
            <a:ext cx="17335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own Arrow 8"/>
          <p:cNvSpPr/>
          <p:nvPr/>
        </p:nvSpPr>
        <p:spPr>
          <a:xfrm>
            <a:off x="8572500" y="2143125"/>
            <a:ext cx="428625" cy="714375"/>
          </a:xfrm>
          <a:prstGeom prst="downArrow">
            <a:avLst>
              <a:gd name="adj1" fmla="val 37389"/>
              <a:gd name="adj2" fmla="val 62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389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35150"/>
            <a:ext cx="7067550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86438" y="2143125"/>
            <a:ext cx="2714625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i="1" dirty="0" err="1"/>
              <a:t>Resize</a:t>
            </a:r>
            <a:r>
              <a:rPr lang="fr-FR" sz="2400" dirty="0"/>
              <a:t> garde la grille</a:t>
            </a:r>
          </a:p>
        </p:txBody>
      </p:sp>
      <p:pic>
        <p:nvPicPr>
          <p:cNvPr id="38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08688" y="95250"/>
            <a:ext cx="3135312" cy="1833563"/>
          </a:xfrm>
        </p:spPr>
      </p:pic>
      <p:sp>
        <p:nvSpPr>
          <p:cNvPr id="12" name="TextBox 11"/>
          <p:cNvSpPr txBox="1"/>
          <p:nvPr/>
        </p:nvSpPr>
        <p:spPr>
          <a:xfrm>
            <a:off x="4429125" y="4586288"/>
            <a:ext cx="4643438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fr-FR" sz="2400" dirty="0"/>
              <a:t>Grille de 2 lignes et 3 colonnes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fr-FR" sz="2400" dirty="0"/>
              <a:t>Composants disposés automatiquement </a:t>
            </a:r>
          </a:p>
        </p:txBody>
      </p:sp>
    </p:spTree>
    <p:extLst>
      <p:ext uri="{BB962C8B-B14F-4D97-AF65-F5344CB8AC3E}">
        <p14:creationId xmlns:p14="http://schemas.microsoft.com/office/powerpoint/2010/main" val="1306433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err="1" smtClean="0"/>
              <a:t>GridBagLayout</a:t>
            </a:r>
            <a:endParaRPr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285750" y="1428750"/>
            <a:ext cx="8643938" cy="4697413"/>
          </a:xfrm>
        </p:spPr>
        <p:txBody>
          <a:bodyPr/>
          <a:lstStyle/>
          <a:p>
            <a:r>
              <a:rPr lang="fr-FR" smtClean="0"/>
              <a:t>Disposition des composants également en lignes et colonnes</a:t>
            </a:r>
          </a:p>
          <a:p>
            <a:r>
              <a:rPr lang="fr-FR" smtClean="0"/>
              <a:t>Cellules de </a:t>
            </a:r>
            <a:r>
              <a:rPr lang="fr-FR" b="1" smtClean="0">
                <a:solidFill>
                  <a:schemeClr val="tx2"/>
                </a:solidFill>
              </a:rPr>
              <a:t>taille</a:t>
            </a:r>
            <a:r>
              <a:rPr lang="fr-FR" b="1" smtClean="0"/>
              <a:t> </a:t>
            </a:r>
            <a:r>
              <a:rPr lang="fr-FR" b="1" smtClean="0">
                <a:solidFill>
                  <a:schemeClr val="tx2"/>
                </a:solidFill>
              </a:rPr>
              <a:t>variable</a:t>
            </a:r>
          </a:p>
          <a:p>
            <a:pPr lvl="1"/>
            <a:r>
              <a:rPr lang="fr-FR" smtClean="0"/>
              <a:t>Composants peuvent s’étendre sur plusieurs cellules </a:t>
            </a:r>
          </a:p>
          <a:p>
            <a:r>
              <a:rPr lang="fr-FR" smtClean="0"/>
              <a:t>Définition des contraintes (</a:t>
            </a:r>
            <a:r>
              <a:rPr lang="fr-FR" b="1" smtClean="0">
                <a:solidFill>
                  <a:schemeClr val="tx2"/>
                </a:solidFill>
              </a:rPr>
              <a:t>GridBagConstraints</a:t>
            </a:r>
            <a:r>
              <a:rPr lang="fr-FR" smtClean="0"/>
              <a:t>)</a:t>
            </a:r>
          </a:p>
          <a:p>
            <a:pPr lvl="1"/>
            <a:r>
              <a:rPr lang="fr-FR" smtClean="0"/>
              <a:t>Chaque composant est associé à un GridBagConstraints</a:t>
            </a:r>
          </a:p>
          <a:p>
            <a:pPr lvl="1"/>
            <a:r>
              <a:rPr lang="fr-FR" smtClean="0"/>
              <a:t>Les contraintes définissent le positionnement du composant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A3567B-9990-45E5-BC02-19847FEDE965}" type="slidenum">
              <a:rPr lang="fr-FR"/>
              <a:pPr>
                <a:defRPr/>
              </a:pPr>
              <a:t>104</a:t>
            </a:fld>
            <a:endParaRPr lang="fr-FR"/>
          </a:p>
        </p:txBody>
      </p:sp>
      <p:sp>
        <p:nvSpPr>
          <p:cNvPr id="7" name="Flowchart: Or 6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857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4260F-11F4-4633-AF82-3B5AF6238B61}" type="slidenum">
              <a:rPr lang="fr-FR"/>
              <a:pPr>
                <a:defRPr/>
              </a:pPr>
              <a:t>105</a:t>
            </a:fld>
            <a:endParaRPr lang="fr-FR"/>
          </a:p>
        </p:txBody>
      </p:sp>
      <p:pic>
        <p:nvPicPr>
          <p:cNvPr id="409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2714625"/>
            <a:ext cx="1838325" cy="1476375"/>
          </a:xfrm>
        </p:spPr>
      </p:pic>
      <p:pic>
        <p:nvPicPr>
          <p:cNvPr id="409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643063"/>
            <a:ext cx="32480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4286250"/>
            <a:ext cx="16287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ight Arrow 9"/>
          <p:cNvSpPr/>
          <p:nvPr/>
        </p:nvSpPr>
        <p:spPr>
          <a:xfrm rot="20013983">
            <a:off x="2890838" y="2808288"/>
            <a:ext cx="1500187" cy="500062"/>
          </a:xfrm>
          <a:prstGeom prst="rightArrow">
            <a:avLst>
              <a:gd name="adj1" fmla="val 50000"/>
              <a:gd name="adj2" fmla="val 815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Right Arrow 10"/>
          <p:cNvSpPr/>
          <p:nvPr/>
        </p:nvSpPr>
        <p:spPr>
          <a:xfrm rot="1850219">
            <a:off x="2879725" y="3849688"/>
            <a:ext cx="1500188" cy="500062"/>
          </a:xfrm>
          <a:prstGeom prst="rightArrow">
            <a:avLst>
              <a:gd name="adj1" fmla="val 50000"/>
              <a:gd name="adj2" fmla="val 815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428625" y="4857750"/>
            <a:ext cx="3286125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Position et comportement lors du </a:t>
            </a:r>
            <a:r>
              <a:rPr lang="fr-FR" sz="2400" i="1" dirty="0" err="1"/>
              <a:t>resize</a:t>
            </a:r>
            <a:r>
              <a:rPr lang="fr-FR" sz="2400" dirty="0"/>
              <a:t> par composant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8625" y="1214438"/>
            <a:ext cx="3286125" cy="8302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Cellules de la grille ont une taille variable</a:t>
            </a:r>
          </a:p>
        </p:txBody>
      </p:sp>
      <p:sp>
        <p:nvSpPr>
          <p:cNvPr id="14" name="Flowchart: Or 13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300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err="1" smtClean="0"/>
              <a:t>GridBagConstraints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8" y="1231900"/>
            <a:ext cx="8929687" cy="50546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Différentes contraintes  sont possibles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Emplacement dans la grille :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i="1" dirty="0" err="1" smtClean="0">
                <a:solidFill>
                  <a:srgbClr val="7030A0"/>
                </a:solidFill>
              </a:rPr>
              <a:t>gridx</a:t>
            </a:r>
            <a:r>
              <a:rPr lang="fr-FR" dirty="0" smtClean="0"/>
              <a:t> (colonne), </a:t>
            </a:r>
            <a:r>
              <a:rPr lang="fr-FR" i="1" dirty="0" err="1" smtClean="0">
                <a:solidFill>
                  <a:srgbClr val="7030A0"/>
                </a:solidFill>
              </a:rPr>
              <a:t>gridy</a:t>
            </a:r>
            <a:r>
              <a:rPr lang="fr-FR" dirty="0" smtClean="0"/>
              <a:t> (ligne)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 smtClean="0"/>
              <a:t>c.gridx</a:t>
            </a:r>
            <a:r>
              <a:rPr lang="fr-FR" dirty="0" smtClean="0"/>
              <a:t> = 1;  </a:t>
            </a:r>
            <a:r>
              <a:rPr lang="fr-FR" dirty="0" err="1" smtClean="0"/>
              <a:t>c.gridy</a:t>
            </a:r>
            <a:r>
              <a:rPr lang="fr-FR" dirty="0" smtClean="0"/>
              <a:t> = 0;  //2</a:t>
            </a:r>
            <a:r>
              <a:rPr lang="fr-FR" baseline="30000" dirty="0" smtClean="0"/>
              <a:t>nd</a:t>
            </a:r>
            <a:r>
              <a:rPr lang="fr-FR" dirty="0" smtClean="0"/>
              <a:t> colonne, 1</a:t>
            </a:r>
            <a:r>
              <a:rPr lang="fr-FR" baseline="30000" dirty="0" smtClean="0"/>
              <a:t>er</a:t>
            </a:r>
            <a:r>
              <a:rPr lang="fr-FR" dirty="0" smtClean="0"/>
              <a:t> ligne</a:t>
            </a:r>
          </a:p>
          <a:p>
            <a:pPr lvl="1" fontAlgn="auto">
              <a:lnSpc>
                <a:spcPct val="14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Remplissage des cellules adjacentes :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i="1" dirty="0" err="1" smtClean="0">
                <a:solidFill>
                  <a:srgbClr val="7030A0"/>
                </a:solidFill>
              </a:rPr>
              <a:t>gridwidth</a:t>
            </a:r>
            <a:r>
              <a:rPr lang="fr-FR" dirty="0" smtClean="0"/>
              <a:t> (n° de colonnes occupées)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i="1" dirty="0" err="1" smtClean="0">
                <a:solidFill>
                  <a:srgbClr val="7030A0"/>
                </a:solidFill>
              </a:rPr>
              <a:t>gridheight</a:t>
            </a:r>
            <a:r>
              <a:rPr lang="fr-FR" dirty="0" smtClean="0"/>
              <a:t> (n° de lignes occupées)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 smtClean="0"/>
              <a:t>c.gridwidth</a:t>
            </a:r>
            <a:r>
              <a:rPr lang="fr-FR" dirty="0" smtClean="0"/>
              <a:t> = 3;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 smtClean="0"/>
              <a:t>c.gridwidth</a:t>
            </a:r>
            <a:r>
              <a:rPr lang="fr-FR" dirty="0" smtClean="0"/>
              <a:t> = </a:t>
            </a:r>
            <a:r>
              <a:rPr lang="fr-FR" dirty="0" err="1" smtClean="0"/>
              <a:t>GridBagConstraints.REMAINDER</a:t>
            </a:r>
            <a:r>
              <a:rPr lang="fr-FR" dirty="0" smtClean="0"/>
              <a:t>; //dernier de la col.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 smtClean="0"/>
              <a:t>c.gridheight</a:t>
            </a:r>
            <a:r>
              <a:rPr lang="fr-FR" dirty="0" smtClean="0"/>
              <a:t> = </a:t>
            </a:r>
            <a:r>
              <a:rPr lang="fr-FR" dirty="0" err="1" smtClean="0"/>
              <a:t>GridBagConstraints.RELATIVE</a:t>
            </a:r>
            <a:r>
              <a:rPr lang="fr-FR" dirty="0" smtClean="0"/>
              <a:t>; //après le dernier </a:t>
            </a:r>
          </a:p>
          <a:p>
            <a:pPr lvl="1" fontAlgn="auto">
              <a:lnSpc>
                <a:spcPct val="14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Remplissage d’une zone (</a:t>
            </a:r>
            <a:r>
              <a:rPr lang="fr-FR" dirty="0" err="1" smtClean="0">
                <a:solidFill>
                  <a:srgbClr val="7030A0"/>
                </a:solidFill>
              </a:rPr>
              <a:t>fill</a:t>
            </a:r>
            <a:r>
              <a:rPr lang="fr-FR" dirty="0" smtClean="0"/>
              <a:t>):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rgbClr val="7030A0"/>
                </a:solidFill>
              </a:rPr>
              <a:t>NONE</a:t>
            </a:r>
            <a:r>
              <a:rPr lang="fr-FR" dirty="0" smtClean="0"/>
              <a:t> (aucun), </a:t>
            </a:r>
            <a:r>
              <a:rPr lang="fr-FR" dirty="0" smtClean="0">
                <a:solidFill>
                  <a:srgbClr val="7030A0"/>
                </a:solidFill>
              </a:rPr>
              <a:t>HORIZONTAL</a:t>
            </a:r>
            <a:r>
              <a:rPr lang="fr-FR" dirty="0" smtClean="0"/>
              <a:t>, </a:t>
            </a:r>
            <a:r>
              <a:rPr lang="fr-FR" dirty="0" smtClean="0">
                <a:solidFill>
                  <a:srgbClr val="7030A0"/>
                </a:solidFill>
              </a:rPr>
              <a:t>VERTICAL</a:t>
            </a:r>
            <a:r>
              <a:rPr lang="fr-FR" dirty="0" smtClean="0"/>
              <a:t>, </a:t>
            </a:r>
            <a:r>
              <a:rPr lang="fr-FR" dirty="0" smtClean="0">
                <a:solidFill>
                  <a:srgbClr val="7030A0"/>
                </a:solidFill>
              </a:rPr>
              <a:t>BOTH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 smtClean="0"/>
              <a:t>c.fill</a:t>
            </a:r>
            <a:r>
              <a:rPr lang="fr-FR" dirty="0" smtClean="0"/>
              <a:t> = </a:t>
            </a:r>
            <a:r>
              <a:rPr lang="fr-FR" dirty="0" err="1" smtClean="0"/>
              <a:t>GridBagConstraints.HORIZONTAL</a:t>
            </a:r>
            <a:r>
              <a:rPr lang="fr-FR" dirty="0" smtClean="0"/>
              <a:t>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EACC52-1639-4F8E-B400-D316E2636CBC}" type="slidenum">
              <a:rPr lang="fr-FR"/>
              <a:pPr>
                <a:defRPr/>
              </a:pPr>
              <a:t>106</a:t>
            </a:fld>
            <a:endParaRPr lang="fr-FR"/>
          </a:p>
        </p:txBody>
      </p:sp>
      <p:sp>
        <p:nvSpPr>
          <p:cNvPr id="7" name="Flowchart: Or 6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659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err="1" smtClean="0"/>
              <a:t>GridBagConstraints</a:t>
            </a:r>
            <a:endParaRPr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/>
          <a:lstStyle/>
          <a:p>
            <a:pPr lvl="1"/>
            <a:r>
              <a:rPr lang="fr-FR" smtClean="0"/>
              <a:t>Remplissage interne : </a:t>
            </a:r>
          </a:p>
          <a:p>
            <a:pPr lvl="2"/>
            <a:r>
              <a:rPr lang="fr-FR" smtClean="0">
                <a:solidFill>
                  <a:srgbClr val="7030A0"/>
                </a:solidFill>
              </a:rPr>
              <a:t>ipadx</a:t>
            </a:r>
            <a:r>
              <a:rPr lang="fr-FR" smtClean="0"/>
              <a:t> (horizontal), </a:t>
            </a:r>
            <a:r>
              <a:rPr lang="fr-FR" smtClean="0">
                <a:solidFill>
                  <a:srgbClr val="7030A0"/>
                </a:solidFill>
              </a:rPr>
              <a:t>ipady</a:t>
            </a:r>
            <a:r>
              <a:rPr lang="fr-FR" smtClean="0"/>
              <a:t> (vertical)</a:t>
            </a:r>
          </a:p>
          <a:p>
            <a:pPr lvl="2"/>
            <a:r>
              <a:rPr lang="fr-FR" smtClean="0"/>
              <a:t>c.ipady = 40;   //composant haut</a:t>
            </a:r>
          </a:p>
          <a:p>
            <a:pPr lvl="1"/>
            <a:r>
              <a:rPr lang="fr-FR" smtClean="0"/>
              <a:t>Poids : </a:t>
            </a:r>
          </a:p>
          <a:p>
            <a:pPr lvl="2"/>
            <a:r>
              <a:rPr lang="fr-FR" smtClean="0">
                <a:solidFill>
                  <a:srgbClr val="7030A0"/>
                </a:solidFill>
              </a:rPr>
              <a:t>weightx</a:t>
            </a:r>
            <a:r>
              <a:rPr lang="fr-FR" smtClean="0"/>
              <a:t> (0 si la colonne doit garder sa taille)</a:t>
            </a:r>
          </a:p>
          <a:p>
            <a:pPr lvl="2"/>
            <a:r>
              <a:rPr lang="fr-FR" smtClean="0">
                <a:solidFill>
                  <a:srgbClr val="7030A0"/>
                </a:solidFill>
              </a:rPr>
              <a:t>weighty</a:t>
            </a:r>
            <a:r>
              <a:rPr lang="fr-FR" smtClean="0"/>
              <a:t> (0 si la ligne doit garde sa taille)</a:t>
            </a:r>
          </a:p>
          <a:p>
            <a:pPr lvl="2"/>
            <a:r>
              <a:rPr lang="fr-FR" smtClean="0"/>
              <a:t>c.weightx = 0.0;       c.weightx = 100; </a:t>
            </a:r>
          </a:p>
          <a:p>
            <a:pPr lvl="1"/>
            <a:r>
              <a:rPr lang="fr-FR" smtClean="0"/>
              <a:t>Situation du composant dans la zone (</a:t>
            </a:r>
            <a:r>
              <a:rPr lang="fr-FR" smtClean="0">
                <a:solidFill>
                  <a:srgbClr val="7030A0"/>
                </a:solidFill>
              </a:rPr>
              <a:t>anchor</a:t>
            </a:r>
            <a:r>
              <a:rPr lang="fr-FR" smtClean="0"/>
              <a:t>)</a:t>
            </a:r>
          </a:p>
          <a:p>
            <a:pPr lvl="2"/>
            <a:r>
              <a:rPr lang="fr-FR" smtClean="0">
                <a:solidFill>
                  <a:srgbClr val="7030A0"/>
                </a:solidFill>
              </a:rPr>
              <a:t>CENTER, NORTH, NORTHEAST, EAST, PAGE_END</a:t>
            </a:r>
            <a:r>
              <a:rPr lang="fr-FR" smtClean="0"/>
              <a:t>… </a:t>
            </a:r>
          </a:p>
          <a:p>
            <a:pPr lvl="2"/>
            <a:r>
              <a:rPr lang="fr-FR" smtClean="0"/>
              <a:t>c.anchor = GridBagConstraints.PAGE_END;</a:t>
            </a:r>
          </a:p>
          <a:p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AF754-C4F2-45AF-A4D8-D994CEF3D04D}" type="slidenum">
              <a:rPr lang="fr-FR"/>
              <a:pPr>
                <a:defRPr/>
              </a:pPr>
              <a:t>107</a:t>
            </a:fld>
            <a:endParaRPr lang="fr-FR"/>
          </a:p>
        </p:txBody>
      </p:sp>
      <p:sp>
        <p:nvSpPr>
          <p:cNvPr id="7" name="Flowchart: Or 6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599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smtClean="0"/>
              <a:t>Exemple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40E175-2BED-48B5-B702-DAEDE27E6494}" type="slidenum">
              <a:rPr lang="fr-FR"/>
              <a:pPr>
                <a:defRPr/>
              </a:pPr>
              <a:t>108</a:t>
            </a:fld>
            <a:endParaRPr lang="fr-FR"/>
          </a:p>
        </p:txBody>
      </p:sp>
      <p:pic>
        <p:nvPicPr>
          <p:cNvPr id="440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8" y="1071563"/>
            <a:ext cx="6548437" cy="5214937"/>
          </a:xfrm>
        </p:spPr>
      </p:pic>
      <p:pic>
        <p:nvPicPr>
          <p:cNvPr id="440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785938"/>
            <a:ext cx="18383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71438"/>
            <a:ext cx="2414587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3429000"/>
            <a:ext cx="48387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lowchart: Or 9"/>
          <p:cNvSpPr/>
          <p:nvPr/>
        </p:nvSpPr>
        <p:spPr>
          <a:xfrm>
            <a:off x="5940152" y="426846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/>
          <p:cNvCxnSpPr/>
          <p:nvPr/>
        </p:nvCxnSpPr>
        <p:spPr>
          <a:xfrm>
            <a:off x="611560" y="1484784"/>
            <a:ext cx="55446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971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Utiliser différents gestionnaires des </a:t>
            </a:r>
            <a:r>
              <a:rPr lang="fr-FR" dirty="0" err="1" smtClean="0"/>
              <a:t>layouts</a:t>
            </a:r>
            <a:r>
              <a:rPr lang="fr-FR" dirty="0" smtClean="0"/>
              <a:t> avec le convertisseur °C </a:t>
            </a:r>
            <a:r>
              <a:rPr lang="fr-FR" dirty="0" smtClean="0">
                <a:sym typeface="Symbol"/>
              </a:rPr>
              <a:t> °F</a:t>
            </a:r>
          </a:p>
          <a:p>
            <a:pPr marL="914400" lvl="1" indent="-51435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/>
              <a:t>BorderLayout</a:t>
            </a:r>
            <a:endParaRPr lang="fr-FR" dirty="0" smtClean="0"/>
          </a:p>
          <a:p>
            <a:pPr marL="914400" lvl="1" indent="-51435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/>
              <a:t>GridLayout</a:t>
            </a:r>
            <a:endParaRPr lang="fr-FR" dirty="0" smtClean="0"/>
          </a:p>
          <a:p>
            <a:pPr marL="914400" lvl="1" indent="-51435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/>
              <a:t>FlowLayout</a:t>
            </a: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1BF59-F03D-4BA0-A7CE-B380198D7EDD}" type="slidenum">
              <a:rPr lang="fr-FR"/>
              <a:pPr>
                <a:defRPr/>
              </a:pPr>
              <a:t>109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8484615" y="20420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2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fr-FR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Prj</a:t>
            </a:r>
            <a:endParaRPr lang="fr-F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474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Concevoir un code de qualité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800" dirty="0" smtClean="0"/>
              <a:t>Développement de qualité </a:t>
            </a:r>
          </a:p>
          <a:p>
            <a:pPr lvl="1"/>
            <a:r>
              <a:rPr lang="fr-FR" sz="2400" b="1" dirty="0" smtClean="0">
                <a:solidFill>
                  <a:schemeClr val="tx2"/>
                </a:solidFill>
              </a:rPr>
              <a:t>Penser qualité </a:t>
            </a:r>
          </a:p>
          <a:p>
            <a:pPr lvl="2"/>
            <a:r>
              <a:rPr lang="fr-FR" sz="2000" dirty="0" smtClean="0"/>
              <a:t>Modularité / réutilisation </a:t>
            </a:r>
          </a:p>
          <a:p>
            <a:pPr lvl="2"/>
            <a:r>
              <a:rPr lang="fr-FR" sz="2000" dirty="0" smtClean="0"/>
              <a:t>Évolutivité / extensibilité </a:t>
            </a:r>
          </a:p>
          <a:p>
            <a:pPr lvl="2"/>
            <a:r>
              <a:rPr lang="fr-FR" sz="2000" dirty="0" smtClean="0"/>
              <a:t>Robustesse </a:t>
            </a:r>
          </a:p>
          <a:p>
            <a:pPr lvl="2"/>
            <a:endParaRPr lang="fr-FR" sz="2000" dirty="0" smtClean="0"/>
          </a:p>
          <a:p>
            <a:pPr lvl="1"/>
            <a:r>
              <a:rPr lang="fr-FR" sz="2400" b="1" dirty="0" smtClean="0"/>
              <a:t>Vision globale </a:t>
            </a:r>
          </a:p>
          <a:p>
            <a:pPr lvl="2"/>
            <a:r>
              <a:rPr lang="fr-FR" sz="2000" dirty="0" smtClean="0"/>
              <a:t>Solution à court terme X solution à long terme</a:t>
            </a:r>
          </a:p>
          <a:p>
            <a:pPr lvl="2"/>
            <a:endParaRPr lang="fr-FR" sz="2000" dirty="0" smtClean="0"/>
          </a:p>
          <a:p>
            <a:pPr lvl="1">
              <a:buFont typeface="Wingdings" charset="2"/>
              <a:buChar char="Ø"/>
            </a:pPr>
            <a:r>
              <a:rPr lang="fr-FR" sz="2800" b="1" dirty="0" smtClean="0">
                <a:solidFill>
                  <a:srgbClr val="790A14"/>
                </a:solidFill>
              </a:rPr>
              <a:t> Besoin de modélisation ! </a:t>
            </a:r>
            <a:endParaRPr lang="fr-FR" sz="2800" b="1" dirty="0" smtClean="0">
              <a:solidFill>
                <a:srgbClr val="D2533C"/>
              </a:solidFill>
            </a:endParaRPr>
          </a:p>
          <a:p>
            <a:pPr lvl="1">
              <a:buFont typeface="Wingdings" charset="2"/>
              <a:buChar char="²"/>
            </a:pPr>
            <a:r>
              <a:rPr lang="fr-FR" sz="2400" b="1" dirty="0" smtClean="0"/>
              <a:t>Correspondance modèle </a:t>
            </a:r>
            <a:r>
              <a:rPr lang="fr-FR" sz="2400" b="1" dirty="0" smtClean="0">
                <a:latin typeface="Wingdings"/>
                <a:ea typeface="Wingdings"/>
                <a:cs typeface="Wingdings"/>
                <a:sym typeface="Wingdings"/>
              </a:rPr>
              <a:t></a:t>
            </a:r>
            <a:r>
              <a:rPr lang="fr-FR" sz="2400" b="1" dirty="0" smtClean="0">
                <a:sym typeface="Wingdings"/>
              </a:rPr>
              <a:t> code généré </a:t>
            </a:r>
            <a:endParaRPr lang="fr-FR" sz="24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6948264" y="3501008"/>
            <a:ext cx="152325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Code</a:t>
            </a:r>
            <a:endParaRPr lang="fr-FR" sz="2400" dirty="0"/>
          </a:p>
        </p:txBody>
      </p:sp>
      <p:sp>
        <p:nvSpPr>
          <p:cNvPr id="7" name="Flèche courbée vers le bas 6"/>
          <p:cNvSpPr/>
          <p:nvPr/>
        </p:nvSpPr>
        <p:spPr>
          <a:xfrm rot="5400000">
            <a:off x="7399176" y="2546040"/>
            <a:ext cx="1512168" cy="685800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2204864"/>
            <a:ext cx="1452453" cy="838200"/>
          </a:xfrm>
          <a:prstGeom prst="rect">
            <a:avLst/>
          </a:prstGeom>
        </p:spPr>
      </p:pic>
      <p:grpSp>
        <p:nvGrpSpPr>
          <p:cNvPr id="9" name="Grouper 8"/>
          <p:cNvGrpSpPr/>
          <p:nvPr/>
        </p:nvGrpSpPr>
        <p:grpSpPr>
          <a:xfrm>
            <a:off x="5940152" y="1484784"/>
            <a:ext cx="1152128" cy="792088"/>
            <a:chOff x="228600" y="5334000"/>
            <a:chExt cx="1716360" cy="902618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5791200"/>
              <a:ext cx="1182960" cy="445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334000"/>
              <a:ext cx="912798" cy="687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ZoneTexte 4"/>
          <p:cNvSpPr txBox="1"/>
          <p:nvPr/>
        </p:nvSpPr>
        <p:spPr>
          <a:xfrm>
            <a:off x="6948264" y="1700808"/>
            <a:ext cx="1523256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Modèle </a:t>
            </a:r>
            <a:endParaRPr lang="fr-FR" sz="2400" dirty="0"/>
          </a:p>
        </p:txBody>
      </p:sp>
      <p:sp>
        <p:nvSpPr>
          <p:cNvPr id="8" name="Flèche courbée vers le bas 7"/>
          <p:cNvSpPr/>
          <p:nvPr/>
        </p:nvSpPr>
        <p:spPr>
          <a:xfrm rot="5400000" flipH="1" flipV="1">
            <a:off x="6533356" y="2438028"/>
            <a:ext cx="1440160" cy="685800"/>
          </a:xfrm>
          <a:prstGeom prst="curved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4149080"/>
            <a:ext cx="835463" cy="520223"/>
          </a:xfrm>
          <a:prstGeom prst="rect">
            <a:avLst/>
          </a:prstGeom>
          <a:ln w="635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996" y="4293096"/>
            <a:ext cx="724849" cy="549728"/>
          </a:xfrm>
          <a:prstGeom prst="rect">
            <a:avLst/>
          </a:prstGeom>
          <a:ln w="635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005064"/>
            <a:ext cx="724849" cy="549728"/>
          </a:xfrm>
          <a:prstGeom prst="rect">
            <a:avLst/>
          </a:prstGeom>
          <a:ln w="6350" cap="sq" cmpd="sng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9D544-57A9-5747-84A3-1AFC3F29D873}" type="datetime1">
              <a:rPr lang="fr-FR" smtClean="0"/>
              <a:t>28/08/13</a:t>
            </a:fld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4584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Présentation</a:t>
            </a:r>
            <a:endParaRPr dirty="0"/>
          </a:p>
        </p:txBody>
      </p:sp>
      <p:sp>
        <p:nvSpPr>
          <p:cNvPr id="3075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800" smtClean="0">
                <a:solidFill>
                  <a:schemeClr val="tx2"/>
                </a:solidFill>
              </a:rPr>
              <a:t>Contenu prévisionnel</a:t>
            </a:r>
          </a:p>
        </p:txBody>
      </p:sp>
      <p:sp>
        <p:nvSpPr>
          <p:cNvPr id="3076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Révision concepts de base</a:t>
            </a:r>
          </a:p>
          <a:p>
            <a:pPr lvl="1"/>
            <a:r>
              <a:rPr lang="fr-FR" dirty="0" smtClean="0"/>
              <a:t>Héritage, polymorphisme…</a:t>
            </a:r>
          </a:p>
          <a:p>
            <a:r>
              <a:rPr lang="fr-FR" dirty="0" smtClean="0"/>
              <a:t>Qualité dans la POO</a:t>
            </a:r>
          </a:p>
          <a:p>
            <a:pPr lvl="1"/>
            <a:r>
              <a:rPr lang="fr-FR" dirty="0" smtClean="0"/>
              <a:t>Modularité, réutilisabilité… </a:t>
            </a:r>
          </a:p>
          <a:p>
            <a:r>
              <a:rPr lang="fr-FR" dirty="0" smtClean="0"/>
              <a:t>Traitement d’exceptions</a:t>
            </a:r>
          </a:p>
          <a:p>
            <a:r>
              <a:rPr lang="fr-FR" dirty="0" err="1" smtClean="0"/>
              <a:t>JUnit</a:t>
            </a:r>
            <a:endParaRPr lang="fr-FR" dirty="0" smtClean="0"/>
          </a:p>
          <a:p>
            <a:r>
              <a:rPr lang="fr-FR" dirty="0"/>
              <a:t>Design patterns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3077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3078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 smtClean="0"/>
              <a:t>Interface graphique</a:t>
            </a:r>
          </a:p>
          <a:p>
            <a:pPr lvl="1"/>
            <a:r>
              <a:rPr lang="fr-FR" dirty="0" smtClean="0"/>
              <a:t>Swing</a:t>
            </a:r>
          </a:p>
          <a:p>
            <a:pPr lvl="1"/>
            <a:r>
              <a:rPr lang="fr-FR" dirty="0" smtClean="0"/>
              <a:t>Traitement d’événements </a:t>
            </a:r>
          </a:p>
          <a:p>
            <a:r>
              <a:rPr lang="fr-FR" dirty="0" smtClean="0"/>
              <a:t>Modèle MVC</a:t>
            </a:r>
          </a:p>
          <a:p>
            <a:r>
              <a:rPr lang="fr-FR" dirty="0" smtClean="0"/>
              <a:t>Architectures 3-tier</a:t>
            </a:r>
          </a:p>
          <a:p>
            <a:r>
              <a:rPr lang="fr-FR" dirty="0" smtClean="0"/>
              <a:t>Accès aux bases des données en Java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790369-DB35-4000-A9B7-081CEA79C393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1FF60-5E8F-4AB4-9D4B-C6814BAF1D5E}" type="slidenum">
              <a:rPr lang="fr-FR"/>
              <a:pPr>
                <a:defRPr/>
              </a:pPr>
              <a:t>110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757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Modèle MVC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357313"/>
            <a:ext cx="8401050" cy="478631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Model – </a:t>
            </a:r>
            <a:r>
              <a:rPr lang="fr-FR" dirty="0" err="1" smtClean="0">
                <a:solidFill>
                  <a:schemeClr val="tx2"/>
                </a:solidFill>
              </a:rPr>
              <a:t>View</a:t>
            </a:r>
            <a:r>
              <a:rPr lang="fr-FR" dirty="0" smtClean="0">
                <a:solidFill>
                  <a:schemeClr val="tx2"/>
                </a:solidFill>
              </a:rPr>
              <a:t> – Control</a:t>
            </a:r>
            <a:r>
              <a:rPr lang="fr-FR" dirty="0" smtClean="0"/>
              <a:t>  (MVC)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Origines aux années 80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Développement d’interfaces en </a:t>
            </a:r>
            <a:r>
              <a:rPr lang="fr-FR" dirty="0" err="1" smtClean="0">
                <a:solidFill>
                  <a:schemeClr val="tx2"/>
                </a:solidFill>
              </a:rPr>
              <a:t>Smalltalk</a:t>
            </a:r>
            <a:endParaRPr lang="fr-FR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Objectif :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>
                <a:solidFill>
                  <a:schemeClr val="tx2"/>
                </a:solidFill>
              </a:rPr>
              <a:t>Séparation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>
                <a:solidFill>
                  <a:schemeClr val="tx2"/>
                </a:solidFill>
              </a:rPr>
              <a:t>interface</a:t>
            </a:r>
            <a:r>
              <a:rPr lang="fr-FR" dirty="0" smtClean="0"/>
              <a:t>  et </a:t>
            </a:r>
            <a:br>
              <a:rPr lang="fr-FR" dirty="0" smtClean="0"/>
            </a:br>
            <a:r>
              <a:rPr lang="fr-FR" dirty="0" smtClean="0">
                <a:solidFill>
                  <a:schemeClr val="tx2"/>
                </a:solidFill>
              </a:rPr>
              <a:t>application</a:t>
            </a:r>
            <a:r>
              <a:rPr lang="fr-FR" dirty="0" smtClean="0"/>
              <a:t> (métier)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Modifications dans</a:t>
            </a:r>
            <a:br>
              <a:rPr lang="fr-FR" dirty="0" smtClean="0"/>
            </a:br>
            <a:r>
              <a:rPr lang="fr-FR" dirty="0" smtClean="0"/>
              <a:t>un élément n’entraine </a:t>
            </a:r>
            <a:br>
              <a:rPr lang="fr-FR" dirty="0" smtClean="0"/>
            </a:br>
            <a:r>
              <a:rPr lang="fr-FR" dirty="0" smtClean="0"/>
              <a:t>pas des modifications </a:t>
            </a:r>
            <a:br>
              <a:rPr lang="fr-FR" dirty="0" smtClean="0"/>
            </a:br>
            <a:r>
              <a:rPr lang="fr-FR" dirty="0" smtClean="0"/>
              <a:t>sur les autres 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052934-905F-4130-92C1-5068AE5C4A31}" type="slidenum">
              <a:rPr lang="fr-FR"/>
              <a:pPr>
                <a:defRPr/>
              </a:pPr>
              <a:t>111</a:t>
            </a:fld>
            <a:endParaRPr lang="fr-FR"/>
          </a:p>
        </p:txBody>
      </p:sp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6429375" y="6334125"/>
            <a:ext cx="271462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1400" b="1"/>
              <a:t>Source</a:t>
            </a:r>
            <a:r>
              <a:rPr lang="fr-FR" sz="1400"/>
              <a:t> : </a:t>
            </a:r>
          </a:p>
          <a:p>
            <a:r>
              <a:rPr lang="fr-FR" sz="1400"/>
              <a:t>Gamma </a:t>
            </a:r>
            <a:r>
              <a:rPr lang="fr-FR" sz="1400" i="1"/>
              <a:t>et al.  Design patterns</a:t>
            </a:r>
            <a:r>
              <a:rPr lang="fr-FR" sz="1400"/>
              <a:t>, 94</a:t>
            </a:r>
          </a:p>
        </p:txBody>
      </p:sp>
      <p:pic>
        <p:nvPicPr>
          <p:cNvPr id="3074" name="Picture 2" descr="C:\Users\kirsch\Documents\Manu\Paris\MIAGE\IHM-INF2 (ISI5)\images\MVC-GoF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2824163"/>
            <a:ext cx="4875213" cy="3533775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2227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Modèle MVC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38"/>
            <a:ext cx="8472488" cy="5000625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Éléments (participants) 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b="1" dirty="0" smtClean="0">
                <a:solidFill>
                  <a:schemeClr val="tx2"/>
                </a:solidFill>
              </a:rPr>
              <a:t>Model</a:t>
            </a:r>
            <a:r>
              <a:rPr lang="fr-FR" dirty="0" smtClean="0"/>
              <a:t> :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« </a:t>
            </a:r>
            <a:r>
              <a:rPr lang="en-US" i="1" dirty="0" smtClean="0"/>
              <a:t>application object</a:t>
            </a:r>
            <a:r>
              <a:rPr lang="fr-FR" dirty="0" smtClean="0"/>
              <a:t> » (Gamma et al., 94)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« </a:t>
            </a:r>
            <a:r>
              <a:rPr lang="en-US" i="1" dirty="0" smtClean="0"/>
              <a:t>the domain-specific software simulation or implementation of the application’s central structure </a:t>
            </a:r>
            <a:r>
              <a:rPr lang="fr-FR" dirty="0" smtClean="0"/>
              <a:t>» (</a:t>
            </a:r>
            <a:r>
              <a:rPr lang="fr-FR" dirty="0" err="1" smtClean="0"/>
              <a:t>Krasner</a:t>
            </a:r>
            <a:r>
              <a:rPr lang="fr-FR" dirty="0" smtClean="0"/>
              <a:t> &amp; Pope, 88)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rgbClr val="7030A0"/>
                </a:solidFill>
              </a:rPr>
              <a:t>Les composants qui font réellement le travail  (métier)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b="1" dirty="0" err="1" smtClean="0">
                <a:solidFill>
                  <a:schemeClr val="tx2"/>
                </a:solidFill>
              </a:rPr>
              <a:t>View</a:t>
            </a:r>
            <a:r>
              <a:rPr lang="fr-FR" dirty="0" smtClean="0"/>
              <a:t> :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«</a:t>
            </a:r>
            <a:r>
              <a:rPr lang="en-US" dirty="0" smtClean="0"/>
              <a:t> </a:t>
            </a:r>
            <a:r>
              <a:rPr lang="en-US" i="1" dirty="0" smtClean="0"/>
              <a:t>screen presentation</a:t>
            </a:r>
            <a:r>
              <a:rPr lang="fr-FR" dirty="0" smtClean="0"/>
              <a:t> » (Gamma et al., 94)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« </a:t>
            </a:r>
            <a:r>
              <a:rPr lang="en-US" i="1" dirty="0" smtClean="0"/>
              <a:t>views deal with everything graphical</a:t>
            </a:r>
            <a:r>
              <a:rPr lang="fr-FR" dirty="0" smtClean="0"/>
              <a:t>: </a:t>
            </a:r>
            <a:r>
              <a:rPr lang="en-US" i="1" dirty="0" smtClean="0"/>
              <a:t>they request data from their model and display the data </a:t>
            </a:r>
            <a:r>
              <a:rPr lang="fr-FR" dirty="0" smtClean="0"/>
              <a:t>» (</a:t>
            </a:r>
            <a:r>
              <a:rPr lang="fr-FR" dirty="0" err="1" smtClean="0"/>
              <a:t>Krasner</a:t>
            </a:r>
            <a:r>
              <a:rPr lang="fr-FR" dirty="0" smtClean="0"/>
              <a:t> &amp; Pope, 88)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rgbClr val="7030A0"/>
                </a:solidFill>
              </a:rPr>
              <a:t>La représentation graphique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b="1" dirty="0" smtClean="0">
                <a:solidFill>
                  <a:schemeClr val="tx2"/>
                </a:solidFill>
              </a:rPr>
              <a:t>Controller</a:t>
            </a:r>
            <a:r>
              <a:rPr lang="fr-FR" dirty="0" smtClean="0"/>
              <a:t> :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« </a:t>
            </a:r>
            <a:r>
              <a:rPr lang="en-US" i="1" dirty="0" smtClean="0"/>
              <a:t>the way user interface reacts to user input</a:t>
            </a:r>
            <a:r>
              <a:rPr lang="fr-FR" dirty="0" smtClean="0"/>
              <a:t> » (Gamma et al., 94)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« </a:t>
            </a:r>
            <a:r>
              <a:rPr lang="en-US" i="1" dirty="0" smtClean="0"/>
              <a:t>controllers […] provide the interface between the model with its associated views </a:t>
            </a:r>
            <a:r>
              <a:rPr lang="fr-FR" dirty="0" smtClean="0"/>
              <a:t>» (</a:t>
            </a:r>
            <a:r>
              <a:rPr lang="fr-FR" dirty="0" err="1" smtClean="0"/>
              <a:t>Krasner</a:t>
            </a:r>
            <a:r>
              <a:rPr lang="fr-FR" dirty="0" smtClean="0"/>
              <a:t> &amp; Pope, 88)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rgbClr val="7030A0"/>
                </a:solidFill>
              </a:rPr>
              <a:t>Le lien entre la vue et le modèle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FB945-6377-4F19-B070-D5BF827EE165}" type="slidenum">
              <a:rPr lang="fr-FR"/>
              <a:pPr>
                <a:defRPr/>
              </a:pPr>
              <a:t>112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920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Modèle MVC</a:t>
            </a:r>
            <a:endParaRPr/>
          </a:p>
        </p:txBody>
      </p:sp>
      <p:sp>
        <p:nvSpPr>
          <p:cNvPr id="15363" name="Content Placeholder 5"/>
          <p:cNvSpPr>
            <a:spLocks noGrp="1"/>
          </p:cNvSpPr>
          <p:nvPr>
            <p:ph idx="1"/>
          </p:nvPr>
        </p:nvSpPr>
        <p:spPr>
          <a:xfrm>
            <a:off x="357188" y="1214438"/>
            <a:ext cx="8501062" cy="51435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sz="2400" b="1" smtClean="0">
                <a:solidFill>
                  <a:schemeClr val="tx2"/>
                </a:solidFill>
              </a:rPr>
              <a:t>Division du travail entre le modèle, la vue et le contrôle</a:t>
            </a:r>
          </a:p>
          <a:p>
            <a:pPr lvl="1">
              <a:spcBef>
                <a:spcPct val="0"/>
              </a:spcBef>
            </a:pPr>
            <a:r>
              <a:rPr lang="fr-FR" sz="2000" smtClean="0"/>
              <a:t>Le modèle représente les données et la logique métier</a:t>
            </a:r>
          </a:p>
          <a:p>
            <a:pPr lvl="1">
              <a:spcBef>
                <a:spcPct val="0"/>
              </a:spcBef>
            </a:pPr>
            <a:r>
              <a:rPr lang="fr-FR" sz="2000" smtClean="0"/>
              <a:t>Le modèle peut être représenté visuellement de différentes manières, par différentes vues</a:t>
            </a:r>
          </a:p>
          <a:p>
            <a:pPr lvl="1">
              <a:spcBef>
                <a:spcPct val="0"/>
              </a:spcBef>
            </a:pPr>
            <a:r>
              <a:rPr lang="fr-FR" sz="2000" smtClean="0"/>
              <a:t>Les vues doivent être synchronisées </a:t>
            </a:r>
          </a:p>
          <a:p>
            <a:pPr lvl="1">
              <a:spcBef>
                <a:spcPct val="0"/>
              </a:spcBef>
            </a:pPr>
            <a:r>
              <a:rPr lang="fr-FR" sz="2000" smtClean="0"/>
              <a:t>Les modes d’interaction peuvent changer en fonction de la vue</a:t>
            </a:r>
          </a:p>
          <a:p>
            <a:pPr>
              <a:spcBef>
                <a:spcPts val="600"/>
              </a:spcBef>
            </a:pPr>
            <a:r>
              <a:rPr lang="fr-FR" sz="2400" b="1" smtClean="0">
                <a:solidFill>
                  <a:schemeClr val="tx2"/>
                </a:solidFill>
              </a:rPr>
              <a:t>Le modèle est totalement indépendant des pairs vue/contrôle</a:t>
            </a:r>
          </a:p>
          <a:p>
            <a:pPr>
              <a:spcBef>
                <a:spcPts val="600"/>
              </a:spcBef>
            </a:pPr>
            <a:r>
              <a:rPr lang="fr-FR" sz="2400" b="1" smtClean="0">
                <a:solidFill>
                  <a:schemeClr val="tx2"/>
                </a:solidFill>
              </a:rPr>
              <a:t>À chaque vue correspond un contrôle </a:t>
            </a:r>
          </a:p>
          <a:p>
            <a:pPr lvl="1">
              <a:spcBef>
                <a:spcPct val="0"/>
              </a:spcBef>
            </a:pPr>
            <a:r>
              <a:rPr lang="fr-FR" sz="2000" smtClean="0"/>
              <a:t>Un modèle peut avoir plusieurs pairs vue / contrôle </a:t>
            </a:r>
          </a:p>
          <a:p>
            <a:pPr>
              <a:spcBef>
                <a:spcPts val="600"/>
              </a:spcBef>
            </a:pPr>
            <a:r>
              <a:rPr lang="fr-FR" sz="2400" b="1" smtClean="0">
                <a:solidFill>
                  <a:schemeClr val="tx2"/>
                </a:solidFill>
              </a:rPr>
              <a:t>La vue doit assurer que la présentation suit l’état du modèle</a:t>
            </a:r>
            <a:r>
              <a:rPr lang="fr-FR" sz="2400" smtClean="0"/>
              <a:t>  </a:t>
            </a:r>
          </a:p>
          <a:p>
            <a:pPr lvl="1">
              <a:spcBef>
                <a:spcPct val="0"/>
              </a:spcBef>
            </a:pPr>
            <a:r>
              <a:rPr lang="fr-FR" sz="2000" smtClean="0"/>
              <a:t>Si l’état du modèle change, celui-ci doit notifier les pairs vue / contrôle</a:t>
            </a:r>
          </a:p>
          <a:p>
            <a:pPr lvl="1">
              <a:spcBef>
                <a:spcPct val="0"/>
              </a:spcBef>
            </a:pPr>
            <a:r>
              <a:rPr lang="fr-FR" sz="2000" smtClean="0"/>
              <a:t>Les modifications sur l’état du modèle impliquent la mise à jour de la vue</a:t>
            </a:r>
          </a:p>
          <a:p>
            <a:pPr>
              <a:spcBef>
                <a:spcPts val="600"/>
              </a:spcBef>
            </a:pPr>
            <a:r>
              <a:rPr lang="fr-FR" sz="2400" b="1" smtClean="0">
                <a:solidFill>
                  <a:schemeClr val="tx2"/>
                </a:solidFill>
              </a:rPr>
              <a:t>Mécanisme de </a:t>
            </a:r>
            <a:r>
              <a:rPr lang="fr-FR" sz="2400" b="1" i="1" smtClean="0">
                <a:solidFill>
                  <a:schemeClr val="tx2"/>
                </a:solidFill>
              </a:rPr>
              <a:t>subscribe/notify </a:t>
            </a:r>
            <a:r>
              <a:rPr lang="fr-FR" sz="2400" b="1" smtClean="0">
                <a:solidFill>
                  <a:schemeClr val="tx2"/>
                </a:solidFill>
              </a:rPr>
              <a:t>entre les éléments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B73EC2-1A45-4F58-9CAC-C3E298EE3427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C2C79-FF2F-4486-8385-B9D536ECB3FB}" type="slidenum">
              <a:rPr lang="fr-FR"/>
              <a:pPr>
                <a:defRPr/>
              </a:pPr>
              <a:t>113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635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85852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MVC par Sun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B04E0-2BAC-4386-9384-7FBC8920DAFA}" type="slidenum">
              <a:rPr lang="fr-FR"/>
              <a:pPr>
                <a:defRPr/>
              </a:pPr>
              <a:t>114</a:t>
            </a:fld>
            <a:endParaRPr lang="fr-FR"/>
          </a:p>
        </p:txBody>
      </p:sp>
      <p:pic>
        <p:nvPicPr>
          <p:cNvPr id="16390" name="Picture 2" descr="C:\Users\kirsch\Documents\Manu\Paris\MIAGE\IHM-INF2 (ISI5)\images\mvc-structure-generi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228725"/>
            <a:ext cx="7072313" cy="49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4000500" y="6334125"/>
            <a:ext cx="51435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1400" b="1" dirty="0"/>
              <a:t>Source</a:t>
            </a:r>
            <a:r>
              <a:rPr lang="fr-FR" sz="1400" dirty="0"/>
              <a:t> : Java </a:t>
            </a:r>
            <a:r>
              <a:rPr lang="fr-FR" sz="1400" dirty="0" err="1"/>
              <a:t>BluePrints</a:t>
            </a:r>
            <a:r>
              <a:rPr lang="fr-FR" sz="1400" dirty="0"/>
              <a:t>, </a:t>
            </a:r>
            <a:r>
              <a:rPr lang="fr-FR" sz="1400" i="1" dirty="0"/>
              <a:t>Model-</a:t>
            </a:r>
            <a:r>
              <a:rPr lang="fr-FR" sz="1400" i="1" dirty="0" err="1"/>
              <a:t>View</a:t>
            </a:r>
            <a:r>
              <a:rPr lang="fr-FR" sz="1400" i="1" dirty="0"/>
              <a:t>-Controller </a:t>
            </a:r>
            <a:r>
              <a:rPr lang="fr-FR" sz="1400" dirty="0"/>
              <a:t>http://</a:t>
            </a:r>
            <a:r>
              <a:rPr lang="fr-FR" sz="1400" dirty="0" err="1"/>
              <a:t>java.sun.com</a:t>
            </a:r>
            <a:r>
              <a:rPr lang="fr-FR" sz="1400" dirty="0"/>
              <a:t>/</a:t>
            </a:r>
            <a:r>
              <a:rPr lang="fr-FR" sz="1400" dirty="0" err="1"/>
              <a:t>blueprints</a:t>
            </a:r>
            <a:r>
              <a:rPr lang="fr-FR" sz="1400" dirty="0"/>
              <a:t>/patterns/MVC-</a:t>
            </a:r>
            <a:r>
              <a:rPr lang="fr-FR" sz="1400" dirty="0" err="1"/>
              <a:t>detailed.html</a:t>
            </a:r>
            <a:endParaRPr lang="fr-FR" sz="1400" dirty="0"/>
          </a:p>
        </p:txBody>
      </p:sp>
      <p:pic>
        <p:nvPicPr>
          <p:cNvPr id="8" name="Image 7" descr="LS00938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376" y="10904"/>
            <a:ext cx="408624" cy="56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3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MVC par Sun</a:t>
            </a:r>
            <a:endParaRPr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i="1" dirty="0" smtClean="0"/>
              <a:t>By applying the Model-View-Controller (MVC) architecture […], you </a:t>
            </a:r>
            <a:r>
              <a:rPr lang="en-US" i="1" dirty="0" smtClean="0">
                <a:solidFill>
                  <a:schemeClr val="tx2"/>
                </a:solidFill>
              </a:rPr>
              <a:t>separate</a:t>
            </a:r>
            <a:r>
              <a:rPr lang="en-US" i="1" dirty="0" smtClean="0"/>
              <a:t> core </a:t>
            </a:r>
            <a:r>
              <a:rPr lang="en-US" b="1" i="1" dirty="0" smtClean="0">
                <a:solidFill>
                  <a:schemeClr val="tx2"/>
                </a:solidFill>
              </a:rPr>
              <a:t>business model </a:t>
            </a:r>
            <a:r>
              <a:rPr lang="en-US" i="1" dirty="0" smtClean="0"/>
              <a:t>functionality from the </a:t>
            </a:r>
            <a:r>
              <a:rPr lang="en-US" b="1" i="1" dirty="0" smtClean="0">
                <a:solidFill>
                  <a:schemeClr val="tx2"/>
                </a:solidFill>
              </a:rPr>
              <a:t>presentation</a:t>
            </a:r>
            <a:r>
              <a:rPr lang="en-US" i="1" dirty="0" smtClean="0"/>
              <a:t> and </a:t>
            </a:r>
            <a:r>
              <a:rPr lang="en-US" b="1" i="1" dirty="0" smtClean="0">
                <a:solidFill>
                  <a:schemeClr val="tx2"/>
                </a:solidFill>
              </a:rPr>
              <a:t>control logic </a:t>
            </a:r>
            <a:r>
              <a:rPr lang="en-US" i="1" dirty="0" smtClean="0"/>
              <a:t>that uses this functionality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i="1" dirty="0" smtClean="0">
                <a:solidFill>
                  <a:schemeClr val="tx2"/>
                </a:solidFill>
              </a:rPr>
              <a:t>Model</a:t>
            </a:r>
            <a:r>
              <a:rPr lang="en-US" i="1" dirty="0" smtClean="0"/>
              <a:t> - The model </a:t>
            </a:r>
            <a:r>
              <a:rPr lang="en-US" i="1" dirty="0" smtClean="0">
                <a:solidFill>
                  <a:srgbClr val="7030A0"/>
                </a:solidFill>
              </a:rPr>
              <a:t>represents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7030A0"/>
                </a:solidFill>
              </a:rPr>
              <a:t>enterprise data </a:t>
            </a:r>
            <a:r>
              <a:rPr lang="en-US" i="1" dirty="0" smtClean="0"/>
              <a:t>and the </a:t>
            </a:r>
            <a:r>
              <a:rPr lang="en-US" i="1" dirty="0" smtClean="0">
                <a:solidFill>
                  <a:srgbClr val="7030A0"/>
                </a:solidFill>
              </a:rPr>
              <a:t>business rules </a:t>
            </a:r>
            <a:r>
              <a:rPr lang="en-US" i="1" dirty="0" smtClean="0"/>
              <a:t>that govern access to and updates of this data.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i="1" dirty="0" smtClean="0">
                <a:solidFill>
                  <a:schemeClr val="tx2"/>
                </a:solidFill>
              </a:rPr>
              <a:t>View</a:t>
            </a:r>
            <a:r>
              <a:rPr lang="en-US" i="1" dirty="0" smtClean="0"/>
              <a:t> -The view </a:t>
            </a:r>
            <a:r>
              <a:rPr lang="en-US" i="1" dirty="0" smtClean="0">
                <a:solidFill>
                  <a:srgbClr val="7030A0"/>
                </a:solidFill>
              </a:rPr>
              <a:t>renders</a:t>
            </a:r>
            <a:r>
              <a:rPr lang="en-US" i="1" dirty="0" smtClean="0"/>
              <a:t> the contents of a model.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i="1" dirty="0" smtClean="0">
                <a:solidFill>
                  <a:schemeClr val="tx2"/>
                </a:solidFill>
              </a:rPr>
              <a:t>Controller</a:t>
            </a:r>
            <a:r>
              <a:rPr lang="en-US" i="1" dirty="0" smtClean="0"/>
              <a:t> - The controller </a:t>
            </a:r>
            <a:r>
              <a:rPr lang="en-US" i="1" dirty="0" smtClean="0">
                <a:solidFill>
                  <a:srgbClr val="7030A0"/>
                </a:solidFill>
              </a:rPr>
              <a:t>translates interactions </a:t>
            </a:r>
            <a:r>
              <a:rPr lang="en-US" i="1" dirty="0" smtClean="0"/>
              <a:t>with the view into actions to be performed by the model.</a:t>
            </a:r>
            <a:endParaRPr lang="fr-FR" i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B73EC2-1A45-4F58-9CAC-C3E298EE3427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1B4F8-6FA4-4A0A-96AB-CA7FBE7AE1B5}" type="slidenum">
              <a:rPr lang="fr-FR"/>
              <a:pPr>
                <a:defRPr/>
              </a:pPr>
              <a:t>115</a:t>
            </a:fld>
            <a:endParaRPr lang="fr-FR"/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4000500" y="6334125"/>
            <a:ext cx="51435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1400" b="1"/>
              <a:t>Source</a:t>
            </a:r>
            <a:r>
              <a:rPr lang="fr-FR" sz="1400"/>
              <a:t> : Java BluePrints, </a:t>
            </a:r>
            <a:r>
              <a:rPr lang="fr-FR" sz="1400" i="1"/>
              <a:t>Model-View-Controller </a:t>
            </a:r>
            <a:r>
              <a:rPr lang="fr-FR" sz="1400"/>
              <a:t>http://java.sun.com/blueprints/patterns/MVC-detailed.html</a:t>
            </a:r>
          </a:p>
        </p:txBody>
      </p:sp>
      <p:pic>
        <p:nvPicPr>
          <p:cNvPr id="8" name="Image 7" descr="LS00938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376" y="10904"/>
            <a:ext cx="408624" cy="56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23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71422"/>
            <a:ext cx="7186634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4000" smtClean="0"/>
              <a:t>Une application selon MVC</a:t>
            </a:r>
            <a:endParaRPr sz="4000"/>
          </a:p>
        </p:txBody>
      </p:sp>
      <p:pic>
        <p:nvPicPr>
          <p:cNvPr id="18435" name="Content Placeholder 6" descr="MVCClasses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75" y="2286000"/>
            <a:ext cx="6407150" cy="2714625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84696-D781-4553-8A58-CBDEDB8C2625}" type="slidenum">
              <a:rPr lang="fr-FR"/>
              <a:pPr>
                <a:defRPr/>
              </a:pPr>
              <a:t>116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 rot="19946260">
            <a:off x="587164" y="3917167"/>
            <a:ext cx="160569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Apparence </a:t>
            </a:r>
          </a:p>
        </p:txBody>
      </p:sp>
      <p:sp>
        <p:nvSpPr>
          <p:cNvPr id="9" name="TextBox 8"/>
          <p:cNvSpPr txBox="1"/>
          <p:nvPr/>
        </p:nvSpPr>
        <p:spPr>
          <a:xfrm rot="19946260">
            <a:off x="3769887" y="4619081"/>
            <a:ext cx="216937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Comportement </a:t>
            </a:r>
          </a:p>
        </p:txBody>
      </p:sp>
      <p:sp>
        <p:nvSpPr>
          <p:cNvPr id="10" name="TextBox 9"/>
          <p:cNvSpPr txBox="1"/>
          <p:nvPr/>
        </p:nvSpPr>
        <p:spPr>
          <a:xfrm rot="2115432">
            <a:off x="6775043" y="3778663"/>
            <a:ext cx="1314975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Contenu </a:t>
            </a:r>
          </a:p>
        </p:txBody>
      </p:sp>
      <p:sp>
        <p:nvSpPr>
          <p:cNvPr id="12" name="Left-Up Arrow 11"/>
          <p:cNvSpPr/>
          <p:nvPr/>
        </p:nvSpPr>
        <p:spPr>
          <a:xfrm rot="10800000">
            <a:off x="4071934" y="1500174"/>
            <a:ext cx="857256" cy="1000132"/>
          </a:xfrm>
          <a:prstGeom prst="leftUpArrow">
            <a:avLst>
              <a:gd name="adj1" fmla="val 15285"/>
              <a:gd name="adj2" fmla="val 27429"/>
              <a:gd name="adj3" fmla="val 2985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5000628" y="1357298"/>
            <a:ext cx="3940181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model = new Model();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/>
              <a:t>controller</a:t>
            </a:r>
            <a:r>
              <a:rPr lang="fr-FR" sz="2000" dirty="0"/>
              <a:t> = new Controller (model);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/>
              <a:t>view</a:t>
            </a:r>
            <a:r>
              <a:rPr lang="fr-FR" sz="2000" dirty="0"/>
              <a:t> = new </a:t>
            </a:r>
            <a:r>
              <a:rPr lang="fr-FR" sz="2000" dirty="0" err="1"/>
              <a:t>View</a:t>
            </a:r>
            <a:r>
              <a:rPr lang="fr-FR" sz="2000" dirty="0"/>
              <a:t> (</a:t>
            </a:r>
            <a:r>
              <a:rPr lang="fr-FR" sz="2000" dirty="0" err="1"/>
              <a:t>controller</a:t>
            </a:r>
            <a:r>
              <a:rPr lang="fr-FR" sz="2000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624880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32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Une application selon MVC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9F2F2-F089-4E9C-A1B8-D5043229487B}" type="slidenum">
              <a:rPr lang="fr-FR"/>
              <a:pPr>
                <a:defRPr/>
              </a:pPr>
              <a:t>117</a:t>
            </a:fld>
            <a:endParaRPr lang="fr-FR"/>
          </a:p>
        </p:txBody>
      </p:sp>
      <p:pic>
        <p:nvPicPr>
          <p:cNvPr id="19462" name="Picture 12" descr="MVCClasse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500188"/>
            <a:ext cx="60309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77435" y="1219786"/>
            <a:ext cx="4795159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Model </a:t>
            </a:r>
            <a:r>
              <a:rPr lang="fr-FR" dirty="0" err="1"/>
              <a:t>model</a:t>
            </a:r>
            <a:r>
              <a:rPr lang="fr-FR" dirty="0"/>
              <a:t> = new Model();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Controller </a:t>
            </a:r>
            <a:r>
              <a:rPr lang="fr-FR" dirty="0" err="1"/>
              <a:t>controller</a:t>
            </a:r>
            <a:r>
              <a:rPr lang="fr-FR" dirty="0"/>
              <a:t> = new Controller_1 (model);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/>
              <a:t>View</a:t>
            </a:r>
            <a:r>
              <a:rPr lang="fr-FR" dirty="0"/>
              <a:t> </a:t>
            </a:r>
            <a:r>
              <a:rPr lang="fr-FR" dirty="0" err="1"/>
              <a:t>view</a:t>
            </a:r>
            <a:r>
              <a:rPr lang="fr-FR" dirty="0"/>
              <a:t> = new View_1 (</a:t>
            </a:r>
            <a:r>
              <a:rPr lang="fr-FR" dirty="0" err="1"/>
              <a:t>controller</a:t>
            </a:r>
            <a:r>
              <a:rPr lang="fr-FR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314651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Avantages MVC</a:t>
            </a:r>
            <a:endParaRPr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Évolution / réutilisation </a:t>
            </a:r>
          </a:p>
          <a:p>
            <a:r>
              <a:rPr lang="fr-FR" smtClean="0"/>
              <a:t>Possibilité d’avoir différentes représentations </a:t>
            </a:r>
          </a:p>
          <a:p>
            <a:pPr lvl="1"/>
            <a:r>
              <a:rPr lang="fr-FR" smtClean="0"/>
              <a:t>Une même application sur multiples plateformes </a:t>
            </a:r>
          </a:p>
          <a:p>
            <a:r>
              <a:rPr lang="fr-FR" smtClean="0"/>
              <a:t>Changement dynamique de la représentation et du comportement devient possible</a:t>
            </a:r>
          </a:p>
          <a:p>
            <a:pPr lvl="1"/>
            <a:r>
              <a:rPr lang="fr-FR" smtClean="0"/>
              <a:t>Multi-modalité </a:t>
            </a:r>
          </a:p>
          <a:p>
            <a:r>
              <a:rPr lang="fr-FR" smtClean="0"/>
              <a:t>Adaptation  / Personnalisation</a:t>
            </a:r>
          </a:p>
          <a:p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BC40A-2AFF-4A21-B028-C66E6C8B33FE}" type="slidenum">
              <a:rPr lang="fr-FR"/>
              <a:pPr>
                <a:defRPr/>
              </a:pPr>
              <a:t>118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005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 </a:t>
            </a:r>
            <a:endParaRPr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488" cy="4525963"/>
          </a:xfrm>
        </p:spPr>
        <p:txBody>
          <a:bodyPr/>
          <a:lstStyle/>
          <a:p>
            <a:r>
              <a:rPr lang="fr-FR" smtClean="0"/>
              <a:t>Gestionnaire de volume</a:t>
            </a:r>
          </a:p>
          <a:p>
            <a:pPr lvl="1"/>
            <a:r>
              <a:rPr lang="fr-FR" smtClean="0"/>
              <a:t>Modèle : un volume stocké</a:t>
            </a:r>
          </a:p>
          <a:p>
            <a:pPr lvl="1"/>
            <a:r>
              <a:rPr lang="fr-FR" smtClean="0"/>
              <a:t>Vue : différents indicateurs de ce volume</a:t>
            </a:r>
          </a:p>
          <a:p>
            <a:pPr lvl="1"/>
            <a:r>
              <a:rPr lang="fr-FR" smtClean="0"/>
              <a:t>Contrôle : différents contrôle selon le type de vue</a:t>
            </a:r>
          </a:p>
          <a:p>
            <a:pPr lvl="1"/>
            <a:endParaRPr lang="fr-FR" smtClean="0"/>
          </a:p>
          <a:p>
            <a:r>
              <a:rPr lang="fr-FR" sz="2600" smtClean="0"/>
              <a:t>Inspiré de l’exemple de Baptiste Wicht, « Implémentation du pattern MVC » sur Developpez.com</a:t>
            </a:r>
          </a:p>
          <a:p>
            <a:pPr lvl="1"/>
            <a:r>
              <a:rPr lang="fr-FR" sz="2200" smtClean="0">
                <a:hlinkClick r:id="rId2"/>
              </a:rPr>
              <a:t>http://baptiste-wicht.developpez.com/tutoriel/conception/mvc/</a:t>
            </a:r>
            <a:r>
              <a:rPr lang="fr-FR" sz="2200" smtClean="0"/>
              <a:t>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D9FD4-7898-4E89-B370-C36E340DAB79}" type="slidenum">
              <a:rPr lang="fr-FR"/>
              <a:pPr>
                <a:defRPr/>
              </a:pPr>
              <a:t>119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866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Concevoir un code de qualité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229600" cy="4525963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Anti-exemple </a:t>
            </a:r>
            <a:r>
              <a:rPr lang="fr-FR" dirty="0" smtClean="0"/>
              <a:t>: la </a:t>
            </a:r>
            <a:r>
              <a:rPr lang="fr-FR" b="1" dirty="0" smtClean="0">
                <a:solidFill>
                  <a:srgbClr val="1F497D"/>
                </a:solidFill>
              </a:rPr>
              <a:t>calculette</a:t>
            </a:r>
            <a:r>
              <a:rPr lang="fr-FR" dirty="0" smtClean="0"/>
              <a:t> </a:t>
            </a:r>
          </a:p>
          <a:p>
            <a:r>
              <a:rPr lang="fr-FR" dirty="0" smtClean="0"/>
              <a:t>Faire une </a:t>
            </a:r>
            <a:r>
              <a:rPr lang="fr-FR" b="1" dirty="0" smtClean="0"/>
              <a:t>programme simple</a:t>
            </a:r>
            <a:r>
              <a:rPr lang="fr-FR" dirty="0" smtClean="0"/>
              <a:t>… </a:t>
            </a:r>
          </a:p>
          <a:p>
            <a:pPr lvl="1"/>
            <a:r>
              <a:rPr lang="fr-FR" dirty="0"/>
              <a:t>A</a:t>
            </a:r>
            <a:r>
              <a:rPr lang="fr-FR" dirty="0" smtClean="0"/>
              <a:t>vec </a:t>
            </a:r>
            <a:r>
              <a:rPr lang="fr-FR" b="1" dirty="0" smtClean="0"/>
              <a:t>peu de fonctionnalités </a:t>
            </a:r>
            <a:r>
              <a:rPr lang="fr-FR" dirty="0" smtClean="0"/>
              <a:t>: un calculateur </a:t>
            </a:r>
            <a:r>
              <a:rPr lang="fr-FR" b="1" dirty="0" smtClean="0"/>
              <a:t>+</a:t>
            </a:r>
            <a:r>
              <a:rPr lang="fr-FR" dirty="0" smtClean="0"/>
              <a:t> et </a:t>
            </a:r>
            <a:r>
              <a:rPr lang="fr-FR" b="1" dirty="0" smtClean="0"/>
              <a:t>–</a:t>
            </a:r>
          </a:p>
          <a:p>
            <a:pPr lvl="1"/>
            <a:r>
              <a:rPr lang="fr-FR" dirty="0" smtClean="0"/>
              <a:t>Avec une </a:t>
            </a:r>
            <a:r>
              <a:rPr lang="fr-FR" b="1" dirty="0" smtClean="0"/>
              <a:t>interface simple </a:t>
            </a:r>
            <a:r>
              <a:rPr lang="fr-FR" dirty="0" smtClean="0"/>
              <a:t>: entrée clavier</a:t>
            </a:r>
          </a:p>
          <a:p>
            <a:pPr lvl="1"/>
            <a:r>
              <a:rPr lang="fr-FR" dirty="0" smtClean="0"/>
              <a:t>Avec un </a:t>
            </a:r>
            <a:r>
              <a:rPr lang="fr-FR" b="1" dirty="0" smtClean="0"/>
              <a:t>délai très court </a:t>
            </a:r>
            <a:r>
              <a:rPr lang="fr-FR" dirty="0" smtClean="0"/>
              <a:t>: pour hier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Que allez-vous faire ?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15B3-16A3-4905-B4F3-EB38921B7931}" type="datetime1">
              <a:rPr lang="fr-FR" smtClean="0"/>
              <a:t>28/08/13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12</a:t>
            </a:fld>
            <a:endParaRPr lang="fr-FR"/>
          </a:p>
        </p:txBody>
      </p:sp>
      <p:grpSp>
        <p:nvGrpSpPr>
          <p:cNvPr id="6" name="Group 5"/>
          <p:cNvGrpSpPr/>
          <p:nvPr/>
        </p:nvGrpSpPr>
        <p:grpSpPr>
          <a:xfrm>
            <a:off x="304800" y="4277092"/>
            <a:ext cx="2667000" cy="2190300"/>
            <a:chOff x="5352529" y="2416726"/>
            <a:chExt cx="2930560" cy="800425"/>
          </a:xfrm>
          <a:solidFill>
            <a:srgbClr val="F6F89A"/>
          </a:solidFill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5354373" y="2416726"/>
              <a:ext cx="2926872" cy="44810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b="1" dirty="0" smtClean="0"/>
                <a:t>Calculateur</a:t>
              </a:r>
            </a:p>
            <a:p>
              <a:pPr algn="ctr">
                <a:spcBef>
                  <a:spcPct val="50000"/>
                </a:spcBef>
              </a:pPr>
              <a:endParaRPr lang="fr-FR" b="1" dirty="0"/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5352529" y="2561194"/>
              <a:ext cx="2930560" cy="393659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fr-FR" dirty="0" smtClean="0"/>
                <a:t>a: </a:t>
              </a:r>
              <a:r>
                <a:rPr lang="fr-FR" dirty="0" err="1" smtClean="0"/>
                <a:t>int</a:t>
              </a:r>
              <a:endParaRPr lang="fr-FR" dirty="0" smtClean="0"/>
            </a:p>
            <a:p>
              <a:pPr>
                <a:spcBef>
                  <a:spcPts val="600"/>
                </a:spcBef>
              </a:pPr>
              <a:r>
                <a:rPr lang="fr-FR" dirty="0" smtClean="0"/>
                <a:t>b : </a:t>
              </a:r>
              <a:r>
                <a:rPr lang="fr-FR" dirty="0" err="1" smtClean="0"/>
                <a:t>int</a:t>
              </a:r>
              <a:endParaRPr lang="fr-FR" dirty="0" smtClean="0"/>
            </a:p>
            <a:p>
              <a:pPr>
                <a:spcBef>
                  <a:spcPts val="600"/>
                </a:spcBef>
              </a:pPr>
              <a:r>
                <a:rPr lang="fr-FR" dirty="0" smtClean="0"/>
                <a:t>op : char</a:t>
              </a:r>
              <a:endParaRPr lang="fr-FR" dirty="0"/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5352529" y="2952837"/>
              <a:ext cx="2930560" cy="26431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fr-FR" dirty="0" err="1" smtClean="0"/>
                <a:t>init</a:t>
              </a:r>
              <a:r>
                <a:rPr lang="fr-FR" dirty="0" smtClean="0"/>
                <a:t> ()</a:t>
              </a:r>
            </a:p>
            <a:p>
              <a:pPr>
                <a:spcBef>
                  <a:spcPts val="600"/>
                </a:spcBef>
              </a:pPr>
              <a:r>
                <a:rPr lang="fr-FR" dirty="0" err="1" smtClean="0"/>
                <a:t>calc</a:t>
              </a:r>
              <a:r>
                <a:rPr lang="fr-FR" dirty="0" smtClean="0"/>
                <a:t>() : </a:t>
              </a:r>
              <a:r>
                <a:rPr lang="fr-FR" dirty="0" err="1" smtClean="0"/>
                <a:t>int</a:t>
              </a:r>
              <a:endParaRPr lang="fr-FR" dirty="0" smtClean="0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1229494"/>
            <a:ext cx="5843587" cy="538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4"/>
          <p:cNvSpPr txBox="1"/>
          <p:nvPr/>
        </p:nvSpPr>
        <p:spPr>
          <a:xfrm>
            <a:off x="1623552" y="1199032"/>
            <a:ext cx="5896111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A</a:t>
            </a:r>
            <a:r>
              <a:rPr lang="fr-FR" sz="2400" dirty="0" smtClean="0"/>
              <a:t>près la mise en production, la direction métier demande l’ajout de nouvelles fonctionnalités : </a:t>
            </a:r>
          </a:p>
          <a:p>
            <a:pPr algn="ctr"/>
            <a:r>
              <a:rPr lang="fr-FR" sz="2400" b="1" dirty="0" smtClean="0"/>
              <a:t>deux nouvelles opérations *  et  /    </a:t>
            </a:r>
            <a:endParaRPr lang="fr-FR" sz="2400" b="1" dirty="0"/>
          </a:p>
        </p:txBody>
      </p:sp>
      <p:sp>
        <p:nvSpPr>
          <p:cNvPr id="12" name="Rounded Rectangle 10"/>
          <p:cNvSpPr/>
          <p:nvPr/>
        </p:nvSpPr>
        <p:spPr>
          <a:xfrm>
            <a:off x="3733800" y="2895600"/>
            <a:ext cx="3505200" cy="3133955"/>
          </a:xfrm>
          <a:prstGeom prst="roundRect">
            <a:avLst/>
          </a:prstGeom>
          <a:noFill/>
          <a:ln w="381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Oval 11"/>
          <p:cNvSpPr/>
          <p:nvPr/>
        </p:nvSpPr>
        <p:spPr>
          <a:xfrm rot="20916547">
            <a:off x="4192270" y="4335253"/>
            <a:ext cx="4396180" cy="199459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200" b="1" dirty="0" smtClean="0"/>
              <a:t>Réutilisation difficile !</a:t>
            </a:r>
          </a:p>
          <a:p>
            <a:pPr algn="ctr"/>
            <a:r>
              <a:rPr lang="fr-FR" sz="2400" b="1" u="sng" dirty="0" smtClean="0"/>
              <a:t>Classe non-extensible</a:t>
            </a:r>
            <a:endParaRPr lang="fr-FR" sz="2400" b="1" u="sng" dirty="0"/>
          </a:p>
        </p:txBody>
      </p:sp>
    </p:spTree>
    <p:extLst>
      <p:ext uri="{BB962C8B-B14F-4D97-AF65-F5344CB8AC3E}">
        <p14:creationId xmlns:p14="http://schemas.microsoft.com/office/powerpoint/2010/main" val="3871916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B224B-675C-446C-A5C4-5DFA0DE4F405}" type="slidenum">
              <a:rPr lang="fr-FR"/>
              <a:pPr>
                <a:defRPr/>
              </a:pPr>
              <a:t>120</a:t>
            </a:fld>
            <a:endParaRPr lang="fr-FR"/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398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 : interactions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5BC04-5266-419A-B9E8-0135D95A1CE2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8A533-8558-472E-A25E-87616DE459F0}" type="slidenum">
              <a:rPr lang="fr-FR"/>
              <a:pPr>
                <a:defRPr/>
              </a:pPr>
              <a:t>121</a:t>
            </a:fld>
            <a:endParaRPr lang="fr-FR"/>
          </a:p>
        </p:txBody>
      </p:sp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785938"/>
            <a:ext cx="8977313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639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1422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B73EC2-1A45-4F58-9CAC-C3E298EE3427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4E1EB-6708-48A5-A20D-2C033E39A3A7}" type="slidenum">
              <a:rPr lang="fr-FR"/>
              <a:pPr>
                <a:defRPr/>
              </a:pPr>
              <a:t>122</a:t>
            </a:fld>
            <a:endParaRPr lang="fr-FR"/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000125"/>
            <a:ext cx="57245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714875" y="1357313"/>
            <a:ext cx="1214438" cy="1928812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857500"/>
            <a:ext cx="57245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500563"/>
            <a:ext cx="57245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14313" y="1000125"/>
            <a:ext cx="1214437" cy="1785938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500188" y="1857375"/>
            <a:ext cx="1214437" cy="78581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643188" y="1357313"/>
            <a:ext cx="2071687" cy="785812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991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 : le modèle</a:t>
            </a:r>
            <a:endParaRPr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b="1" smtClean="0">
                <a:solidFill>
                  <a:schemeClr val="tx2"/>
                </a:solidFill>
              </a:rPr>
              <a:t>Classe VolumeModel</a:t>
            </a:r>
          </a:p>
          <a:p>
            <a:r>
              <a:rPr lang="fr-FR" sz="2400" smtClean="0">
                <a:solidFill>
                  <a:schemeClr val="tx2"/>
                </a:solidFill>
              </a:rPr>
              <a:t>Attributs</a:t>
            </a:r>
            <a:r>
              <a:rPr lang="fr-FR" sz="2400" smtClean="0"/>
              <a:t> :</a:t>
            </a:r>
          </a:p>
          <a:p>
            <a:pPr lvl="1"/>
            <a:r>
              <a:rPr lang="fr-FR" sz="2000" smtClean="0"/>
              <a:t>int </a:t>
            </a:r>
            <a:r>
              <a:rPr lang="fr-FR" sz="2000" smtClean="0">
                <a:solidFill>
                  <a:srgbClr val="7030A0"/>
                </a:solidFill>
              </a:rPr>
              <a:t>volume</a:t>
            </a:r>
            <a:r>
              <a:rPr lang="fr-FR" sz="2000" smtClean="0"/>
              <a:t> : le volume stocké</a:t>
            </a:r>
          </a:p>
          <a:p>
            <a:pPr lvl="1"/>
            <a:r>
              <a:rPr lang="fr-FR" sz="2000" smtClean="0"/>
              <a:t>EventListenerList  </a:t>
            </a:r>
            <a:r>
              <a:rPr lang="fr-FR" sz="2000" smtClean="0">
                <a:solidFill>
                  <a:srgbClr val="7030A0"/>
                </a:solidFill>
              </a:rPr>
              <a:t>listeners</a:t>
            </a:r>
            <a:r>
              <a:rPr lang="fr-FR" sz="2000" smtClean="0"/>
              <a:t> : les </a:t>
            </a:r>
            <a:r>
              <a:rPr lang="fr-FR" sz="2000" i="1" smtClean="0"/>
              <a:t>listeners</a:t>
            </a:r>
            <a:r>
              <a:rPr lang="fr-FR" sz="2000" smtClean="0"/>
              <a:t> abonnés</a:t>
            </a:r>
          </a:p>
          <a:p>
            <a:r>
              <a:rPr lang="fr-FR" sz="2400" smtClean="0">
                <a:solidFill>
                  <a:schemeClr val="tx2"/>
                </a:solidFill>
              </a:rPr>
              <a:t>Méthodes</a:t>
            </a:r>
            <a:r>
              <a:rPr lang="fr-FR" sz="2400" smtClean="0"/>
              <a:t> : </a:t>
            </a:r>
          </a:p>
          <a:p>
            <a:pPr lvl="1"/>
            <a:r>
              <a:rPr lang="fr-FR" sz="2000" smtClean="0">
                <a:solidFill>
                  <a:srgbClr val="7030A0"/>
                </a:solidFill>
              </a:rPr>
              <a:t>getVolume</a:t>
            </a:r>
            <a:r>
              <a:rPr lang="fr-FR" sz="2000" smtClean="0"/>
              <a:t>  : récupère la valeur du volume </a:t>
            </a:r>
          </a:p>
          <a:p>
            <a:pPr lvl="1"/>
            <a:r>
              <a:rPr lang="fr-FR" sz="2000" b="1" smtClean="0">
                <a:solidFill>
                  <a:srgbClr val="7030A0"/>
                </a:solidFill>
              </a:rPr>
              <a:t>setVolume</a:t>
            </a:r>
            <a:r>
              <a:rPr lang="fr-FR" sz="2000" smtClean="0"/>
              <a:t> : modifie la valeur du volume et déclenche </a:t>
            </a:r>
            <a:r>
              <a:rPr lang="fr-FR" sz="2000" i="1" smtClean="0"/>
              <a:t>fireVolumeChanged</a:t>
            </a:r>
          </a:p>
          <a:p>
            <a:pPr lvl="1"/>
            <a:r>
              <a:rPr lang="fr-FR" sz="2000" b="1" smtClean="0">
                <a:solidFill>
                  <a:srgbClr val="7030A0"/>
                </a:solidFill>
              </a:rPr>
              <a:t>fireVolumeChanged</a:t>
            </a:r>
            <a:r>
              <a:rPr lang="fr-FR" sz="2000" smtClean="0"/>
              <a:t> : notification des </a:t>
            </a:r>
            <a:r>
              <a:rPr lang="fr-FR" sz="2000" i="1" smtClean="0"/>
              <a:t>listeners</a:t>
            </a:r>
            <a:r>
              <a:rPr lang="fr-FR" sz="2000" smtClean="0"/>
              <a:t> </a:t>
            </a:r>
          </a:p>
          <a:p>
            <a:pPr lvl="1"/>
            <a:r>
              <a:rPr lang="fr-FR" sz="2000" smtClean="0">
                <a:solidFill>
                  <a:srgbClr val="7030A0"/>
                </a:solidFill>
              </a:rPr>
              <a:t>addVolumeListener</a:t>
            </a:r>
            <a:r>
              <a:rPr lang="fr-FR" sz="2000" smtClean="0"/>
              <a:t> / </a:t>
            </a:r>
            <a:r>
              <a:rPr lang="fr-FR" sz="2000" smtClean="0">
                <a:solidFill>
                  <a:srgbClr val="7030A0"/>
                </a:solidFill>
              </a:rPr>
              <a:t>removeVolumeListener</a:t>
            </a:r>
            <a:r>
              <a:rPr lang="fr-FR" sz="2000" smtClean="0"/>
              <a:t> : abonnement / désabonnement d’un </a:t>
            </a:r>
            <a:r>
              <a:rPr lang="fr-FR" sz="2000" i="1" smtClean="0"/>
              <a:t>listener</a:t>
            </a:r>
            <a:r>
              <a:rPr lang="fr-FR" sz="2000" smtClean="0"/>
              <a:t> </a:t>
            </a:r>
          </a:p>
          <a:p>
            <a:pPr lvl="1"/>
            <a:endParaRPr lang="fr-FR" sz="200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B73EC2-1A45-4F58-9CAC-C3E298EE3427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9E03A-0113-4EB3-9DE2-619CC15FBB43}" type="slidenum">
              <a:rPr lang="fr-FR"/>
              <a:pPr>
                <a:defRPr/>
              </a:pPr>
              <a:t>123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143000"/>
            <a:ext cx="52292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357313"/>
            <a:ext cx="66579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019175"/>
            <a:ext cx="5275263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344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71414"/>
            <a:ext cx="732951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z="3600" dirty="0" smtClean="0"/>
              <a:t>Exemple : </a:t>
            </a:r>
            <a:br>
              <a:rPr sz="3600" dirty="0" smtClean="0"/>
            </a:br>
            <a:r>
              <a:rPr sz="3600" dirty="0" smtClean="0"/>
              <a:t>Les événements et les écouteurs </a:t>
            </a:r>
            <a:endParaRPr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46063" y="1535113"/>
            <a:ext cx="4040187" cy="639762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Événements déclenchés à chaque modification du modèle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46063" y="2174875"/>
            <a:ext cx="4183062" cy="4111625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Classe </a:t>
            </a:r>
            <a:r>
              <a:rPr lang="fr-FR" b="1" dirty="0" err="1" smtClean="0">
                <a:solidFill>
                  <a:schemeClr val="tx2"/>
                </a:solidFill>
              </a:rPr>
              <a:t>VolumeChangedEvent</a:t>
            </a:r>
            <a:endParaRPr lang="fr-FR" b="1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 smtClean="0">
                <a:solidFill>
                  <a:schemeClr val="tx2"/>
                </a:solidFill>
              </a:rPr>
              <a:t>Extends</a:t>
            </a:r>
            <a:r>
              <a:rPr lang="fr-FR" dirty="0" smtClean="0"/>
              <a:t> : </a:t>
            </a:r>
            <a:r>
              <a:rPr lang="fr-FR" b="1" dirty="0" err="1" smtClean="0">
                <a:solidFill>
                  <a:srgbClr val="7030A0"/>
                </a:solidFill>
              </a:rPr>
              <a:t>EventObject</a:t>
            </a:r>
            <a:endParaRPr lang="fr-FR" b="1" dirty="0" smtClean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Attributs</a:t>
            </a:r>
            <a:r>
              <a:rPr lang="fr-FR" dirty="0" smtClean="0"/>
              <a:t> 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200" dirty="0" err="1" smtClean="0"/>
              <a:t>int</a:t>
            </a:r>
            <a:r>
              <a:rPr lang="fr-FR" sz="2200" dirty="0" smtClean="0"/>
              <a:t> </a:t>
            </a:r>
            <a:r>
              <a:rPr lang="fr-FR" sz="2200" b="1" dirty="0" err="1" smtClean="0">
                <a:solidFill>
                  <a:srgbClr val="7030A0"/>
                </a:solidFill>
              </a:rPr>
              <a:t>newVolume</a:t>
            </a:r>
            <a:r>
              <a:rPr lang="fr-FR" sz="2200" dirty="0" smtClean="0"/>
              <a:t> : nouvelle valeur de modèle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Constructeur</a:t>
            </a:r>
            <a:r>
              <a:rPr lang="fr-FR" dirty="0" smtClean="0"/>
              <a:t> 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200" dirty="0" err="1" smtClean="0">
                <a:solidFill>
                  <a:srgbClr val="7030A0"/>
                </a:solidFill>
              </a:rPr>
              <a:t>VolumeChangedEvent</a:t>
            </a:r>
            <a:r>
              <a:rPr lang="fr-FR" sz="2200" dirty="0" smtClean="0">
                <a:solidFill>
                  <a:srgbClr val="7030A0"/>
                </a:solidFill>
              </a:rPr>
              <a:t> </a:t>
            </a:r>
            <a:r>
              <a:rPr lang="fr-FR" sz="2200" dirty="0" smtClean="0"/>
              <a:t>(Object source, </a:t>
            </a:r>
            <a:r>
              <a:rPr lang="fr-FR" sz="2200" dirty="0" err="1" smtClean="0"/>
              <a:t>int</a:t>
            </a:r>
            <a:r>
              <a:rPr lang="fr-FR" sz="2200" dirty="0" smtClean="0"/>
              <a:t> </a:t>
            </a:r>
            <a:r>
              <a:rPr lang="fr-FR" sz="2200" dirty="0" err="1" smtClean="0"/>
              <a:t>newVolume</a:t>
            </a:r>
            <a:r>
              <a:rPr lang="fr-FR" sz="2200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Méthodes</a:t>
            </a:r>
            <a:r>
              <a:rPr lang="fr-FR" dirty="0" smtClean="0"/>
              <a:t> 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200" b="1" dirty="0" err="1" smtClean="0">
                <a:solidFill>
                  <a:srgbClr val="7030A0"/>
                </a:solidFill>
              </a:rPr>
              <a:t>getNewVolume</a:t>
            </a:r>
            <a:r>
              <a:rPr lang="fr-FR" sz="2200" dirty="0" smtClean="0"/>
              <a:t> : récupère le nouveau valeur du volume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959350" y="1535113"/>
            <a:ext cx="4041775" cy="639762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Écouteurs (</a:t>
            </a:r>
            <a:r>
              <a:rPr lang="fr-FR" dirty="0" err="1" smtClean="0"/>
              <a:t>listeners</a:t>
            </a:r>
            <a:r>
              <a:rPr lang="fr-FR" dirty="0" smtClean="0"/>
              <a:t>) abonnés aux événements 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500563" y="2174875"/>
            <a:ext cx="4572000" cy="3951288"/>
          </a:xfrm>
        </p:spPr>
        <p:txBody>
          <a:bodyPr/>
          <a:lstStyle/>
          <a:p>
            <a:r>
              <a:rPr lang="fr-FR" b="1" smtClean="0">
                <a:solidFill>
                  <a:schemeClr val="tx2"/>
                </a:solidFill>
              </a:rPr>
              <a:t>Interface VolumeModelListener</a:t>
            </a:r>
          </a:p>
          <a:p>
            <a:r>
              <a:rPr lang="fr-FR" smtClean="0">
                <a:solidFill>
                  <a:schemeClr val="tx2"/>
                </a:solidFill>
              </a:rPr>
              <a:t>Extends</a:t>
            </a:r>
            <a:r>
              <a:rPr lang="fr-FR" smtClean="0"/>
              <a:t> : </a:t>
            </a:r>
            <a:r>
              <a:rPr lang="fr-FR" b="1" smtClean="0">
                <a:solidFill>
                  <a:srgbClr val="7030A0"/>
                </a:solidFill>
              </a:rPr>
              <a:t>EventListener</a:t>
            </a:r>
          </a:p>
          <a:p>
            <a:r>
              <a:rPr lang="fr-FR" smtClean="0">
                <a:solidFill>
                  <a:schemeClr val="tx2"/>
                </a:solidFill>
              </a:rPr>
              <a:t>Méthodes</a:t>
            </a:r>
            <a:r>
              <a:rPr lang="fr-FR" smtClean="0"/>
              <a:t> :</a:t>
            </a:r>
          </a:p>
          <a:p>
            <a:pPr lvl="1"/>
            <a:r>
              <a:rPr lang="fr-FR" smtClean="0">
                <a:solidFill>
                  <a:srgbClr val="7030A0"/>
                </a:solidFill>
              </a:rPr>
              <a:t>volumeChanged</a:t>
            </a:r>
            <a:r>
              <a:rPr lang="fr-FR" smtClean="0"/>
              <a:t> (VolumeChangedEvent event) : </a:t>
            </a:r>
            <a:r>
              <a:rPr lang="fr-FR" i="1" smtClean="0"/>
              <a:t>notification</a:t>
            </a:r>
            <a:r>
              <a:rPr lang="fr-FR" smtClean="0"/>
              <a:t> occurrence de l’événement </a:t>
            </a:r>
          </a:p>
          <a:p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7B578-840B-4478-A57A-EDA3B3E7A976}" type="slidenum">
              <a:rPr lang="fr-FR"/>
              <a:pPr>
                <a:defRPr/>
              </a:pPr>
              <a:t>124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2" y="4500563"/>
            <a:ext cx="4902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143500"/>
            <a:ext cx="7345363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419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 : le contrôleur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25" cy="4525963"/>
          </a:xfrm>
        </p:spPr>
        <p:txBody>
          <a:bodyPr/>
          <a:lstStyle/>
          <a:p>
            <a:r>
              <a:rPr lang="fr-FR" sz="2400" b="1" smtClean="0">
                <a:solidFill>
                  <a:schemeClr val="tx2"/>
                </a:solidFill>
              </a:rPr>
              <a:t>Classe</a:t>
            </a:r>
            <a:r>
              <a:rPr lang="fr-FR" sz="2400" smtClean="0"/>
              <a:t> </a:t>
            </a:r>
            <a:r>
              <a:rPr lang="fr-FR" sz="2400" b="1" smtClean="0">
                <a:solidFill>
                  <a:schemeClr val="tx2"/>
                </a:solidFill>
              </a:rPr>
              <a:t>VolumeController</a:t>
            </a:r>
          </a:p>
          <a:p>
            <a:r>
              <a:rPr lang="fr-FR" sz="2400" smtClean="0">
                <a:solidFill>
                  <a:schemeClr val="tx2"/>
                </a:solidFill>
              </a:rPr>
              <a:t>Attributs</a:t>
            </a:r>
            <a:r>
              <a:rPr lang="fr-FR" sz="2400" smtClean="0"/>
              <a:t> :</a:t>
            </a:r>
          </a:p>
          <a:p>
            <a:pPr lvl="1"/>
            <a:r>
              <a:rPr lang="fr-FR" sz="2000" smtClean="0"/>
              <a:t>VolumeModel </a:t>
            </a:r>
            <a:r>
              <a:rPr lang="fr-FR" sz="2000" b="1" smtClean="0">
                <a:solidFill>
                  <a:srgbClr val="7030A0"/>
                </a:solidFill>
              </a:rPr>
              <a:t>model</a:t>
            </a:r>
            <a:r>
              <a:rPr lang="fr-FR" sz="2000" smtClean="0"/>
              <a:t> : le lien vers le </a:t>
            </a:r>
            <a:r>
              <a:rPr lang="fr-FR" sz="2000" i="1" smtClean="0"/>
              <a:t>modèle</a:t>
            </a:r>
          </a:p>
          <a:p>
            <a:pPr lvl="1"/>
            <a:r>
              <a:rPr lang="fr-FR" sz="2000" smtClean="0"/>
              <a:t>List&lt;VolumeView&gt; </a:t>
            </a:r>
            <a:r>
              <a:rPr lang="fr-FR" sz="2000" smtClean="0">
                <a:solidFill>
                  <a:srgbClr val="7030A0"/>
                </a:solidFill>
              </a:rPr>
              <a:t>views</a:t>
            </a:r>
            <a:r>
              <a:rPr lang="fr-FR" sz="2000" smtClean="0"/>
              <a:t> : ensemble de </a:t>
            </a:r>
            <a:r>
              <a:rPr lang="fr-FR" sz="2000" i="1" smtClean="0"/>
              <a:t>vues</a:t>
            </a:r>
            <a:r>
              <a:rPr lang="fr-FR" sz="2000" smtClean="0"/>
              <a:t> dont s’occupe le contrôler </a:t>
            </a:r>
          </a:p>
          <a:p>
            <a:r>
              <a:rPr lang="fr-FR" sz="2400" smtClean="0">
                <a:solidFill>
                  <a:schemeClr val="tx2"/>
                </a:solidFill>
              </a:rPr>
              <a:t>Méthodes</a:t>
            </a:r>
            <a:r>
              <a:rPr lang="fr-FR" sz="2400" smtClean="0"/>
              <a:t> :</a:t>
            </a:r>
          </a:p>
          <a:p>
            <a:pPr lvl="1"/>
            <a:r>
              <a:rPr lang="fr-FR" sz="2000" smtClean="0">
                <a:solidFill>
                  <a:srgbClr val="7030A0"/>
                </a:solidFill>
              </a:rPr>
              <a:t>getModel / setModel </a:t>
            </a:r>
          </a:p>
          <a:p>
            <a:pPr lvl="1"/>
            <a:r>
              <a:rPr lang="fr-FR" sz="2000" smtClean="0">
                <a:solidFill>
                  <a:srgbClr val="7030A0"/>
                </a:solidFill>
              </a:rPr>
              <a:t>displayViews / closeViews</a:t>
            </a:r>
          </a:p>
          <a:p>
            <a:pPr lvl="1"/>
            <a:r>
              <a:rPr lang="fr-FR" sz="2000" b="1" smtClean="0">
                <a:solidFill>
                  <a:srgbClr val="7030A0"/>
                </a:solidFill>
              </a:rPr>
              <a:t>addView / removeView </a:t>
            </a:r>
            <a:r>
              <a:rPr lang="fr-FR" sz="2000" smtClean="0"/>
              <a:t>: ajoute / enlève une vue de la liste internet et  </a:t>
            </a:r>
            <a:r>
              <a:rPr lang="fr-FR" sz="2000" i="1" smtClean="0"/>
              <a:t>adonne</a:t>
            </a:r>
            <a:r>
              <a:rPr lang="fr-FR" sz="2000" smtClean="0"/>
              <a:t> / </a:t>
            </a:r>
            <a:r>
              <a:rPr lang="fr-FR" sz="2000" i="1" smtClean="0"/>
              <a:t>désabonne</a:t>
            </a:r>
            <a:r>
              <a:rPr lang="fr-FR" sz="2000" smtClean="0"/>
              <a:t> la vue au </a:t>
            </a:r>
            <a:r>
              <a:rPr lang="fr-FR" sz="2000" i="1" smtClean="0"/>
              <a:t>modèle </a:t>
            </a:r>
            <a:endParaRPr lang="fr-FR" sz="2000" i="1" smtClean="0">
              <a:solidFill>
                <a:srgbClr val="7030A0"/>
              </a:solidFill>
            </a:endParaRPr>
          </a:p>
          <a:p>
            <a:pPr lvl="1"/>
            <a:r>
              <a:rPr lang="fr-FR" sz="2000" b="1" smtClean="0">
                <a:solidFill>
                  <a:srgbClr val="7030A0"/>
                </a:solidFill>
              </a:rPr>
              <a:t>notifyVolumeChange</a:t>
            </a:r>
            <a:r>
              <a:rPr lang="fr-FR" sz="2000" smtClean="0"/>
              <a:t> : informe le modèle lorsque les données ont été modifiées par l’utilisateur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81AA8-5C84-44FA-8BD8-C1FCCC9A2090}" type="slidenum">
              <a:rPr lang="fr-FR"/>
              <a:pPr>
                <a:defRPr/>
              </a:pPr>
              <a:t>125</a:t>
            </a:fld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952500"/>
            <a:ext cx="4060825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571500"/>
            <a:ext cx="3986212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857375"/>
            <a:ext cx="465772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643063"/>
            <a:ext cx="56530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76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 : la vue abstraite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Classe Abstract </a:t>
            </a:r>
            <a:r>
              <a:rPr lang="fr-FR" b="1" dirty="0" err="1" smtClean="0">
                <a:solidFill>
                  <a:schemeClr val="tx2"/>
                </a:solidFill>
              </a:rPr>
              <a:t>VolumeView</a:t>
            </a:r>
            <a:endParaRPr lang="fr-FR" b="1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 smtClean="0">
                <a:solidFill>
                  <a:schemeClr val="tx2"/>
                </a:solidFill>
              </a:rPr>
              <a:t>Implements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smtClean="0"/>
              <a:t> </a:t>
            </a:r>
            <a:r>
              <a:rPr lang="fr-FR" b="1" dirty="0" err="1" smtClean="0">
                <a:solidFill>
                  <a:srgbClr val="7030A0"/>
                </a:solidFill>
              </a:rPr>
              <a:t>VolumeModelListener</a:t>
            </a:r>
            <a:endParaRPr lang="fr-FR" b="1" dirty="0" smtClean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Attributs</a:t>
            </a:r>
            <a:r>
              <a:rPr lang="fr-FR" dirty="0" smtClean="0"/>
              <a:t> 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b="1" dirty="0" err="1" smtClean="0">
                <a:solidFill>
                  <a:srgbClr val="7030A0"/>
                </a:solidFill>
              </a:rPr>
              <a:t>VolumeController</a:t>
            </a:r>
            <a:r>
              <a:rPr lang="fr-FR" b="1" dirty="0" smtClean="0">
                <a:solidFill>
                  <a:srgbClr val="7030A0"/>
                </a:solidFill>
              </a:rPr>
              <a:t> </a:t>
            </a:r>
            <a:r>
              <a:rPr lang="fr-FR" b="1" dirty="0" err="1" smtClean="0">
                <a:solidFill>
                  <a:srgbClr val="7030A0"/>
                </a:solidFill>
              </a:rPr>
              <a:t>controller</a:t>
            </a:r>
            <a:r>
              <a:rPr lang="fr-FR" b="1" dirty="0" smtClean="0">
                <a:solidFill>
                  <a:srgbClr val="7030A0"/>
                </a:solidFill>
              </a:rPr>
              <a:t> </a:t>
            </a:r>
            <a:r>
              <a:rPr lang="fr-FR" dirty="0" smtClean="0"/>
              <a:t>: le contrôleur responsable par cette vue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Constructeurs</a:t>
            </a:r>
            <a:r>
              <a:rPr lang="fr-FR" dirty="0" smtClean="0"/>
              <a:t> 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b="1" dirty="0" err="1" smtClean="0">
                <a:solidFill>
                  <a:srgbClr val="7030A0"/>
                </a:solidFill>
              </a:rPr>
              <a:t>VolumeView</a:t>
            </a:r>
            <a:r>
              <a:rPr lang="fr-FR" b="1" dirty="0" smtClean="0">
                <a:solidFill>
                  <a:srgbClr val="7030A0"/>
                </a:solidFill>
              </a:rPr>
              <a:t>(</a:t>
            </a:r>
            <a:r>
              <a:rPr lang="fr-FR" b="1" dirty="0" err="1" smtClean="0">
                <a:solidFill>
                  <a:srgbClr val="7030A0"/>
                </a:solidFill>
              </a:rPr>
              <a:t>VolumeController</a:t>
            </a:r>
            <a:r>
              <a:rPr lang="fr-FR" b="1" dirty="0" smtClean="0">
                <a:solidFill>
                  <a:srgbClr val="7030A0"/>
                </a:solidFill>
              </a:rPr>
              <a:t> </a:t>
            </a:r>
            <a:r>
              <a:rPr lang="fr-FR" b="1" dirty="0" err="1" smtClean="0">
                <a:solidFill>
                  <a:srgbClr val="7030A0"/>
                </a:solidFill>
              </a:rPr>
              <a:t>controller</a:t>
            </a:r>
            <a:r>
              <a:rPr lang="fr-FR" b="1" dirty="0" smtClean="0">
                <a:solidFill>
                  <a:srgbClr val="7030A0"/>
                </a:solidFill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Méthodes</a:t>
            </a:r>
            <a:r>
              <a:rPr lang="fr-FR" dirty="0" smtClean="0"/>
              <a:t> 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b="1" dirty="0" err="1" smtClean="0">
                <a:solidFill>
                  <a:srgbClr val="7030A0"/>
                </a:solidFill>
              </a:rPr>
              <a:t>VolumeController</a:t>
            </a:r>
            <a:r>
              <a:rPr lang="fr-FR" dirty="0" smtClean="0"/>
              <a:t> </a:t>
            </a:r>
            <a:r>
              <a:rPr lang="fr-FR" b="1" dirty="0" err="1" smtClean="0">
                <a:solidFill>
                  <a:srgbClr val="7030A0"/>
                </a:solidFill>
              </a:rPr>
              <a:t>getController</a:t>
            </a:r>
            <a:endParaRPr lang="fr-F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abstract </a:t>
            </a:r>
            <a:r>
              <a:rPr lang="fr-FR" dirty="0" err="1" smtClean="0"/>
              <a:t>void</a:t>
            </a:r>
            <a:r>
              <a:rPr lang="fr-FR" dirty="0" smtClean="0"/>
              <a:t> display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abstract </a:t>
            </a:r>
            <a:r>
              <a:rPr lang="fr-FR" dirty="0" err="1" smtClean="0"/>
              <a:t>void</a:t>
            </a:r>
            <a:r>
              <a:rPr lang="fr-FR" dirty="0" smtClean="0"/>
              <a:t> close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abstract </a:t>
            </a:r>
            <a:r>
              <a:rPr lang="fr-FR" dirty="0" err="1" smtClean="0"/>
              <a:t>void</a:t>
            </a:r>
            <a:r>
              <a:rPr lang="fr-FR" dirty="0" smtClean="0"/>
              <a:t> </a:t>
            </a:r>
            <a:r>
              <a:rPr lang="fr-FR" dirty="0" err="1" smtClean="0"/>
              <a:t>setLocation</a:t>
            </a:r>
            <a:endParaRPr lang="fr-F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abstract </a:t>
            </a:r>
            <a:r>
              <a:rPr lang="fr-FR" dirty="0" err="1" smtClean="0"/>
              <a:t>void</a:t>
            </a:r>
            <a:r>
              <a:rPr lang="fr-FR" dirty="0" smtClean="0"/>
              <a:t> </a:t>
            </a:r>
            <a:r>
              <a:rPr lang="fr-FR" dirty="0" err="1" smtClean="0"/>
              <a:t>setSize</a:t>
            </a:r>
            <a:endParaRPr lang="fr-F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abstract Dimension </a:t>
            </a:r>
            <a:r>
              <a:rPr lang="fr-FR" dirty="0" err="1" smtClean="0"/>
              <a:t>getSize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642D9-624E-4CBD-93D3-A32D212C6EA7}" type="slidenum">
              <a:rPr lang="fr-FR"/>
              <a:pPr>
                <a:defRPr/>
              </a:pPr>
              <a:t>126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26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4000" smtClean="0"/>
              <a:t>Exemple : les vues concrètes  </a:t>
            </a:r>
            <a:endParaRPr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smtClean="0"/>
              <a:t>Vue « passive » : uniquement visualisation</a:t>
            </a:r>
          </a:p>
          <a:p>
            <a:r>
              <a:rPr lang="fr-FR" sz="2400" b="1" smtClean="0">
                <a:solidFill>
                  <a:schemeClr val="tx2"/>
                </a:solidFill>
              </a:rPr>
              <a:t>Classe VolumeListView</a:t>
            </a:r>
          </a:p>
          <a:p>
            <a:r>
              <a:rPr lang="fr-FR" sz="2400" smtClean="0">
                <a:solidFill>
                  <a:schemeClr val="tx2"/>
                </a:solidFill>
              </a:rPr>
              <a:t>Extends</a:t>
            </a:r>
            <a:r>
              <a:rPr lang="fr-FR" sz="2400" smtClean="0"/>
              <a:t> </a:t>
            </a:r>
            <a:r>
              <a:rPr lang="fr-FR" sz="2400" b="1" smtClean="0">
                <a:solidFill>
                  <a:schemeClr val="tx2"/>
                </a:solidFill>
              </a:rPr>
              <a:t>VolumeView</a:t>
            </a:r>
          </a:p>
          <a:p>
            <a:r>
              <a:rPr lang="fr-FR" sz="2400" smtClean="0">
                <a:solidFill>
                  <a:schemeClr val="tx2"/>
                </a:solidFill>
              </a:rPr>
              <a:t>Attributs</a:t>
            </a:r>
            <a:r>
              <a:rPr lang="fr-FR" sz="2400" smtClean="0"/>
              <a:t> :</a:t>
            </a:r>
          </a:p>
          <a:p>
            <a:pPr lvl="1"/>
            <a:r>
              <a:rPr lang="fr-FR" sz="2000" smtClean="0">
                <a:solidFill>
                  <a:srgbClr val="7030A0"/>
                </a:solidFill>
              </a:rPr>
              <a:t>JFrame jFrame </a:t>
            </a:r>
            <a:r>
              <a:rPr lang="fr-FR" sz="2000" smtClean="0"/>
              <a:t>: fenêtre de visualisation</a:t>
            </a:r>
          </a:p>
          <a:p>
            <a:pPr lvl="1"/>
            <a:r>
              <a:rPr lang="fr-FR" sz="2000" smtClean="0">
                <a:solidFill>
                  <a:srgbClr val="7030A0"/>
                </a:solidFill>
              </a:rPr>
              <a:t>JList jVolumeList </a:t>
            </a:r>
            <a:r>
              <a:rPr lang="fr-FR" sz="2000" smtClean="0"/>
              <a:t>: liste (JList) contenant l’historique du volume</a:t>
            </a:r>
          </a:p>
          <a:p>
            <a:pPr lvl="1"/>
            <a:r>
              <a:rPr lang="fr-FR" sz="2000" smtClean="0">
                <a:solidFill>
                  <a:srgbClr val="7030A0"/>
                </a:solidFill>
              </a:rPr>
              <a:t>DefaultListModel jListModel</a:t>
            </a:r>
          </a:p>
          <a:p>
            <a:r>
              <a:rPr lang="fr-FR" sz="2400" smtClean="0">
                <a:solidFill>
                  <a:schemeClr val="tx2"/>
                </a:solidFill>
              </a:rPr>
              <a:t>Méthodes</a:t>
            </a:r>
            <a:r>
              <a:rPr lang="fr-FR" sz="2400" smtClean="0"/>
              <a:t> (liste non-exhaustive) :</a:t>
            </a:r>
          </a:p>
          <a:p>
            <a:pPr lvl="1"/>
            <a:r>
              <a:rPr lang="fr-FR" sz="2000" b="1" smtClean="0">
                <a:solidFill>
                  <a:srgbClr val="7030A0"/>
                </a:solidFill>
              </a:rPr>
              <a:t>buildFrame</a:t>
            </a:r>
            <a:r>
              <a:rPr lang="fr-FR" sz="2000" smtClean="0"/>
              <a:t> : construction de la fenêtre</a:t>
            </a:r>
          </a:p>
          <a:p>
            <a:pPr lvl="1"/>
            <a:r>
              <a:rPr lang="fr-FR" sz="2000" b="1" smtClean="0">
                <a:solidFill>
                  <a:srgbClr val="7030A0"/>
                </a:solidFill>
              </a:rPr>
              <a:t>volumeChanged</a:t>
            </a:r>
            <a:r>
              <a:rPr lang="fr-FR" sz="2000" smtClean="0">
                <a:solidFill>
                  <a:srgbClr val="7030A0"/>
                </a:solidFill>
              </a:rPr>
              <a:t> </a:t>
            </a:r>
            <a:r>
              <a:rPr lang="fr-FR" sz="2000" smtClean="0"/>
              <a:t>: notification d’une modification dans le modèle (interface </a:t>
            </a:r>
            <a:r>
              <a:rPr lang="fr-FR" sz="2000" smtClean="0">
                <a:solidFill>
                  <a:srgbClr val="7030A0"/>
                </a:solidFill>
              </a:rPr>
              <a:t>VolumeModelListener</a:t>
            </a:r>
            <a:r>
              <a:rPr lang="fr-FR" sz="200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FBF109-C8C8-41BA-A6F5-731DB8BE4A65}" type="slidenum">
              <a:rPr lang="fr-FR"/>
              <a:pPr>
                <a:defRPr/>
              </a:pPr>
              <a:t>127</a:t>
            </a:fld>
            <a:endParaRPr lang="fr-FR"/>
          </a:p>
        </p:txBody>
      </p:sp>
      <p:pic>
        <p:nvPicPr>
          <p:cNvPr id="297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428750"/>
            <a:ext cx="11811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1276350"/>
            <a:ext cx="612457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5972175"/>
            <a:ext cx="607218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481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4000" smtClean="0"/>
              <a:t>Exemple : les vues concrètes  </a:t>
            </a:r>
            <a:endParaRPr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smtClean="0"/>
              <a:t>Vue « passive » : uniquement visualisation</a:t>
            </a:r>
          </a:p>
          <a:p>
            <a:r>
              <a:rPr lang="fr-FR" sz="2400" b="1" smtClean="0">
                <a:solidFill>
                  <a:schemeClr val="tx2"/>
                </a:solidFill>
              </a:rPr>
              <a:t>Classe VolumeProgressView</a:t>
            </a:r>
          </a:p>
          <a:p>
            <a:r>
              <a:rPr lang="fr-FR" sz="2400" smtClean="0">
                <a:solidFill>
                  <a:schemeClr val="tx2"/>
                </a:solidFill>
              </a:rPr>
              <a:t>Extends</a:t>
            </a:r>
            <a:r>
              <a:rPr lang="fr-FR" sz="2400" smtClean="0"/>
              <a:t> </a:t>
            </a:r>
            <a:r>
              <a:rPr lang="fr-FR" sz="2400" b="1" smtClean="0">
                <a:solidFill>
                  <a:schemeClr val="tx2"/>
                </a:solidFill>
              </a:rPr>
              <a:t>VolumeView</a:t>
            </a:r>
          </a:p>
          <a:p>
            <a:r>
              <a:rPr lang="fr-FR" sz="2400" smtClean="0">
                <a:solidFill>
                  <a:schemeClr val="tx2"/>
                </a:solidFill>
              </a:rPr>
              <a:t>Attributs</a:t>
            </a:r>
            <a:r>
              <a:rPr lang="fr-FR" sz="2400" smtClean="0"/>
              <a:t> :</a:t>
            </a:r>
          </a:p>
          <a:p>
            <a:pPr lvl="1"/>
            <a:r>
              <a:rPr lang="fr-FR" sz="2000" smtClean="0">
                <a:solidFill>
                  <a:srgbClr val="7030A0"/>
                </a:solidFill>
              </a:rPr>
              <a:t>JFrame jFrame </a:t>
            </a:r>
            <a:r>
              <a:rPr lang="fr-FR" sz="2000" smtClean="0"/>
              <a:t>: fenêtre de visualisation</a:t>
            </a:r>
          </a:p>
          <a:p>
            <a:pPr lvl="1"/>
            <a:r>
              <a:rPr lang="fr-FR" sz="2000" smtClean="0">
                <a:solidFill>
                  <a:srgbClr val="7030A0"/>
                </a:solidFill>
              </a:rPr>
              <a:t>JProgressBar jProgress </a:t>
            </a:r>
            <a:r>
              <a:rPr lang="fr-FR" sz="2000" smtClean="0"/>
              <a:t>: barre de progression pour visualiser l’évolution du volume</a:t>
            </a:r>
            <a:endParaRPr lang="fr-FR" sz="2000" smtClean="0">
              <a:solidFill>
                <a:srgbClr val="7030A0"/>
              </a:solidFill>
            </a:endParaRPr>
          </a:p>
          <a:p>
            <a:r>
              <a:rPr lang="fr-FR" sz="2400" smtClean="0">
                <a:solidFill>
                  <a:schemeClr val="tx2"/>
                </a:solidFill>
              </a:rPr>
              <a:t>Méthodes</a:t>
            </a:r>
            <a:r>
              <a:rPr lang="fr-FR" sz="2400" smtClean="0"/>
              <a:t> (liste non-exhaustive) :</a:t>
            </a:r>
          </a:p>
          <a:p>
            <a:pPr lvl="1"/>
            <a:r>
              <a:rPr lang="fr-FR" sz="2000" b="1" smtClean="0">
                <a:solidFill>
                  <a:srgbClr val="7030A0"/>
                </a:solidFill>
              </a:rPr>
              <a:t>buildFrame</a:t>
            </a:r>
            <a:r>
              <a:rPr lang="fr-FR" sz="2000" smtClean="0"/>
              <a:t> : construction de la fenêtre</a:t>
            </a:r>
          </a:p>
          <a:p>
            <a:pPr lvl="1"/>
            <a:r>
              <a:rPr lang="fr-FR" sz="2000" b="1" smtClean="0">
                <a:solidFill>
                  <a:srgbClr val="7030A0"/>
                </a:solidFill>
              </a:rPr>
              <a:t>volumeChanged</a:t>
            </a:r>
            <a:r>
              <a:rPr lang="fr-FR" sz="2000" smtClean="0">
                <a:solidFill>
                  <a:srgbClr val="7030A0"/>
                </a:solidFill>
              </a:rPr>
              <a:t> </a:t>
            </a:r>
            <a:r>
              <a:rPr lang="fr-FR" sz="2000" smtClean="0"/>
              <a:t>: notification d’une modification dans le modèle (interface </a:t>
            </a:r>
            <a:r>
              <a:rPr lang="fr-FR" sz="2000" smtClean="0">
                <a:solidFill>
                  <a:srgbClr val="7030A0"/>
                </a:solidFill>
              </a:rPr>
              <a:t>VolumeModelListener</a:t>
            </a:r>
            <a:r>
              <a:rPr lang="fr-FR" sz="200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B4CE4-15A5-487A-8A3F-2AE7CC9C7639}" type="slidenum">
              <a:rPr lang="fr-FR"/>
              <a:pPr>
                <a:defRPr/>
              </a:pPr>
              <a:t>128</a:t>
            </a:fld>
            <a:endParaRPr lang="fr-FR"/>
          </a:p>
        </p:txBody>
      </p:sp>
      <p:pic>
        <p:nvPicPr>
          <p:cNvPr id="307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1357313"/>
            <a:ext cx="11811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1857375"/>
            <a:ext cx="65103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80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4000" smtClean="0"/>
              <a:t>Exemple : les vues concrètes </a:t>
            </a:r>
            <a:endParaRPr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428750"/>
            <a:ext cx="8358187" cy="469741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smtClean="0"/>
              <a:t>Vue « active » : permet visualisation et la modification du volume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b="1" dirty="0" smtClean="0">
                <a:solidFill>
                  <a:schemeClr val="tx2"/>
                </a:solidFill>
              </a:rPr>
              <a:t>Classe </a:t>
            </a:r>
            <a:r>
              <a:rPr lang="fr-FR" sz="2400" b="1" dirty="0" err="1" smtClean="0">
                <a:solidFill>
                  <a:schemeClr val="tx2"/>
                </a:solidFill>
              </a:rPr>
              <a:t>VolumeSliderView</a:t>
            </a:r>
            <a:endParaRPr lang="fr-FR" sz="2400" b="1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err="1" smtClean="0">
                <a:solidFill>
                  <a:schemeClr val="tx2"/>
                </a:solidFill>
              </a:rPr>
              <a:t>Extends</a:t>
            </a:r>
            <a:r>
              <a:rPr lang="fr-FR" sz="2400" dirty="0" smtClean="0"/>
              <a:t> </a:t>
            </a:r>
            <a:r>
              <a:rPr lang="fr-FR" sz="2400" b="1" dirty="0" err="1" smtClean="0">
                <a:solidFill>
                  <a:schemeClr val="tx2"/>
                </a:solidFill>
              </a:rPr>
              <a:t>VolumeView</a:t>
            </a:r>
            <a:endParaRPr lang="fr-FR" sz="2400" b="1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err="1" smtClean="0">
                <a:solidFill>
                  <a:schemeClr val="tx2"/>
                </a:solidFill>
              </a:rPr>
              <a:t>Anonymous</a:t>
            </a:r>
            <a:r>
              <a:rPr lang="fr-FR" sz="2400" dirty="0" smtClean="0">
                <a:solidFill>
                  <a:schemeClr val="tx2"/>
                </a:solidFill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</a:rPr>
              <a:t>listener</a:t>
            </a:r>
            <a:r>
              <a:rPr lang="fr-FR" sz="2400" dirty="0" smtClean="0">
                <a:solidFill>
                  <a:schemeClr val="tx2"/>
                </a:solidFill>
              </a:rPr>
              <a:t> : </a:t>
            </a:r>
            <a:r>
              <a:rPr lang="fr-FR" sz="2400" dirty="0" err="1" smtClean="0"/>
              <a:t>ActionListener</a:t>
            </a:r>
            <a:endParaRPr lang="fr-FR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smtClean="0">
                <a:solidFill>
                  <a:schemeClr val="tx2"/>
                </a:solidFill>
              </a:rPr>
              <a:t>Attributs</a:t>
            </a:r>
            <a:r>
              <a:rPr lang="fr-FR" sz="2400" dirty="0" smtClean="0"/>
              <a:t> (liste non-exhaustive) 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200" dirty="0" err="1" smtClean="0">
                <a:solidFill>
                  <a:srgbClr val="7030A0"/>
                </a:solidFill>
              </a:rPr>
              <a:t>JSlider</a:t>
            </a:r>
            <a:r>
              <a:rPr lang="fr-FR" sz="2200" dirty="0" smtClean="0">
                <a:solidFill>
                  <a:srgbClr val="7030A0"/>
                </a:solidFill>
              </a:rPr>
              <a:t> </a:t>
            </a:r>
            <a:r>
              <a:rPr lang="fr-FR" sz="2200" dirty="0" err="1" smtClean="0">
                <a:solidFill>
                  <a:srgbClr val="7030A0"/>
                </a:solidFill>
              </a:rPr>
              <a:t>jSlider</a:t>
            </a:r>
            <a:r>
              <a:rPr lang="fr-FR" sz="2200" dirty="0" smtClean="0">
                <a:solidFill>
                  <a:srgbClr val="7030A0"/>
                </a:solidFill>
              </a:rPr>
              <a:t> </a:t>
            </a:r>
            <a:r>
              <a:rPr lang="fr-FR" sz="2200" dirty="0" smtClean="0"/>
              <a:t>: barre permettant de visualiser et modifier le volume</a:t>
            </a:r>
            <a:endParaRPr lang="fr-FR" sz="2200" dirty="0" smtClean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smtClean="0">
                <a:solidFill>
                  <a:schemeClr val="tx2"/>
                </a:solidFill>
              </a:rPr>
              <a:t>Méthodes</a:t>
            </a:r>
            <a:r>
              <a:rPr lang="fr-FR" sz="2400" dirty="0" smtClean="0"/>
              <a:t> (liste non-exhaustive) 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200" dirty="0" err="1" smtClean="0">
                <a:solidFill>
                  <a:srgbClr val="7030A0"/>
                </a:solidFill>
              </a:rPr>
              <a:t>buildFrame</a:t>
            </a:r>
            <a:r>
              <a:rPr lang="fr-FR" sz="2200" dirty="0" smtClean="0"/>
              <a:t> : construction de la fenêtre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200" b="1" dirty="0" err="1" smtClean="0">
                <a:solidFill>
                  <a:srgbClr val="7030A0"/>
                </a:solidFill>
              </a:rPr>
              <a:t>volumeChanged</a:t>
            </a:r>
            <a:r>
              <a:rPr lang="fr-FR" sz="2200" dirty="0" smtClean="0">
                <a:solidFill>
                  <a:srgbClr val="7030A0"/>
                </a:solidFill>
              </a:rPr>
              <a:t> </a:t>
            </a:r>
            <a:r>
              <a:rPr lang="fr-FR" sz="2200" dirty="0" smtClean="0"/>
              <a:t>: notification d’une modification dans le modèle (interface </a:t>
            </a:r>
            <a:r>
              <a:rPr lang="fr-FR" sz="2200" dirty="0" err="1" smtClean="0">
                <a:solidFill>
                  <a:srgbClr val="7030A0"/>
                </a:solidFill>
              </a:rPr>
              <a:t>VolumeModelListener</a:t>
            </a:r>
            <a:r>
              <a:rPr lang="fr-FR" sz="2200" dirty="0" smtClean="0"/>
              <a:t>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200" b="1" dirty="0" err="1" smtClean="0">
                <a:solidFill>
                  <a:srgbClr val="7030A0"/>
                </a:solidFill>
              </a:rPr>
              <a:t>notifyVolumeChange</a:t>
            </a:r>
            <a:r>
              <a:rPr lang="fr-FR" sz="2200" dirty="0" smtClean="0"/>
              <a:t> : informe le contrôleur d’un changement de valeur effectué par le utilisateur</a:t>
            </a:r>
            <a:endParaRPr lang="fr-FR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0C0285-5A05-474D-AEE0-77D0484ED791}" type="slidenum">
              <a:rPr lang="fr-FR"/>
              <a:pPr>
                <a:defRPr/>
              </a:pPr>
              <a:t>129</a:t>
            </a:fld>
            <a:endParaRPr lang="fr-FR"/>
          </a:p>
        </p:txBody>
      </p:sp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928813"/>
            <a:ext cx="231457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5" y="1357313"/>
            <a:ext cx="5983288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500313"/>
            <a:ext cx="6578600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557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Anti-exemples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200" b="1" dirty="0"/>
              <a:t>Extensibilité / évolutivité  </a:t>
            </a:r>
          </a:p>
          <a:p>
            <a:pPr lvl="1"/>
            <a:r>
              <a:rPr lang="fr-FR" sz="2800" dirty="0" smtClean="0"/>
              <a:t>Comment pouvoir ajouter de nouvelles opérations sans affecter le code existant ??</a:t>
            </a:r>
          </a:p>
          <a:p>
            <a:pPr lvl="3"/>
            <a:r>
              <a:rPr lang="fr-FR" sz="2400" b="1" dirty="0">
                <a:solidFill>
                  <a:schemeClr val="tx2"/>
                </a:solidFill>
              </a:rPr>
              <a:t>Factoriser les </a:t>
            </a:r>
            <a:r>
              <a:rPr lang="fr-FR" sz="2400" b="1" dirty="0" smtClean="0">
                <a:solidFill>
                  <a:schemeClr val="tx2"/>
                </a:solidFill>
              </a:rPr>
              <a:t>responsabilités !!</a:t>
            </a:r>
          </a:p>
          <a:p>
            <a:pPr lvl="3"/>
            <a:r>
              <a:rPr lang="fr-FR" sz="2400" b="1" i="1" dirty="0" smtClean="0"/>
              <a:t>Opération</a:t>
            </a:r>
            <a:r>
              <a:rPr lang="fr-FR" sz="2400" dirty="0" smtClean="0"/>
              <a:t> : définition abstraite d’une opération</a:t>
            </a:r>
          </a:p>
          <a:p>
            <a:pPr lvl="3"/>
            <a:r>
              <a:rPr lang="fr-FR" sz="2400" b="1" i="1" dirty="0" smtClean="0"/>
              <a:t>Calculateur</a:t>
            </a:r>
            <a:r>
              <a:rPr lang="fr-FR" sz="2400" dirty="0" smtClean="0"/>
              <a:t> : exécution des opérations, quelque soit l’opération </a:t>
            </a:r>
          </a:p>
          <a:p>
            <a:pPr lvl="3"/>
            <a:r>
              <a:rPr lang="fr-FR" sz="2400" b="1" i="1" dirty="0" smtClean="0"/>
              <a:t>Application principale </a:t>
            </a:r>
            <a:r>
              <a:rPr lang="fr-FR" sz="2400" dirty="0" smtClean="0"/>
              <a:t>: interaction utilisateur, définition des opérations </a:t>
            </a:r>
          </a:p>
          <a:p>
            <a:pPr lvl="1"/>
            <a:r>
              <a:rPr lang="fr-FR" sz="2800" b="1" dirty="0" smtClean="0"/>
              <a:t>Design pattern </a:t>
            </a:r>
            <a:r>
              <a:rPr lang="fr-FR" sz="2800" b="1" i="1" dirty="0" err="1" smtClean="0">
                <a:solidFill>
                  <a:schemeClr val="tx2"/>
                </a:solidFill>
              </a:rPr>
              <a:t>Strategy</a:t>
            </a:r>
            <a:r>
              <a:rPr lang="fr-FR" sz="2800" b="1" i="1" dirty="0" smtClean="0">
                <a:solidFill>
                  <a:schemeClr val="tx2"/>
                </a:solidFill>
              </a:rPr>
              <a:t> </a:t>
            </a:r>
          </a:p>
          <a:p>
            <a:pPr lvl="1"/>
            <a:endParaRPr lang="fr-F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9C257-3C93-0C4E-8027-F01F5BA4D64D}" type="datetime1">
              <a:rPr lang="fr-FR" smtClean="0"/>
              <a:t>28/08/13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4294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4000" smtClean="0"/>
              <a:t>Exemple : les vues concrètes </a:t>
            </a:r>
            <a:endParaRPr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285875"/>
            <a:ext cx="8358187" cy="50006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smtClean="0"/>
              <a:t>Vue « active » : permet visualisation et la modification du volume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b="1" dirty="0" smtClean="0">
                <a:solidFill>
                  <a:schemeClr val="tx2"/>
                </a:solidFill>
              </a:rPr>
              <a:t>Classe </a:t>
            </a:r>
            <a:r>
              <a:rPr lang="fr-FR" sz="2400" b="1" dirty="0" err="1" smtClean="0">
                <a:solidFill>
                  <a:schemeClr val="tx2"/>
                </a:solidFill>
              </a:rPr>
              <a:t>VolumeSpinnerView</a:t>
            </a:r>
            <a:endParaRPr lang="fr-FR" sz="2400" b="1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err="1" smtClean="0">
                <a:solidFill>
                  <a:schemeClr val="tx2"/>
                </a:solidFill>
              </a:rPr>
              <a:t>Extends</a:t>
            </a:r>
            <a:r>
              <a:rPr lang="fr-FR" sz="2400" dirty="0" smtClean="0"/>
              <a:t> </a:t>
            </a:r>
            <a:r>
              <a:rPr lang="fr-FR" sz="2400" b="1" dirty="0" err="1" smtClean="0">
                <a:solidFill>
                  <a:schemeClr val="tx2"/>
                </a:solidFill>
              </a:rPr>
              <a:t>VolumeView</a:t>
            </a:r>
            <a:endParaRPr lang="fr-FR" sz="2400" b="1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err="1" smtClean="0">
                <a:solidFill>
                  <a:schemeClr val="tx2"/>
                </a:solidFill>
              </a:rPr>
              <a:t>Anonymous</a:t>
            </a:r>
            <a:r>
              <a:rPr lang="fr-FR" sz="2400" dirty="0" smtClean="0">
                <a:solidFill>
                  <a:schemeClr val="tx2"/>
                </a:solidFill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</a:rPr>
              <a:t>listener</a:t>
            </a:r>
            <a:r>
              <a:rPr lang="fr-FR" sz="2400" dirty="0" smtClean="0">
                <a:solidFill>
                  <a:schemeClr val="tx2"/>
                </a:solidFill>
              </a:rPr>
              <a:t> : </a:t>
            </a:r>
            <a:r>
              <a:rPr lang="fr-FR" sz="2400" dirty="0" err="1" smtClean="0"/>
              <a:t>ActionListener</a:t>
            </a:r>
            <a:endParaRPr lang="fr-FR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smtClean="0">
                <a:solidFill>
                  <a:schemeClr val="tx2"/>
                </a:solidFill>
              </a:rPr>
              <a:t>Attributs</a:t>
            </a:r>
            <a:r>
              <a:rPr lang="fr-FR" sz="2400" dirty="0" smtClean="0"/>
              <a:t> (liste non-exhaustive) 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200" dirty="0" err="1" smtClean="0">
                <a:solidFill>
                  <a:srgbClr val="7030A0"/>
                </a:solidFill>
              </a:rPr>
              <a:t>JSpinner</a:t>
            </a:r>
            <a:r>
              <a:rPr lang="fr-FR" sz="2200" dirty="0" smtClean="0">
                <a:solidFill>
                  <a:srgbClr val="7030A0"/>
                </a:solidFill>
              </a:rPr>
              <a:t> </a:t>
            </a:r>
            <a:r>
              <a:rPr lang="fr-FR" sz="2200" dirty="0" err="1" smtClean="0">
                <a:solidFill>
                  <a:srgbClr val="7030A0"/>
                </a:solidFill>
              </a:rPr>
              <a:t>jSpinner</a:t>
            </a:r>
            <a:r>
              <a:rPr lang="fr-FR" sz="2200" dirty="0" smtClean="0">
                <a:solidFill>
                  <a:srgbClr val="7030A0"/>
                </a:solidFill>
              </a:rPr>
              <a:t> : </a:t>
            </a:r>
            <a:r>
              <a:rPr lang="fr-FR" sz="2200" dirty="0" smtClean="0"/>
              <a:t>zone de texte permettant la visualisation et la modification d’une valeur</a:t>
            </a:r>
            <a:endParaRPr lang="fr-FR" sz="2200" dirty="0" smtClean="0">
              <a:solidFill>
                <a:srgbClr val="7030A0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200" dirty="0" smtClean="0">
                <a:solidFill>
                  <a:srgbClr val="7030A0"/>
                </a:solidFill>
              </a:rPr>
              <a:t>SpinnerNumberModel </a:t>
            </a:r>
            <a:r>
              <a:rPr lang="fr-FR" sz="2200" dirty="0" err="1" smtClean="0">
                <a:solidFill>
                  <a:srgbClr val="7030A0"/>
                </a:solidFill>
              </a:rPr>
              <a:t>spinnerModel</a:t>
            </a:r>
            <a:endParaRPr lang="fr-FR" sz="2200" dirty="0" smtClean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400" dirty="0" smtClean="0">
                <a:solidFill>
                  <a:schemeClr val="tx2"/>
                </a:solidFill>
              </a:rPr>
              <a:t>Méthodes</a:t>
            </a:r>
            <a:r>
              <a:rPr lang="fr-FR" sz="2400" dirty="0" smtClean="0"/>
              <a:t> (liste non-exhaustive) 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200" dirty="0" err="1" smtClean="0">
                <a:solidFill>
                  <a:srgbClr val="7030A0"/>
                </a:solidFill>
              </a:rPr>
              <a:t>buildFrame</a:t>
            </a:r>
            <a:r>
              <a:rPr lang="fr-FR" sz="2200" dirty="0" smtClean="0"/>
              <a:t> : construction de la fenêtre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200" b="1" dirty="0" err="1" smtClean="0">
                <a:solidFill>
                  <a:srgbClr val="7030A0"/>
                </a:solidFill>
              </a:rPr>
              <a:t>volumeChanged</a:t>
            </a:r>
            <a:r>
              <a:rPr lang="fr-FR" sz="2200" dirty="0" smtClean="0">
                <a:solidFill>
                  <a:srgbClr val="7030A0"/>
                </a:solidFill>
              </a:rPr>
              <a:t> </a:t>
            </a:r>
            <a:r>
              <a:rPr lang="fr-FR" sz="2200" dirty="0" smtClean="0"/>
              <a:t>: notification d’une modification dans le modèle (interface </a:t>
            </a:r>
            <a:r>
              <a:rPr lang="fr-FR" sz="2200" dirty="0" err="1" smtClean="0">
                <a:solidFill>
                  <a:srgbClr val="7030A0"/>
                </a:solidFill>
              </a:rPr>
              <a:t>VolumeModelListener</a:t>
            </a:r>
            <a:r>
              <a:rPr lang="fr-FR" sz="2200" dirty="0" smtClean="0"/>
              <a:t>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200" b="1" dirty="0" err="1" smtClean="0">
                <a:solidFill>
                  <a:srgbClr val="7030A0"/>
                </a:solidFill>
              </a:rPr>
              <a:t>notifyVolumeChange</a:t>
            </a:r>
            <a:r>
              <a:rPr lang="fr-FR" sz="2200" dirty="0" smtClean="0"/>
              <a:t> : informe le contrôleur d’un changement de valeur effectué par le utilisateur</a:t>
            </a:r>
            <a:endParaRPr lang="fr-FR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AB3D0-BD9A-403E-9BE8-20367D908593}" type="slidenum">
              <a:rPr lang="fr-FR"/>
              <a:pPr>
                <a:defRPr/>
              </a:pPr>
              <a:t>130</a:t>
            </a:fld>
            <a:endParaRPr lang="fr-FR"/>
          </a:p>
        </p:txBody>
      </p:sp>
      <p:pic>
        <p:nvPicPr>
          <p:cNvPr id="327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857375"/>
            <a:ext cx="157162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606550"/>
            <a:ext cx="6215062" cy="51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2214563"/>
            <a:ext cx="6215062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011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 : l’application</a:t>
            </a:r>
            <a:endParaRPr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Application VolumeApplication</a:t>
            </a:r>
          </a:p>
          <a:p>
            <a:pPr lvl="1"/>
            <a:r>
              <a:rPr lang="fr-FR" smtClean="0"/>
              <a:t>Un modèle : VolumeModel model</a:t>
            </a:r>
          </a:p>
          <a:p>
            <a:pPr lvl="1"/>
            <a:r>
              <a:rPr lang="fr-FR" smtClean="0"/>
              <a:t>Un contrôleur : VolumeController controller1</a:t>
            </a:r>
          </a:p>
          <a:p>
            <a:pPr lvl="1"/>
            <a:r>
              <a:rPr lang="fr-FR" smtClean="0"/>
              <a:t>Plusieurs vues </a:t>
            </a:r>
          </a:p>
          <a:p>
            <a:pPr lvl="2"/>
            <a:r>
              <a:rPr lang="fr-FR" smtClean="0"/>
              <a:t>VolumeListView</a:t>
            </a:r>
          </a:p>
          <a:p>
            <a:pPr lvl="2"/>
            <a:r>
              <a:rPr lang="fr-FR" smtClean="0"/>
              <a:t>VolumeProgressView</a:t>
            </a:r>
          </a:p>
          <a:p>
            <a:pPr lvl="2"/>
            <a:r>
              <a:rPr lang="fr-FR" smtClean="0"/>
              <a:t>VolumeSliderView</a:t>
            </a:r>
          </a:p>
          <a:p>
            <a:pPr lvl="2"/>
            <a:r>
              <a:rPr lang="fr-FR" smtClean="0"/>
              <a:t>VolumeSpinnerView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67C2CD-3112-414F-BF3E-4BB21695DFC3}" type="slidenum">
              <a:rPr lang="fr-FR"/>
              <a:pPr>
                <a:defRPr/>
              </a:pPr>
              <a:t>131</a:t>
            </a:fld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286000"/>
            <a:ext cx="84264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683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Faire une application de contrôle d’un volume fictif avec deux vues :</a:t>
            </a:r>
          </a:p>
          <a:p>
            <a:pPr lvl="1"/>
            <a:r>
              <a:rPr lang="fr-FR" smtClean="0"/>
              <a:t>Vue 1 : un champ de texte qui affiche le volume courant et permet d’y ajouter une valeur</a:t>
            </a:r>
          </a:p>
          <a:p>
            <a:pPr lvl="1"/>
            <a:r>
              <a:rPr lang="fr-FR" smtClean="0"/>
              <a:t>Vue 2 : un label qui affiche le volume, avec deux boutons, un pour l’incrémenter d’un point et l’autre pour la décrémenter d’un point</a:t>
            </a:r>
          </a:p>
          <a:p>
            <a:pPr>
              <a:buFont typeface="Arial" charset="0"/>
              <a:buNone/>
            </a:pPr>
            <a:r>
              <a:rPr lang="fr-FR" smtClean="0"/>
              <a:t>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4FA351-0BC9-4EFD-B1DE-3608224EEE81}" type="slidenum">
              <a:rPr lang="fr-FR"/>
              <a:pPr>
                <a:defRPr/>
              </a:pPr>
              <a:t>132</a:t>
            </a:fld>
            <a:endParaRPr lang="fr-FR"/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5143500"/>
            <a:ext cx="3238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214938"/>
            <a:ext cx="29670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605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Exercices</a:t>
            </a:r>
            <a:endParaRPr/>
          </a:p>
        </p:txBody>
      </p:sp>
      <p:sp>
        <p:nvSpPr>
          <p:cNvPr id="38915" name="Content Placeholder 16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4525963"/>
          </a:xfrm>
        </p:spPr>
        <p:txBody>
          <a:bodyPr/>
          <a:lstStyle/>
          <a:p>
            <a:r>
              <a:rPr lang="fr-FR" dirty="0" smtClean="0"/>
              <a:t>Ecrire un éditeur &lt;clé, valeur&gt;  en MVC, avec une vue similaire à celle-ci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B73EC2-1A45-4F58-9CAC-C3E298EE3427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C77DC-78E1-4869-B07C-4DDE5DF120C7}" type="slidenum">
              <a:rPr lang="fr-FR"/>
              <a:pPr>
                <a:defRPr/>
              </a:pPr>
              <a:t>133</a:t>
            </a:fld>
            <a:endParaRPr lang="fr-FR"/>
          </a:p>
        </p:txBody>
      </p:sp>
      <p:pic>
        <p:nvPicPr>
          <p:cNvPr id="389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881313"/>
            <a:ext cx="4600575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85813" y="3286125"/>
            <a:ext cx="1946275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/>
              <a:t>JList</a:t>
            </a:r>
            <a:r>
              <a:rPr lang="fr-FR" sz="2000" dirty="0"/>
              <a:t> avec les clés</a:t>
            </a:r>
          </a:p>
        </p:txBody>
      </p:sp>
      <p:cxnSp>
        <p:nvCxnSpPr>
          <p:cNvPr id="10" name="Shape 9"/>
          <p:cNvCxnSpPr>
            <a:stCxn id="8" idx="2"/>
          </p:cNvCxnSpPr>
          <p:nvPr/>
        </p:nvCxnSpPr>
        <p:spPr>
          <a:xfrm rot="16200000" flipH="1">
            <a:off x="2722563" y="2722562"/>
            <a:ext cx="742950" cy="2670175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56325" y="1989138"/>
            <a:ext cx="2916238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/>
              <a:t>JTextField</a:t>
            </a:r>
            <a:r>
              <a:rPr lang="fr-FR" sz="2000" dirty="0"/>
              <a:t> permettant l’édition des clés / valeurs</a:t>
            </a:r>
          </a:p>
        </p:txBody>
      </p:sp>
      <p:cxnSp>
        <p:nvCxnSpPr>
          <p:cNvPr id="13" name="Shape 12"/>
          <p:cNvCxnSpPr>
            <a:stCxn id="11" idx="2"/>
          </p:cNvCxnSpPr>
          <p:nvPr/>
        </p:nvCxnSpPr>
        <p:spPr>
          <a:xfrm rot="5400000">
            <a:off x="6987381" y="2658270"/>
            <a:ext cx="587375" cy="66516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hape 14"/>
          <p:cNvCxnSpPr>
            <a:stCxn id="11" idx="2"/>
          </p:cNvCxnSpPr>
          <p:nvPr/>
        </p:nvCxnSpPr>
        <p:spPr>
          <a:xfrm rot="16200000" flipH="1">
            <a:off x="7194550" y="3116263"/>
            <a:ext cx="1682750" cy="844550"/>
          </a:xfrm>
          <a:prstGeom prst="bentConnector4">
            <a:avLst>
              <a:gd name="adj1" fmla="val 5501"/>
              <a:gd name="adj2" fmla="val 158019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4313" y="4786313"/>
            <a:ext cx="3500437" cy="1016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/>
              <a:t>JButton</a:t>
            </a:r>
            <a:r>
              <a:rPr lang="fr-FR" sz="2000" dirty="0"/>
              <a:t> pour les actions (ajout, modification, suppression) sur les propriétés </a:t>
            </a:r>
          </a:p>
        </p:txBody>
      </p:sp>
      <p:cxnSp>
        <p:nvCxnSpPr>
          <p:cNvPr id="18" name="Shape 17"/>
          <p:cNvCxnSpPr>
            <a:stCxn id="16" idx="2"/>
          </p:cNvCxnSpPr>
          <p:nvPr/>
        </p:nvCxnSpPr>
        <p:spPr>
          <a:xfrm rot="16200000" flipH="1">
            <a:off x="4023520" y="3742531"/>
            <a:ext cx="74612" cy="4194175"/>
          </a:xfrm>
          <a:prstGeom prst="bentConnector3">
            <a:avLst>
              <a:gd name="adj1" fmla="val 403638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72063" y="2714625"/>
            <a:ext cx="669925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Titre</a:t>
            </a:r>
          </a:p>
        </p:txBody>
      </p:sp>
      <p:sp>
        <p:nvSpPr>
          <p:cNvPr id="20" name="Flowchart: Or 6"/>
          <p:cNvSpPr/>
          <p:nvPr/>
        </p:nvSpPr>
        <p:spPr>
          <a:xfrm>
            <a:off x="8615669" y="116632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941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err="1" smtClean="0"/>
              <a:t>Exercice</a:t>
            </a:r>
            <a:endParaRPr dirty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Faire une application pour insérer les employées dans un département</a:t>
            </a:r>
          </a:p>
          <a:p>
            <a:pPr lvl="1"/>
            <a:r>
              <a:rPr lang="fr-FR" b="1" dirty="0" smtClean="0">
                <a:solidFill>
                  <a:schemeClr val="tx2"/>
                </a:solidFill>
              </a:rPr>
              <a:t>Vue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smtClean="0"/>
              <a:t>contenant un formulaire de saisie de l’employée</a:t>
            </a:r>
          </a:p>
          <a:p>
            <a:pPr lvl="1"/>
            <a:r>
              <a:rPr lang="fr-FR" b="1" dirty="0">
                <a:solidFill>
                  <a:schemeClr val="tx2"/>
                </a:solidFill>
              </a:rPr>
              <a:t>V</a:t>
            </a:r>
            <a:r>
              <a:rPr lang="fr-FR" b="1" dirty="0" smtClean="0">
                <a:solidFill>
                  <a:schemeClr val="tx2"/>
                </a:solidFill>
              </a:rPr>
              <a:t>ue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smtClean="0"/>
              <a:t>département </a:t>
            </a:r>
            <a:r>
              <a:rPr lang="fr-FR" dirty="0"/>
              <a:t>contenant les noms de tous les </a:t>
            </a:r>
            <a:r>
              <a:rPr lang="fr-FR" dirty="0" smtClean="0"/>
              <a:t>employés</a:t>
            </a:r>
          </a:p>
          <a:p>
            <a:pPr lvl="1"/>
            <a:r>
              <a:rPr lang="fr-FR" b="1" dirty="0" smtClean="0">
                <a:solidFill>
                  <a:schemeClr val="tx2"/>
                </a:solidFill>
              </a:rPr>
              <a:t>Modèle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smtClean="0"/>
              <a:t>contenant un département, avec son ensemble d’employés </a:t>
            </a:r>
          </a:p>
          <a:p>
            <a:pPr lvl="1"/>
            <a:r>
              <a:rPr lang="fr-FR" i="1" dirty="0"/>
              <a:t>Si un </a:t>
            </a:r>
            <a:r>
              <a:rPr lang="fr-FR" i="1" dirty="0" smtClean="0"/>
              <a:t>employé </a:t>
            </a:r>
            <a:r>
              <a:rPr lang="fr-FR" i="1" dirty="0"/>
              <a:t>est </a:t>
            </a:r>
            <a:r>
              <a:rPr lang="fr-FR" i="1" dirty="0" smtClean="0"/>
              <a:t>ajouté, </a:t>
            </a:r>
            <a:r>
              <a:rPr lang="fr-FR" i="1" dirty="0"/>
              <a:t>la liste doit se mettre à jour</a:t>
            </a:r>
          </a:p>
          <a:p>
            <a:pPr lvl="1"/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BD2B-B9B8-441D-A991-20B18547C37A}" type="slidenum">
              <a:rPr lang="fr-FR"/>
              <a:pPr>
                <a:defRPr/>
              </a:pPr>
              <a:t>134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8028384" y="25460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2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fr-FR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Prj</a:t>
            </a:r>
            <a:endParaRPr lang="fr-F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5164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Présentation</a:t>
            </a:r>
            <a:endParaRPr dirty="0"/>
          </a:p>
        </p:txBody>
      </p:sp>
      <p:sp>
        <p:nvSpPr>
          <p:cNvPr id="3075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800" smtClean="0">
                <a:solidFill>
                  <a:schemeClr val="tx2"/>
                </a:solidFill>
              </a:rPr>
              <a:t>Contenu prévisionnel</a:t>
            </a:r>
          </a:p>
        </p:txBody>
      </p:sp>
      <p:sp>
        <p:nvSpPr>
          <p:cNvPr id="3076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Révision concepts de base</a:t>
            </a:r>
          </a:p>
          <a:p>
            <a:pPr lvl="1"/>
            <a:r>
              <a:rPr lang="fr-FR" dirty="0" smtClean="0"/>
              <a:t>Héritage, polymorphisme…</a:t>
            </a:r>
          </a:p>
          <a:p>
            <a:r>
              <a:rPr lang="fr-FR" dirty="0" smtClean="0"/>
              <a:t>Qualité dans la POO</a:t>
            </a:r>
          </a:p>
          <a:p>
            <a:pPr lvl="1"/>
            <a:r>
              <a:rPr lang="fr-FR" dirty="0" smtClean="0"/>
              <a:t>Modularité, réutilisabilité… </a:t>
            </a:r>
          </a:p>
          <a:p>
            <a:r>
              <a:rPr lang="fr-FR" dirty="0" smtClean="0"/>
              <a:t>Traitement d’exceptions</a:t>
            </a:r>
          </a:p>
          <a:p>
            <a:r>
              <a:rPr lang="fr-FR" dirty="0" err="1" smtClean="0"/>
              <a:t>JUnit</a:t>
            </a:r>
            <a:endParaRPr lang="fr-FR" dirty="0" smtClean="0"/>
          </a:p>
          <a:p>
            <a:r>
              <a:rPr lang="fr-FR" dirty="0"/>
              <a:t>Design patterns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3077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3078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 smtClean="0"/>
              <a:t>Interface graphique</a:t>
            </a:r>
          </a:p>
          <a:p>
            <a:pPr lvl="1"/>
            <a:r>
              <a:rPr lang="fr-FR" dirty="0" smtClean="0"/>
              <a:t>Swing</a:t>
            </a:r>
          </a:p>
          <a:p>
            <a:pPr lvl="1"/>
            <a:r>
              <a:rPr lang="fr-FR" dirty="0" smtClean="0"/>
              <a:t>Traitement d’événements </a:t>
            </a:r>
          </a:p>
          <a:p>
            <a:r>
              <a:rPr lang="fr-FR" dirty="0" smtClean="0"/>
              <a:t>Modèle MVC</a:t>
            </a:r>
          </a:p>
          <a:p>
            <a:r>
              <a:rPr lang="fr-FR" dirty="0" smtClean="0"/>
              <a:t>Architectures 3-tier</a:t>
            </a:r>
          </a:p>
          <a:p>
            <a:r>
              <a:rPr lang="fr-FR" dirty="0" smtClean="0"/>
              <a:t>Accès aux bases des données en Java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790369-DB35-4000-A9B7-081CEA79C393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1FF60-5E8F-4AB4-9D4B-C6814BAF1D5E}" type="slidenum">
              <a:rPr lang="fr-FR"/>
              <a:pPr>
                <a:defRPr/>
              </a:pPr>
              <a:t>135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757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Architectures</a:t>
            </a:r>
            <a:endParaRPr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331913"/>
            <a:ext cx="8229600" cy="4525962"/>
          </a:xfrm>
        </p:spPr>
        <p:txBody>
          <a:bodyPr/>
          <a:lstStyle/>
          <a:p>
            <a:r>
              <a:rPr lang="fr-FR" smtClean="0"/>
              <a:t>2-couches</a:t>
            </a:r>
          </a:p>
          <a:p>
            <a:pPr lvl="1"/>
            <a:r>
              <a:rPr lang="fr-FR" smtClean="0"/>
              <a:t>Séparation entre interface et logique d’application</a:t>
            </a:r>
          </a:p>
          <a:p>
            <a:pPr lvl="1"/>
            <a:r>
              <a:rPr lang="fr-FR" smtClean="0"/>
              <a:t>Réutilisation possible, mais limitée</a:t>
            </a:r>
          </a:p>
          <a:p>
            <a:pPr lvl="2"/>
            <a:r>
              <a:rPr lang="fr-FR" smtClean="0"/>
              <a:t>Dépendance  application </a:t>
            </a:r>
            <a:r>
              <a:rPr lang="fr-FR" smtClean="0">
                <a:sym typeface="Wingdings" pitchFamily="2" charset="2"/>
              </a:rPr>
              <a:t> interface</a:t>
            </a:r>
          </a:p>
          <a:p>
            <a:pPr lvl="2"/>
            <a:r>
              <a:rPr lang="fr-FR" smtClean="0">
                <a:sym typeface="Wingdings" pitchFamily="2" charset="2"/>
              </a:rPr>
              <a:t>Changement d’interface demande des modifications sur l’application 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9B9C4-5D46-4ECA-BE92-0B860E8642B8}" type="slidenum">
              <a:rPr lang="fr-FR"/>
              <a:pPr>
                <a:defRPr/>
              </a:pPr>
              <a:t>136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643306" y="4786322"/>
            <a:ext cx="3000396" cy="4286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Couche  interface</a:t>
            </a:r>
            <a:endParaRPr lang="fr-FR" dirty="0"/>
          </a:p>
        </p:txBody>
      </p:sp>
      <p:pic>
        <p:nvPicPr>
          <p:cNvPr id="41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63" y="4000500"/>
            <a:ext cx="6731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" name="Can 10"/>
          <p:cNvSpPr/>
          <p:nvPr/>
        </p:nvSpPr>
        <p:spPr>
          <a:xfrm>
            <a:off x="7000875" y="5929313"/>
            <a:ext cx="357188" cy="428625"/>
          </a:xfrm>
          <a:prstGeom prst="ca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Left-Up Arrow 11"/>
          <p:cNvSpPr/>
          <p:nvPr/>
        </p:nvSpPr>
        <p:spPr>
          <a:xfrm rot="10800000">
            <a:off x="6072188" y="4143375"/>
            <a:ext cx="642937" cy="642938"/>
          </a:xfrm>
          <a:prstGeom prst="leftUpArrow">
            <a:avLst>
              <a:gd name="adj1" fmla="val 16467"/>
              <a:gd name="adj2" fmla="val 27133"/>
              <a:gd name="adj3" fmla="val 2713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643306" y="5286388"/>
            <a:ext cx="3000396" cy="4286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Couche application</a:t>
            </a:r>
          </a:p>
        </p:txBody>
      </p:sp>
      <p:sp>
        <p:nvSpPr>
          <p:cNvPr id="15" name="Left-Up Arrow 14"/>
          <p:cNvSpPr/>
          <p:nvPr/>
        </p:nvSpPr>
        <p:spPr>
          <a:xfrm rot="16200000">
            <a:off x="6715125" y="5357813"/>
            <a:ext cx="642937" cy="642938"/>
          </a:xfrm>
          <a:prstGeom prst="leftUpArrow">
            <a:avLst>
              <a:gd name="adj1" fmla="val 16467"/>
              <a:gd name="adj2" fmla="val 27133"/>
              <a:gd name="adj3" fmla="val 2713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656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xemple2couch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38" y="3071810"/>
            <a:ext cx="5357818" cy="310978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Architecture en 2 couches</a:t>
            </a:r>
            <a:endParaRPr/>
          </a:p>
        </p:txBody>
      </p:sp>
      <p:pic>
        <p:nvPicPr>
          <p:cNvPr id="5124" name="Content Placeholder 6" descr="2couch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4313" y="1214438"/>
            <a:ext cx="4724400" cy="2800350"/>
          </a:xfrm>
          <a:ln w="28575">
            <a:solidFill>
              <a:srgbClr val="7030A0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1373A-93F3-4E77-A528-D7B25C4C9036}" type="slidenum">
              <a:rPr lang="fr-FR"/>
              <a:pPr>
                <a:defRPr/>
              </a:pPr>
              <a:t>137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936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irsch\Documents\Manu\Paris\MIAGE\IHM-INF2 (ISI5)\images\2couch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0" y="1357313"/>
            <a:ext cx="3071813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Limites des 2 couches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69741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Dépendances</a:t>
            </a:r>
            <a:r>
              <a:rPr lang="fr-FR" dirty="0" smtClean="0"/>
              <a:t> entre  les couches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Évolution</a:t>
            </a:r>
            <a:r>
              <a:rPr lang="fr-FR" dirty="0" smtClean="0"/>
              <a:t> des éléments </a:t>
            </a:r>
            <a:r>
              <a:rPr lang="fr-FR" dirty="0" smtClean="0">
                <a:solidFill>
                  <a:schemeClr val="tx2"/>
                </a:solidFill>
              </a:rPr>
              <a:t>difficile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Évolution de l’</a:t>
            </a:r>
            <a:r>
              <a:rPr lang="fr-FR" dirty="0" smtClean="0">
                <a:solidFill>
                  <a:srgbClr val="7030A0"/>
                </a:solidFill>
              </a:rPr>
              <a:t>interface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i="1" dirty="0" smtClean="0"/>
              <a:t>Ex. : migration AWT - Swing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Évolution du </a:t>
            </a:r>
            <a:r>
              <a:rPr lang="fr-FR" dirty="0" smtClean="0">
                <a:solidFill>
                  <a:srgbClr val="7030A0"/>
                </a:solidFill>
              </a:rPr>
              <a:t>comportement</a:t>
            </a:r>
            <a:r>
              <a:rPr lang="fr-FR" dirty="0" smtClean="0"/>
              <a:t> de l’interface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i="1" dirty="0" smtClean="0"/>
              <a:t>Ex. : vérification des données après une action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Évolution de la couche </a:t>
            </a:r>
            <a:r>
              <a:rPr lang="fr-FR" dirty="0" smtClean="0">
                <a:solidFill>
                  <a:srgbClr val="7030A0"/>
                </a:solidFill>
              </a:rPr>
              <a:t>application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i="1" dirty="0" smtClean="0"/>
              <a:t>Ex. : nouvelles fonctionnalité dans la couche métier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Évolution du modèle de </a:t>
            </a:r>
            <a:r>
              <a:rPr lang="fr-FR" dirty="0" smtClean="0">
                <a:solidFill>
                  <a:srgbClr val="7030A0"/>
                </a:solidFill>
              </a:rPr>
              <a:t>données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i="1" dirty="0" smtClean="0"/>
              <a:t>Ex. : changement de base des données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09D6A8-10E5-4214-9FBD-F8817128CCE6}" type="slidenum">
              <a:rPr lang="fr-FR"/>
              <a:pPr>
                <a:defRPr/>
              </a:pPr>
              <a:t>138</a:t>
            </a:fld>
            <a:endParaRPr lang="fr-FR"/>
          </a:p>
        </p:txBody>
      </p:sp>
      <p:sp>
        <p:nvSpPr>
          <p:cNvPr id="9" name="Explosion 2 8"/>
          <p:cNvSpPr/>
          <p:nvPr/>
        </p:nvSpPr>
        <p:spPr>
          <a:xfrm>
            <a:off x="6858016" y="5072074"/>
            <a:ext cx="2214578" cy="1285884"/>
          </a:xfrm>
          <a:prstGeom prst="irregularSeal2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/>
              <a:t>Réécriture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160148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Architecture en 3 couches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Termes liés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3-</a:t>
            </a:r>
            <a:r>
              <a:rPr lang="fr-FR" dirty="0" err="1" smtClean="0"/>
              <a:t>tier</a:t>
            </a:r>
            <a:r>
              <a:rPr lang="fr-FR" dirty="0" smtClean="0"/>
              <a:t>, </a:t>
            </a:r>
            <a:r>
              <a:rPr lang="fr-FR" i="1" dirty="0" smtClean="0"/>
              <a:t>n</a:t>
            </a:r>
            <a:r>
              <a:rPr lang="fr-FR" dirty="0" smtClean="0"/>
              <a:t>-</a:t>
            </a:r>
            <a:r>
              <a:rPr lang="fr-FR" dirty="0" err="1" smtClean="0"/>
              <a:t>tier</a:t>
            </a:r>
            <a:r>
              <a:rPr lang="fr-FR" dirty="0" smtClean="0"/>
              <a:t>, multi-</a:t>
            </a:r>
            <a:r>
              <a:rPr lang="fr-FR" dirty="0" err="1" smtClean="0"/>
              <a:t>tier</a:t>
            </a:r>
            <a:r>
              <a:rPr lang="fr-FR" dirty="0" smtClean="0"/>
              <a:t> architecture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Objectif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Une réelle séparation entre </a:t>
            </a:r>
            <a:r>
              <a:rPr lang="fr-FR" dirty="0" smtClean="0">
                <a:solidFill>
                  <a:srgbClr val="7030A0"/>
                </a:solidFill>
              </a:rPr>
              <a:t>l’interface utilisateur</a:t>
            </a:r>
            <a:r>
              <a:rPr lang="fr-FR" dirty="0" smtClean="0"/>
              <a:t>, la </a:t>
            </a:r>
            <a:r>
              <a:rPr lang="fr-FR" dirty="0" smtClean="0">
                <a:solidFill>
                  <a:srgbClr val="7030A0"/>
                </a:solidFill>
              </a:rPr>
              <a:t>logique de l’application </a:t>
            </a:r>
            <a:r>
              <a:rPr lang="fr-FR" dirty="0" smtClean="0"/>
              <a:t>(métier) et les </a:t>
            </a:r>
            <a:r>
              <a:rPr lang="fr-FR" dirty="0" smtClean="0">
                <a:solidFill>
                  <a:srgbClr val="7030A0"/>
                </a:solidFill>
              </a:rPr>
              <a:t>données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Structure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Couche </a:t>
            </a:r>
            <a:r>
              <a:rPr lang="fr-FR" b="1" dirty="0" smtClean="0">
                <a:solidFill>
                  <a:srgbClr val="7030A0"/>
                </a:solidFill>
              </a:rPr>
              <a:t>présentation</a:t>
            </a:r>
            <a:r>
              <a:rPr lang="fr-FR" dirty="0" smtClean="0"/>
              <a:t> : interface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Couche </a:t>
            </a:r>
            <a:r>
              <a:rPr lang="fr-FR" b="1" dirty="0" smtClean="0">
                <a:solidFill>
                  <a:srgbClr val="7030A0"/>
                </a:solidFill>
              </a:rPr>
              <a:t>application</a:t>
            </a:r>
            <a:r>
              <a:rPr lang="fr-FR" dirty="0" smtClean="0"/>
              <a:t> : logique métier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Couche </a:t>
            </a:r>
            <a:r>
              <a:rPr lang="fr-FR" b="1" dirty="0" smtClean="0">
                <a:solidFill>
                  <a:srgbClr val="7030A0"/>
                </a:solidFill>
              </a:rPr>
              <a:t>données</a:t>
            </a:r>
            <a:r>
              <a:rPr lang="fr-FR" dirty="0" smtClean="0"/>
              <a:t> : données de l’application  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EFE72-C460-42DA-B55E-801296223175}" type="slidenum">
              <a:rPr lang="fr-FR"/>
              <a:pPr>
                <a:defRPr/>
              </a:pPr>
              <a:t>139</a:t>
            </a:fld>
            <a:endParaRPr lang="fr-FR"/>
          </a:p>
        </p:txBody>
      </p:sp>
      <p:pic>
        <p:nvPicPr>
          <p:cNvPr id="7" name="Image 6" descr="LS00938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376" y="10904"/>
            <a:ext cx="408624" cy="56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48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Calculat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215253"/>
            <a:ext cx="8801100" cy="564274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228600"/>
            <a:ext cx="7355160" cy="990600"/>
          </a:xfrm>
        </p:spPr>
        <p:txBody>
          <a:bodyPr/>
          <a:lstStyle/>
          <a:p>
            <a:r>
              <a:rPr lang="fr-FR" dirty="0"/>
              <a:t>Anti-exemples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14</a:t>
            </a:fld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962400"/>
            <a:ext cx="5863167" cy="8943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241" y="1600200"/>
            <a:ext cx="5854959" cy="1430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546100"/>
            <a:ext cx="6832600" cy="4254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1143000"/>
            <a:ext cx="592798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F9DA6-7B43-C04C-BFD0-5DC46917B658}" type="datetime1">
              <a:rPr lang="fr-FR" smtClean="0"/>
              <a:t>28/08/13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22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429124" y="1357298"/>
            <a:ext cx="4143404" cy="10715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Architecture en 3 couches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1A4B7-EA47-4B2B-8217-FB086AC89182}" type="slidenum">
              <a:rPr lang="fr-FR"/>
              <a:pPr>
                <a:defRPr/>
              </a:pPr>
              <a:t>140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5072063" y="1539875"/>
            <a:ext cx="2857500" cy="706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Interface utilisateur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Logique de présentation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29124" y="3000372"/>
            <a:ext cx="4143404" cy="107157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429124" y="4714884"/>
            <a:ext cx="4143404" cy="14287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5072063" y="3182938"/>
            <a:ext cx="2857500" cy="7064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Logique d’application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(Business </a:t>
            </a:r>
            <a:r>
              <a:rPr lang="fr-FR" sz="2000" dirty="0" err="1"/>
              <a:t>logic</a:t>
            </a:r>
            <a:r>
              <a:rPr lang="fr-FR" sz="2000" dirty="0"/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72063" y="5029200"/>
            <a:ext cx="2857500" cy="4000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Données de l’application</a:t>
            </a:r>
          </a:p>
        </p:txBody>
      </p:sp>
      <p:sp>
        <p:nvSpPr>
          <p:cNvPr id="18" name="Can 17"/>
          <p:cNvSpPr/>
          <p:nvPr/>
        </p:nvSpPr>
        <p:spPr>
          <a:xfrm>
            <a:off x="5643563" y="5572125"/>
            <a:ext cx="428625" cy="428625"/>
          </a:xfrm>
          <a:prstGeom prst="ca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" name="Flowchart: Multidocument 18"/>
          <p:cNvSpPr/>
          <p:nvPr/>
        </p:nvSpPr>
        <p:spPr>
          <a:xfrm>
            <a:off x="6643688" y="5572125"/>
            <a:ext cx="857250" cy="500063"/>
          </a:xfrm>
          <a:prstGeom prst="flowChartMulti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" name="TextBox 20"/>
          <p:cNvSpPr txBox="1"/>
          <p:nvPr/>
        </p:nvSpPr>
        <p:spPr>
          <a:xfrm>
            <a:off x="857250" y="1643063"/>
            <a:ext cx="3270250" cy="5238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2"/>
                </a:solidFill>
              </a:rPr>
              <a:t>Couche présentation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9488" y="3214688"/>
            <a:ext cx="3025775" cy="5238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2"/>
                </a:solidFill>
              </a:rPr>
              <a:t>Couche application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31888" y="5143500"/>
            <a:ext cx="2720975" cy="5238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tx2"/>
                </a:solidFill>
              </a:rPr>
              <a:t>Couche données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6215857" y="2713831"/>
            <a:ext cx="57150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6180138" y="4394200"/>
            <a:ext cx="642938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771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Architecture en 3 couches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50" cy="4757738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Couche  </a:t>
            </a:r>
            <a:r>
              <a:rPr lang="fr-FR" b="1" dirty="0" smtClean="0">
                <a:solidFill>
                  <a:schemeClr val="tx2"/>
                </a:solidFill>
              </a:rPr>
              <a:t>présentation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Présentation des données aux utilisateurs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Interaction avec les utilisateurs </a:t>
            </a:r>
          </a:p>
          <a:p>
            <a:pPr fontAlgn="auto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Couche  </a:t>
            </a:r>
            <a:r>
              <a:rPr lang="fr-FR" b="1" dirty="0" smtClean="0">
                <a:solidFill>
                  <a:schemeClr val="tx2"/>
                </a:solidFill>
              </a:rPr>
              <a:t>application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Représentation de la logique métier</a:t>
            </a:r>
          </a:p>
          <a:p>
            <a:pPr lvl="1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Contrôle des fonctionnalités de l’application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Couche </a:t>
            </a:r>
            <a:r>
              <a:rPr lang="fr-FR" b="1" dirty="0" smtClean="0">
                <a:solidFill>
                  <a:schemeClr val="tx2"/>
                </a:solidFill>
              </a:rPr>
              <a:t>données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Gestion des données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Serveurs de données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70CC4F-DC07-4845-A9B5-91709519B64F}" type="slidenum">
              <a:rPr lang="fr-FR"/>
              <a:pPr>
                <a:defRPr/>
              </a:pPr>
              <a:t>141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572132" y="1285860"/>
            <a:ext cx="3500462" cy="8572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/>
          </a:p>
        </p:txBody>
      </p:sp>
      <p:sp>
        <p:nvSpPr>
          <p:cNvPr id="8" name="TextBox 7"/>
          <p:cNvSpPr txBox="1"/>
          <p:nvPr/>
        </p:nvSpPr>
        <p:spPr>
          <a:xfrm>
            <a:off x="6065838" y="1390650"/>
            <a:ext cx="2513012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Interface utilisateur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Logique de présentation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5500694" y="2857496"/>
            <a:ext cx="3571900" cy="8572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/>
          </a:p>
        </p:txBody>
      </p:sp>
      <p:sp>
        <p:nvSpPr>
          <p:cNvPr id="10" name="TextBox 9"/>
          <p:cNvSpPr txBox="1"/>
          <p:nvPr/>
        </p:nvSpPr>
        <p:spPr>
          <a:xfrm>
            <a:off x="6143625" y="2962275"/>
            <a:ext cx="2286000" cy="6477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Logique d’application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(Business </a:t>
            </a:r>
            <a:r>
              <a:rPr lang="fr-FR" dirty="0" err="1"/>
              <a:t>logic</a:t>
            </a:r>
            <a:r>
              <a:rPr lang="fr-FR" dirty="0"/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72100" y="5286388"/>
            <a:ext cx="3500494" cy="7858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5892800" y="5494338"/>
            <a:ext cx="2859088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Données de l’application</a:t>
            </a:r>
          </a:p>
        </p:txBody>
      </p:sp>
    </p:spTree>
    <p:extLst>
      <p:ext uri="{BB962C8B-B14F-4D97-AF65-F5344CB8AC3E}">
        <p14:creationId xmlns:p14="http://schemas.microsoft.com/office/powerpoint/2010/main" val="2778461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Architecture en 3 couches</a:t>
            </a:r>
            <a:endParaRPr/>
          </a:p>
        </p:txBody>
      </p:sp>
      <p:sp>
        <p:nvSpPr>
          <p:cNvPr id="1024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smtClean="0">
                <a:solidFill>
                  <a:schemeClr val="tx2"/>
                </a:solidFill>
              </a:rPr>
              <a:t>Avantages </a:t>
            </a:r>
          </a:p>
          <a:p>
            <a:pPr lvl="1"/>
            <a:r>
              <a:rPr lang="fr-FR" smtClean="0"/>
              <a:t>Modularité</a:t>
            </a:r>
          </a:p>
          <a:p>
            <a:pPr lvl="1"/>
            <a:r>
              <a:rPr lang="fr-FR" smtClean="0"/>
              <a:t>Indépendance </a:t>
            </a:r>
          </a:p>
          <a:p>
            <a:pPr lvl="2"/>
            <a:r>
              <a:rPr lang="fr-FR" smtClean="0"/>
              <a:t>Chaque couche peut évoluer et être modifiée sans que cette évolution affecte les autres couches</a:t>
            </a:r>
          </a:p>
          <a:p>
            <a:pPr lvl="2"/>
            <a:r>
              <a:rPr lang="fr-FR" smtClean="0"/>
              <a:t>Changements technologiques sont possibles</a:t>
            </a:r>
          </a:p>
          <a:p>
            <a:r>
              <a:rPr lang="fr-FR" b="1" smtClean="0">
                <a:solidFill>
                  <a:schemeClr val="tx2"/>
                </a:solidFill>
              </a:rPr>
              <a:t>Usage</a:t>
            </a:r>
          </a:p>
          <a:p>
            <a:pPr lvl="1"/>
            <a:r>
              <a:rPr lang="fr-FR" smtClean="0"/>
              <a:t>Développement d’applications réparties</a:t>
            </a:r>
          </a:p>
          <a:p>
            <a:pPr lvl="1"/>
            <a:r>
              <a:rPr lang="fr-FR" smtClean="0"/>
              <a:t>Programmation Client/Server</a:t>
            </a:r>
          </a:p>
          <a:p>
            <a:pPr lvl="1"/>
            <a:endParaRPr lang="fr-FR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B73EC2-1A45-4F58-9CAC-C3E298EE3427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F043D-5959-44BE-B4A0-74C3A25F9021}" type="slidenum">
              <a:rPr lang="fr-FR"/>
              <a:pPr>
                <a:defRPr/>
              </a:pPr>
              <a:t>142</a:t>
            </a:fld>
            <a:endParaRPr lang="fr-FR"/>
          </a:p>
        </p:txBody>
      </p:sp>
      <p:pic>
        <p:nvPicPr>
          <p:cNvPr id="7" name="Image 6" descr="LS00938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376" y="10904"/>
            <a:ext cx="408624" cy="56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21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Architecture en 3 couches</a:t>
            </a:r>
            <a:endParaRPr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Comparaison avec le modèle MVC</a:t>
            </a:r>
          </a:p>
          <a:p>
            <a:pPr lvl="1"/>
            <a:r>
              <a:rPr lang="fr-FR" smtClean="0"/>
              <a:t>Extension naturelle, même principe : division des responsabilités </a:t>
            </a:r>
          </a:p>
          <a:p>
            <a:pPr lvl="1"/>
            <a:r>
              <a:rPr lang="fr-FR" smtClean="0"/>
              <a:t>La couche de présentation ne communique jamais avec  la couche des données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45421D-C87D-4584-A14E-C3482B127A75}" type="slidenum">
              <a:rPr lang="fr-FR"/>
              <a:pPr>
                <a:defRPr/>
              </a:pPr>
              <a:t>143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874719" y="4214818"/>
            <a:ext cx="1714528" cy="46759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/>
          </a:p>
        </p:txBody>
      </p:sp>
      <p:sp>
        <p:nvSpPr>
          <p:cNvPr id="10" name="Rectangle 9"/>
          <p:cNvSpPr/>
          <p:nvPr/>
        </p:nvSpPr>
        <p:spPr>
          <a:xfrm>
            <a:off x="857224" y="5000636"/>
            <a:ext cx="1749519" cy="46759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/>
          </a:p>
        </p:txBody>
      </p:sp>
      <p:sp>
        <p:nvSpPr>
          <p:cNvPr id="11" name="Rectangle 10"/>
          <p:cNvSpPr/>
          <p:nvPr/>
        </p:nvSpPr>
        <p:spPr>
          <a:xfrm>
            <a:off x="874711" y="5786454"/>
            <a:ext cx="1714544" cy="4286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1573213" y="4841875"/>
            <a:ext cx="3175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1573213" y="5627688"/>
            <a:ext cx="3175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82" name="TextBox 19"/>
          <p:cNvSpPr txBox="1">
            <a:spLocks noChangeArrowheads="1"/>
          </p:cNvSpPr>
          <p:nvPr/>
        </p:nvSpPr>
        <p:spPr bwMode="auto">
          <a:xfrm>
            <a:off x="2857500" y="4786313"/>
            <a:ext cx="12684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>
                <a:solidFill>
                  <a:schemeClr val="tx2"/>
                </a:solidFill>
                <a:latin typeface="Calibri" pitchFamily="34" charset="0"/>
              </a:rPr>
              <a:t>3-tier </a:t>
            </a:r>
          </a:p>
          <a:p>
            <a:pPr algn="ctr"/>
            <a:r>
              <a:rPr lang="fr-FR" sz="2400" b="1">
                <a:solidFill>
                  <a:schemeClr val="tx2"/>
                </a:solidFill>
                <a:latin typeface="Calibri" pitchFamily="34" charset="0"/>
              </a:rPr>
              <a:t>Linéaire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86578" y="4286256"/>
            <a:ext cx="785818" cy="3571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5786446" y="5374062"/>
            <a:ext cx="857255" cy="3961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 sz="1600"/>
          </a:p>
        </p:txBody>
      </p:sp>
      <p:sp>
        <p:nvSpPr>
          <p:cNvPr id="26" name="Rectangle 25"/>
          <p:cNvSpPr/>
          <p:nvPr/>
        </p:nvSpPr>
        <p:spPr>
          <a:xfrm>
            <a:off x="7786710" y="5357826"/>
            <a:ext cx="785818" cy="4286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r-FR" sz="1600"/>
          </a:p>
        </p:txBody>
      </p:sp>
      <p:sp>
        <p:nvSpPr>
          <p:cNvPr id="11292" name="TextBox 27"/>
          <p:cNvSpPr txBox="1">
            <a:spLocks noChangeArrowheads="1"/>
          </p:cNvSpPr>
          <p:nvPr/>
        </p:nvSpPr>
        <p:spPr bwMode="auto">
          <a:xfrm>
            <a:off x="4857750" y="4357688"/>
            <a:ext cx="1698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>
                <a:solidFill>
                  <a:schemeClr val="tx2"/>
                </a:solidFill>
                <a:latin typeface="Calibri" pitchFamily="34" charset="0"/>
              </a:rPr>
              <a:t>MVC</a:t>
            </a:r>
          </a:p>
          <a:p>
            <a:pPr algn="ctr"/>
            <a:r>
              <a:rPr lang="fr-FR" sz="2400" b="1">
                <a:solidFill>
                  <a:schemeClr val="tx2"/>
                </a:solidFill>
                <a:latin typeface="Calibri" pitchFamily="34" charset="0"/>
              </a:rPr>
              <a:t>Triangulaire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643688" y="5572125"/>
            <a:ext cx="1143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V="1">
            <a:off x="7323138" y="4500563"/>
            <a:ext cx="714375" cy="1000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6332538" y="4525963"/>
            <a:ext cx="730250" cy="96520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987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Connexion aux bases de données</a:t>
            </a:r>
            <a:br>
              <a:rPr smtClean="0"/>
            </a:br>
            <a:r>
              <a:rPr smtClean="0"/>
              <a:t>JDBC</a:t>
            </a:r>
            <a:endParaRPr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A74B7-414D-44BB-984E-42B2E885EC50}" type="slidenum">
              <a:rPr lang="fr-FR"/>
              <a:pPr>
                <a:defRPr/>
              </a:pPr>
              <a:t>144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505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JDBC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API d’accès aux bases de données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Paquetage </a:t>
            </a:r>
            <a:r>
              <a:rPr lang="fr-FR" b="1" dirty="0" smtClean="0">
                <a:solidFill>
                  <a:schemeClr val="tx2"/>
                </a:solidFill>
              </a:rPr>
              <a:t>java.sql.*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Connexion à une base de données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Manipulation d’une base de données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i="1" dirty="0" err="1" smtClean="0"/>
              <a:t>Query</a:t>
            </a:r>
            <a:r>
              <a:rPr lang="fr-FR" i="1" dirty="0" smtClean="0"/>
              <a:t>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i="1" dirty="0" smtClean="0"/>
              <a:t>Update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Historique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Première version en 1996 (J2SE 1.1)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JDBC 2 avec J2SE 1.2 en 1998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JDBC 4 avec J2SE 6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96DF5-420D-4B30-83CA-D6B066711C11}" type="slidenum">
              <a:rPr lang="fr-FR"/>
              <a:pPr>
                <a:defRPr/>
              </a:pPr>
              <a:t>145</a:t>
            </a:fld>
            <a:endParaRPr lang="fr-FR"/>
          </a:p>
        </p:txBody>
      </p:sp>
      <p:pic>
        <p:nvPicPr>
          <p:cNvPr id="7" name="Image 6" descr="LS00938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376" y="-27384"/>
            <a:ext cx="408624" cy="56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31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71414"/>
            <a:ext cx="732951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JDBC</a:t>
            </a:r>
            <a:endParaRPr/>
          </a:p>
        </p:txBody>
      </p:sp>
      <p:pic>
        <p:nvPicPr>
          <p:cNvPr id="14339" name="Content Placeholder 6" descr="jdbc-coreII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1071563"/>
            <a:ext cx="3487737" cy="5221287"/>
          </a:xfrm>
        </p:spPr>
      </p:pic>
      <p:sp>
        <p:nvSpPr>
          <p:cNvPr id="14340" name="Content Placeholder 7"/>
          <p:cNvSpPr>
            <a:spLocks noGrp="1"/>
          </p:cNvSpPr>
          <p:nvPr>
            <p:ph sz="half" idx="2"/>
          </p:nvPr>
        </p:nvSpPr>
        <p:spPr>
          <a:xfrm>
            <a:off x="4143375" y="1285875"/>
            <a:ext cx="4786313" cy="4840288"/>
          </a:xfrm>
        </p:spPr>
        <p:txBody>
          <a:bodyPr/>
          <a:lstStyle/>
          <a:p>
            <a:r>
              <a:rPr lang="fr-FR" smtClean="0"/>
              <a:t>Les applications accèdent à la BD par un </a:t>
            </a:r>
            <a:r>
              <a:rPr lang="fr-FR" b="1" smtClean="0">
                <a:solidFill>
                  <a:schemeClr val="tx2"/>
                </a:solidFill>
              </a:rPr>
              <a:t>driver</a:t>
            </a:r>
            <a:r>
              <a:rPr lang="fr-FR" smtClean="0"/>
              <a:t> (</a:t>
            </a:r>
            <a:r>
              <a:rPr lang="fr-FR" b="1" smtClean="0">
                <a:solidFill>
                  <a:schemeClr val="tx2"/>
                </a:solidFill>
              </a:rPr>
              <a:t>JDBC Driver</a:t>
            </a:r>
            <a:r>
              <a:rPr lang="fr-FR" smtClean="0"/>
              <a:t>)</a:t>
            </a:r>
          </a:p>
          <a:p>
            <a:pPr lvl="1"/>
            <a:r>
              <a:rPr lang="fr-FR" smtClean="0"/>
              <a:t>Apache Derby : derbyclient.jar</a:t>
            </a:r>
          </a:p>
          <a:p>
            <a:pPr lvl="1"/>
            <a:r>
              <a:rPr lang="fr-FR" smtClean="0"/>
              <a:t>PostegreSQL : postgresql-8.3-604.jdbc3.jar</a:t>
            </a:r>
          </a:p>
          <a:p>
            <a:r>
              <a:rPr lang="fr-FR" smtClean="0"/>
              <a:t>Les drivers sont proposés par les </a:t>
            </a:r>
            <a:r>
              <a:rPr lang="fr-FR" b="1" smtClean="0">
                <a:solidFill>
                  <a:schemeClr val="tx2"/>
                </a:solidFill>
              </a:rPr>
              <a:t>fournisseurs</a:t>
            </a:r>
            <a:r>
              <a:rPr lang="fr-FR" smtClean="0"/>
              <a:t> du SGBD </a:t>
            </a:r>
          </a:p>
          <a:p>
            <a:r>
              <a:rPr lang="fr-FR" smtClean="0"/>
              <a:t>Ces drivers ne sont pas forcément 100% pure Java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BCB24-2473-40C9-9D65-99B896C578CD}" type="slidenum">
              <a:rPr lang="fr-FR"/>
              <a:pPr>
                <a:defRPr/>
              </a:pPr>
              <a:t>146</a:t>
            </a:fld>
            <a:endParaRPr lang="fr-FR"/>
          </a:p>
        </p:txBody>
      </p:sp>
      <p:sp>
        <p:nvSpPr>
          <p:cNvPr id="14344" name="TextBox 9"/>
          <p:cNvSpPr txBox="1">
            <a:spLocks noChangeArrowheads="1"/>
          </p:cNvSpPr>
          <p:nvPr/>
        </p:nvSpPr>
        <p:spPr bwMode="auto">
          <a:xfrm>
            <a:off x="0" y="6286500"/>
            <a:ext cx="2928938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 b="1">
                <a:latin typeface="Calibri" pitchFamily="34" charset="0"/>
              </a:rPr>
              <a:t>Source</a:t>
            </a:r>
            <a:r>
              <a:rPr lang="fr-FR" sz="1400">
                <a:latin typeface="Calibri" pitchFamily="34" charset="0"/>
              </a:rPr>
              <a:t> : Horstmann, Core Java, vol. II</a:t>
            </a:r>
          </a:p>
        </p:txBody>
      </p:sp>
    </p:spTree>
    <p:extLst>
      <p:ext uri="{BB962C8B-B14F-4D97-AF65-F5344CB8AC3E}">
        <p14:creationId xmlns:p14="http://schemas.microsoft.com/office/powerpoint/2010/main" val="621218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Architecture avec JDBC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D504291-372F-471A-B82D-3B74490B6F1B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6F6BC-1103-41BB-9DC0-768B386EF664}" type="slidenum">
              <a:rPr lang="fr-FR"/>
              <a:pPr>
                <a:defRPr/>
              </a:pPr>
              <a:t>147</a:t>
            </a:fld>
            <a:endParaRPr lang="fr-FR"/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714500"/>
            <a:ext cx="4143375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143375"/>
            <a:ext cx="600075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Box 9"/>
          <p:cNvSpPr txBox="1">
            <a:spLocks noChangeArrowheads="1"/>
          </p:cNvSpPr>
          <p:nvPr/>
        </p:nvSpPr>
        <p:spPr bwMode="auto">
          <a:xfrm>
            <a:off x="0" y="6286500"/>
            <a:ext cx="2928938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FR" sz="1400" b="1">
                <a:latin typeface="Calibri" pitchFamily="34" charset="0"/>
              </a:rPr>
              <a:t>Source</a:t>
            </a:r>
            <a:r>
              <a:rPr lang="fr-FR" sz="1400">
                <a:latin typeface="Calibri" pitchFamily="34" charset="0"/>
              </a:rPr>
              <a:t> : Horstmann, Core Java, vol. II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0694" y="2071678"/>
            <a:ext cx="3286148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JDBC peut être utilisé aussi bien en </a:t>
            </a:r>
            <a:r>
              <a:rPr lang="fr-FR" sz="2400" dirty="0">
                <a:solidFill>
                  <a:srgbClr val="FFFF00"/>
                </a:solidFill>
              </a:rPr>
              <a:t>2 couches </a:t>
            </a:r>
            <a:r>
              <a:rPr lang="fr-FR" sz="2400" dirty="0"/>
              <a:t>qu’en </a:t>
            </a:r>
            <a:r>
              <a:rPr lang="fr-FR" sz="2400" dirty="0">
                <a:solidFill>
                  <a:srgbClr val="FFFF00"/>
                </a:solidFill>
              </a:rPr>
              <a:t>3 couches</a:t>
            </a:r>
          </a:p>
        </p:txBody>
      </p:sp>
    </p:spTree>
    <p:extLst>
      <p:ext uri="{BB962C8B-B14F-4D97-AF65-F5344CB8AC3E}">
        <p14:creationId xmlns:p14="http://schemas.microsoft.com/office/powerpoint/2010/main" val="569259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Connexion JDBC</a:t>
            </a:r>
            <a:endParaRPr dirty="0"/>
          </a:p>
        </p:txBody>
      </p:sp>
      <p:sp>
        <p:nvSpPr>
          <p:cNvPr id="16387" name="Content Placeholder 5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525962"/>
          </a:xfrm>
        </p:spPr>
        <p:txBody>
          <a:bodyPr/>
          <a:lstStyle/>
          <a:p>
            <a:r>
              <a:rPr lang="fr-FR" dirty="0" smtClean="0"/>
              <a:t>Avant tout, il faut avoir une base de données disponible…  </a:t>
            </a:r>
            <a:r>
              <a:rPr lang="fr-FR" dirty="0" smtClean="0">
                <a:sym typeface="Wingdings" pitchFamily="2" charset="2"/>
              </a:rPr>
              <a:t></a:t>
            </a:r>
          </a:p>
          <a:p>
            <a:pPr lvl="1"/>
            <a:r>
              <a:rPr lang="fr-FR" dirty="0" smtClean="0">
                <a:sym typeface="Wingdings" pitchFamily="2" charset="2"/>
              </a:rPr>
              <a:t>Exemple : </a:t>
            </a:r>
          </a:p>
          <a:p>
            <a:pPr lvl="2"/>
            <a:r>
              <a:rPr lang="fr-FR" dirty="0" smtClean="0">
                <a:sym typeface="Wingdings" pitchFamily="2" charset="2"/>
              </a:rPr>
              <a:t>Base de données « Dictionnaire » sur Apache Derby </a:t>
            </a:r>
          </a:p>
          <a:p>
            <a:pPr lvl="2"/>
            <a:r>
              <a:rPr lang="fr-FR" dirty="0" smtClean="0">
                <a:sym typeface="Wingdings" pitchFamily="2" charset="2"/>
              </a:rPr>
              <a:t>Sous </a:t>
            </a:r>
            <a:r>
              <a:rPr lang="fr-FR" dirty="0" err="1" smtClean="0">
                <a:sym typeface="Wingdings" pitchFamily="2" charset="2"/>
              </a:rPr>
              <a:t>NetBeans</a:t>
            </a:r>
            <a:r>
              <a:rPr lang="fr-FR" dirty="0" smtClean="0">
                <a:sym typeface="Wingdings" pitchFamily="2" charset="2"/>
              </a:rPr>
              <a:t> : onglet Services  </a:t>
            </a:r>
            <a:r>
              <a:rPr lang="fr-FR" dirty="0" err="1" smtClean="0">
                <a:sym typeface="Wingdings" pitchFamily="2" charset="2"/>
              </a:rPr>
              <a:t>JavaDB</a:t>
            </a:r>
            <a:r>
              <a:rPr lang="fr-FR" dirty="0" smtClean="0">
                <a:sym typeface="Wingdings" pitchFamily="2" charset="2"/>
              </a:rPr>
              <a:t>  </a:t>
            </a:r>
            <a:r>
              <a:rPr lang="fr-FR" dirty="0" err="1" smtClean="0">
                <a:sym typeface="Wingdings" pitchFamily="2" charset="2"/>
              </a:rPr>
              <a:t>Create</a:t>
            </a:r>
            <a:r>
              <a:rPr lang="fr-FR" dirty="0" smtClean="0">
                <a:sym typeface="Wingdings" pitchFamily="2" charset="2"/>
              </a:rPr>
              <a:t>… </a:t>
            </a:r>
          </a:p>
          <a:p>
            <a:pPr>
              <a:buFont typeface="Arial" charset="0"/>
              <a:buNone/>
            </a:pPr>
            <a:endParaRPr lang="fr-FR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B73EC2-1A45-4F58-9CAC-C3E298EE3427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54A42-C544-4603-B627-BC9A5567C912}" type="slidenum">
              <a:rPr lang="fr-FR"/>
              <a:pPr>
                <a:defRPr/>
              </a:pPr>
              <a:t>148</a:t>
            </a:fld>
            <a:endParaRPr lang="fr-FR"/>
          </a:p>
        </p:txBody>
      </p:sp>
      <p:pic>
        <p:nvPicPr>
          <p:cNvPr id="16391" name="Picture 6" descr="Capture-createDB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4071938"/>
            <a:ext cx="6215063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LS00938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376" y="10904"/>
            <a:ext cx="408624" cy="56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6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Connexion JDBC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4016" y="1124744"/>
            <a:ext cx="8964488" cy="4968552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smtClean="0">
                <a:solidFill>
                  <a:srgbClr val="1F497D"/>
                </a:solidFill>
              </a:rPr>
              <a:t>Connexion</a:t>
            </a:r>
            <a:r>
              <a:rPr lang="fr-FR" dirty="0" smtClean="0"/>
              <a:t> et Création d’un </a:t>
            </a:r>
            <a:r>
              <a:rPr lang="fr-FR" b="1" dirty="0" smtClean="0">
                <a:solidFill>
                  <a:srgbClr val="1F497D"/>
                </a:solidFill>
              </a:rPr>
              <a:t>schéma</a:t>
            </a:r>
            <a:r>
              <a:rPr lang="fr-FR" dirty="0" smtClean="0"/>
              <a:t> dans la base</a:t>
            </a:r>
          </a:p>
          <a:p>
            <a:pPr lvl="1"/>
            <a:r>
              <a:rPr lang="fr-FR" dirty="0" smtClean="0"/>
              <a:t>Services </a:t>
            </a:r>
            <a:r>
              <a:rPr lang="fr-FR" dirty="0">
                <a:sym typeface="Wingdings" pitchFamily="2" charset="2"/>
              </a:rPr>
              <a:t> </a:t>
            </a:r>
            <a:r>
              <a:rPr lang="fr-FR" dirty="0" err="1">
                <a:sym typeface="Wingdings" pitchFamily="2" charset="2"/>
              </a:rPr>
              <a:t>Databases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smtClean="0">
                <a:sym typeface="Wingdings" pitchFamily="2" charset="2"/>
              </a:rPr>
              <a:t> </a:t>
            </a:r>
            <a:r>
              <a:rPr lang="fr-FR" i="1" dirty="0" smtClean="0">
                <a:sym typeface="Wingdings" pitchFamily="2" charset="2"/>
              </a:rPr>
              <a:t>Dictionnaire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smtClean="0">
                <a:sym typeface="Wingdings"/>
              </a:rPr>
              <a:t>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err="1">
                <a:sym typeface="Wingdings" pitchFamily="2" charset="2"/>
              </a:rPr>
              <a:t>Connect</a:t>
            </a:r>
            <a:r>
              <a:rPr lang="fr-FR" dirty="0">
                <a:sym typeface="Wingdings" pitchFamily="2" charset="2"/>
              </a:rPr>
              <a:t> </a:t>
            </a:r>
            <a:endParaRPr lang="fr-FR" dirty="0" smtClean="0"/>
          </a:p>
          <a:p>
            <a:pPr lvl="1"/>
            <a:r>
              <a:rPr lang="fr-FR" dirty="0" err="1" smtClean="0"/>
              <a:t>Databases</a:t>
            </a:r>
            <a:r>
              <a:rPr lang="fr-FR" dirty="0" smtClean="0"/>
              <a:t> </a:t>
            </a:r>
            <a:r>
              <a:rPr lang="fr-FR" dirty="0" smtClean="0">
                <a:sym typeface="Wingdings"/>
              </a:rPr>
              <a:t> </a:t>
            </a:r>
            <a:r>
              <a:rPr lang="fr-FR" i="1" dirty="0">
                <a:sym typeface="Wingdings" pitchFamily="2" charset="2"/>
              </a:rPr>
              <a:t>Dictionnaire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smtClean="0">
                <a:sym typeface="Wingdings"/>
              </a:rPr>
              <a:t> </a:t>
            </a:r>
            <a:r>
              <a:rPr lang="fr-FR" dirty="0" err="1" smtClean="0">
                <a:sym typeface="Wingdings"/>
              </a:rPr>
              <a:t>Execute</a:t>
            </a:r>
            <a:r>
              <a:rPr lang="fr-FR" dirty="0" smtClean="0">
                <a:sym typeface="Wingdings"/>
              </a:rPr>
              <a:t> Command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 err="1"/>
              <a:t>Databases</a:t>
            </a:r>
            <a:r>
              <a:rPr lang="fr-FR" dirty="0"/>
              <a:t> </a:t>
            </a:r>
            <a:r>
              <a:rPr lang="fr-FR" dirty="0">
                <a:sym typeface="Wingdings"/>
              </a:rPr>
              <a:t> </a:t>
            </a:r>
            <a:r>
              <a:rPr lang="fr-FR" i="1" dirty="0">
                <a:sym typeface="Wingdings" pitchFamily="2" charset="2"/>
              </a:rPr>
              <a:t>Dictionnaire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>
                <a:sym typeface="Wingdings"/>
              </a:rPr>
              <a:t></a:t>
            </a:r>
            <a:r>
              <a:rPr lang="fr-FR" dirty="0" smtClean="0"/>
              <a:t> </a:t>
            </a:r>
            <a:r>
              <a:rPr lang="fr-FR" dirty="0" err="1" smtClean="0"/>
              <a:t>Refresh</a:t>
            </a:r>
            <a:endParaRPr lang="fr-FR" dirty="0" smtClean="0"/>
          </a:p>
          <a:p>
            <a:pPr lvl="1"/>
            <a:r>
              <a:rPr lang="fr-FR" dirty="0" err="1"/>
              <a:t>Databases</a:t>
            </a:r>
            <a:r>
              <a:rPr lang="fr-FR" dirty="0"/>
              <a:t> </a:t>
            </a:r>
            <a:r>
              <a:rPr lang="fr-FR" dirty="0">
                <a:sym typeface="Wingdings"/>
              </a:rPr>
              <a:t> </a:t>
            </a:r>
            <a:r>
              <a:rPr lang="fr-FR" i="1" dirty="0">
                <a:sym typeface="Wingdings" pitchFamily="2" charset="2"/>
              </a:rPr>
              <a:t>Dictionnaire</a:t>
            </a:r>
            <a:r>
              <a:rPr lang="fr-FR" dirty="0">
                <a:sym typeface="Wingdings" pitchFamily="2" charset="2"/>
              </a:rPr>
              <a:t> </a:t>
            </a:r>
            <a:r>
              <a:rPr lang="fr-FR" dirty="0" smtClean="0">
                <a:sym typeface="Wingdings"/>
              </a:rPr>
              <a:t> </a:t>
            </a:r>
            <a:r>
              <a:rPr lang="fr-FR" i="1" dirty="0" smtClean="0">
                <a:sym typeface="Wingdings"/>
              </a:rPr>
              <a:t>Dico</a:t>
            </a:r>
            <a:r>
              <a:rPr lang="fr-FR" dirty="0" smtClean="0">
                <a:sym typeface="Wingdings"/>
              </a:rPr>
              <a:t>  Set as default </a:t>
            </a:r>
            <a:r>
              <a:rPr lang="fr-FR" dirty="0" err="1" smtClean="0">
                <a:sym typeface="Wingdings"/>
              </a:rPr>
              <a:t>schema</a:t>
            </a:r>
            <a:endParaRPr lang="fr-FR" dirty="0" smtClean="0"/>
          </a:p>
          <a:p>
            <a:r>
              <a:rPr lang="fr-FR" i="1" dirty="0" smtClean="0"/>
              <a:t>On peut aussi utiliser un schéma existant </a:t>
            </a:r>
          </a:p>
          <a:p>
            <a:pPr lvl="1"/>
            <a:r>
              <a:rPr lang="fr-FR" i="1" dirty="0" smtClean="0"/>
              <a:t>p.ex.: APP</a:t>
            </a:r>
            <a:endParaRPr lang="fr-FR" i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15B3-16A3-4905-B4F3-EB38921B7931}" type="datetime1">
              <a:rPr lang="fr-FR" smtClean="0"/>
              <a:t>28/08/13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149</a:t>
            </a:fld>
            <a:endParaRPr lang="fr-FR"/>
          </a:p>
        </p:txBody>
      </p:sp>
      <p:grpSp>
        <p:nvGrpSpPr>
          <p:cNvPr id="11" name="Grouper 10"/>
          <p:cNvGrpSpPr/>
          <p:nvPr/>
        </p:nvGrpSpPr>
        <p:grpSpPr>
          <a:xfrm>
            <a:off x="755576" y="2708920"/>
            <a:ext cx="7315200" cy="1041400"/>
            <a:chOff x="755576" y="3140968"/>
            <a:chExt cx="7315200" cy="104140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576" y="3140968"/>
              <a:ext cx="7315200" cy="1041400"/>
            </a:xfrm>
            <a:prstGeom prst="rect">
              <a:avLst/>
            </a:prstGeom>
            <a:ln w="19050" cmpd="sng">
              <a:solidFill>
                <a:srgbClr val="0000FF"/>
              </a:solidFill>
            </a:ln>
          </p:spPr>
        </p:pic>
        <p:cxnSp>
          <p:nvCxnSpPr>
            <p:cNvPr id="8" name="Connecteur droit avec flèche 7"/>
            <p:cNvCxnSpPr/>
            <p:nvPr/>
          </p:nvCxnSpPr>
          <p:spPr>
            <a:xfrm flipH="1" flipV="1">
              <a:off x="3131840" y="3789040"/>
              <a:ext cx="720080" cy="28803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Connecteur droit avec flèche 8"/>
            <p:cNvCxnSpPr/>
            <p:nvPr/>
          </p:nvCxnSpPr>
          <p:spPr>
            <a:xfrm flipV="1">
              <a:off x="7020272" y="3501008"/>
              <a:ext cx="288032" cy="43204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5373216"/>
            <a:ext cx="5003800" cy="1409700"/>
          </a:xfrm>
          <a:prstGeom prst="rect">
            <a:avLst/>
          </a:prstGeom>
          <a:ln w="19050" cmpd="sng">
            <a:solidFill>
              <a:srgbClr val="1F497D"/>
            </a:solidFill>
          </a:ln>
        </p:spPr>
      </p:pic>
      <p:pic>
        <p:nvPicPr>
          <p:cNvPr id="13" name="Image 12" descr="LS00938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376" y="10904"/>
            <a:ext cx="408624" cy="56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13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/>
              <a:t>Encapsulation (</a:t>
            </a:r>
            <a:r>
              <a:rPr lang="fr-FR" b="1" dirty="0">
                <a:solidFill>
                  <a:srgbClr val="1F497D"/>
                </a:solidFill>
              </a:rPr>
              <a:t>Modularité</a:t>
            </a:r>
            <a:r>
              <a:rPr lang="fr-FR" dirty="0"/>
              <a:t>) </a:t>
            </a:r>
            <a:endParaRPr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Principe de l’encapsulation consiste à isoler l’accès aux données</a:t>
            </a:r>
          </a:p>
          <a:p>
            <a:r>
              <a:rPr lang="fr-FR" dirty="0" smtClean="0"/>
              <a:t>Trois mots clés : </a:t>
            </a:r>
            <a:r>
              <a:rPr lang="fr-FR" b="1" dirty="0" smtClean="0">
                <a:solidFill>
                  <a:schemeClr val="tx2"/>
                </a:solidFill>
              </a:rPr>
              <a:t>public, </a:t>
            </a:r>
            <a:r>
              <a:rPr lang="fr-FR" b="1" dirty="0" err="1" smtClean="0">
                <a:solidFill>
                  <a:schemeClr val="tx2"/>
                </a:solidFill>
              </a:rPr>
              <a:t>private</a:t>
            </a:r>
            <a:r>
              <a:rPr lang="fr-FR" b="1" dirty="0" smtClean="0">
                <a:solidFill>
                  <a:schemeClr val="tx2"/>
                </a:solidFill>
              </a:rPr>
              <a:t>, </a:t>
            </a:r>
            <a:r>
              <a:rPr lang="fr-FR" b="1" dirty="0" err="1" smtClean="0">
                <a:solidFill>
                  <a:schemeClr val="tx2"/>
                </a:solidFill>
              </a:rPr>
              <a:t>protected</a:t>
            </a:r>
            <a:r>
              <a:rPr lang="fr-FR" b="1" dirty="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2CE17-6153-4D30-9538-AD97021171F5}" type="slidenum">
              <a:rPr lang="fr-FR"/>
              <a:pPr>
                <a:defRPr/>
              </a:pPr>
              <a:t>15</a:t>
            </a:fld>
            <a:endParaRPr lang="fr-FR"/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357563"/>
            <a:ext cx="7394575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785813" y="3286125"/>
            <a:ext cx="785812" cy="35718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ounded Rectangle 9"/>
          <p:cNvSpPr/>
          <p:nvPr/>
        </p:nvSpPr>
        <p:spPr>
          <a:xfrm>
            <a:off x="1214438" y="4429125"/>
            <a:ext cx="785812" cy="35718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" name="Rounded Rectangle 10"/>
          <p:cNvSpPr/>
          <p:nvPr/>
        </p:nvSpPr>
        <p:spPr>
          <a:xfrm>
            <a:off x="1214438" y="5072063"/>
            <a:ext cx="785812" cy="357187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Rounded Rectangle 11"/>
          <p:cNvSpPr/>
          <p:nvPr/>
        </p:nvSpPr>
        <p:spPr>
          <a:xfrm>
            <a:off x="714375" y="3714750"/>
            <a:ext cx="500063" cy="3571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698957"/>
              </p:ext>
            </p:extLst>
          </p:nvPr>
        </p:nvGraphicFramePr>
        <p:xfrm>
          <a:off x="3851920" y="4081170"/>
          <a:ext cx="5072065" cy="2588190"/>
        </p:xfrm>
        <a:graphic>
          <a:graphicData uri="http://schemas.openxmlformats.org/drawingml/2006/table">
            <a:tbl>
              <a:tblPr firstRow="1" bandRow="1">
                <a:effectLst>
                  <a:outerShdw blurRad="63500" dist="38100" dir="2400000" sx="103000" sy="103000" algn="tl" rotWithShape="0">
                    <a:prstClr val="black">
                      <a:alpha val="50000"/>
                    </a:prstClr>
                  </a:outerShdw>
                </a:effectLst>
                <a:tableStyleId>{1E171933-4619-4E11-9A3F-F7608DF75F80}</a:tableStyleId>
              </a:tblPr>
              <a:tblGrid>
                <a:gridCol w="843544"/>
                <a:gridCol w="1456722"/>
                <a:gridCol w="2771799"/>
              </a:tblGrid>
              <a:tr h="37505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UML</a:t>
                      </a:r>
                      <a:endParaRPr lang="fr-FR" sz="2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Mot-clé</a:t>
                      </a:r>
                      <a:endParaRPr lang="fr-FR" sz="2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Visibilité </a:t>
                      </a:r>
                      <a:endParaRPr lang="fr-FR" sz="2400" b="1" dirty="0"/>
                    </a:p>
                  </a:txBody>
                  <a:tcPr marL="0" marR="0" marT="0" marB="0"/>
                </a:tc>
              </a:tr>
              <a:tr h="37505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+</a:t>
                      </a:r>
                      <a:endParaRPr lang="fr-FR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public</a:t>
                      </a:r>
                      <a:endParaRPr lang="fr-FR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visible à</a:t>
                      </a:r>
                      <a:r>
                        <a:rPr lang="fr-FR" sz="2400" baseline="0" dirty="0" smtClean="0"/>
                        <a:t> tous</a:t>
                      </a:r>
                      <a:endParaRPr lang="fr-FR" sz="2400" b="0" dirty="0"/>
                    </a:p>
                  </a:txBody>
                  <a:tcPr marL="0" marR="0" marT="0" marB="0"/>
                </a:tc>
              </a:tr>
              <a:tr h="37505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-</a:t>
                      </a:r>
                      <a:endParaRPr lang="fr-FR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fr-FR" sz="2400" b="1" dirty="0" err="1" smtClean="0"/>
                        <a:t>private</a:t>
                      </a:r>
                      <a:endParaRPr lang="fr-FR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Uniquement à la classe</a:t>
                      </a:r>
                      <a:endParaRPr lang="fr-FR" sz="2400" b="0" dirty="0"/>
                    </a:p>
                  </a:txBody>
                  <a:tcPr marL="0" marR="0" marT="0" marB="0"/>
                </a:tc>
              </a:tr>
              <a:tr h="37505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#</a:t>
                      </a:r>
                      <a:endParaRPr lang="fr-FR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fr-FR" sz="2400" b="1" dirty="0" err="1" smtClean="0"/>
                        <a:t>protected</a:t>
                      </a:r>
                      <a:endParaRPr lang="fr-FR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Package et sous-classes</a:t>
                      </a:r>
                      <a:endParaRPr lang="fr-FR" sz="2400" b="0" dirty="0"/>
                    </a:p>
                  </a:txBody>
                  <a:tcPr marL="0" marR="0" marT="0" marB="0"/>
                </a:tc>
              </a:tr>
              <a:tr h="375050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~</a:t>
                      </a:r>
                      <a:endParaRPr lang="fr-FR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---</a:t>
                      </a:r>
                      <a:endParaRPr lang="fr-FR" sz="2400" b="1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fr-FR" sz="2400" b="0" dirty="0" smtClean="0"/>
                        <a:t>Package </a:t>
                      </a:r>
                      <a:endParaRPr lang="fr-FR" sz="2400" b="0" dirty="0"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993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Connexion JDBC</a:t>
            </a:r>
            <a:endParaRPr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85750" y="1124744"/>
            <a:ext cx="8715375" cy="4525963"/>
          </a:xfrm>
        </p:spPr>
        <p:txBody>
          <a:bodyPr/>
          <a:lstStyle/>
          <a:p>
            <a:r>
              <a:rPr lang="fr-FR" dirty="0" smtClean="0"/>
              <a:t>Création d’une </a:t>
            </a:r>
            <a:r>
              <a:rPr lang="fr-FR" b="1" dirty="0" smtClean="0">
                <a:solidFill>
                  <a:srgbClr val="1F497D"/>
                </a:solidFill>
              </a:rPr>
              <a:t>table</a:t>
            </a:r>
            <a:r>
              <a:rPr lang="fr-FR" dirty="0" smtClean="0"/>
              <a:t> sous </a:t>
            </a:r>
            <a:r>
              <a:rPr lang="fr-FR" dirty="0" err="1" smtClean="0"/>
              <a:t>NetBeans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>
                <a:sym typeface="Wingdings" pitchFamily="2" charset="2"/>
              </a:rPr>
              <a:t>Une fois connecté… </a:t>
            </a:r>
          </a:p>
          <a:p>
            <a:pPr lvl="1"/>
            <a:r>
              <a:rPr lang="fr-FR" dirty="0" err="1" smtClean="0">
                <a:sym typeface="Wingdings" pitchFamily="2" charset="2"/>
              </a:rPr>
              <a:t>Databases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smtClean="0">
                <a:sym typeface="Wingdings"/>
              </a:rPr>
              <a:t> </a:t>
            </a:r>
            <a:r>
              <a:rPr lang="fr-FR" i="1" dirty="0" smtClean="0">
                <a:sym typeface="Wingdings"/>
              </a:rPr>
              <a:t>Dictionnaire</a:t>
            </a:r>
            <a:r>
              <a:rPr lang="fr-FR" dirty="0" smtClean="0">
                <a:sym typeface="Wingdings" pitchFamily="2" charset="2"/>
              </a:rPr>
              <a:t>  </a:t>
            </a:r>
            <a:r>
              <a:rPr lang="fr-FR" i="1" dirty="0" smtClean="0">
                <a:sym typeface="Wingdings" pitchFamily="2" charset="2"/>
              </a:rPr>
              <a:t>DICO</a:t>
            </a:r>
            <a:r>
              <a:rPr lang="fr-FR" dirty="0" smtClean="0">
                <a:sym typeface="Wingdings" pitchFamily="2" charset="2"/>
              </a:rPr>
              <a:t>  Tables, puis </a:t>
            </a:r>
            <a:r>
              <a:rPr lang="fr-FR" dirty="0" err="1" smtClean="0">
                <a:sym typeface="Wingdings" pitchFamily="2" charset="2"/>
              </a:rPr>
              <a:t>Create</a:t>
            </a:r>
            <a:r>
              <a:rPr lang="fr-FR" dirty="0" smtClean="0">
                <a:sym typeface="Wingdings" pitchFamily="2" charset="2"/>
              </a:rPr>
              <a:t> Table</a:t>
            </a:r>
          </a:p>
          <a:p>
            <a:pPr lvl="1"/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23B854-6197-4CC9-9C56-9609E0489078}" type="slidenum">
              <a:rPr lang="fr-FR"/>
              <a:pPr>
                <a:defRPr/>
              </a:pPr>
              <a:t>150</a:t>
            </a:fld>
            <a:endParaRPr lang="fr-FR"/>
          </a:p>
        </p:txBody>
      </p:sp>
      <p:pic>
        <p:nvPicPr>
          <p:cNvPr id="17415" name="Picture 9" descr="Capture-CreateTable-Derb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56992"/>
            <a:ext cx="6585198" cy="325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LS00938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376" y="10904"/>
            <a:ext cx="408624" cy="56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17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Connexion JDBC</a:t>
            </a:r>
            <a:endParaRPr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28625" y="1196752"/>
            <a:ext cx="8229600" cy="4525962"/>
          </a:xfrm>
        </p:spPr>
        <p:txBody>
          <a:bodyPr/>
          <a:lstStyle/>
          <a:p>
            <a:r>
              <a:rPr lang="fr-FR" dirty="0" smtClean="0"/>
              <a:t>Insertion de quelques données sous </a:t>
            </a:r>
            <a:r>
              <a:rPr lang="fr-FR" dirty="0" err="1" smtClean="0"/>
              <a:t>NetBeans</a:t>
            </a:r>
            <a:endParaRPr lang="fr-FR" dirty="0" smtClean="0"/>
          </a:p>
          <a:p>
            <a:pPr lvl="1"/>
            <a:r>
              <a:rPr lang="fr-FR" dirty="0" smtClean="0">
                <a:sym typeface="Wingdings"/>
              </a:rPr>
              <a:t>Une fois connecté… </a:t>
            </a:r>
          </a:p>
          <a:p>
            <a:pPr lvl="1"/>
            <a:r>
              <a:rPr lang="fr-FR" dirty="0" err="1" smtClean="0">
                <a:sym typeface="Wingdings"/>
              </a:rPr>
              <a:t>Databases</a:t>
            </a:r>
            <a:r>
              <a:rPr lang="fr-FR" dirty="0" smtClean="0">
                <a:sym typeface="Wingdings"/>
              </a:rPr>
              <a:t>  </a:t>
            </a:r>
            <a:r>
              <a:rPr lang="fr-FR" i="1" dirty="0" smtClean="0">
                <a:sym typeface="Wingdings"/>
              </a:rPr>
              <a:t>Dictionnaire</a:t>
            </a:r>
            <a:r>
              <a:rPr lang="fr-FR" dirty="0" smtClean="0">
                <a:sym typeface="Wingdings"/>
              </a:rPr>
              <a:t>  </a:t>
            </a:r>
            <a:r>
              <a:rPr lang="fr-FR" i="1" dirty="0" smtClean="0">
                <a:sym typeface="Wingdings"/>
              </a:rPr>
              <a:t>Dico</a:t>
            </a:r>
            <a:r>
              <a:rPr lang="fr-FR" dirty="0" smtClean="0">
                <a:sym typeface="Wingdings"/>
              </a:rPr>
              <a:t> </a:t>
            </a:r>
            <a:r>
              <a:rPr lang="fr-FR" dirty="0" smtClean="0">
                <a:sym typeface="Wingdings" pitchFamily="2" charset="2"/>
              </a:rPr>
              <a:t> Tables, puis </a:t>
            </a:r>
            <a:r>
              <a:rPr lang="fr-FR" dirty="0" err="1" smtClean="0">
                <a:sym typeface="Wingdings" pitchFamily="2" charset="2"/>
              </a:rPr>
              <a:t>Execute</a:t>
            </a:r>
            <a:r>
              <a:rPr lang="fr-FR" dirty="0" smtClean="0">
                <a:sym typeface="Wingdings" pitchFamily="2" charset="2"/>
              </a:rPr>
              <a:t> Command </a:t>
            </a:r>
          </a:p>
          <a:p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64584D-A3DC-4059-8272-96DCA39F0027}" type="slidenum">
              <a:rPr lang="fr-FR"/>
              <a:pPr>
                <a:defRPr/>
              </a:pPr>
              <a:t>151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4960627"/>
            <a:ext cx="8424935" cy="1852749"/>
          </a:xfrm>
          <a:prstGeom prst="rect">
            <a:avLst/>
          </a:prstGeom>
          <a:ln w="38100" cmpd="sng">
            <a:solidFill>
              <a:srgbClr val="1F497D"/>
            </a:solidFill>
          </a:ln>
        </p:spPr>
      </p:pic>
      <p:grpSp>
        <p:nvGrpSpPr>
          <p:cNvPr id="13" name="Grouper 12"/>
          <p:cNvGrpSpPr/>
          <p:nvPr/>
        </p:nvGrpSpPr>
        <p:grpSpPr>
          <a:xfrm>
            <a:off x="72008" y="3346137"/>
            <a:ext cx="8964488" cy="1451015"/>
            <a:chOff x="72008" y="3346137"/>
            <a:chExt cx="8964488" cy="1451015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008" y="3346137"/>
              <a:ext cx="8964488" cy="1451015"/>
            </a:xfrm>
            <a:prstGeom prst="rect">
              <a:avLst/>
            </a:prstGeom>
            <a:ln w="38100" cap="sq" cmpd="sng">
              <a:solidFill>
                <a:srgbClr val="1F497D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cxnSp>
          <p:nvCxnSpPr>
            <p:cNvPr id="9" name="Connecteur droit avec flèche 8"/>
            <p:cNvCxnSpPr>
              <a:stCxn id="11" idx="1"/>
            </p:cNvCxnSpPr>
            <p:nvPr/>
          </p:nvCxnSpPr>
          <p:spPr>
            <a:xfrm flipH="1" flipV="1">
              <a:off x="5580112" y="4077072"/>
              <a:ext cx="504056" cy="41607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>
              <a:off x="6084168" y="4293096"/>
              <a:ext cx="1802697" cy="40011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2000" dirty="0" smtClean="0"/>
                <a:t>SCHEMA.TABLE</a:t>
              </a:r>
              <a:endParaRPr lang="fr-FR" sz="2000" dirty="0"/>
            </a:p>
          </p:txBody>
        </p:sp>
      </p:grpSp>
      <p:pic>
        <p:nvPicPr>
          <p:cNvPr id="12" name="Image 11" descr="LS00938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376" y="10904"/>
            <a:ext cx="408624" cy="56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03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Connexion JDBC</a:t>
            </a:r>
            <a:endParaRPr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Connexion à la BD passe par un URL JDBC</a:t>
            </a:r>
          </a:p>
          <a:p>
            <a:pPr lvl="1"/>
            <a:r>
              <a:rPr lang="fr-FR" i="1" smtClean="0"/>
              <a:t>jdbc:driver:other</a:t>
            </a:r>
            <a:r>
              <a:rPr lang="fr-FR" smtClean="0"/>
              <a:t> stuff</a:t>
            </a:r>
          </a:p>
          <a:p>
            <a:r>
              <a:rPr lang="fr-FR" smtClean="0"/>
              <a:t>Paramètres de connexion propres au driver et à la base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347BC-C104-4AC3-93B1-97CDEC648FF3}" type="slidenum">
              <a:rPr lang="fr-FR"/>
              <a:pPr>
                <a:defRPr/>
              </a:pPr>
              <a:t>152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428728" y="4214818"/>
            <a:ext cx="6248185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/>
              <a:t>jdbc:derby://localhost</a:t>
            </a:r>
            <a:r>
              <a:rPr lang="fr-FR" sz="2800" b="1" dirty="0">
                <a:solidFill>
                  <a:srgbClr val="FFFF00"/>
                </a:solidFill>
              </a:rPr>
              <a:t>:</a:t>
            </a:r>
            <a:r>
              <a:rPr lang="fr-FR" sz="2800" dirty="0"/>
              <a:t>1527/Dictionnaire </a:t>
            </a:r>
          </a:p>
        </p:txBody>
      </p:sp>
      <p:sp>
        <p:nvSpPr>
          <p:cNvPr id="19466" name="TextBox 7"/>
          <p:cNvSpPr txBox="1">
            <a:spLocks noChangeArrowheads="1"/>
          </p:cNvSpPr>
          <p:nvPr/>
        </p:nvSpPr>
        <p:spPr bwMode="auto">
          <a:xfrm>
            <a:off x="2071688" y="5357813"/>
            <a:ext cx="1039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>
                <a:latin typeface="Calibri" pitchFamily="34" charset="0"/>
              </a:rPr>
              <a:t>Driver </a:t>
            </a:r>
          </a:p>
        </p:txBody>
      </p:sp>
      <p:cxnSp>
        <p:nvCxnSpPr>
          <p:cNvPr id="10" name="Straight Arrow Connector 9"/>
          <p:cNvCxnSpPr>
            <a:endCxn id="19466" idx="0"/>
          </p:cNvCxnSpPr>
          <p:nvPr/>
        </p:nvCxnSpPr>
        <p:spPr>
          <a:xfrm rot="16200000" flipH="1">
            <a:off x="2259806" y="5026819"/>
            <a:ext cx="642938" cy="190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468" name="TextBox 11"/>
          <p:cNvSpPr txBox="1">
            <a:spLocks noChangeArrowheads="1"/>
          </p:cNvSpPr>
          <p:nvPr/>
        </p:nvSpPr>
        <p:spPr bwMode="auto">
          <a:xfrm>
            <a:off x="3357563" y="5786438"/>
            <a:ext cx="1441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>
                <a:latin typeface="Calibri" pitchFamily="34" charset="0"/>
              </a:rPr>
              <a:t>DB Server</a:t>
            </a:r>
          </a:p>
        </p:txBody>
      </p:sp>
      <p:sp>
        <p:nvSpPr>
          <p:cNvPr id="19469" name="TextBox 12"/>
          <p:cNvSpPr txBox="1">
            <a:spLocks noChangeArrowheads="1"/>
          </p:cNvSpPr>
          <p:nvPr/>
        </p:nvSpPr>
        <p:spPr bwMode="auto">
          <a:xfrm>
            <a:off x="4857750" y="5357813"/>
            <a:ext cx="793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>
                <a:latin typeface="Calibri" pitchFamily="34" charset="0"/>
              </a:rPr>
              <a:t>Port </a:t>
            </a:r>
          </a:p>
        </p:txBody>
      </p:sp>
      <p:sp>
        <p:nvSpPr>
          <p:cNvPr id="19470" name="TextBox 13"/>
          <p:cNvSpPr txBox="1">
            <a:spLocks noChangeArrowheads="1"/>
          </p:cNvSpPr>
          <p:nvPr/>
        </p:nvSpPr>
        <p:spPr bwMode="auto">
          <a:xfrm>
            <a:off x="5857875" y="5786438"/>
            <a:ext cx="1389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>
                <a:latin typeface="Calibri" pitchFamily="34" charset="0"/>
              </a:rPr>
              <a:t>DataBase</a:t>
            </a:r>
          </a:p>
        </p:txBody>
      </p:sp>
      <p:cxnSp>
        <p:nvCxnSpPr>
          <p:cNvPr id="15" name="Straight Arrow Connector 14"/>
          <p:cNvCxnSpPr>
            <a:endCxn id="19468" idx="0"/>
          </p:cNvCxnSpPr>
          <p:nvPr/>
        </p:nvCxnSpPr>
        <p:spPr>
          <a:xfrm rot="16200000" flipH="1">
            <a:off x="3539331" y="5247482"/>
            <a:ext cx="1071563" cy="63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9469" idx="0"/>
          </p:cNvCxnSpPr>
          <p:nvPr/>
        </p:nvCxnSpPr>
        <p:spPr>
          <a:xfrm rot="16200000" flipH="1">
            <a:off x="4913313" y="5016500"/>
            <a:ext cx="642938" cy="396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9470" idx="0"/>
          </p:cNvCxnSpPr>
          <p:nvPr/>
        </p:nvCxnSpPr>
        <p:spPr>
          <a:xfrm rot="5400000">
            <a:off x="6026150" y="5240338"/>
            <a:ext cx="1071563" cy="206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09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Connexion JDBC</a:t>
            </a:r>
            <a:endParaRPr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Connexion à travers la classe </a:t>
            </a:r>
            <a:r>
              <a:rPr lang="fr-FR" b="1" smtClean="0">
                <a:solidFill>
                  <a:schemeClr val="tx2"/>
                </a:solidFill>
              </a:rPr>
              <a:t>DriverManager</a:t>
            </a:r>
          </a:p>
          <a:p>
            <a:pPr lvl="1"/>
            <a:r>
              <a:rPr lang="fr-FR" smtClean="0"/>
              <a:t>Chargement dynamique du driver </a:t>
            </a:r>
          </a:p>
          <a:p>
            <a:pPr lvl="1"/>
            <a:r>
              <a:rPr lang="fr-FR" smtClean="0"/>
              <a:t>Entrée des paramètres </a:t>
            </a:r>
          </a:p>
          <a:p>
            <a:pPr lvl="1"/>
            <a:r>
              <a:rPr lang="fr-FR" smtClean="0"/>
              <a:t>Création de la connexion </a:t>
            </a:r>
            <a:r>
              <a:rPr lang="fr-FR" smtClean="0">
                <a:sym typeface="Wingdings" pitchFamily="2" charset="2"/>
              </a:rPr>
              <a:t> classe </a:t>
            </a:r>
            <a:r>
              <a:rPr lang="fr-FR" b="1" smtClean="0">
                <a:solidFill>
                  <a:schemeClr val="tx2"/>
                </a:solidFill>
                <a:sym typeface="Wingdings" pitchFamily="2" charset="2"/>
              </a:rPr>
              <a:t>Connection</a:t>
            </a:r>
          </a:p>
          <a:p>
            <a:pPr lvl="1"/>
            <a:endParaRPr lang="fr-FR" b="1" smtClean="0">
              <a:solidFill>
                <a:schemeClr val="tx2"/>
              </a:solidFill>
              <a:sym typeface="Wingdings" pitchFamily="2" charset="2"/>
            </a:endParaRPr>
          </a:p>
          <a:p>
            <a:pPr lvl="1">
              <a:buFont typeface="Arial" charset="0"/>
              <a:buNone/>
            </a:pPr>
            <a:r>
              <a:rPr lang="fr-FR" sz="2400" smtClean="0"/>
              <a:t>Class.forName(driver);</a:t>
            </a:r>
          </a:p>
          <a:p>
            <a:pPr lvl="1">
              <a:buFont typeface="Arial" charset="0"/>
              <a:buNone/>
            </a:pPr>
            <a:r>
              <a:rPr lang="fr-FR" sz="2400" smtClean="0"/>
              <a:t>Connection conn = </a:t>
            </a:r>
            <a:br>
              <a:rPr lang="fr-FR" sz="2400" smtClean="0"/>
            </a:br>
            <a:r>
              <a:rPr lang="fr-FR" sz="2400" smtClean="0"/>
              <a:t>DriverManager.</a:t>
            </a:r>
            <a:r>
              <a:rPr lang="fr-FR" sz="2400" b="1" smtClean="0">
                <a:solidFill>
                  <a:schemeClr val="tx2"/>
                </a:solidFill>
              </a:rPr>
              <a:t>getConnection</a:t>
            </a:r>
            <a:r>
              <a:rPr lang="fr-FR" sz="2400" smtClean="0"/>
              <a:t>(bdd, login, pass);</a:t>
            </a:r>
          </a:p>
          <a:p>
            <a:pPr lvl="1"/>
            <a:endParaRPr lang="fr-FR" b="1" smtClean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047EE-9010-41EE-A8AA-BD8BE4A68023}" type="slidenum">
              <a:rPr lang="fr-FR"/>
              <a:pPr>
                <a:defRPr/>
              </a:pPr>
              <a:t>153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1674898" y="1621824"/>
            <a:ext cx="7361598" cy="50475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//on peut lire ces informations sur des </a:t>
            </a:r>
            <a:r>
              <a:rPr lang="fr-FR" sz="2000" dirty="0" err="1"/>
              <a:t>proprietes</a:t>
            </a:r>
            <a:endParaRPr lang="fr-FR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String driver = "</a:t>
            </a:r>
            <a:r>
              <a:rPr lang="fr-FR" sz="2000" dirty="0" err="1"/>
              <a:t>org.apache.derby.jdbc.ClientDriver</a:t>
            </a:r>
            <a:r>
              <a:rPr lang="fr-FR" sz="2000" dirty="0"/>
              <a:t>";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String </a:t>
            </a:r>
            <a:r>
              <a:rPr lang="fr-FR" sz="2000" dirty="0" err="1"/>
              <a:t>bdd</a:t>
            </a:r>
            <a:r>
              <a:rPr lang="fr-FR" sz="2000" dirty="0"/>
              <a:t> = "jdbc:derby://localhost:1527/Dictionnaire";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String  login = "dico";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String </a:t>
            </a:r>
            <a:r>
              <a:rPr lang="fr-FR" sz="2000" dirty="0" err="1"/>
              <a:t>pass</a:t>
            </a:r>
            <a:r>
              <a:rPr lang="fr-FR" sz="2000" dirty="0"/>
              <a:t> = "dico";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/>
              <a:t>Connection</a:t>
            </a:r>
            <a:r>
              <a:rPr lang="fr-FR" sz="2000" dirty="0"/>
              <a:t> </a:t>
            </a:r>
            <a:r>
              <a:rPr lang="fr-FR" sz="2000" dirty="0" err="1"/>
              <a:t>conn</a:t>
            </a:r>
            <a:r>
              <a:rPr lang="fr-FR" sz="2000" dirty="0"/>
              <a:t> = </a:t>
            </a:r>
            <a:r>
              <a:rPr lang="fr-FR" sz="2000" dirty="0" err="1"/>
              <a:t>null</a:t>
            </a:r>
            <a:r>
              <a:rPr lang="fr-FR" sz="2000" dirty="0"/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/>
              <a:t>try</a:t>
            </a:r>
            <a:r>
              <a:rPr lang="fr-FR" sz="2000" dirty="0"/>
              <a:t>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//Charge le pilote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</a:t>
            </a:r>
            <a:r>
              <a:rPr lang="fr-FR" sz="2000" dirty="0" err="1"/>
              <a:t>Class.forName</a:t>
            </a:r>
            <a:r>
              <a:rPr lang="fr-FR" sz="2000" dirty="0"/>
              <a:t>(driver);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//Crée la </a:t>
            </a:r>
            <a:r>
              <a:rPr lang="fr-FR" sz="2000" dirty="0" err="1"/>
              <a:t>connection</a:t>
            </a:r>
            <a:endParaRPr lang="fr-FR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</a:t>
            </a:r>
            <a:r>
              <a:rPr lang="fr-FR" sz="2200" b="1" u="sng" dirty="0"/>
              <a:t>  </a:t>
            </a:r>
            <a:r>
              <a:rPr lang="fr-FR" sz="2200" b="1" u="sng" dirty="0" err="1"/>
              <a:t>conn</a:t>
            </a:r>
            <a:r>
              <a:rPr lang="fr-FR" sz="2200" b="1" u="sng" dirty="0"/>
              <a:t> = </a:t>
            </a:r>
            <a:r>
              <a:rPr lang="fr-FR" sz="2200" b="1" u="sng" dirty="0" err="1"/>
              <a:t>DriverManager.getConnection</a:t>
            </a:r>
            <a:r>
              <a:rPr lang="fr-FR" sz="2200" b="1" u="sng" dirty="0"/>
              <a:t>(</a:t>
            </a:r>
            <a:r>
              <a:rPr lang="fr-FR" sz="2200" b="1" u="sng" dirty="0" err="1"/>
              <a:t>bdd</a:t>
            </a:r>
            <a:r>
              <a:rPr lang="fr-FR" sz="2200" b="1" u="sng" dirty="0"/>
              <a:t>, login, </a:t>
            </a:r>
            <a:r>
              <a:rPr lang="fr-FR" sz="2200" b="1" u="sng" dirty="0" err="1"/>
              <a:t>pass</a:t>
            </a:r>
            <a:r>
              <a:rPr lang="fr-FR" sz="2200" b="1" u="sng" dirty="0"/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 	. .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} catch (</a:t>
            </a:r>
            <a:r>
              <a:rPr lang="fr-FR" sz="2000" dirty="0" err="1"/>
              <a:t>ClassNotFoundException</a:t>
            </a:r>
            <a:r>
              <a:rPr lang="fr-FR" sz="2000" dirty="0"/>
              <a:t> </a:t>
            </a:r>
            <a:r>
              <a:rPr lang="fr-FR" sz="2000" dirty="0" err="1"/>
              <a:t>cnfe</a:t>
            </a:r>
            <a:r>
              <a:rPr lang="fr-FR" sz="2000" dirty="0"/>
              <a:t>) {  . . .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} catch (</a:t>
            </a:r>
            <a:r>
              <a:rPr lang="fr-FR" sz="2000" dirty="0" err="1"/>
              <a:t>SQLException</a:t>
            </a:r>
            <a:r>
              <a:rPr lang="fr-FR" sz="2000" dirty="0"/>
              <a:t> </a:t>
            </a:r>
            <a:r>
              <a:rPr lang="fr-FR" sz="2000" dirty="0" err="1"/>
              <a:t>sqle</a:t>
            </a:r>
            <a:r>
              <a:rPr lang="fr-FR" sz="2000" dirty="0"/>
              <a:t>) {  . . . 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155339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Connexion JDBC</a:t>
            </a:r>
            <a:endParaRPr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Toute connexion ouverte doit être fermée !</a:t>
            </a:r>
          </a:p>
          <a:p>
            <a:pPr lvl="1"/>
            <a:r>
              <a:rPr lang="fr-FR" smtClean="0"/>
              <a:t>conn.</a:t>
            </a:r>
            <a:r>
              <a:rPr lang="fr-FR" b="1" smtClean="0">
                <a:solidFill>
                  <a:schemeClr val="tx2"/>
                </a:solidFill>
              </a:rPr>
              <a:t>close </a:t>
            </a:r>
            <a:r>
              <a:rPr lang="fr-FR" smtClean="0"/>
              <a:t>()</a:t>
            </a:r>
          </a:p>
          <a:p>
            <a:pPr lvl="1"/>
            <a:r>
              <a:rPr lang="fr-FR" smtClean="0"/>
              <a:t>Usage de la clause </a:t>
            </a:r>
            <a:r>
              <a:rPr lang="fr-FR" i="1" smtClean="0"/>
              <a:t>finally</a:t>
            </a:r>
            <a:r>
              <a:rPr lang="fr-FR" smtClean="0"/>
              <a:t> est suggérée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91093-0C6E-4184-BB50-E75BC64EC874}" type="slidenum">
              <a:rPr lang="fr-FR"/>
              <a:pPr>
                <a:defRPr/>
              </a:pPr>
              <a:t>154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2143125" y="3357563"/>
            <a:ext cx="6670675" cy="31702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</a:t>
            </a:r>
            <a:r>
              <a:rPr lang="fr-FR" sz="2000" dirty="0" err="1"/>
              <a:t>try</a:t>
            </a:r>
            <a:r>
              <a:rPr lang="fr-FR" sz="2000" dirty="0"/>
              <a:t>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 </a:t>
            </a:r>
            <a:r>
              <a:rPr lang="fr-FR" sz="2000" dirty="0" err="1"/>
              <a:t>Class.forName</a:t>
            </a:r>
            <a:r>
              <a:rPr lang="fr-FR" sz="2000" dirty="0"/>
              <a:t>(driver);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 </a:t>
            </a:r>
            <a:r>
              <a:rPr lang="fr-FR" sz="2000" dirty="0" err="1"/>
              <a:t>conn</a:t>
            </a:r>
            <a:r>
              <a:rPr lang="fr-FR" sz="2000" dirty="0"/>
              <a:t> = </a:t>
            </a:r>
            <a:r>
              <a:rPr lang="fr-FR" sz="2000" dirty="0" err="1"/>
              <a:t>DriverManager.getConnection</a:t>
            </a:r>
            <a:r>
              <a:rPr lang="fr-FR" sz="2000" dirty="0"/>
              <a:t>(</a:t>
            </a:r>
            <a:r>
              <a:rPr lang="fr-FR" sz="2000" dirty="0" err="1"/>
              <a:t>bdd</a:t>
            </a:r>
            <a:r>
              <a:rPr lang="fr-FR" sz="2000" dirty="0"/>
              <a:t>, login, </a:t>
            </a:r>
            <a:r>
              <a:rPr lang="fr-FR" sz="2000" dirty="0" err="1"/>
              <a:t>pass</a:t>
            </a:r>
            <a:r>
              <a:rPr lang="fr-FR" sz="2000" dirty="0"/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 	. .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} catch (</a:t>
            </a:r>
            <a:r>
              <a:rPr lang="fr-FR" sz="2000" dirty="0" err="1"/>
              <a:t>ClassNotFoundException</a:t>
            </a:r>
            <a:r>
              <a:rPr lang="fr-FR" sz="2000" dirty="0"/>
              <a:t> </a:t>
            </a:r>
            <a:r>
              <a:rPr lang="fr-FR" sz="2000" dirty="0" err="1"/>
              <a:t>cnfe</a:t>
            </a:r>
            <a:r>
              <a:rPr lang="fr-FR" sz="2000" dirty="0"/>
              <a:t>) {  . . .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} catch (</a:t>
            </a:r>
            <a:r>
              <a:rPr lang="fr-FR" sz="2000" dirty="0" err="1"/>
              <a:t>SQLException</a:t>
            </a:r>
            <a:r>
              <a:rPr lang="fr-FR" sz="2000" dirty="0"/>
              <a:t> </a:t>
            </a:r>
            <a:r>
              <a:rPr lang="fr-FR" sz="2000" dirty="0" err="1"/>
              <a:t>sqle</a:t>
            </a:r>
            <a:r>
              <a:rPr lang="fr-FR" sz="2000" dirty="0"/>
              <a:t>) {  . . . 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} </a:t>
            </a:r>
            <a:r>
              <a:rPr lang="fr-FR" sz="2000" dirty="0" err="1"/>
              <a:t>finally</a:t>
            </a:r>
            <a:r>
              <a:rPr lang="fr-FR" sz="2000" dirty="0"/>
              <a:t>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  if (</a:t>
            </a:r>
            <a:r>
              <a:rPr lang="fr-FR" sz="2000" dirty="0" err="1"/>
              <a:t>conn</a:t>
            </a:r>
            <a:r>
              <a:rPr lang="fr-FR" sz="2000" dirty="0"/>
              <a:t> != </a:t>
            </a:r>
            <a:r>
              <a:rPr lang="fr-FR" sz="2000" dirty="0" err="1"/>
              <a:t>null</a:t>
            </a:r>
            <a:r>
              <a:rPr lang="fr-FR" sz="2000" dirty="0"/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	    </a:t>
            </a:r>
            <a:r>
              <a:rPr lang="fr-FR" sz="2000" dirty="0" err="1"/>
              <a:t>conn.close</a:t>
            </a:r>
            <a:r>
              <a:rPr lang="fr-FR" sz="2000" dirty="0"/>
              <a:t>();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}</a:t>
            </a:r>
          </a:p>
        </p:txBody>
      </p:sp>
    </p:spTree>
    <p:extLst>
      <p:ext uri="{BB962C8B-B14F-4D97-AF65-F5344CB8AC3E}">
        <p14:creationId xmlns:p14="http://schemas.microsoft.com/office/powerpoint/2010/main" val="349470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32951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Connexion JDBC</a:t>
            </a:r>
            <a:endParaRPr/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214313" y="1428750"/>
            <a:ext cx="4038600" cy="4525963"/>
          </a:xfrm>
        </p:spPr>
        <p:txBody>
          <a:bodyPr/>
          <a:lstStyle/>
          <a:p>
            <a:r>
              <a:rPr lang="fr-FR" dirty="0" smtClean="0"/>
              <a:t>Sous </a:t>
            </a:r>
            <a:r>
              <a:rPr lang="fr-FR" dirty="0" err="1" smtClean="0"/>
              <a:t>NetBeans</a:t>
            </a:r>
            <a:r>
              <a:rPr lang="fr-FR" dirty="0" smtClean="0"/>
              <a:t>, on peut obtenir les paramètres de connexion </a:t>
            </a:r>
          </a:p>
          <a:p>
            <a:pPr lvl="1"/>
            <a:r>
              <a:rPr lang="fr-FR" dirty="0" smtClean="0"/>
              <a:t>Onglet Services, </a:t>
            </a:r>
            <a:r>
              <a:rPr lang="fr-FR" dirty="0" err="1" smtClean="0">
                <a:sym typeface="Wingdings" pitchFamily="2" charset="2"/>
              </a:rPr>
              <a:t>Databases</a:t>
            </a:r>
            <a:r>
              <a:rPr lang="fr-FR" dirty="0" smtClean="0">
                <a:sym typeface="Wingdings" pitchFamily="2" charset="2"/>
              </a:rPr>
              <a:t>, la base souhaitée, puis </a:t>
            </a:r>
            <a:r>
              <a:rPr lang="fr-FR" dirty="0" err="1" smtClean="0">
                <a:sym typeface="Wingdings" pitchFamily="2" charset="2"/>
              </a:rPr>
              <a:t>Proprieties</a:t>
            </a:r>
            <a:r>
              <a:rPr lang="fr-FR" dirty="0" smtClean="0">
                <a:sym typeface="Wingdings" pitchFamily="2" charset="2"/>
              </a:rPr>
              <a:t> 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A8744-8DFB-40F8-BF25-482A3CB9E663}" type="slidenum">
              <a:rPr lang="fr-FR"/>
              <a:pPr>
                <a:defRPr/>
              </a:pPr>
              <a:t>155</a:t>
            </a:fld>
            <a:endParaRPr lang="fr-FR"/>
          </a:p>
        </p:txBody>
      </p:sp>
      <p:pic>
        <p:nvPicPr>
          <p:cNvPr id="2253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7688" y="1428750"/>
            <a:ext cx="4614862" cy="4857750"/>
          </a:xfrm>
        </p:spPr>
      </p:pic>
      <p:pic>
        <p:nvPicPr>
          <p:cNvPr id="8" name="Image 7" descr="LS00938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376" y="10904"/>
            <a:ext cx="408624" cy="56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61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Connexion JDBC</a:t>
            </a:r>
            <a:endParaRPr/>
          </a:p>
        </p:txBody>
      </p:sp>
      <p:sp>
        <p:nvSpPr>
          <p:cNvPr id="23555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On doit garantir que le .jar correspondant au driver est accessible </a:t>
            </a:r>
          </a:p>
          <a:p>
            <a:pPr lvl="1"/>
            <a:r>
              <a:rPr lang="fr-FR" smtClean="0"/>
              <a:t>Classpath</a:t>
            </a:r>
          </a:p>
          <a:p>
            <a:pPr lvl="1"/>
            <a:r>
              <a:rPr lang="fr-FR" smtClean="0"/>
              <a:t>Projet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D504291-372F-471A-B82D-3B74490B6F1B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07063-8350-4B44-B814-2447ECD28537}" type="slidenum">
              <a:rPr lang="fr-FR"/>
              <a:pPr>
                <a:defRPr/>
              </a:pPr>
              <a:t>156</a:t>
            </a:fld>
            <a:endParaRPr lang="fr-FR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85750" y="1785938"/>
            <a:ext cx="8601075" cy="4924425"/>
            <a:chOff x="285720" y="1785926"/>
            <a:chExt cx="8601090" cy="4924425"/>
          </a:xfrm>
        </p:grpSpPr>
        <p:pic>
          <p:nvPicPr>
            <p:cNvPr id="23563" name="Picture 8" descr="Capture-libDerbi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28860" y="1785926"/>
              <a:ext cx="6457950" cy="4924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285720" y="4714863"/>
              <a:ext cx="3214694" cy="9239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On vérifie si le driver est disponible dans la plateforme. On l’ajoute si nécessaire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475656" y="692696"/>
            <a:ext cx="7477125" cy="5981700"/>
            <a:chOff x="1571604" y="785794"/>
            <a:chExt cx="7477125" cy="5981700"/>
          </a:xfrm>
        </p:grpSpPr>
        <p:pic>
          <p:nvPicPr>
            <p:cNvPr id="23561" name="Picture 11" descr="Capture-netbeansProjectAddLib-Derby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71604" y="785794"/>
              <a:ext cx="7477125" cy="598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1571604" y="3786169"/>
              <a:ext cx="2428875" cy="64611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On ajoute le jar (Library) à notre projet</a:t>
              </a:r>
            </a:p>
          </p:txBody>
        </p:sp>
      </p:grpSp>
      <p:pic>
        <p:nvPicPr>
          <p:cNvPr id="14" name="Image 13" descr="LS00938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376" y="10904"/>
            <a:ext cx="408624" cy="56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41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Manipulation BD  </a:t>
            </a:r>
            <a:endParaRPr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La manipulation de la base de données se fait à travers la classe </a:t>
            </a:r>
            <a:r>
              <a:rPr lang="fr-FR" b="1" smtClean="0">
                <a:solidFill>
                  <a:schemeClr val="tx2"/>
                </a:solidFill>
              </a:rPr>
              <a:t>Statement</a:t>
            </a:r>
          </a:p>
          <a:p>
            <a:pPr lvl="1"/>
            <a:r>
              <a:rPr lang="fr-FR" smtClean="0"/>
              <a:t>Statement statement =conn.</a:t>
            </a:r>
            <a:r>
              <a:rPr lang="fr-FR" b="1" smtClean="0">
                <a:solidFill>
                  <a:schemeClr val="tx2"/>
                </a:solidFill>
              </a:rPr>
              <a:t>getStatement</a:t>
            </a:r>
            <a:r>
              <a:rPr lang="fr-FR" smtClean="0"/>
              <a:t>()</a:t>
            </a:r>
          </a:p>
          <a:p>
            <a:pPr lvl="1"/>
            <a:r>
              <a:rPr lang="fr-FR" smtClean="0"/>
              <a:t>Une query SELECT </a:t>
            </a:r>
          </a:p>
          <a:p>
            <a:pPr lvl="2"/>
            <a:r>
              <a:rPr lang="fr-FR" smtClean="0"/>
              <a:t>ResultSet rs = statement.</a:t>
            </a:r>
            <a:r>
              <a:rPr lang="fr-FR" b="1" smtClean="0">
                <a:solidFill>
                  <a:schemeClr val="tx2"/>
                </a:solidFill>
              </a:rPr>
              <a:t>executeQuery </a:t>
            </a:r>
            <a:r>
              <a:rPr lang="fr-FR" smtClean="0"/>
              <a:t>(sql)</a:t>
            </a:r>
          </a:p>
          <a:p>
            <a:pPr lvl="1"/>
            <a:r>
              <a:rPr lang="fr-FR" smtClean="0"/>
              <a:t>Un update (INSERT, UPDATE…) </a:t>
            </a:r>
          </a:p>
          <a:p>
            <a:pPr lvl="2"/>
            <a:r>
              <a:rPr lang="fr-FR" smtClean="0"/>
              <a:t>int rs = statement.</a:t>
            </a:r>
            <a:r>
              <a:rPr lang="fr-FR" b="1" smtClean="0">
                <a:solidFill>
                  <a:schemeClr val="tx2"/>
                </a:solidFill>
              </a:rPr>
              <a:t>executeUpdate</a:t>
            </a:r>
            <a:r>
              <a:rPr lang="fr-FR" smtClean="0"/>
              <a:t> (sql)</a:t>
            </a:r>
          </a:p>
          <a:p>
            <a:pPr lvl="1"/>
            <a:r>
              <a:rPr lang="fr-FR" smtClean="0"/>
              <a:t>Générique </a:t>
            </a:r>
          </a:p>
          <a:p>
            <a:pPr lvl="2"/>
            <a:r>
              <a:rPr lang="fr-FR" smtClean="0"/>
              <a:t> boolean rs = statement.</a:t>
            </a:r>
            <a:r>
              <a:rPr lang="fr-FR" smtClean="0">
                <a:solidFill>
                  <a:schemeClr val="tx2"/>
                </a:solidFill>
              </a:rPr>
              <a:t>execute</a:t>
            </a:r>
            <a:r>
              <a:rPr lang="fr-FR" smtClean="0"/>
              <a:t> (sql)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D88E5-D812-4C09-B17B-88795D85A5CC}" type="slidenum">
              <a:rPr lang="fr-FR"/>
              <a:pPr>
                <a:defRPr/>
              </a:pPr>
              <a:t>157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5957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Manipulation BD </a:t>
            </a:r>
            <a:endParaRPr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85750" y="1600200"/>
            <a:ext cx="8686800" cy="4525963"/>
          </a:xfrm>
        </p:spPr>
        <p:txBody>
          <a:bodyPr/>
          <a:lstStyle/>
          <a:p>
            <a:r>
              <a:rPr lang="fr-FR" smtClean="0"/>
              <a:t>Les résultats d’une requête SELECT sont accessibles par un </a:t>
            </a:r>
            <a:r>
              <a:rPr lang="fr-FR" b="1" smtClean="0">
                <a:solidFill>
                  <a:schemeClr val="tx2"/>
                </a:solidFill>
              </a:rPr>
              <a:t>ResultSet </a:t>
            </a:r>
          </a:p>
          <a:p>
            <a:pPr lvl="1"/>
            <a:r>
              <a:rPr lang="fr-FR" smtClean="0"/>
              <a:t>resultSet.</a:t>
            </a:r>
            <a:r>
              <a:rPr lang="fr-FR" b="1" smtClean="0">
                <a:solidFill>
                  <a:schemeClr val="tx2"/>
                </a:solidFill>
              </a:rPr>
              <a:t>next</a:t>
            </a:r>
            <a:r>
              <a:rPr lang="fr-FR" smtClean="0"/>
              <a:t>() : </a:t>
            </a:r>
          </a:p>
          <a:p>
            <a:pPr lvl="2"/>
            <a:r>
              <a:rPr lang="fr-FR" smtClean="0"/>
              <a:t>avance sur l’ensemble des n-uplets</a:t>
            </a:r>
          </a:p>
          <a:p>
            <a:pPr lvl="1"/>
            <a:r>
              <a:rPr lang="fr-FR" b="1" smtClean="0">
                <a:solidFill>
                  <a:schemeClr val="tx2"/>
                </a:solidFill>
              </a:rPr>
              <a:t>getString</a:t>
            </a:r>
            <a:r>
              <a:rPr lang="fr-FR" smtClean="0"/>
              <a:t> (colName) / getString(n) : </a:t>
            </a:r>
          </a:p>
          <a:p>
            <a:pPr lvl="2"/>
            <a:r>
              <a:rPr lang="fr-FR" smtClean="0"/>
              <a:t>récupère la valeur sur la colonne ‘</a:t>
            </a:r>
            <a:r>
              <a:rPr lang="fr-FR" i="1" smtClean="0"/>
              <a:t>colName</a:t>
            </a:r>
            <a:r>
              <a:rPr lang="fr-FR" smtClean="0"/>
              <a:t>’ ou la </a:t>
            </a:r>
            <a:r>
              <a:rPr lang="fr-FR" i="1" smtClean="0"/>
              <a:t>n-ème</a:t>
            </a:r>
            <a:r>
              <a:rPr lang="fr-FR" smtClean="0"/>
              <a:t> colonne</a:t>
            </a:r>
          </a:p>
          <a:p>
            <a:pPr lvl="1"/>
            <a:r>
              <a:rPr lang="fr-FR" smtClean="0"/>
              <a:t>Autres types de données </a:t>
            </a:r>
          </a:p>
          <a:p>
            <a:pPr lvl="2"/>
            <a:r>
              <a:rPr lang="fr-FR" smtClean="0">
                <a:solidFill>
                  <a:schemeClr val="tx2"/>
                </a:solidFill>
              </a:rPr>
              <a:t>getInt</a:t>
            </a:r>
            <a:r>
              <a:rPr lang="fr-FR" smtClean="0"/>
              <a:t>, </a:t>
            </a:r>
            <a:r>
              <a:rPr lang="fr-FR" smtClean="0">
                <a:solidFill>
                  <a:schemeClr val="tx2"/>
                </a:solidFill>
              </a:rPr>
              <a:t>getFloat</a:t>
            </a:r>
            <a:r>
              <a:rPr lang="fr-FR" smtClean="0"/>
              <a:t>, </a:t>
            </a:r>
            <a:r>
              <a:rPr lang="fr-FR" smtClean="0">
                <a:solidFill>
                  <a:schemeClr val="tx2"/>
                </a:solidFill>
              </a:rPr>
              <a:t>getByte</a:t>
            </a:r>
            <a:r>
              <a:rPr lang="fr-FR" smtClean="0"/>
              <a:t>, </a:t>
            </a:r>
            <a:r>
              <a:rPr lang="fr-FR" smtClean="0">
                <a:solidFill>
                  <a:schemeClr val="tx2"/>
                </a:solidFill>
              </a:rPr>
              <a:t>getDate</a:t>
            </a:r>
            <a:r>
              <a:rPr lang="fr-FR" smtClean="0"/>
              <a:t>, </a:t>
            </a:r>
            <a:r>
              <a:rPr lang="fr-FR" smtClean="0">
                <a:solidFill>
                  <a:schemeClr val="tx2"/>
                </a:solidFill>
              </a:rPr>
              <a:t>getObject</a:t>
            </a:r>
            <a:r>
              <a:rPr lang="fr-FR" smtClean="0"/>
              <a:t>… </a:t>
            </a:r>
          </a:p>
          <a:p>
            <a:pPr lvl="1"/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A18F7-413D-4577-AE7C-E182CBC5472C}" type="slidenum">
              <a:rPr lang="fr-FR"/>
              <a:pPr>
                <a:defRPr/>
              </a:pPr>
              <a:t>158</a:t>
            </a:fld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3643313" y="3500438"/>
            <a:ext cx="5141912" cy="31702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String </a:t>
            </a:r>
            <a:r>
              <a:rPr lang="fr-FR" sz="2000" dirty="0" err="1"/>
              <a:t>sql</a:t>
            </a:r>
            <a:r>
              <a:rPr lang="fr-FR" sz="2000" dirty="0"/>
              <a:t> = "SELECT * FROM </a:t>
            </a:r>
            <a:r>
              <a:rPr lang="fr-FR" sz="2000" dirty="0" smtClean="0"/>
              <a:t>SCHEMA.TABLE</a:t>
            </a:r>
            <a:r>
              <a:rPr lang="fr-FR" sz="2000" dirty="0"/>
              <a:t>";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</a:t>
            </a:r>
            <a:r>
              <a:rPr lang="fr-FR" sz="2000" dirty="0" err="1"/>
              <a:t>try</a:t>
            </a:r>
            <a:r>
              <a:rPr lang="fr-FR" sz="2000" dirty="0"/>
              <a:t>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</a:t>
            </a:r>
            <a:r>
              <a:rPr lang="fr-FR" sz="2000" dirty="0" err="1"/>
              <a:t>Statement</a:t>
            </a:r>
            <a:r>
              <a:rPr lang="fr-FR" sz="2000" dirty="0"/>
              <a:t> stat = </a:t>
            </a:r>
            <a:r>
              <a:rPr lang="fr-FR" sz="2000" dirty="0" err="1"/>
              <a:t>conn.createStatement</a:t>
            </a:r>
            <a:r>
              <a:rPr lang="fr-FR" sz="2000" dirty="0"/>
              <a:t>();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</a:t>
            </a:r>
            <a:r>
              <a:rPr lang="fr-FR" sz="2000" dirty="0" err="1"/>
              <a:t>ResultSet</a:t>
            </a:r>
            <a:r>
              <a:rPr lang="fr-FR" sz="2000" dirty="0"/>
              <a:t> </a:t>
            </a:r>
            <a:r>
              <a:rPr lang="fr-FR" sz="2000" dirty="0" err="1"/>
              <a:t>rs</a:t>
            </a:r>
            <a:r>
              <a:rPr lang="fr-FR" sz="2000" dirty="0"/>
              <a:t> = </a:t>
            </a:r>
            <a:r>
              <a:rPr lang="fr-FR" sz="2000" dirty="0" err="1"/>
              <a:t>stat.executeQuery</a:t>
            </a:r>
            <a:r>
              <a:rPr lang="fr-FR" sz="2000" dirty="0"/>
              <a:t>(</a:t>
            </a:r>
            <a:r>
              <a:rPr lang="fr-FR" sz="2000" dirty="0" err="1"/>
              <a:t>sql</a:t>
            </a:r>
            <a:r>
              <a:rPr lang="fr-FR" sz="2000" dirty="0"/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</a:t>
            </a:r>
            <a:r>
              <a:rPr lang="fr-FR" sz="2000" dirty="0" err="1"/>
              <a:t>while</a:t>
            </a:r>
            <a:r>
              <a:rPr lang="fr-FR" sz="2000" dirty="0"/>
              <a:t> (</a:t>
            </a:r>
            <a:r>
              <a:rPr lang="fr-FR" sz="2000" dirty="0" err="1"/>
              <a:t>rs.next</a:t>
            </a:r>
            <a:r>
              <a:rPr lang="fr-FR" sz="2000" dirty="0"/>
              <a:t>())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    String col = </a:t>
            </a:r>
            <a:r>
              <a:rPr lang="fr-FR" sz="2000" dirty="0" err="1"/>
              <a:t>rs.getString</a:t>
            </a:r>
            <a:r>
              <a:rPr lang="fr-FR" sz="2000" dirty="0"/>
              <a:t>("Colonne");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    . . 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} catch (</a:t>
            </a:r>
            <a:r>
              <a:rPr lang="fr-FR" sz="2000" dirty="0" err="1"/>
              <a:t>SQLException</a:t>
            </a:r>
            <a:r>
              <a:rPr lang="fr-FR" sz="2000" dirty="0"/>
              <a:t> ex) { . . .  }</a:t>
            </a:r>
          </a:p>
        </p:txBody>
      </p:sp>
    </p:spTree>
    <p:extLst>
      <p:ext uri="{BB962C8B-B14F-4D97-AF65-F5344CB8AC3E}">
        <p14:creationId xmlns:p14="http://schemas.microsoft.com/office/powerpoint/2010/main" val="1506497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Manipulation BD </a:t>
            </a:r>
            <a:endParaRPr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L’exécution d’une requête INSERT, UPDATE, DELETE…  indique le nombre de lignes </a:t>
            </a:r>
            <a:br>
              <a:rPr lang="fr-FR" smtClean="0"/>
            </a:br>
            <a:r>
              <a:rPr lang="fr-FR" smtClean="0"/>
              <a:t>(n-uplets) affectées </a:t>
            </a:r>
          </a:p>
          <a:p>
            <a:pPr lvl="1"/>
            <a:r>
              <a:rPr lang="fr-FR" smtClean="0"/>
              <a:t> int rs = statement.</a:t>
            </a:r>
            <a:r>
              <a:rPr lang="fr-FR" b="1" smtClean="0">
                <a:solidFill>
                  <a:schemeClr val="tx2"/>
                </a:solidFill>
              </a:rPr>
              <a:t>executeUpdate</a:t>
            </a:r>
            <a:r>
              <a:rPr lang="fr-FR" smtClean="0"/>
              <a:t> (sql)</a:t>
            </a:r>
          </a:p>
          <a:p>
            <a:pPr lvl="1"/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447AC-B4FB-4E4E-8B41-689F6D94C178}" type="slidenum">
              <a:rPr lang="fr-FR"/>
              <a:pPr>
                <a:defRPr/>
              </a:pPr>
              <a:t>159</a:t>
            </a:fld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1115616" y="3933056"/>
            <a:ext cx="7241430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String pattern = "INSERT INTO </a:t>
            </a:r>
            <a:r>
              <a:rPr lang="fr-FR" sz="2000" dirty="0" smtClean="0"/>
              <a:t>SCHEMA.TABLE </a:t>
            </a:r>
            <a:r>
              <a:rPr lang="fr-FR" sz="2000" dirty="0"/>
              <a:t>(Col1, Col2…) VALUES (val1, val2… )";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</a:t>
            </a:r>
            <a:r>
              <a:rPr lang="fr-FR" sz="2000" dirty="0" err="1"/>
              <a:t>try</a:t>
            </a:r>
            <a:r>
              <a:rPr lang="fr-FR" sz="2000" dirty="0"/>
              <a:t>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</a:t>
            </a:r>
            <a:r>
              <a:rPr lang="fr-FR" sz="2000" dirty="0" err="1"/>
              <a:t>Statement</a:t>
            </a:r>
            <a:r>
              <a:rPr lang="fr-FR" sz="2000" dirty="0"/>
              <a:t> stat = </a:t>
            </a:r>
            <a:r>
              <a:rPr lang="fr-FR" sz="2000" dirty="0" err="1"/>
              <a:t>conn.createStatement</a:t>
            </a:r>
            <a:r>
              <a:rPr lang="fr-FR" sz="2000" dirty="0"/>
              <a:t>();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</a:t>
            </a:r>
            <a:r>
              <a:rPr lang="fr-FR" sz="2000" dirty="0" err="1"/>
              <a:t>rows</a:t>
            </a:r>
            <a:r>
              <a:rPr lang="fr-FR" sz="2000" dirty="0"/>
              <a:t> = </a:t>
            </a:r>
            <a:r>
              <a:rPr lang="fr-FR" sz="2000" dirty="0" err="1"/>
              <a:t>stat.executeUpdate</a:t>
            </a:r>
            <a:r>
              <a:rPr lang="fr-FR" sz="2000" dirty="0"/>
              <a:t>(</a:t>
            </a:r>
            <a:r>
              <a:rPr lang="fr-FR" sz="2000" dirty="0" err="1"/>
              <a:t>sql</a:t>
            </a:r>
            <a:r>
              <a:rPr lang="fr-FR" sz="2000" dirty="0"/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. . 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} catch (</a:t>
            </a:r>
            <a:r>
              <a:rPr lang="fr-FR" sz="2000" dirty="0" err="1"/>
              <a:t>SQLException</a:t>
            </a:r>
            <a:r>
              <a:rPr lang="fr-FR" sz="2000" dirty="0"/>
              <a:t> ex) { . . . }</a:t>
            </a:r>
          </a:p>
        </p:txBody>
      </p:sp>
    </p:spTree>
    <p:extLst>
      <p:ext uri="{BB962C8B-B14F-4D97-AF65-F5344CB8AC3E}">
        <p14:creationId xmlns:p14="http://schemas.microsoft.com/office/powerpoint/2010/main" val="3147228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Encapsulation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76800"/>
          </a:xfrm>
        </p:spPr>
        <p:txBody>
          <a:bodyPr/>
          <a:lstStyle/>
          <a:p>
            <a:r>
              <a:rPr lang="fr-FR" b="1" dirty="0" err="1" smtClean="0">
                <a:solidFill>
                  <a:schemeClr val="tx2"/>
                </a:solidFill>
              </a:rPr>
              <a:t>Protected</a:t>
            </a:r>
            <a:r>
              <a:rPr lang="fr-FR" b="1" dirty="0" smtClean="0"/>
              <a:t> / package</a:t>
            </a:r>
          </a:p>
          <a:p>
            <a:pPr lvl="1"/>
            <a:r>
              <a:rPr lang="fr-FR" dirty="0" smtClean="0"/>
              <a:t>Accès à </a:t>
            </a:r>
            <a:r>
              <a:rPr lang="fr-FR" b="1" dirty="0" smtClean="0"/>
              <a:t>tous</a:t>
            </a:r>
            <a:r>
              <a:rPr lang="fr-FR" dirty="0" smtClean="0"/>
              <a:t> les membres du </a:t>
            </a:r>
            <a:r>
              <a:rPr lang="fr-FR" b="1" dirty="0" smtClean="0"/>
              <a:t>paquetage 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28/08/13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1340768"/>
            <a:ext cx="762000" cy="635000"/>
          </a:xfrm>
          <a:prstGeom prst="rect">
            <a:avLst/>
          </a:prstGeom>
        </p:spPr>
      </p:pic>
      <p:grpSp>
        <p:nvGrpSpPr>
          <p:cNvPr id="8" name="Grouper 7"/>
          <p:cNvGrpSpPr/>
          <p:nvPr/>
        </p:nvGrpSpPr>
        <p:grpSpPr>
          <a:xfrm>
            <a:off x="179512" y="5085184"/>
            <a:ext cx="4569316" cy="1067346"/>
            <a:chOff x="179512" y="5085184"/>
            <a:chExt cx="4569316" cy="1067346"/>
          </a:xfrm>
        </p:grpSpPr>
        <p:sp>
          <p:nvSpPr>
            <p:cNvPr id="14" name="Rectangle 13"/>
            <p:cNvSpPr/>
            <p:nvPr/>
          </p:nvSpPr>
          <p:spPr>
            <a:xfrm>
              <a:off x="179512" y="5229200"/>
              <a:ext cx="4536504" cy="92333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>
              <a:spAutoFit/>
            </a:bodyPr>
            <a:lstStyle/>
            <a:p>
              <a:r>
                <a:rPr lang="en-US" b="1" dirty="0" smtClean="0"/>
                <a:t> public </a:t>
              </a:r>
              <a:r>
                <a:rPr lang="en-US" b="1" dirty="0"/>
                <a:t>class </a:t>
              </a:r>
              <a:r>
                <a:rPr lang="en-US" b="1" dirty="0" err="1" smtClean="0"/>
                <a:t>Etudiant</a:t>
              </a:r>
              <a:r>
                <a:rPr lang="en-US" b="1" dirty="0" smtClean="0"/>
                <a:t> { … </a:t>
              </a:r>
            </a:p>
            <a:p>
              <a:r>
                <a:rPr lang="en-US" dirty="0" smtClean="0"/>
                <a:t>     </a:t>
              </a:r>
              <a:r>
                <a:rPr lang="en-US" b="1" dirty="0" smtClean="0">
                  <a:solidFill>
                    <a:srgbClr val="1F497D"/>
                  </a:solidFill>
                </a:rPr>
                <a:t>String nom ;</a:t>
              </a:r>
              <a:r>
                <a:rPr lang="en-US" b="1" dirty="0" smtClean="0"/>
                <a:t> </a:t>
              </a:r>
            </a:p>
            <a:p>
              <a:r>
                <a:rPr lang="en-US" b="1" dirty="0" smtClean="0"/>
                <a:t>… </a:t>
              </a:r>
              <a:endParaRPr lang="en-US" dirty="0" smtClean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3563888" y="5085184"/>
              <a:ext cx="1184940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Etudiant</a:t>
              </a:r>
              <a:endParaRPr lang="fr-FR" sz="2000" b="1" dirty="0"/>
            </a:p>
          </p:txBody>
        </p:sp>
      </p:grpSp>
      <p:grpSp>
        <p:nvGrpSpPr>
          <p:cNvPr id="20" name="Grouper 19"/>
          <p:cNvGrpSpPr/>
          <p:nvPr/>
        </p:nvGrpSpPr>
        <p:grpSpPr>
          <a:xfrm>
            <a:off x="179512" y="2527737"/>
            <a:ext cx="8619193" cy="2557447"/>
            <a:chOff x="179512" y="2527737"/>
            <a:chExt cx="8619193" cy="2557447"/>
          </a:xfrm>
        </p:grpSpPr>
        <p:grpSp>
          <p:nvGrpSpPr>
            <p:cNvPr id="10" name="Group 11"/>
            <p:cNvGrpSpPr/>
            <p:nvPr/>
          </p:nvGrpSpPr>
          <p:grpSpPr>
            <a:xfrm>
              <a:off x="179512" y="2527737"/>
              <a:ext cx="3312368" cy="2557447"/>
              <a:chOff x="5356216" y="2416726"/>
              <a:chExt cx="3120058" cy="1405858"/>
            </a:xfrm>
            <a:solidFill>
              <a:srgbClr val="F6F89A"/>
            </a:solidFill>
          </p:grpSpPr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5356217" y="2416726"/>
                <a:ext cx="3120057" cy="43143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FR" b="1" dirty="0" smtClean="0"/>
                  <a:t>Etudiant</a:t>
                </a:r>
              </a:p>
              <a:p>
                <a:pPr algn="ctr">
                  <a:spcBef>
                    <a:spcPct val="50000"/>
                  </a:spcBef>
                </a:pPr>
                <a:endParaRPr lang="fr-FR" b="1" dirty="0"/>
              </a:p>
            </p:txBody>
          </p:sp>
          <p:sp>
            <p:nvSpPr>
              <p:cNvPr id="12" name="Text Box 5"/>
              <p:cNvSpPr txBox="1">
                <a:spLocks noChangeArrowheads="1"/>
              </p:cNvSpPr>
              <p:nvPr/>
            </p:nvSpPr>
            <p:spPr bwMode="auto">
              <a:xfrm>
                <a:off x="5356216" y="2614644"/>
                <a:ext cx="3120058" cy="507565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fr-FR" b="1" dirty="0" smtClean="0"/>
                  <a:t>-  value : </a:t>
                </a:r>
                <a:r>
                  <a:rPr lang="fr-FR" b="1" dirty="0" err="1" smtClean="0"/>
                  <a:t>int</a:t>
                </a:r>
                <a:r>
                  <a:rPr lang="fr-FR" b="1" dirty="0" smtClean="0"/>
                  <a:t> []</a:t>
                </a:r>
              </a:p>
              <a:p>
                <a:r>
                  <a:rPr lang="fr-FR" b="1" dirty="0" smtClean="0">
                    <a:solidFill>
                      <a:srgbClr val="1F497D"/>
                    </a:solidFill>
                  </a:rPr>
                  <a:t>~  nom : String</a:t>
                </a:r>
              </a:p>
              <a:p>
                <a:endParaRPr lang="fr-FR" dirty="0"/>
              </a:p>
            </p:txBody>
          </p:sp>
          <p:sp>
            <p:nvSpPr>
              <p:cNvPr id="13" name="Text Box 6"/>
              <p:cNvSpPr txBox="1">
                <a:spLocks noChangeArrowheads="1"/>
              </p:cNvSpPr>
              <p:nvPr/>
            </p:nvSpPr>
            <p:spPr bwMode="auto">
              <a:xfrm>
                <a:off x="5356216" y="3010480"/>
                <a:ext cx="3120058" cy="81210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fr-FR" dirty="0" smtClean="0"/>
                  <a:t>+ Etudiant (String, </a:t>
                </a:r>
                <a:r>
                  <a:rPr lang="fr-FR" dirty="0" err="1" smtClean="0"/>
                  <a:t>int</a:t>
                </a:r>
                <a:r>
                  <a:rPr lang="fr-FR" dirty="0" smtClean="0"/>
                  <a:t>)</a:t>
                </a:r>
                <a:endParaRPr lang="fr-FR" dirty="0"/>
              </a:p>
              <a:p>
                <a:r>
                  <a:rPr lang="fr-FR" dirty="0" smtClean="0"/>
                  <a:t>+ </a:t>
                </a:r>
                <a:r>
                  <a:rPr lang="fr-FR" dirty="0" err="1" smtClean="0"/>
                  <a:t>addValue</a:t>
                </a:r>
                <a:r>
                  <a:rPr lang="fr-FR" dirty="0" smtClean="0"/>
                  <a:t> </a:t>
                </a:r>
                <a:r>
                  <a:rPr lang="fr-FR" dirty="0"/>
                  <a:t>(</a:t>
                </a:r>
                <a:r>
                  <a:rPr lang="fr-FR" dirty="0" err="1" smtClean="0"/>
                  <a:t>int</a:t>
                </a:r>
                <a:r>
                  <a:rPr lang="fr-FR" dirty="0" smtClean="0"/>
                  <a:t>) </a:t>
                </a:r>
                <a:r>
                  <a:rPr lang="fr-FR" dirty="0"/>
                  <a:t>: </a:t>
                </a:r>
                <a:r>
                  <a:rPr lang="fr-FR" dirty="0" err="1" smtClean="0"/>
                  <a:t>boolean</a:t>
                </a:r>
                <a:endParaRPr lang="fr-FR" dirty="0" smtClean="0"/>
              </a:p>
              <a:p>
                <a:r>
                  <a:rPr lang="fr-FR" dirty="0" smtClean="0"/>
                  <a:t>+ </a:t>
                </a:r>
                <a:r>
                  <a:rPr lang="fr-FR" dirty="0" err="1" smtClean="0"/>
                  <a:t>average</a:t>
                </a:r>
                <a:r>
                  <a:rPr lang="fr-FR" dirty="0" smtClean="0"/>
                  <a:t>() : </a:t>
                </a:r>
                <a:r>
                  <a:rPr lang="fr-FR" dirty="0" err="1" smtClean="0"/>
                  <a:t>int</a:t>
                </a:r>
                <a:endParaRPr lang="fr-FR" dirty="0"/>
              </a:p>
              <a:p>
                <a:r>
                  <a:rPr lang="fr-FR" dirty="0"/>
                  <a:t>+ </a:t>
                </a:r>
                <a:r>
                  <a:rPr lang="fr-FR" dirty="0" err="1" smtClean="0"/>
                  <a:t>getValues</a:t>
                </a:r>
                <a:r>
                  <a:rPr lang="fr-FR" dirty="0"/>
                  <a:t>(</a:t>
                </a:r>
                <a:r>
                  <a:rPr lang="fr-FR" dirty="0" smtClean="0"/>
                  <a:t>) : </a:t>
                </a:r>
                <a:r>
                  <a:rPr lang="fr-FR" dirty="0" err="1"/>
                  <a:t>int</a:t>
                </a:r>
                <a:r>
                  <a:rPr lang="fr-FR" dirty="0"/>
                  <a:t>[] </a:t>
                </a:r>
              </a:p>
              <a:p>
                <a:r>
                  <a:rPr lang="fr-FR" dirty="0" smtClean="0"/>
                  <a:t>. . .</a:t>
                </a:r>
                <a:endParaRPr lang="fr-FR" dirty="0"/>
              </a:p>
            </p:txBody>
          </p:sp>
        </p:grpSp>
        <p:grpSp>
          <p:nvGrpSpPr>
            <p:cNvPr id="16" name="Group 1"/>
            <p:cNvGrpSpPr/>
            <p:nvPr/>
          </p:nvGrpSpPr>
          <p:grpSpPr>
            <a:xfrm>
              <a:off x="5868144" y="2527737"/>
              <a:ext cx="2930561" cy="699848"/>
              <a:chOff x="609600" y="3936684"/>
              <a:chExt cx="2930561" cy="699848"/>
            </a:xfrm>
          </p:grpSpPr>
          <p:sp>
            <p:nvSpPr>
              <p:cNvPr id="17" name="Text Box 4"/>
              <p:cNvSpPr txBox="1">
                <a:spLocks noChangeArrowheads="1"/>
              </p:cNvSpPr>
              <p:nvPr/>
            </p:nvSpPr>
            <p:spPr bwMode="auto">
              <a:xfrm>
                <a:off x="609601" y="3936684"/>
                <a:ext cx="2930560" cy="369332"/>
              </a:xfrm>
              <a:prstGeom prst="rect">
                <a:avLst/>
              </a:prstGeom>
              <a:solidFill>
                <a:srgbClr val="F6F89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b="1" dirty="0" err="1" smtClean="0"/>
                  <a:t>MechantMain</a:t>
                </a:r>
                <a:endParaRPr lang="fr-FR" b="1" dirty="0"/>
              </a:p>
            </p:txBody>
          </p:sp>
          <p:sp>
            <p:nvSpPr>
              <p:cNvPr id="18" name="Text Box 6"/>
              <p:cNvSpPr txBox="1">
                <a:spLocks noChangeArrowheads="1"/>
              </p:cNvSpPr>
              <p:nvPr/>
            </p:nvSpPr>
            <p:spPr bwMode="auto">
              <a:xfrm>
                <a:off x="609600" y="4267200"/>
                <a:ext cx="2930560" cy="369332"/>
              </a:xfrm>
              <a:prstGeom prst="rect">
                <a:avLst/>
              </a:prstGeom>
              <a:solidFill>
                <a:srgbClr val="F6F89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fr-FR" dirty="0" smtClean="0"/>
                  <a:t>+ main (</a:t>
                </a:r>
                <a:r>
                  <a:rPr lang="fr-FR" dirty="0" err="1" smtClean="0"/>
                  <a:t>args</a:t>
                </a:r>
                <a:r>
                  <a:rPr lang="fr-FR" dirty="0" smtClean="0"/>
                  <a:t> : String [] )</a:t>
                </a:r>
                <a:endParaRPr lang="fr-FR" dirty="0"/>
              </a:p>
            </p:txBody>
          </p:sp>
        </p:grpSp>
        <p:cxnSp>
          <p:nvCxnSpPr>
            <p:cNvPr id="19" name="Connecteur droit avec flèche 18"/>
            <p:cNvCxnSpPr>
              <a:stCxn id="17" idx="1"/>
              <a:endCxn id="11" idx="3"/>
            </p:cNvCxnSpPr>
            <p:nvPr/>
          </p:nvCxnSpPr>
          <p:spPr>
            <a:xfrm flipH="1">
              <a:off x="3491880" y="2712403"/>
              <a:ext cx="2376265" cy="20774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er 6"/>
          <p:cNvGrpSpPr/>
          <p:nvPr/>
        </p:nvGrpSpPr>
        <p:grpSpPr>
          <a:xfrm>
            <a:off x="4355976" y="3284984"/>
            <a:ext cx="4788024" cy="1179424"/>
            <a:chOff x="4355976" y="3172906"/>
            <a:chExt cx="4788024" cy="1179424"/>
          </a:xfrm>
        </p:grpSpPr>
        <p:sp>
          <p:nvSpPr>
            <p:cNvPr id="23" name="Rectangle 22"/>
            <p:cNvSpPr/>
            <p:nvPr/>
          </p:nvSpPr>
          <p:spPr>
            <a:xfrm>
              <a:off x="4355976" y="3429000"/>
              <a:ext cx="4608512" cy="92333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>
              <a:spAutoFit/>
            </a:bodyPr>
            <a:lstStyle/>
            <a:p>
              <a:r>
                <a:rPr lang="en-US" b="1" dirty="0"/>
                <a:t> </a:t>
              </a:r>
              <a:r>
                <a:rPr lang="en-US" b="1" dirty="0" err="1"/>
                <a:t>Etudiant</a:t>
              </a:r>
              <a:r>
                <a:rPr lang="en-US" b="1" dirty="0"/>
                <a:t> e = new </a:t>
              </a:r>
              <a:r>
                <a:rPr lang="en-US" b="1" dirty="0" err="1"/>
                <a:t>Etudiant</a:t>
              </a:r>
              <a:r>
                <a:rPr lang="en-US" b="1" dirty="0"/>
                <a:t>("Toto", 3)</a:t>
              </a:r>
              <a:r>
                <a:rPr lang="en-US" b="1" dirty="0" smtClean="0"/>
                <a:t>;</a:t>
              </a:r>
            </a:p>
            <a:p>
              <a:r>
                <a:rPr lang="en-US" b="1" dirty="0" smtClean="0">
                  <a:solidFill>
                    <a:schemeClr val="tx2"/>
                  </a:solidFill>
                </a:rPr>
                <a:t> . . . </a:t>
              </a:r>
            </a:p>
            <a:p>
              <a:r>
                <a:rPr lang="en-US" b="1" dirty="0" smtClean="0">
                  <a:solidFill>
                    <a:schemeClr val="tx2"/>
                  </a:solidFill>
                </a:rPr>
                <a:t> </a:t>
              </a:r>
              <a:r>
                <a:rPr lang="en-US" b="1" dirty="0" err="1" smtClean="0">
                  <a:solidFill>
                    <a:schemeClr val="tx2"/>
                  </a:solidFill>
                </a:rPr>
                <a:t>e.nom</a:t>
              </a:r>
              <a:r>
                <a:rPr lang="en-US" b="1" dirty="0" smtClean="0">
                  <a:solidFill>
                    <a:schemeClr val="tx2"/>
                  </a:solidFill>
                </a:rPr>
                <a:t> </a:t>
              </a:r>
              <a:r>
                <a:rPr lang="en-US" b="1" dirty="0">
                  <a:solidFill>
                    <a:schemeClr val="tx2"/>
                  </a:solidFill>
                </a:rPr>
                <a:t>= </a:t>
              </a:r>
              <a:r>
                <a:rPr lang="en-US" b="1" dirty="0" smtClean="0">
                  <a:solidFill>
                    <a:schemeClr val="tx2"/>
                  </a:solidFill>
                </a:rPr>
                <a:t>"Tata</a:t>
              </a:r>
              <a:r>
                <a:rPr lang="en-US" b="1" dirty="0">
                  <a:solidFill>
                    <a:schemeClr val="tx2"/>
                  </a:solidFill>
                </a:rPr>
                <a:t>";</a:t>
              </a:r>
              <a:endParaRPr lang="en-US" b="1" dirty="0" smtClean="0">
                <a:solidFill>
                  <a:schemeClr val="tx2"/>
                </a:solidFill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8333537" y="3172906"/>
              <a:ext cx="810463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2000" b="1" dirty="0"/>
                <a:t>m</a:t>
              </a:r>
              <a:r>
                <a:rPr lang="fr-FR" sz="2000" b="1" dirty="0" smtClean="0"/>
                <a:t>ain</a:t>
              </a:r>
              <a:endParaRPr lang="fr-FR" sz="2000" b="1" dirty="0"/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5220072" y="4653136"/>
            <a:ext cx="3600400" cy="1477328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2400" b="1" dirty="0" smtClean="0"/>
              <a:t>Possible, car visibilité package et les classes sont dans le même paquetage 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732240" y="3861048"/>
            <a:ext cx="560016" cy="677108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none" lIns="36000" tIns="0" rIns="36000" bIns="0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4400" b="1" dirty="0" smtClean="0">
                <a:ln w="11430">
                  <a:noFill/>
                </a:ln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ndwriting - Dakota"/>
                <a:cs typeface="Handwriting - Dakota"/>
              </a:rPr>
              <a:t>V </a:t>
            </a:r>
          </a:p>
        </p:txBody>
      </p:sp>
    </p:spTree>
    <p:extLst>
      <p:ext uri="{BB962C8B-B14F-4D97-AF65-F5344CB8AC3E}">
        <p14:creationId xmlns:p14="http://schemas.microsoft.com/office/powerpoint/2010/main" val="859096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5" grpId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</a:t>
            </a:r>
            <a:endParaRPr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500063" y="1285875"/>
            <a:ext cx="8229600" cy="4525963"/>
          </a:xfrm>
        </p:spPr>
        <p:txBody>
          <a:bodyPr/>
          <a:lstStyle/>
          <a:p>
            <a:r>
              <a:rPr lang="fr-FR" sz="2800" smtClean="0"/>
              <a:t>Base de données </a:t>
            </a:r>
            <a:r>
              <a:rPr lang="fr-FR" sz="2800" b="1" smtClean="0">
                <a:solidFill>
                  <a:schemeClr val="tx2"/>
                </a:solidFill>
              </a:rPr>
              <a:t>Dictionnaire</a:t>
            </a:r>
            <a:r>
              <a:rPr lang="fr-FR" sz="2800" smtClean="0"/>
              <a:t> sous Apache </a:t>
            </a:r>
            <a:r>
              <a:rPr lang="fr-FR" sz="2800" smtClean="0">
                <a:solidFill>
                  <a:schemeClr val="tx2"/>
                </a:solidFill>
              </a:rPr>
              <a:t>Derby</a:t>
            </a:r>
          </a:p>
          <a:p>
            <a:r>
              <a:rPr lang="fr-FR" sz="2800" smtClean="0"/>
              <a:t>Table </a:t>
            </a:r>
            <a:r>
              <a:rPr lang="fr-FR" sz="2800" b="1" smtClean="0">
                <a:solidFill>
                  <a:schemeClr val="tx2"/>
                </a:solidFill>
              </a:rPr>
              <a:t>FR</a:t>
            </a:r>
            <a:r>
              <a:rPr lang="fr-FR" sz="2800" smtClean="0"/>
              <a:t> (</a:t>
            </a:r>
            <a:r>
              <a:rPr lang="fr-FR" sz="2800" b="1" smtClean="0">
                <a:solidFill>
                  <a:schemeClr val="tx2"/>
                </a:solidFill>
              </a:rPr>
              <a:t>Id</a:t>
            </a:r>
            <a:r>
              <a:rPr lang="fr-FR" sz="2800" smtClean="0"/>
              <a:t>, </a:t>
            </a:r>
            <a:r>
              <a:rPr lang="fr-FR" sz="2800" b="1" smtClean="0">
                <a:solidFill>
                  <a:schemeClr val="tx2"/>
                </a:solidFill>
              </a:rPr>
              <a:t>Word</a:t>
            </a:r>
            <a:r>
              <a:rPr lang="fr-FR" sz="2800" smtClean="0"/>
              <a:t>) </a:t>
            </a:r>
          </a:p>
          <a:p>
            <a:pPr lvl="1"/>
            <a:r>
              <a:rPr lang="fr-FR" sz="2400" smtClean="0"/>
              <a:t>int id</a:t>
            </a:r>
          </a:p>
          <a:p>
            <a:pPr lvl="1"/>
            <a:r>
              <a:rPr lang="fr-FR" sz="2400" smtClean="0"/>
              <a:t>String (VarChar) Word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4C641-6491-4B7E-BB74-DC96A0C08340}" type="slidenum">
              <a:rPr lang="fr-FR"/>
              <a:pPr>
                <a:defRPr/>
              </a:pPr>
              <a:t>160</a:t>
            </a:fld>
            <a:endParaRPr lang="fr-FR"/>
          </a:p>
        </p:txBody>
      </p:sp>
      <p:pic>
        <p:nvPicPr>
          <p:cNvPr id="27655" name="Picture 6" descr="Capture-CreateTable-Derb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3212976"/>
            <a:ext cx="7215188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LS00938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376" y="10904"/>
            <a:ext cx="408624" cy="56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81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 </a:t>
            </a:r>
            <a:endParaRPr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Classe </a:t>
            </a:r>
            <a:r>
              <a:rPr lang="fr-FR" b="1" smtClean="0">
                <a:solidFill>
                  <a:schemeClr val="tx2"/>
                </a:solidFill>
              </a:rPr>
              <a:t>DicoBase</a:t>
            </a:r>
            <a:r>
              <a:rPr lang="fr-FR" smtClean="0"/>
              <a:t> : connexion et accès à la BD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B6E47-8FDF-430B-9343-DF2EF5D6343B}" type="slidenum">
              <a:rPr lang="fr-FR"/>
              <a:pPr>
                <a:defRPr/>
              </a:pPr>
              <a:t>161</a:t>
            </a:fld>
            <a:endParaRPr lang="fr-FR"/>
          </a:p>
        </p:txBody>
      </p:sp>
      <p:pic>
        <p:nvPicPr>
          <p:cNvPr id="286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428875"/>
            <a:ext cx="6543675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2428875"/>
            <a:ext cx="6900862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357938" y="2214563"/>
            <a:ext cx="1579562" cy="461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Connexion 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3500438"/>
            <a:ext cx="73342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572250" y="3214688"/>
            <a:ext cx="1817688" cy="461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Déconnexion</a:t>
            </a:r>
          </a:p>
        </p:txBody>
      </p:sp>
    </p:spTree>
    <p:extLst>
      <p:ext uri="{BB962C8B-B14F-4D97-AF65-F5344CB8AC3E}">
        <p14:creationId xmlns:p14="http://schemas.microsoft.com/office/powerpoint/2010/main" val="4140121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45140"/>
            <a:ext cx="8208912" cy="2947113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 cmpd="sng">
            <a:solidFill>
              <a:schemeClr val="tx2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 </a:t>
            </a:r>
            <a:endParaRPr/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>
          <a:xfrm>
            <a:off x="428625" y="1285875"/>
            <a:ext cx="8229600" cy="4525963"/>
          </a:xfrm>
        </p:spPr>
        <p:txBody>
          <a:bodyPr/>
          <a:lstStyle/>
          <a:p>
            <a:r>
              <a:rPr lang="fr-FR" smtClean="0"/>
              <a:t>Classe </a:t>
            </a:r>
            <a:r>
              <a:rPr lang="fr-FR" b="1" smtClean="0">
                <a:solidFill>
                  <a:schemeClr val="tx2"/>
                </a:solidFill>
              </a:rPr>
              <a:t>DicoBase</a:t>
            </a:r>
            <a:r>
              <a:rPr lang="fr-FR" smtClean="0"/>
              <a:t> : connexion et accès à la BD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557DB-69C0-4006-BA22-B052AAA01EBC}" type="slidenum">
              <a:rPr lang="fr-FR"/>
              <a:pPr>
                <a:defRPr/>
              </a:pPr>
              <a:t>162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7740352" y="2030933"/>
            <a:ext cx="936625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Select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2204864"/>
            <a:ext cx="8608105" cy="3456384"/>
          </a:xfrm>
          <a:prstGeom prst="rect">
            <a:avLst/>
          </a:prstGeom>
          <a:ln w="28575" cmpd="sng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028384" y="2060848"/>
            <a:ext cx="936625" cy="461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Select</a:t>
            </a:r>
          </a:p>
        </p:txBody>
      </p:sp>
    </p:spTree>
    <p:extLst>
      <p:ext uri="{BB962C8B-B14F-4D97-AF65-F5344CB8AC3E}">
        <p14:creationId xmlns:p14="http://schemas.microsoft.com/office/powerpoint/2010/main" val="520073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 </a:t>
            </a:r>
            <a:endParaRPr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28625" y="1474788"/>
            <a:ext cx="8229600" cy="4525962"/>
          </a:xfrm>
        </p:spPr>
        <p:txBody>
          <a:bodyPr/>
          <a:lstStyle/>
          <a:p>
            <a:r>
              <a:rPr lang="fr-FR" smtClean="0"/>
              <a:t>Classe </a:t>
            </a:r>
            <a:r>
              <a:rPr lang="fr-FR" b="1" smtClean="0">
                <a:solidFill>
                  <a:schemeClr val="tx2"/>
                </a:solidFill>
              </a:rPr>
              <a:t>DicoBase</a:t>
            </a:r>
            <a:r>
              <a:rPr lang="fr-FR" smtClean="0"/>
              <a:t> : connexion et accès à la BD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97216-9B29-4A35-AA42-310EBFD369B1}" type="slidenum">
              <a:rPr lang="fr-FR"/>
              <a:pPr>
                <a:defRPr/>
              </a:pPr>
              <a:t>163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613134"/>
            <a:ext cx="8804814" cy="2688074"/>
          </a:xfrm>
          <a:prstGeom prst="rect">
            <a:avLst/>
          </a:prstGeom>
          <a:ln w="28575" cmpd="sng">
            <a:solidFill>
              <a:srgbClr val="1F497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128446" y="2348880"/>
            <a:ext cx="90805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Insert</a:t>
            </a:r>
          </a:p>
        </p:txBody>
      </p:sp>
    </p:spTree>
    <p:extLst>
      <p:ext uri="{BB962C8B-B14F-4D97-AF65-F5344CB8AC3E}">
        <p14:creationId xmlns:p14="http://schemas.microsoft.com/office/powerpoint/2010/main" val="3103874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 </a:t>
            </a:r>
            <a:endParaRPr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Classe Main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E0F07-3A39-470B-84B7-B7609CBA3E7C}" type="slidenum">
              <a:rPr lang="fr-FR"/>
              <a:pPr>
                <a:defRPr/>
              </a:pPr>
              <a:t>164</a:t>
            </a:fld>
            <a:endParaRPr lang="fr-FR"/>
          </a:p>
        </p:txBody>
      </p:sp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1450" y="1231900"/>
            <a:ext cx="5091113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3000375"/>
            <a:ext cx="420846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6195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Créer une base des données pour les employés d’un département </a:t>
            </a:r>
          </a:p>
          <a:p>
            <a:r>
              <a:rPr lang="fr-FR" smtClean="0"/>
              <a:t>Ecrire une application capable d’insérer des nouveaux employés sur la base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2FFED-0E7D-4850-BC3E-DCDCF9203DD3}" type="slidenum">
              <a:rPr lang="fr-FR"/>
              <a:pPr>
                <a:defRPr/>
              </a:pPr>
              <a:t>165</a:t>
            </a:fld>
            <a:endParaRPr lang="fr-FR"/>
          </a:p>
        </p:txBody>
      </p:sp>
      <p:sp>
        <p:nvSpPr>
          <p:cNvPr id="6" name="TextBox 16"/>
          <p:cNvSpPr txBox="1"/>
          <p:nvPr/>
        </p:nvSpPr>
        <p:spPr>
          <a:xfrm>
            <a:off x="8484615" y="20420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2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fr-FR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Prj</a:t>
            </a:r>
            <a:endParaRPr lang="fr-F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6876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15B3-16A3-4905-B4F3-EB38921B7931}" type="datetime1">
              <a:rPr lang="fr-FR" smtClean="0"/>
              <a:t>28/08/13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166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645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1470025"/>
          </a:xfrm>
        </p:spPr>
        <p:txBody>
          <a:bodyPr/>
          <a:lstStyle/>
          <a:p>
            <a:r>
              <a:rPr lang="fr-FR" dirty="0" smtClean="0"/>
              <a:t>Extras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3073896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>
                <a:solidFill>
                  <a:srgbClr val="1F497D"/>
                </a:solidFill>
              </a:rPr>
              <a:t>Structure des données</a:t>
            </a:r>
          </a:p>
          <a:p>
            <a:r>
              <a:rPr lang="fr-FR" dirty="0" err="1" smtClean="0">
                <a:solidFill>
                  <a:srgbClr val="1F497D"/>
                </a:solidFill>
              </a:rPr>
              <a:t>Streams</a:t>
            </a:r>
            <a:endParaRPr lang="fr-FR" dirty="0" smtClean="0">
              <a:solidFill>
                <a:srgbClr val="1F497D"/>
              </a:solidFill>
            </a:endParaRPr>
          </a:p>
          <a:p>
            <a:r>
              <a:rPr lang="fr-FR" dirty="0" smtClean="0">
                <a:solidFill>
                  <a:srgbClr val="1F497D"/>
                </a:solidFill>
              </a:rPr>
              <a:t>Sérialisation</a:t>
            </a:r>
          </a:p>
          <a:p>
            <a:r>
              <a:rPr lang="fr-FR" dirty="0" smtClean="0">
                <a:solidFill>
                  <a:srgbClr val="1F497D"/>
                </a:solidFill>
              </a:rPr>
              <a:t>Propriétés </a:t>
            </a:r>
            <a:endParaRPr lang="fr-FR" dirty="0" smtClean="0">
              <a:solidFill>
                <a:srgbClr val="1F497D"/>
              </a:solidFill>
            </a:endParaRPr>
          </a:p>
          <a:p>
            <a:r>
              <a:rPr lang="fr-FR" dirty="0" smtClean="0">
                <a:solidFill>
                  <a:srgbClr val="1F497D"/>
                </a:solidFill>
              </a:rPr>
              <a:t>Internationalisation</a:t>
            </a:r>
            <a:endParaRPr lang="fr-FR" dirty="0" smtClean="0">
              <a:solidFill>
                <a:srgbClr val="1F497D"/>
              </a:solidFill>
            </a:endParaRPr>
          </a:p>
          <a:p>
            <a:r>
              <a:rPr lang="fr-FR" dirty="0" smtClean="0">
                <a:solidFill>
                  <a:srgbClr val="1F497D"/>
                </a:solidFill>
              </a:rPr>
              <a:t>Fichiers Jar</a:t>
            </a:r>
            <a:endParaRPr lang="fr-FR" dirty="0">
              <a:solidFill>
                <a:srgbClr val="1F497D"/>
              </a:solidFill>
            </a:endParaRPr>
          </a:p>
        </p:txBody>
      </p:sp>
      <p:sp>
        <p:nvSpPr>
          <p:cNvPr id="4" name="Flowchart: Or 5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267794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Structures de données</a:t>
            </a:r>
            <a:endParaRPr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Au-delà du </a:t>
            </a:r>
            <a:r>
              <a:rPr lang="fr-FR" i="1" dirty="0" err="1" smtClean="0"/>
              <a:t>framework</a:t>
            </a:r>
            <a:r>
              <a:rPr lang="fr-FR" i="1" dirty="0" smtClean="0"/>
              <a:t> Collection</a:t>
            </a:r>
            <a:r>
              <a:rPr lang="fr-FR" dirty="0" smtClean="0"/>
              <a:t>, autres structures de données sont disponibles et possibles</a:t>
            </a:r>
          </a:p>
          <a:p>
            <a:r>
              <a:rPr lang="fr-FR" b="1" dirty="0" smtClean="0">
                <a:solidFill>
                  <a:srgbClr val="1F497D"/>
                </a:solidFill>
              </a:rPr>
              <a:t>Tableaux</a:t>
            </a:r>
          </a:p>
          <a:p>
            <a:pPr lvl="1"/>
            <a:r>
              <a:rPr lang="fr-FR" dirty="0" smtClean="0"/>
              <a:t>Collection des données d’un même type et d’une taille prédéterminée </a:t>
            </a:r>
          </a:p>
          <a:p>
            <a:pPr lvl="1"/>
            <a:r>
              <a:rPr lang="fr-FR" dirty="0" err="1" smtClean="0">
                <a:solidFill>
                  <a:schemeClr val="tx2"/>
                </a:solidFill>
              </a:rPr>
              <a:t>int</a:t>
            </a:r>
            <a:r>
              <a:rPr lang="fr-FR" dirty="0" smtClean="0">
                <a:solidFill>
                  <a:schemeClr val="tx2"/>
                </a:solidFill>
              </a:rPr>
              <a:t> m[</a:t>
            </a:r>
            <a:r>
              <a:rPr lang="fr-FR" i="1" dirty="0" smtClean="0">
                <a:solidFill>
                  <a:schemeClr val="tx2"/>
                </a:solidFill>
              </a:rPr>
              <a:t>n</a:t>
            </a:r>
            <a:r>
              <a:rPr lang="fr-FR" dirty="0" smtClean="0">
                <a:solidFill>
                  <a:schemeClr val="tx2"/>
                </a:solidFill>
              </a:rPr>
              <a:t>];  m[</a:t>
            </a:r>
            <a:r>
              <a:rPr lang="fr-FR" i="1" dirty="0" smtClean="0">
                <a:solidFill>
                  <a:schemeClr val="tx2"/>
                </a:solidFill>
              </a:rPr>
              <a:t>i</a:t>
            </a:r>
            <a:r>
              <a:rPr lang="fr-FR" dirty="0" smtClean="0">
                <a:solidFill>
                  <a:schemeClr val="tx2"/>
                </a:solidFill>
              </a:rPr>
              <a:t>]=</a:t>
            </a:r>
            <a:r>
              <a:rPr lang="fr-FR" i="1" dirty="0" smtClean="0">
                <a:solidFill>
                  <a:schemeClr val="tx2"/>
                </a:solidFill>
              </a:rPr>
              <a:t>i</a:t>
            </a:r>
            <a:r>
              <a:rPr lang="fr-FR" dirty="0" smtClean="0">
                <a:solidFill>
                  <a:schemeClr val="tx2"/>
                </a:solidFill>
              </a:rPr>
              <a:t>; </a:t>
            </a:r>
          </a:p>
          <a:p>
            <a:r>
              <a:rPr lang="fr-FR" dirty="0" smtClean="0"/>
              <a:t>Classe </a:t>
            </a:r>
            <a:r>
              <a:rPr lang="fr-FR" b="1" dirty="0" err="1" smtClean="0">
                <a:solidFill>
                  <a:schemeClr val="tx2"/>
                </a:solidFill>
              </a:rPr>
              <a:t>Arrays</a:t>
            </a:r>
            <a:endParaRPr lang="fr-FR" b="1" dirty="0" smtClean="0">
              <a:solidFill>
                <a:schemeClr val="tx2"/>
              </a:solidFill>
            </a:endParaRPr>
          </a:p>
          <a:p>
            <a:pPr lvl="1"/>
            <a:r>
              <a:rPr lang="fr-FR" dirty="0" smtClean="0"/>
              <a:t>Ensemble de méthodes statiques permettant la manipulation des tableaux</a:t>
            </a:r>
          </a:p>
          <a:p>
            <a:pPr lvl="1"/>
            <a:r>
              <a:rPr lang="fr-FR" i="1" dirty="0" err="1" smtClean="0">
                <a:solidFill>
                  <a:schemeClr val="tx2"/>
                </a:solidFill>
              </a:rPr>
              <a:t>binarySearch</a:t>
            </a:r>
            <a:r>
              <a:rPr lang="fr-FR" i="1" dirty="0" smtClean="0">
                <a:solidFill>
                  <a:schemeClr val="tx2"/>
                </a:solidFill>
              </a:rPr>
              <a:t>, sort, </a:t>
            </a:r>
            <a:r>
              <a:rPr lang="fr-FR" i="1" dirty="0" err="1" smtClean="0">
                <a:solidFill>
                  <a:schemeClr val="tx2"/>
                </a:solidFill>
              </a:rPr>
              <a:t>copyOf</a:t>
            </a:r>
            <a:r>
              <a:rPr lang="fr-FR" dirty="0" smtClean="0">
                <a:solidFill>
                  <a:schemeClr val="tx2"/>
                </a:solidFill>
              </a:rPr>
              <a:t>…</a:t>
            </a:r>
            <a:r>
              <a:rPr lang="fr-FR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37634-FC48-4BF4-848C-FA3A1D543826}" type="slidenum">
              <a:rPr lang="fr-FR"/>
              <a:pPr>
                <a:defRPr/>
              </a:pPr>
              <a:t>168</a:t>
            </a:fld>
            <a:endParaRPr lang="fr-FR"/>
          </a:p>
        </p:txBody>
      </p:sp>
      <p:sp>
        <p:nvSpPr>
          <p:cNvPr id="6" name="Double Bracket 5"/>
          <p:cNvSpPr/>
          <p:nvPr/>
        </p:nvSpPr>
        <p:spPr>
          <a:xfrm>
            <a:off x="5148064" y="3501008"/>
            <a:ext cx="2000250" cy="500063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0    2   3   4   . . . n</a:t>
            </a:r>
          </a:p>
        </p:txBody>
      </p:sp>
      <p:sp>
        <p:nvSpPr>
          <p:cNvPr id="7" name="Flowchart: Or 12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750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hape 23"/>
          <p:cNvCxnSpPr>
            <a:stCxn id="16" idx="1"/>
            <a:endCxn id="31762" idx="1"/>
          </p:cNvCxnSpPr>
          <p:nvPr/>
        </p:nvCxnSpPr>
        <p:spPr>
          <a:xfrm rot="5400000" flipH="1" flipV="1">
            <a:off x="6740104" y="3724896"/>
            <a:ext cx="808087" cy="760362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Can 17"/>
          <p:cNvSpPr/>
          <p:nvPr/>
        </p:nvSpPr>
        <p:spPr>
          <a:xfrm>
            <a:off x="6228184" y="5366370"/>
            <a:ext cx="1071563" cy="428625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17" name="Can 16"/>
          <p:cNvSpPr/>
          <p:nvPr/>
        </p:nvSpPr>
        <p:spPr>
          <a:xfrm>
            <a:off x="6228184" y="4937745"/>
            <a:ext cx="1071563" cy="428625"/>
          </a:xfrm>
          <a:prstGeom prst="ca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/>
              <a:t>b</a:t>
            </a:r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Structures de données</a:t>
            </a:r>
            <a:endParaRPr dirty="0"/>
          </a:p>
        </p:txBody>
      </p:sp>
      <p:sp>
        <p:nvSpPr>
          <p:cNvPr id="31750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3200" i="1" smtClean="0">
                <a:solidFill>
                  <a:schemeClr val="tx2"/>
                </a:solidFill>
              </a:rPr>
              <a:t>Queue </a:t>
            </a:r>
            <a:endParaRPr lang="fr-FR" i="1" smtClean="0">
              <a:solidFill>
                <a:schemeClr val="tx2"/>
              </a:solidFill>
            </a:endParaRPr>
          </a:p>
        </p:txBody>
      </p:sp>
      <p:sp>
        <p:nvSpPr>
          <p:cNvPr id="31751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i="1" smtClean="0"/>
              <a:t>First In, First Out</a:t>
            </a:r>
            <a:r>
              <a:rPr lang="fr-FR" smtClean="0"/>
              <a:t> (FIFO)</a:t>
            </a:r>
          </a:p>
        </p:txBody>
      </p:sp>
      <p:sp>
        <p:nvSpPr>
          <p:cNvPr id="31752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sz="3200" i="1" smtClean="0">
                <a:solidFill>
                  <a:schemeClr val="tx2"/>
                </a:solidFill>
              </a:rPr>
              <a:t>Stack</a:t>
            </a:r>
            <a:r>
              <a:rPr lang="fr-FR" sz="3200" smtClean="0">
                <a:solidFill>
                  <a:schemeClr val="tx2"/>
                </a:solidFill>
              </a:rPr>
              <a:t> (Pile)</a:t>
            </a:r>
            <a:endParaRPr lang="fr-FR" smtClean="0">
              <a:solidFill>
                <a:schemeClr val="tx2"/>
              </a:solidFill>
            </a:endParaRPr>
          </a:p>
        </p:txBody>
      </p:sp>
      <p:sp>
        <p:nvSpPr>
          <p:cNvPr id="31753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i="1" dirty="0" smtClean="0"/>
              <a:t>Last In, First Out</a:t>
            </a:r>
            <a:r>
              <a:rPr lang="fr-FR" dirty="0" smtClean="0"/>
              <a:t> (LIFO)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1C107-2286-46CA-92C7-8B4A3C152758}" type="slidenum">
              <a:rPr lang="fr-FR"/>
              <a:pPr>
                <a:defRPr/>
              </a:pPr>
              <a:t>169</a:t>
            </a:fld>
            <a:endParaRPr lang="fr-FR"/>
          </a:p>
        </p:txBody>
      </p:sp>
      <p:sp>
        <p:nvSpPr>
          <p:cNvPr id="16" name="Can 15"/>
          <p:cNvSpPr/>
          <p:nvPr/>
        </p:nvSpPr>
        <p:spPr>
          <a:xfrm>
            <a:off x="6228184" y="4509120"/>
            <a:ext cx="1071563" cy="428625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/>
              <a:t>c</a:t>
            </a:r>
            <a:endParaRPr lang="fr-FR" dirty="0"/>
          </a:p>
        </p:txBody>
      </p:sp>
      <p:cxnSp>
        <p:nvCxnSpPr>
          <p:cNvPr id="20" name="Shape 19"/>
          <p:cNvCxnSpPr>
            <a:stCxn id="31761" idx="3"/>
            <a:endCxn id="16" idx="0"/>
          </p:cNvCxnSpPr>
          <p:nvPr/>
        </p:nvCxnSpPr>
        <p:spPr>
          <a:xfrm>
            <a:off x="6202784" y="3993182"/>
            <a:ext cx="561182" cy="623094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761" name="TextBox 18"/>
          <p:cNvSpPr txBox="1">
            <a:spLocks noChangeArrowheads="1"/>
          </p:cNvSpPr>
          <p:nvPr/>
        </p:nvSpPr>
        <p:spPr bwMode="auto">
          <a:xfrm>
            <a:off x="5447134" y="3793157"/>
            <a:ext cx="75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000" b="1"/>
              <a:t>Push </a:t>
            </a:r>
            <a:endParaRPr lang="fr-FR" b="1"/>
          </a:p>
        </p:txBody>
      </p:sp>
      <p:sp>
        <p:nvSpPr>
          <p:cNvPr id="31762" name="TextBox 20"/>
          <p:cNvSpPr txBox="1">
            <a:spLocks noChangeArrowheads="1"/>
          </p:cNvSpPr>
          <p:nvPr/>
        </p:nvSpPr>
        <p:spPr bwMode="auto">
          <a:xfrm>
            <a:off x="7524328" y="3501008"/>
            <a:ext cx="592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000" b="1" dirty="0"/>
              <a:t>Pop</a:t>
            </a:r>
            <a:endParaRPr lang="fr-FR" b="1" dirty="0"/>
          </a:p>
        </p:txBody>
      </p:sp>
      <p:cxnSp>
        <p:nvCxnSpPr>
          <p:cNvPr id="19" name="Straight Arrow Connector 11"/>
          <p:cNvCxnSpPr>
            <a:endCxn id="22" idx="1"/>
          </p:cNvCxnSpPr>
          <p:nvPr/>
        </p:nvCxnSpPr>
        <p:spPr>
          <a:xfrm>
            <a:off x="395536" y="3284984"/>
            <a:ext cx="864096" cy="360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14"/>
          <p:cNvCxnSpPr>
            <a:stCxn id="25" idx="3"/>
          </p:cNvCxnSpPr>
          <p:nvPr/>
        </p:nvCxnSpPr>
        <p:spPr>
          <a:xfrm>
            <a:off x="3419872" y="3320988"/>
            <a:ext cx="864096" cy="360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259632" y="2852936"/>
            <a:ext cx="720080" cy="9361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1979712" y="2852936"/>
            <a:ext cx="720080" cy="9361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2699792" y="2852936"/>
            <a:ext cx="720080" cy="9361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2699792" y="4221088"/>
            <a:ext cx="1412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Tête de file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3491880" y="2924944"/>
            <a:ext cx="1529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suppression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79512" y="2852936"/>
            <a:ext cx="796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ajout</a:t>
            </a:r>
          </a:p>
        </p:txBody>
      </p:sp>
      <p:cxnSp>
        <p:nvCxnSpPr>
          <p:cNvPr id="31" name="Connecteur droit avec flèche 30"/>
          <p:cNvCxnSpPr>
            <a:stCxn id="28" idx="0"/>
          </p:cNvCxnSpPr>
          <p:nvPr/>
        </p:nvCxnSpPr>
        <p:spPr>
          <a:xfrm flipV="1">
            <a:off x="3405837" y="3789040"/>
            <a:ext cx="14035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611560" y="4221088"/>
            <a:ext cx="1234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Fin de file</a:t>
            </a:r>
            <a:endParaRPr lang="fr-FR" dirty="0"/>
          </a:p>
        </p:txBody>
      </p:sp>
      <p:cxnSp>
        <p:nvCxnSpPr>
          <p:cNvPr id="33" name="Connecteur droit avec flèche 32"/>
          <p:cNvCxnSpPr>
            <a:stCxn id="32" idx="0"/>
          </p:cNvCxnSpPr>
          <p:nvPr/>
        </p:nvCxnSpPr>
        <p:spPr>
          <a:xfrm flipV="1">
            <a:off x="1228789" y="3789040"/>
            <a:ext cx="41165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8031947" y="4509120"/>
            <a:ext cx="1112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Sommet </a:t>
            </a:r>
            <a:endParaRPr lang="fr-FR" dirty="0"/>
          </a:p>
        </p:txBody>
      </p:sp>
      <p:cxnSp>
        <p:nvCxnSpPr>
          <p:cNvPr id="35" name="Connecteur droit avec flèche 34"/>
          <p:cNvCxnSpPr>
            <a:stCxn id="34" idx="1"/>
          </p:cNvCxnSpPr>
          <p:nvPr/>
        </p:nvCxnSpPr>
        <p:spPr>
          <a:xfrm flipH="1" flipV="1">
            <a:off x="7375318" y="4664140"/>
            <a:ext cx="656629" cy="296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Flowchart: Or 12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802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Encapsulation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76800"/>
          </a:xfrm>
        </p:spPr>
        <p:txBody>
          <a:bodyPr/>
          <a:lstStyle/>
          <a:p>
            <a:r>
              <a:rPr lang="fr-FR" dirty="0" smtClean="0"/>
              <a:t>Attention : </a:t>
            </a:r>
            <a:r>
              <a:rPr lang="fr-FR" b="1" dirty="0" smtClean="0"/>
              <a:t>Eviter de retourner les </a:t>
            </a:r>
            <a:br>
              <a:rPr lang="fr-FR" b="1" dirty="0" smtClean="0"/>
            </a:br>
            <a:r>
              <a:rPr lang="fr-FR" b="1" dirty="0" smtClean="0"/>
              <a:t>structures complexes 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28/08/13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1556792"/>
            <a:ext cx="762000" cy="635000"/>
          </a:xfrm>
          <a:prstGeom prst="rect">
            <a:avLst/>
          </a:prstGeom>
        </p:spPr>
      </p:pic>
      <p:grpSp>
        <p:nvGrpSpPr>
          <p:cNvPr id="10" name="Group 11"/>
          <p:cNvGrpSpPr/>
          <p:nvPr/>
        </p:nvGrpSpPr>
        <p:grpSpPr>
          <a:xfrm>
            <a:off x="179512" y="2924944"/>
            <a:ext cx="3312368" cy="2280449"/>
            <a:chOff x="5356216" y="2416726"/>
            <a:chExt cx="3120058" cy="1253589"/>
          </a:xfrm>
          <a:solidFill>
            <a:srgbClr val="F6F89A"/>
          </a:solidFill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5356217" y="2416726"/>
              <a:ext cx="3120057" cy="431430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b="1" dirty="0" smtClean="0"/>
                <a:t>Etudiant</a:t>
              </a:r>
            </a:p>
            <a:p>
              <a:pPr algn="ctr">
                <a:spcBef>
                  <a:spcPct val="50000"/>
                </a:spcBef>
              </a:pPr>
              <a:endParaRPr lang="fr-FR" b="1" dirty="0"/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5356216" y="2614644"/>
              <a:ext cx="3120058" cy="507565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fr-FR" b="1" dirty="0" smtClean="0">
                  <a:solidFill>
                    <a:srgbClr val="1F497D"/>
                  </a:solidFill>
                </a:rPr>
                <a:t>- value : </a:t>
              </a:r>
              <a:r>
                <a:rPr lang="fr-FR" b="1" dirty="0" err="1" smtClean="0">
                  <a:solidFill>
                    <a:srgbClr val="1F497D"/>
                  </a:solidFill>
                </a:rPr>
                <a:t>int</a:t>
              </a:r>
              <a:r>
                <a:rPr lang="fr-FR" b="1" dirty="0" smtClean="0">
                  <a:solidFill>
                    <a:srgbClr val="1F497D"/>
                  </a:solidFill>
                </a:rPr>
                <a:t> []</a:t>
              </a:r>
            </a:p>
            <a:p>
              <a:r>
                <a:rPr lang="fr-FR" b="1" dirty="0" smtClean="0">
                  <a:solidFill>
                    <a:srgbClr val="1F497D"/>
                  </a:solidFill>
                </a:rPr>
                <a:t>. . .</a:t>
              </a:r>
            </a:p>
            <a:p>
              <a:endParaRPr lang="fr-FR" dirty="0"/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5356216" y="3010480"/>
              <a:ext cx="3120058" cy="659835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fr-FR" dirty="0" smtClean="0"/>
                <a:t>+ </a:t>
              </a:r>
              <a:r>
                <a:rPr lang="fr-FR" dirty="0" err="1" smtClean="0"/>
                <a:t>addValue</a:t>
              </a:r>
              <a:r>
                <a:rPr lang="fr-FR" dirty="0" smtClean="0"/>
                <a:t> </a:t>
              </a:r>
              <a:r>
                <a:rPr lang="fr-FR" dirty="0"/>
                <a:t>(</a:t>
              </a:r>
              <a:r>
                <a:rPr lang="fr-FR" dirty="0" err="1" smtClean="0"/>
                <a:t>int</a:t>
              </a:r>
              <a:r>
                <a:rPr lang="fr-FR" dirty="0" smtClean="0"/>
                <a:t>) </a:t>
              </a:r>
              <a:r>
                <a:rPr lang="fr-FR" dirty="0"/>
                <a:t>: </a:t>
              </a:r>
              <a:r>
                <a:rPr lang="fr-FR" dirty="0" err="1" smtClean="0"/>
                <a:t>boolean</a:t>
              </a:r>
              <a:endParaRPr lang="fr-FR" dirty="0" smtClean="0"/>
            </a:p>
            <a:p>
              <a:r>
                <a:rPr lang="fr-FR" dirty="0" smtClean="0"/>
                <a:t>+ </a:t>
              </a:r>
              <a:r>
                <a:rPr lang="fr-FR" dirty="0" err="1" smtClean="0"/>
                <a:t>average</a:t>
              </a:r>
              <a:r>
                <a:rPr lang="fr-FR" dirty="0" smtClean="0"/>
                <a:t>() : </a:t>
              </a:r>
              <a:r>
                <a:rPr lang="fr-FR" dirty="0" err="1" smtClean="0"/>
                <a:t>int</a:t>
              </a:r>
              <a:endParaRPr lang="fr-FR" dirty="0"/>
            </a:p>
            <a:p>
              <a:r>
                <a:rPr lang="fr-FR" b="1" dirty="0"/>
                <a:t>+ </a:t>
              </a:r>
              <a:r>
                <a:rPr lang="fr-FR" b="1" dirty="0" err="1" smtClean="0"/>
                <a:t>getValues</a:t>
              </a:r>
              <a:r>
                <a:rPr lang="fr-FR" b="1" dirty="0"/>
                <a:t>(</a:t>
              </a:r>
              <a:r>
                <a:rPr lang="fr-FR" b="1" dirty="0" smtClean="0"/>
                <a:t>) : </a:t>
              </a:r>
              <a:r>
                <a:rPr lang="fr-FR" b="1" dirty="0" err="1"/>
                <a:t>int</a:t>
              </a:r>
              <a:r>
                <a:rPr lang="fr-FR" b="1" dirty="0"/>
                <a:t>[] </a:t>
              </a:r>
            </a:p>
            <a:p>
              <a:r>
                <a:rPr lang="fr-FR" dirty="0" smtClean="0"/>
                <a:t>. . .</a:t>
              </a:r>
              <a:endParaRPr lang="fr-FR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74692" y="5336048"/>
            <a:ext cx="3816424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rIns="0">
            <a:spAutoFit/>
          </a:bodyPr>
          <a:lstStyle/>
          <a:p>
            <a:r>
              <a:rPr lang="en-US" b="1" dirty="0" smtClean="0"/>
              <a:t> public </a:t>
            </a:r>
            <a:r>
              <a:rPr lang="en-US" b="1" dirty="0"/>
              <a:t>class </a:t>
            </a:r>
            <a:r>
              <a:rPr lang="en-US" b="1" dirty="0" err="1" smtClean="0"/>
              <a:t>Etudiant</a:t>
            </a:r>
            <a:r>
              <a:rPr lang="en-US" b="1" dirty="0" smtClean="0"/>
              <a:t> {    … </a:t>
            </a:r>
            <a:endParaRPr lang="en-US" b="1" dirty="0" smtClean="0">
              <a:solidFill>
                <a:srgbClr val="1F497D"/>
              </a:solidFill>
            </a:endParaRPr>
          </a:p>
          <a:p>
            <a:r>
              <a:rPr lang="en-US" b="1" dirty="0" smtClean="0">
                <a:solidFill>
                  <a:srgbClr val="1F497D"/>
                </a:solidFill>
              </a:rPr>
              <a:t>     private </a:t>
            </a:r>
            <a:r>
              <a:rPr lang="en-US" b="1" dirty="0" err="1" smtClean="0">
                <a:solidFill>
                  <a:srgbClr val="1F497D"/>
                </a:solidFill>
              </a:rPr>
              <a:t>int</a:t>
            </a:r>
            <a:r>
              <a:rPr lang="en-US" b="1" dirty="0" smtClean="0">
                <a:solidFill>
                  <a:srgbClr val="1F497D"/>
                </a:solidFill>
              </a:rPr>
              <a:t> value[];</a:t>
            </a:r>
          </a:p>
          <a:p>
            <a:r>
              <a:rPr lang="en-US" b="1" dirty="0" smtClean="0"/>
              <a:t>     public </a:t>
            </a:r>
            <a:r>
              <a:rPr lang="en-US" b="1" dirty="0" err="1" smtClean="0"/>
              <a:t>int</a:t>
            </a:r>
            <a:r>
              <a:rPr lang="en-US" b="1" dirty="0" smtClean="0"/>
              <a:t>[] </a:t>
            </a:r>
            <a:r>
              <a:rPr lang="en-US" b="1" dirty="0" err="1" smtClean="0"/>
              <a:t>getValues</a:t>
            </a:r>
            <a:r>
              <a:rPr lang="en-US" b="1" dirty="0" smtClean="0"/>
              <a:t>() { 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</a:t>
            </a:r>
            <a:r>
              <a:rPr lang="en-US" b="1" dirty="0" smtClean="0">
                <a:solidFill>
                  <a:srgbClr val="1F497D"/>
                </a:solidFill>
              </a:rPr>
              <a:t>  return values;  </a:t>
            </a:r>
            <a:r>
              <a:rPr lang="en-US" b="1" dirty="0" smtClean="0"/>
              <a:t>}</a:t>
            </a:r>
          </a:p>
          <a:p>
            <a:r>
              <a:rPr lang="en-US" b="1" dirty="0" smtClean="0"/>
              <a:t>   … </a:t>
            </a:r>
            <a:endParaRPr lang="en-US" dirty="0" smtClean="0"/>
          </a:p>
        </p:txBody>
      </p:sp>
      <p:sp>
        <p:nvSpPr>
          <p:cNvPr id="15" name="ZoneTexte 14"/>
          <p:cNvSpPr txBox="1"/>
          <p:nvPr/>
        </p:nvSpPr>
        <p:spPr>
          <a:xfrm>
            <a:off x="2810996" y="5085184"/>
            <a:ext cx="118494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000" b="1" dirty="0" smtClean="0"/>
              <a:t>Etudiant</a:t>
            </a:r>
            <a:endParaRPr lang="fr-FR" sz="2000" b="1" dirty="0"/>
          </a:p>
        </p:txBody>
      </p:sp>
      <p:grpSp>
        <p:nvGrpSpPr>
          <p:cNvPr id="16" name="Group 1"/>
          <p:cNvGrpSpPr/>
          <p:nvPr/>
        </p:nvGrpSpPr>
        <p:grpSpPr>
          <a:xfrm>
            <a:off x="5004048" y="2996952"/>
            <a:ext cx="2930561" cy="699848"/>
            <a:chOff x="609600" y="3936684"/>
            <a:chExt cx="2930561" cy="699848"/>
          </a:xfrm>
        </p:grpSpPr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609601" y="3936684"/>
              <a:ext cx="2930560" cy="369332"/>
            </a:xfrm>
            <a:prstGeom prst="rect">
              <a:avLst/>
            </a:prstGeom>
            <a:solidFill>
              <a:srgbClr val="F6F89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 err="1" smtClean="0"/>
                <a:t>MechantMain</a:t>
              </a:r>
              <a:endParaRPr lang="fr-FR" b="1" dirty="0"/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609600" y="4267200"/>
              <a:ext cx="2930560" cy="369332"/>
            </a:xfrm>
            <a:prstGeom prst="rect">
              <a:avLst/>
            </a:prstGeom>
            <a:solidFill>
              <a:srgbClr val="F6F89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fr-FR" dirty="0" smtClean="0"/>
                <a:t>+ main (</a:t>
              </a:r>
              <a:r>
                <a:rPr lang="fr-FR" dirty="0" err="1" smtClean="0"/>
                <a:t>args</a:t>
              </a:r>
              <a:r>
                <a:rPr lang="fr-FR" dirty="0" smtClean="0"/>
                <a:t> : String [] )</a:t>
              </a:r>
              <a:endParaRPr lang="fr-FR" dirty="0"/>
            </a:p>
          </p:txBody>
        </p:sp>
      </p:grpSp>
      <p:cxnSp>
        <p:nvCxnSpPr>
          <p:cNvPr id="19" name="Connecteur droit avec flèche 18"/>
          <p:cNvCxnSpPr>
            <a:stCxn id="17" idx="1"/>
            <a:endCxn id="11" idx="3"/>
          </p:cNvCxnSpPr>
          <p:nvPr/>
        </p:nvCxnSpPr>
        <p:spPr>
          <a:xfrm flipH="1">
            <a:off x="3491880" y="3181618"/>
            <a:ext cx="1512169" cy="1357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355976" y="3807037"/>
            <a:ext cx="4464496" cy="2862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rIns="0">
            <a:spAutoFit/>
          </a:bodyPr>
          <a:lstStyle/>
          <a:p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b="1" dirty="0"/>
              <a:t> </a:t>
            </a:r>
            <a:r>
              <a:rPr lang="en-US" b="1" dirty="0" err="1"/>
              <a:t>Etudiant</a:t>
            </a:r>
            <a:r>
              <a:rPr lang="en-US" b="1" dirty="0"/>
              <a:t> e = new </a:t>
            </a:r>
            <a:r>
              <a:rPr lang="en-US" b="1" dirty="0" err="1"/>
              <a:t>Etudiant</a:t>
            </a:r>
            <a:r>
              <a:rPr lang="en-US" b="1" dirty="0"/>
              <a:t>("Toto", 3);</a:t>
            </a:r>
          </a:p>
          <a:p>
            <a:r>
              <a:rPr lang="fi-FI" b="1" dirty="0" smtClean="0"/>
              <a:t>   e.addValue</a:t>
            </a:r>
            <a:r>
              <a:rPr lang="fi-FI" b="1" dirty="0"/>
              <a:t>(18);</a:t>
            </a:r>
          </a:p>
          <a:p>
            <a:r>
              <a:rPr lang="fi-FI" b="1" dirty="0"/>
              <a:t> </a:t>
            </a:r>
            <a:r>
              <a:rPr lang="fi-FI" b="1" dirty="0" smtClean="0"/>
              <a:t>  e.addValue</a:t>
            </a:r>
            <a:r>
              <a:rPr lang="fi-FI" b="1" dirty="0"/>
              <a:t>(18);</a:t>
            </a:r>
          </a:p>
          <a:p>
            <a:r>
              <a:rPr lang="fi-FI" b="1" dirty="0"/>
              <a:t> </a:t>
            </a:r>
            <a:r>
              <a:rPr lang="fi-FI" b="1" dirty="0" smtClean="0"/>
              <a:t>  e.addValue</a:t>
            </a:r>
            <a:r>
              <a:rPr lang="fi-FI" b="1" dirty="0"/>
              <a:t>(18);</a:t>
            </a:r>
            <a:r>
              <a:rPr lang="en-US" b="1" dirty="0" smtClean="0">
                <a:solidFill>
                  <a:schemeClr val="tx2"/>
                </a:solidFill>
              </a:rPr>
              <a:t>   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. . . </a:t>
            </a:r>
          </a:p>
          <a:p>
            <a:r>
              <a:rPr lang="fi-FI" b="1" dirty="0" smtClean="0">
                <a:solidFill>
                  <a:schemeClr val="tx2"/>
                </a:solidFill>
              </a:rPr>
              <a:t>   </a:t>
            </a:r>
            <a:r>
              <a:rPr lang="fi-FI" b="1" dirty="0" err="1" smtClean="0">
                <a:solidFill>
                  <a:schemeClr val="tx2"/>
                </a:solidFill>
              </a:rPr>
              <a:t>int</a:t>
            </a:r>
            <a:r>
              <a:rPr lang="fi-FI" b="1" dirty="0" smtClean="0">
                <a:solidFill>
                  <a:schemeClr val="tx2"/>
                </a:solidFill>
              </a:rPr>
              <a:t> </a:t>
            </a:r>
            <a:r>
              <a:rPr lang="fi-FI" b="1" dirty="0">
                <a:solidFill>
                  <a:schemeClr val="tx2"/>
                </a:solidFill>
              </a:rPr>
              <a:t>v[] = </a:t>
            </a:r>
            <a:r>
              <a:rPr lang="fi-FI" b="1" dirty="0" err="1">
                <a:solidFill>
                  <a:schemeClr val="tx2"/>
                </a:solidFill>
              </a:rPr>
              <a:t>e.getValues</a:t>
            </a:r>
            <a:r>
              <a:rPr lang="fi-FI" b="1" dirty="0">
                <a:solidFill>
                  <a:schemeClr val="tx2"/>
                </a:solidFill>
              </a:rPr>
              <a:t>();</a:t>
            </a:r>
          </a:p>
          <a:p>
            <a:r>
              <a:rPr lang="fi-FI" b="1" dirty="0">
                <a:solidFill>
                  <a:schemeClr val="tx2"/>
                </a:solidFill>
              </a:rPr>
              <a:t>   </a:t>
            </a:r>
            <a:r>
              <a:rPr lang="fi-FI" b="1" dirty="0" smtClean="0">
                <a:solidFill>
                  <a:schemeClr val="tx2"/>
                </a:solidFill>
              </a:rPr>
              <a:t>v</a:t>
            </a:r>
            <a:r>
              <a:rPr lang="fi-FI" b="1" dirty="0">
                <a:solidFill>
                  <a:schemeClr val="tx2"/>
                </a:solidFill>
              </a:rPr>
              <a:t>[0] = 0;</a:t>
            </a:r>
          </a:p>
          <a:p>
            <a:r>
              <a:rPr lang="fi-FI" b="1" dirty="0" smtClean="0">
                <a:solidFill>
                  <a:schemeClr val="tx2"/>
                </a:solidFill>
              </a:rPr>
              <a:t>   v</a:t>
            </a:r>
            <a:r>
              <a:rPr lang="fi-FI" b="1" dirty="0">
                <a:solidFill>
                  <a:schemeClr val="tx2"/>
                </a:solidFill>
              </a:rPr>
              <a:t>[1] = </a:t>
            </a:r>
            <a:r>
              <a:rPr lang="fi-FI" b="1" dirty="0" smtClean="0">
                <a:solidFill>
                  <a:schemeClr val="tx2"/>
                </a:solidFill>
              </a:rPr>
              <a:t>0;</a:t>
            </a:r>
          </a:p>
          <a:p>
            <a:r>
              <a:rPr lang="fi-FI" b="1" dirty="0" smtClean="0">
                <a:solidFill>
                  <a:schemeClr val="tx2"/>
                </a:solidFill>
              </a:rPr>
              <a:t>…</a:t>
            </a:r>
            <a:endParaRPr lang="fi-FI" b="1" dirty="0">
              <a:solidFill>
                <a:schemeClr val="tx2"/>
              </a:solidFill>
            </a:endParaRPr>
          </a:p>
          <a:p>
            <a:r>
              <a:rPr lang="fi-FI" b="1" dirty="0" smtClean="0">
                <a:solidFill>
                  <a:schemeClr val="accent2">
                    <a:lumMod val="50000"/>
                  </a:schemeClr>
                </a:solidFill>
              </a:rPr>
              <a:t>   a = </a:t>
            </a:r>
            <a:r>
              <a:rPr lang="fi-FI" b="1" dirty="0" err="1" smtClean="0">
                <a:solidFill>
                  <a:schemeClr val="accent2">
                    <a:lumMod val="50000"/>
                  </a:schemeClr>
                </a:solidFill>
              </a:rPr>
              <a:t>e.average</a:t>
            </a:r>
            <a:r>
              <a:rPr lang="fi-FI" b="1" dirty="0" smtClean="0">
                <a:solidFill>
                  <a:schemeClr val="accent2">
                    <a:lumMod val="50000"/>
                  </a:schemeClr>
                </a:solidFill>
              </a:rPr>
              <a:t>();   // </a:t>
            </a:r>
            <a:r>
              <a:rPr lang="fi-FI" b="1" dirty="0" err="1" smtClean="0">
                <a:solidFill>
                  <a:schemeClr val="accent2">
                    <a:lumMod val="50000"/>
                  </a:schemeClr>
                </a:solidFill>
              </a:rPr>
              <a:t>quelle</a:t>
            </a:r>
            <a:r>
              <a:rPr lang="fi-FI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i-FI" b="1" dirty="0" err="1" smtClean="0">
                <a:solidFill>
                  <a:schemeClr val="accent2">
                    <a:lumMod val="50000"/>
                  </a:schemeClr>
                </a:solidFill>
              </a:rPr>
              <a:t>valeur</a:t>
            </a:r>
            <a:r>
              <a:rPr lang="fi-FI" b="1" dirty="0" smtClean="0">
                <a:solidFill>
                  <a:schemeClr val="accent2">
                    <a:lumMod val="50000"/>
                  </a:schemeClr>
                </a:solidFill>
              </a:rPr>
              <a:t> ??? 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244408" y="3501008"/>
            <a:ext cx="810463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000" b="1" dirty="0"/>
              <a:t>m</a:t>
            </a:r>
            <a:r>
              <a:rPr lang="fr-FR" sz="2000" b="1" dirty="0" smtClean="0"/>
              <a:t>ain</a:t>
            </a:r>
            <a:endParaRPr lang="fr-FR" sz="2000" b="1" dirty="0"/>
          </a:p>
        </p:txBody>
      </p:sp>
      <p:sp>
        <p:nvSpPr>
          <p:cNvPr id="26" name="ZoneTexte 25"/>
          <p:cNvSpPr txBox="1"/>
          <p:nvPr/>
        </p:nvSpPr>
        <p:spPr>
          <a:xfrm rot="20947640">
            <a:off x="279328" y="3326907"/>
            <a:ext cx="4402589" cy="147732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tIns="0" rIns="36000" bIns="0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En retournant une référence directe au tableau, on permet sa modification !!</a:t>
            </a:r>
          </a:p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Violation de l’encapsulation</a:t>
            </a:r>
          </a:p>
        </p:txBody>
      </p:sp>
      <p:sp>
        <p:nvSpPr>
          <p:cNvPr id="8" name="Explosion 1 7"/>
          <p:cNvSpPr/>
          <p:nvPr/>
        </p:nvSpPr>
        <p:spPr>
          <a:xfrm>
            <a:off x="6012160" y="2996952"/>
            <a:ext cx="3113980" cy="2520280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2200" dirty="0"/>
              <a:t>Moyenne est 6, et non plus 18 !!</a:t>
            </a:r>
            <a:r>
              <a:rPr lang="fr-FR" sz="2200" dirty="0" smtClean="0"/>
              <a:t>!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3244302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8" grpId="0" animBg="1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Structures de données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3" y="1428750"/>
            <a:ext cx="8229600" cy="2543175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Listes chaînées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Collection ordonnée d'éléments de même type, dans laquelle chaque élément permet l'accès au suivant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Accès séquentiel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Facile à ajouter ou à supprimer un élément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AC179D-77AC-4300-A9FE-0FD089D40C23}" type="slidenum">
              <a:rPr lang="fr-FR"/>
              <a:pPr>
                <a:defRPr/>
              </a:pPr>
              <a:t>170</a:t>
            </a:fld>
            <a:endParaRPr lang="fr-FR"/>
          </a:p>
        </p:txBody>
      </p:sp>
      <p:grpSp>
        <p:nvGrpSpPr>
          <p:cNvPr id="21510" name="Group 93"/>
          <p:cNvGrpSpPr>
            <a:grpSpLocks/>
          </p:cNvGrpSpPr>
          <p:nvPr/>
        </p:nvGrpSpPr>
        <p:grpSpPr bwMode="auto">
          <a:xfrm>
            <a:off x="857250" y="4143375"/>
            <a:ext cx="3071813" cy="857250"/>
            <a:chOff x="857224" y="4143380"/>
            <a:chExt cx="3071834" cy="857256"/>
          </a:xfrm>
        </p:grpSpPr>
        <p:sp>
          <p:nvSpPr>
            <p:cNvPr id="6" name="Flowchart: Predefined Process 5"/>
            <p:cNvSpPr/>
            <p:nvPr/>
          </p:nvSpPr>
          <p:spPr>
            <a:xfrm>
              <a:off x="857224" y="4572008"/>
              <a:ext cx="714380" cy="428628"/>
            </a:xfrm>
            <a:prstGeom prst="flowChartPredefined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0</a:t>
              </a:r>
            </a:p>
          </p:txBody>
        </p:sp>
        <p:sp>
          <p:nvSpPr>
            <p:cNvPr id="7" name="Flowchart: Predefined Process 6"/>
            <p:cNvSpPr/>
            <p:nvPr/>
          </p:nvSpPr>
          <p:spPr>
            <a:xfrm>
              <a:off x="2000232" y="4357695"/>
              <a:ext cx="714380" cy="428628"/>
            </a:xfrm>
            <a:prstGeom prst="flowChartPredefined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1</a:t>
              </a:r>
            </a:p>
          </p:txBody>
        </p:sp>
        <p:sp>
          <p:nvSpPr>
            <p:cNvPr id="8" name="Flowchart: Predefined Process 7"/>
            <p:cNvSpPr/>
            <p:nvPr/>
          </p:nvSpPr>
          <p:spPr>
            <a:xfrm>
              <a:off x="3214678" y="4143380"/>
              <a:ext cx="714380" cy="428628"/>
            </a:xfrm>
            <a:prstGeom prst="flowChartPredefined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3</a:t>
              </a:r>
            </a:p>
          </p:txBody>
        </p:sp>
        <p:cxnSp>
          <p:nvCxnSpPr>
            <p:cNvPr id="12" name="Curved Connector 11"/>
            <p:cNvCxnSpPr>
              <a:stCxn id="6" idx="3"/>
              <a:endCxn id="7" idx="1"/>
            </p:cNvCxnSpPr>
            <p:nvPr/>
          </p:nvCxnSpPr>
          <p:spPr>
            <a:xfrm flipV="1">
              <a:off x="1571604" y="4572008"/>
              <a:ext cx="428628" cy="214315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hape 19"/>
            <p:cNvCxnSpPr>
              <a:stCxn id="7" idx="3"/>
              <a:endCxn id="8" idx="1"/>
            </p:cNvCxnSpPr>
            <p:nvPr/>
          </p:nvCxnSpPr>
          <p:spPr>
            <a:xfrm flipV="1">
              <a:off x="2714612" y="4357695"/>
              <a:ext cx="500066" cy="214313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3" name="Flowchart: Predefined Process 22"/>
          <p:cNvSpPr/>
          <p:nvPr/>
        </p:nvSpPr>
        <p:spPr>
          <a:xfrm>
            <a:off x="4786313" y="4500563"/>
            <a:ext cx="714375" cy="428625"/>
          </a:xfrm>
          <a:prstGeom prst="flowChartPredefined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0</a:t>
            </a:r>
          </a:p>
        </p:txBody>
      </p:sp>
      <p:sp>
        <p:nvSpPr>
          <p:cNvPr id="24" name="Flowchart: Predefined Process 23"/>
          <p:cNvSpPr/>
          <p:nvPr/>
        </p:nvSpPr>
        <p:spPr>
          <a:xfrm>
            <a:off x="6000750" y="4286250"/>
            <a:ext cx="714375" cy="428625"/>
          </a:xfrm>
          <a:prstGeom prst="flowChartPredefined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1</a:t>
            </a:r>
          </a:p>
        </p:txBody>
      </p:sp>
      <p:sp>
        <p:nvSpPr>
          <p:cNvPr id="25" name="Flowchart: Predefined Process 24"/>
          <p:cNvSpPr/>
          <p:nvPr/>
        </p:nvSpPr>
        <p:spPr>
          <a:xfrm>
            <a:off x="7786688" y="3929063"/>
            <a:ext cx="714375" cy="428625"/>
          </a:xfrm>
          <a:prstGeom prst="flowChartPredefined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3</a:t>
            </a:r>
          </a:p>
        </p:txBody>
      </p:sp>
      <p:cxnSp>
        <p:nvCxnSpPr>
          <p:cNvPr id="26" name="Curved Connector 25"/>
          <p:cNvCxnSpPr>
            <a:stCxn id="23" idx="3"/>
            <a:endCxn id="24" idx="1"/>
          </p:cNvCxnSpPr>
          <p:nvPr/>
        </p:nvCxnSpPr>
        <p:spPr>
          <a:xfrm flipV="1">
            <a:off x="5500688" y="4500563"/>
            <a:ext cx="500062" cy="21431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Shape 19"/>
          <p:cNvCxnSpPr>
            <a:stCxn id="24" idx="3"/>
            <a:endCxn id="25" idx="1"/>
          </p:cNvCxnSpPr>
          <p:nvPr/>
        </p:nvCxnSpPr>
        <p:spPr>
          <a:xfrm flipV="1">
            <a:off x="6715125" y="4143375"/>
            <a:ext cx="1071563" cy="3571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8" name="Flowchart: Predefined Process 27"/>
          <p:cNvSpPr/>
          <p:nvPr/>
        </p:nvSpPr>
        <p:spPr>
          <a:xfrm>
            <a:off x="7143750" y="4714875"/>
            <a:ext cx="714375" cy="428625"/>
          </a:xfrm>
          <a:prstGeom prst="flowChartPredefined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2</a:t>
            </a:r>
          </a:p>
        </p:txBody>
      </p:sp>
      <p:sp>
        <p:nvSpPr>
          <p:cNvPr id="30" name="Multiply 29"/>
          <p:cNvSpPr/>
          <p:nvPr/>
        </p:nvSpPr>
        <p:spPr>
          <a:xfrm>
            <a:off x="6929438" y="3929063"/>
            <a:ext cx="500062" cy="785812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32" name="Curved Connector 31"/>
          <p:cNvCxnSpPr>
            <a:stCxn id="24" idx="3"/>
            <a:endCxn id="28" idx="1"/>
          </p:cNvCxnSpPr>
          <p:nvPr/>
        </p:nvCxnSpPr>
        <p:spPr>
          <a:xfrm>
            <a:off x="6715125" y="4500563"/>
            <a:ext cx="428625" cy="428625"/>
          </a:xfrm>
          <a:prstGeom prst="curvedConnector3">
            <a:avLst>
              <a:gd name="adj1" fmla="val 24528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hape 43"/>
          <p:cNvCxnSpPr>
            <a:stCxn id="28" idx="3"/>
            <a:endCxn id="25" idx="1"/>
          </p:cNvCxnSpPr>
          <p:nvPr/>
        </p:nvCxnSpPr>
        <p:spPr>
          <a:xfrm flipH="1" flipV="1">
            <a:off x="7786688" y="4143375"/>
            <a:ext cx="71437" cy="785813"/>
          </a:xfrm>
          <a:prstGeom prst="curvedConnector5">
            <a:avLst>
              <a:gd name="adj1" fmla="val -319998"/>
              <a:gd name="adj2" fmla="val 50000"/>
              <a:gd name="adj3" fmla="val 419998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Flowchart: Predefined Process 44"/>
          <p:cNvSpPr/>
          <p:nvPr/>
        </p:nvSpPr>
        <p:spPr>
          <a:xfrm>
            <a:off x="4572000" y="5786438"/>
            <a:ext cx="714375" cy="428625"/>
          </a:xfrm>
          <a:prstGeom prst="flowChartPredefined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0</a:t>
            </a:r>
          </a:p>
        </p:txBody>
      </p:sp>
      <p:sp>
        <p:nvSpPr>
          <p:cNvPr id="46" name="Flowchart: Predefined Process 45"/>
          <p:cNvSpPr/>
          <p:nvPr/>
        </p:nvSpPr>
        <p:spPr>
          <a:xfrm>
            <a:off x="5929313" y="5357813"/>
            <a:ext cx="714375" cy="428625"/>
          </a:xfrm>
          <a:prstGeom prst="flowChartPredefined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1</a:t>
            </a:r>
          </a:p>
        </p:txBody>
      </p:sp>
      <p:sp>
        <p:nvSpPr>
          <p:cNvPr id="47" name="Flowchart: Predefined Process 46"/>
          <p:cNvSpPr/>
          <p:nvPr/>
        </p:nvSpPr>
        <p:spPr>
          <a:xfrm>
            <a:off x="8358188" y="5643563"/>
            <a:ext cx="714375" cy="428625"/>
          </a:xfrm>
          <a:prstGeom prst="flowChartPredefined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3</a:t>
            </a:r>
          </a:p>
        </p:txBody>
      </p:sp>
      <p:cxnSp>
        <p:nvCxnSpPr>
          <p:cNvPr id="48" name="Curved Connector 47"/>
          <p:cNvCxnSpPr>
            <a:stCxn id="45" idx="3"/>
            <a:endCxn id="46" idx="1"/>
          </p:cNvCxnSpPr>
          <p:nvPr/>
        </p:nvCxnSpPr>
        <p:spPr>
          <a:xfrm flipV="1">
            <a:off x="5286375" y="5572125"/>
            <a:ext cx="642938" cy="428625"/>
          </a:xfrm>
          <a:prstGeom prst="curvedConnector3">
            <a:avLst>
              <a:gd name="adj1" fmla="val 41509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0" name="Flowchart: Predefined Process 49"/>
          <p:cNvSpPr/>
          <p:nvPr/>
        </p:nvSpPr>
        <p:spPr>
          <a:xfrm>
            <a:off x="7215188" y="5786438"/>
            <a:ext cx="714375" cy="428625"/>
          </a:xfrm>
          <a:prstGeom prst="flowChartPredefined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2</a:t>
            </a:r>
          </a:p>
        </p:txBody>
      </p:sp>
      <p:sp>
        <p:nvSpPr>
          <p:cNvPr id="51" name="Multiply 50"/>
          <p:cNvSpPr/>
          <p:nvPr/>
        </p:nvSpPr>
        <p:spPr>
          <a:xfrm>
            <a:off x="6072188" y="5143500"/>
            <a:ext cx="500062" cy="785813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52" name="Curved Connector 51"/>
          <p:cNvCxnSpPr>
            <a:stCxn id="46" idx="3"/>
            <a:endCxn id="50" idx="1"/>
          </p:cNvCxnSpPr>
          <p:nvPr/>
        </p:nvCxnSpPr>
        <p:spPr>
          <a:xfrm>
            <a:off x="6643688" y="5572125"/>
            <a:ext cx="571500" cy="4286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3" name="Shape 52"/>
          <p:cNvCxnSpPr>
            <a:stCxn id="50" idx="3"/>
            <a:endCxn id="47" idx="1"/>
          </p:cNvCxnSpPr>
          <p:nvPr/>
        </p:nvCxnSpPr>
        <p:spPr>
          <a:xfrm flipV="1">
            <a:off x="7929563" y="5857875"/>
            <a:ext cx="428625" cy="14287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6" name="Multiply 65"/>
          <p:cNvSpPr/>
          <p:nvPr/>
        </p:nvSpPr>
        <p:spPr>
          <a:xfrm>
            <a:off x="5357813" y="5286375"/>
            <a:ext cx="500062" cy="785813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70" name="Curved Connector 69"/>
          <p:cNvCxnSpPr>
            <a:stCxn id="45" idx="3"/>
            <a:endCxn id="50" idx="1"/>
          </p:cNvCxnSpPr>
          <p:nvPr/>
        </p:nvCxnSpPr>
        <p:spPr>
          <a:xfrm>
            <a:off x="5286375" y="6000750"/>
            <a:ext cx="1928813" cy="15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Multiply 85"/>
          <p:cNvSpPr/>
          <p:nvPr/>
        </p:nvSpPr>
        <p:spPr>
          <a:xfrm>
            <a:off x="6643688" y="5286375"/>
            <a:ext cx="500062" cy="785813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95" name="Curved Connector 94"/>
          <p:cNvCxnSpPr/>
          <p:nvPr/>
        </p:nvCxnSpPr>
        <p:spPr>
          <a:xfrm rot="10800000" flipV="1">
            <a:off x="1571625" y="4714875"/>
            <a:ext cx="428625" cy="28575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6" name="Curved Connector 95"/>
          <p:cNvCxnSpPr/>
          <p:nvPr/>
        </p:nvCxnSpPr>
        <p:spPr>
          <a:xfrm rot="10800000" flipV="1">
            <a:off x="2714625" y="4500563"/>
            <a:ext cx="500063" cy="28575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1143000" y="5286375"/>
            <a:ext cx="2560638" cy="3698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liste doublement chaînée</a:t>
            </a:r>
          </a:p>
        </p:txBody>
      </p:sp>
      <p:sp>
        <p:nvSpPr>
          <p:cNvPr id="35" name="Flowchart: Or 12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622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8" grpId="0" animBg="1"/>
      <p:bldP spid="45" grpId="0" animBg="1"/>
      <p:bldP spid="46" grpId="0" animBg="1"/>
      <p:bldP spid="47" grpId="0" animBg="1"/>
      <p:bldP spid="50" grpId="0" animBg="1"/>
      <p:bldP spid="98" grpId="0" animBg="1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Exemple Listes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AD7B9C8-EBDB-4722-9C8F-2299188D069F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5CEA70-7F8E-465D-A55A-CADC9C3E7390}" type="slidenum">
              <a:rPr lang="fr-FR"/>
              <a:pPr>
                <a:defRPr/>
              </a:pPr>
              <a:t>171</a:t>
            </a:fld>
            <a:endParaRPr lang="fr-FR"/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071563"/>
            <a:ext cx="603885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85875" y="1857375"/>
            <a:ext cx="3836988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/>
              <a:t>this.first</a:t>
            </a:r>
            <a:r>
              <a:rPr lang="fr-FR" sz="2000" dirty="0"/>
              <a:t> = new </a:t>
            </a:r>
            <a:r>
              <a:rPr lang="fr-FR" sz="2000" dirty="0" err="1"/>
              <a:t>ArrayList</a:t>
            </a:r>
            <a:r>
              <a:rPr lang="fr-FR" sz="2000" dirty="0"/>
              <a:t>&lt;String&gt;();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86438" y="1643063"/>
            <a:ext cx="26050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/>
              <a:t>Création d’une liste</a:t>
            </a:r>
          </a:p>
          <a:p>
            <a:r>
              <a:rPr lang="fr-FR" sz="2400"/>
              <a:t>ArrayList</a:t>
            </a:r>
          </a:p>
        </p:txBody>
      </p:sp>
      <p:cxnSp>
        <p:nvCxnSpPr>
          <p:cNvPr id="16" name="Straight Arrow Connector 15"/>
          <p:cNvCxnSpPr>
            <a:stCxn id="14" idx="1"/>
            <a:endCxn id="13" idx="3"/>
          </p:cNvCxnSpPr>
          <p:nvPr/>
        </p:nvCxnSpPr>
        <p:spPr>
          <a:xfrm rot="10800000">
            <a:off x="5122863" y="2057400"/>
            <a:ext cx="66357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500188" y="2643188"/>
            <a:ext cx="2786062" cy="7080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for (String s: </a:t>
            </a:r>
            <a:r>
              <a:rPr lang="fr-FR" sz="2000" dirty="0" err="1"/>
              <a:t>list</a:t>
            </a:r>
            <a:r>
              <a:rPr lang="fr-FR" sz="2000" dirty="0"/>
              <a:t>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 </a:t>
            </a:r>
            <a:r>
              <a:rPr lang="fr-FR" sz="2000" dirty="0" err="1"/>
              <a:t>this.first.add</a:t>
            </a:r>
            <a:r>
              <a:rPr lang="fr-FR" sz="2000" dirty="0"/>
              <a:t>(s);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997575" y="2571750"/>
            <a:ext cx="30400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/>
              <a:t>Construction de la liste</a:t>
            </a:r>
          </a:p>
          <a:p>
            <a:r>
              <a:rPr lang="fr-FR" sz="2400"/>
              <a:t>ArrayList</a:t>
            </a:r>
          </a:p>
        </p:txBody>
      </p:sp>
      <p:cxnSp>
        <p:nvCxnSpPr>
          <p:cNvPr id="20" name="Straight Arrow Connector 19"/>
          <p:cNvCxnSpPr>
            <a:stCxn id="19" idx="1"/>
            <a:endCxn id="18" idx="3"/>
          </p:cNvCxnSpPr>
          <p:nvPr/>
        </p:nvCxnSpPr>
        <p:spPr>
          <a:xfrm rot="10800000" flipV="1">
            <a:off x="4286250" y="2987675"/>
            <a:ext cx="171132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500188" y="4572000"/>
            <a:ext cx="3844925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second = new </a:t>
            </a:r>
            <a:r>
              <a:rPr lang="fr-FR" sz="2000" dirty="0" err="1"/>
              <a:t>LinkedList</a:t>
            </a:r>
            <a:r>
              <a:rPr lang="fr-FR" sz="2000" dirty="0"/>
              <a:t>&lt;String&gt;(); 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072188" y="4000500"/>
            <a:ext cx="26050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/>
              <a:t>Création d’une liste</a:t>
            </a:r>
          </a:p>
          <a:p>
            <a:r>
              <a:rPr lang="fr-FR" sz="2400"/>
              <a:t>LinkedList</a:t>
            </a:r>
          </a:p>
        </p:txBody>
      </p:sp>
      <p:cxnSp>
        <p:nvCxnSpPr>
          <p:cNvPr id="26" name="Straight Arrow Connector 25"/>
          <p:cNvCxnSpPr>
            <a:stCxn id="25" idx="1"/>
            <a:endCxn id="24" idx="3"/>
          </p:cNvCxnSpPr>
          <p:nvPr/>
        </p:nvCxnSpPr>
        <p:spPr>
          <a:xfrm rot="10800000" flipV="1">
            <a:off x="5345113" y="4416425"/>
            <a:ext cx="727075" cy="355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982439" y="4649788"/>
            <a:ext cx="5245745" cy="7234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/>
              <a:t>ListIterator</a:t>
            </a:r>
            <a:r>
              <a:rPr lang="fr-FR" sz="2000" dirty="0"/>
              <a:t>&lt;String&gt; </a:t>
            </a:r>
            <a:r>
              <a:rPr lang="fr-FR" sz="2000" dirty="0" err="1"/>
              <a:t>lIter</a:t>
            </a:r>
            <a:r>
              <a:rPr lang="fr-FR" sz="2000" dirty="0"/>
              <a:t> = </a:t>
            </a:r>
            <a:r>
              <a:rPr lang="fr-FR" sz="2000" dirty="0" err="1"/>
              <a:t>second.listIterator</a:t>
            </a:r>
            <a:r>
              <a:rPr lang="fr-FR" sz="2000" dirty="0"/>
              <a:t>();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/>
              <a:t>Iterator</a:t>
            </a:r>
            <a:r>
              <a:rPr lang="fr-FR" sz="2000" dirty="0"/>
              <a:t>&lt;String&gt; </a:t>
            </a:r>
            <a:r>
              <a:rPr lang="fr-FR" sz="2000" dirty="0" err="1"/>
              <a:t>iter</a:t>
            </a:r>
            <a:r>
              <a:rPr lang="fr-FR" sz="2000" dirty="0"/>
              <a:t> = </a:t>
            </a:r>
            <a:r>
              <a:rPr lang="fr-FR" sz="2000" dirty="0" err="1"/>
              <a:t>this.first.iterator</a:t>
            </a:r>
            <a:r>
              <a:rPr lang="fr-FR" sz="2000" dirty="0"/>
              <a:t>();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500813" y="5000625"/>
            <a:ext cx="2579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/>
              <a:t>Obtention iterators</a:t>
            </a:r>
          </a:p>
        </p:txBody>
      </p:sp>
      <p:cxnSp>
        <p:nvCxnSpPr>
          <p:cNvPr id="32" name="Straight Arrow Connector 31"/>
          <p:cNvCxnSpPr>
            <a:stCxn id="31" idx="1"/>
            <a:endCxn id="30" idx="3"/>
          </p:cNvCxnSpPr>
          <p:nvPr/>
        </p:nvCxnSpPr>
        <p:spPr>
          <a:xfrm flipH="1" flipV="1">
            <a:off x="6228184" y="5011502"/>
            <a:ext cx="272629" cy="2201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000125" y="5429250"/>
            <a:ext cx="5000625" cy="101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/>
              <a:t>while</a:t>
            </a:r>
            <a:r>
              <a:rPr lang="fr-FR" sz="2000" dirty="0"/>
              <a:t> (</a:t>
            </a:r>
            <a:r>
              <a:rPr lang="fr-FR" sz="2000" dirty="0" err="1"/>
              <a:t>iter.hasNext</a:t>
            </a:r>
            <a:r>
              <a:rPr lang="fr-FR" sz="2000" dirty="0"/>
              <a:t>())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lIter.add(</a:t>
            </a:r>
            <a:r>
              <a:rPr lang="fr-FR" sz="2000" dirty="0" err="1"/>
              <a:t>iter.next</a:t>
            </a:r>
            <a:r>
              <a:rPr lang="fr-FR" sz="2000" dirty="0"/>
              <a:t>());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            </a:t>
            </a:r>
            <a:r>
              <a:rPr lang="fr-FR" sz="2000" dirty="0" err="1"/>
              <a:t>lIter.previous</a:t>
            </a:r>
            <a:r>
              <a:rPr lang="fr-FR" sz="2000" dirty="0"/>
              <a:t>();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564313" y="5708650"/>
            <a:ext cx="1516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 dirty="0"/>
              <a:t>Navigation</a:t>
            </a:r>
          </a:p>
        </p:txBody>
      </p:sp>
      <p:cxnSp>
        <p:nvCxnSpPr>
          <p:cNvPr id="42" name="Straight Arrow Connector 41"/>
          <p:cNvCxnSpPr>
            <a:stCxn id="41" idx="1"/>
            <a:endCxn id="40" idx="3"/>
          </p:cNvCxnSpPr>
          <p:nvPr/>
        </p:nvCxnSpPr>
        <p:spPr>
          <a:xfrm rot="10800000">
            <a:off x="6000750" y="5937250"/>
            <a:ext cx="56356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24"/>
          <p:cNvGrpSpPr>
            <a:grpSpLocks/>
          </p:cNvGrpSpPr>
          <p:nvPr/>
        </p:nvGrpSpPr>
        <p:grpSpPr bwMode="auto">
          <a:xfrm>
            <a:off x="4716016" y="3076501"/>
            <a:ext cx="4249737" cy="1144587"/>
            <a:chOff x="4860032" y="2420888"/>
            <a:chExt cx="4248472" cy="1145288"/>
          </a:xfrm>
        </p:grpSpPr>
        <p:grpSp>
          <p:nvGrpSpPr>
            <p:cNvPr id="37" name="Group 23"/>
            <p:cNvGrpSpPr>
              <a:grpSpLocks/>
            </p:cNvGrpSpPr>
            <p:nvPr/>
          </p:nvGrpSpPr>
          <p:grpSpPr bwMode="auto">
            <a:xfrm>
              <a:off x="4860032" y="2708920"/>
              <a:ext cx="3071834" cy="857256"/>
              <a:chOff x="4860032" y="2708920"/>
              <a:chExt cx="3071834" cy="857256"/>
            </a:xfrm>
          </p:grpSpPr>
          <p:sp>
            <p:nvSpPr>
              <p:cNvPr id="46" name="Flowchart: Predefined Process 10"/>
              <p:cNvSpPr/>
              <p:nvPr/>
            </p:nvSpPr>
            <p:spPr>
              <a:xfrm>
                <a:off x="4860032" y="3137288"/>
                <a:ext cx="714162" cy="428888"/>
              </a:xfrm>
              <a:prstGeom prst="flowChartPredefined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/>
                  <a:t>a</a:t>
                </a:r>
              </a:p>
            </p:txBody>
          </p:sp>
          <p:sp>
            <p:nvSpPr>
              <p:cNvPr id="47" name="Flowchart: Predefined Process 11"/>
              <p:cNvSpPr/>
              <p:nvPr/>
            </p:nvSpPr>
            <p:spPr>
              <a:xfrm>
                <a:off x="6002692" y="2922845"/>
                <a:ext cx="715749" cy="428888"/>
              </a:xfrm>
              <a:prstGeom prst="flowChartPredefined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/>
                  <a:t>b</a:t>
                </a:r>
              </a:p>
            </p:txBody>
          </p:sp>
          <p:sp>
            <p:nvSpPr>
              <p:cNvPr id="48" name="Flowchart: Predefined Process 12"/>
              <p:cNvSpPr/>
              <p:nvPr/>
            </p:nvSpPr>
            <p:spPr>
              <a:xfrm>
                <a:off x="7218355" y="2708401"/>
                <a:ext cx="714162" cy="428888"/>
              </a:xfrm>
              <a:prstGeom prst="flowChartPredefined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/>
                  <a:t>c</a:t>
                </a:r>
              </a:p>
            </p:txBody>
          </p:sp>
          <p:cxnSp>
            <p:nvCxnSpPr>
              <p:cNvPr id="49" name="Curved Connector 13"/>
              <p:cNvCxnSpPr>
                <a:stCxn id="46" idx="3"/>
                <a:endCxn id="47" idx="1"/>
              </p:cNvCxnSpPr>
              <p:nvPr/>
            </p:nvCxnSpPr>
            <p:spPr>
              <a:xfrm flipV="1">
                <a:off x="5574194" y="3137288"/>
                <a:ext cx="428497" cy="214444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0" name="Shape 19"/>
              <p:cNvCxnSpPr>
                <a:stCxn id="47" idx="3"/>
                <a:endCxn id="48" idx="1"/>
              </p:cNvCxnSpPr>
              <p:nvPr/>
            </p:nvCxnSpPr>
            <p:spPr>
              <a:xfrm flipV="1">
                <a:off x="6718440" y="2922845"/>
                <a:ext cx="499914" cy="214443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38" name="Curved Connector 8"/>
            <p:cNvCxnSpPr/>
            <p:nvPr/>
          </p:nvCxnSpPr>
          <p:spPr>
            <a:xfrm rot="10800000" flipV="1">
              <a:off x="5574194" y="3280251"/>
              <a:ext cx="428497" cy="285925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Curved Connector 9"/>
            <p:cNvCxnSpPr/>
            <p:nvPr/>
          </p:nvCxnSpPr>
          <p:spPr>
            <a:xfrm rot="10800000" flipV="1">
              <a:off x="6716854" y="3065808"/>
              <a:ext cx="499913" cy="285925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3" name="Flowchart: Predefined Process 15"/>
            <p:cNvSpPr/>
            <p:nvPr/>
          </p:nvSpPr>
          <p:spPr>
            <a:xfrm>
              <a:off x="8394342" y="2420888"/>
              <a:ext cx="714162" cy="428888"/>
            </a:xfrm>
            <a:prstGeom prst="flowChartPredefined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d</a:t>
              </a:r>
            </a:p>
          </p:txBody>
        </p:sp>
        <p:cxnSp>
          <p:nvCxnSpPr>
            <p:cNvPr id="44" name="Curved Connector 17"/>
            <p:cNvCxnSpPr/>
            <p:nvPr/>
          </p:nvCxnSpPr>
          <p:spPr>
            <a:xfrm rot="10800000" flipV="1">
              <a:off x="7884906" y="2708401"/>
              <a:ext cx="499913" cy="285925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hape 19"/>
            <p:cNvCxnSpPr/>
            <p:nvPr/>
          </p:nvCxnSpPr>
          <p:spPr>
            <a:xfrm flipV="1">
              <a:off x="7884906" y="2565438"/>
              <a:ext cx="499913" cy="214444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3" name="Flowchart: Or 12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719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8" grpId="0" animBg="1"/>
      <p:bldP spid="19" grpId="0"/>
      <p:bldP spid="24" grpId="0" animBg="1"/>
      <p:bldP spid="25" grpId="0"/>
      <p:bldP spid="30" grpId="0" animBg="1"/>
      <p:bldP spid="31" grpId="0"/>
      <p:bldP spid="40" grpId="0" animBg="1"/>
      <p:bldP spid="41" grpId="0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 Listes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5DACB92-A570-4E70-A02E-A12DBDD910CB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B4081-5F0B-4E2D-977E-6E0930FD3117}" type="slidenum">
              <a:rPr lang="fr-FR"/>
              <a:pPr>
                <a:defRPr/>
              </a:pPr>
              <a:t>172</a:t>
            </a:fld>
            <a:endParaRPr lang="fr-FR"/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28750"/>
            <a:ext cx="57054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15063" y="4000500"/>
            <a:ext cx="1916112" cy="584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/>
              <a:t>Résultat ? </a:t>
            </a:r>
          </a:p>
        </p:txBody>
      </p:sp>
      <p:grpSp>
        <p:nvGrpSpPr>
          <p:cNvPr id="24583" name="Group 24"/>
          <p:cNvGrpSpPr>
            <a:grpSpLocks/>
          </p:cNvGrpSpPr>
          <p:nvPr/>
        </p:nvGrpSpPr>
        <p:grpSpPr bwMode="auto">
          <a:xfrm>
            <a:off x="4859338" y="2428429"/>
            <a:ext cx="4249737" cy="1144587"/>
            <a:chOff x="4860032" y="2420888"/>
            <a:chExt cx="4248472" cy="1145288"/>
          </a:xfrm>
        </p:grpSpPr>
        <p:grpSp>
          <p:nvGrpSpPr>
            <p:cNvPr id="24584" name="Group 23"/>
            <p:cNvGrpSpPr>
              <a:grpSpLocks/>
            </p:cNvGrpSpPr>
            <p:nvPr/>
          </p:nvGrpSpPr>
          <p:grpSpPr bwMode="auto">
            <a:xfrm>
              <a:off x="4860032" y="2708920"/>
              <a:ext cx="3071834" cy="857256"/>
              <a:chOff x="4860032" y="2708920"/>
              <a:chExt cx="3071834" cy="857256"/>
            </a:xfrm>
          </p:grpSpPr>
          <p:sp>
            <p:nvSpPr>
              <p:cNvPr id="11" name="Flowchart: Predefined Process 10"/>
              <p:cNvSpPr/>
              <p:nvPr/>
            </p:nvSpPr>
            <p:spPr>
              <a:xfrm>
                <a:off x="4860032" y="3137288"/>
                <a:ext cx="714162" cy="428888"/>
              </a:xfrm>
              <a:prstGeom prst="flowChartPredefined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/>
                  <a:t>a</a:t>
                </a:r>
              </a:p>
            </p:txBody>
          </p:sp>
          <p:sp>
            <p:nvSpPr>
              <p:cNvPr id="12" name="Flowchart: Predefined Process 11"/>
              <p:cNvSpPr/>
              <p:nvPr/>
            </p:nvSpPr>
            <p:spPr>
              <a:xfrm>
                <a:off x="6002692" y="2922845"/>
                <a:ext cx="715749" cy="428888"/>
              </a:xfrm>
              <a:prstGeom prst="flowChartPredefined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/>
                  <a:t>b</a:t>
                </a:r>
              </a:p>
            </p:txBody>
          </p:sp>
          <p:sp>
            <p:nvSpPr>
              <p:cNvPr id="13" name="Flowchart: Predefined Process 12"/>
              <p:cNvSpPr/>
              <p:nvPr/>
            </p:nvSpPr>
            <p:spPr>
              <a:xfrm>
                <a:off x="7218355" y="2708401"/>
                <a:ext cx="714162" cy="428888"/>
              </a:xfrm>
              <a:prstGeom prst="flowChartPredefined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dirty="0"/>
                  <a:t>c</a:t>
                </a:r>
              </a:p>
            </p:txBody>
          </p:sp>
          <p:cxnSp>
            <p:nvCxnSpPr>
              <p:cNvPr id="14" name="Curved Connector 13"/>
              <p:cNvCxnSpPr>
                <a:stCxn id="11" idx="3"/>
                <a:endCxn id="12" idx="1"/>
              </p:cNvCxnSpPr>
              <p:nvPr/>
            </p:nvCxnSpPr>
            <p:spPr>
              <a:xfrm flipV="1">
                <a:off x="5574194" y="3137288"/>
                <a:ext cx="428497" cy="214444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5" name="Shape 19"/>
              <p:cNvCxnSpPr>
                <a:stCxn id="12" idx="3"/>
                <a:endCxn id="13" idx="1"/>
              </p:cNvCxnSpPr>
              <p:nvPr/>
            </p:nvCxnSpPr>
            <p:spPr>
              <a:xfrm flipV="1">
                <a:off x="6718440" y="2922845"/>
                <a:ext cx="499914" cy="214443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9" name="Curved Connector 8"/>
            <p:cNvCxnSpPr/>
            <p:nvPr/>
          </p:nvCxnSpPr>
          <p:spPr>
            <a:xfrm rot="10800000" flipV="1">
              <a:off x="5574194" y="3280251"/>
              <a:ext cx="428497" cy="285925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Curved Connector 9"/>
            <p:cNvCxnSpPr/>
            <p:nvPr/>
          </p:nvCxnSpPr>
          <p:spPr>
            <a:xfrm rot="10800000" flipV="1">
              <a:off x="6716854" y="3065808"/>
              <a:ext cx="499913" cy="285925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Flowchart: Predefined Process 15"/>
            <p:cNvSpPr/>
            <p:nvPr/>
          </p:nvSpPr>
          <p:spPr>
            <a:xfrm>
              <a:off x="8394342" y="2420888"/>
              <a:ext cx="714162" cy="428888"/>
            </a:xfrm>
            <a:prstGeom prst="flowChartPredefined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d</a:t>
              </a:r>
            </a:p>
          </p:txBody>
        </p:sp>
        <p:cxnSp>
          <p:nvCxnSpPr>
            <p:cNvPr id="18" name="Curved Connector 17"/>
            <p:cNvCxnSpPr/>
            <p:nvPr/>
          </p:nvCxnSpPr>
          <p:spPr>
            <a:xfrm rot="10800000" flipV="1">
              <a:off x="7884906" y="2708401"/>
              <a:ext cx="499913" cy="285925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hape 19"/>
            <p:cNvCxnSpPr/>
            <p:nvPr/>
          </p:nvCxnSpPr>
          <p:spPr>
            <a:xfrm flipV="1">
              <a:off x="7884906" y="2565438"/>
              <a:ext cx="499913" cy="214444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9" name="Flowchart: Or 12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502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err="1" smtClean="0"/>
              <a:t>Streams</a:t>
            </a:r>
            <a:r>
              <a:rPr smtClean="0"/>
              <a:t> 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Lecture / écriture des fichiers, des flux réseaux…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Différentes type de </a:t>
            </a:r>
            <a:r>
              <a:rPr lang="fr-FR" dirty="0" err="1" smtClean="0"/>
              <a:t>stream</a:t>
            </a:r>
            <a:r>
              <a:rPr lang="fr-FR" dirty="0" smtClean="0"/>
              <a:t> sont disponibles (lecture de </a:t>
            </a:r>
            <a:r>
              <a:rPr lang="fr-FR" dirty="0" err="1" smtClean="0"/>
              <a:t>bytes</a:t>
            </a:r>
            <a:r>
              <a:rPr lang="fr-FR" dirty="0" smtClean="0"/>
              <a:t>, de caractères, d’objets…)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Au départ, deux super classes :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err="1" smtClean="0">
                <a:solidFill>
                  <a:schemeClr val="tx2"/>
                </a:solidFill>
              </a:rPr>
              <a:t>InputStream</a:t>
            </a:r>
            <a:r>
              <a:rPr lang="fr-FR" dirty="0" smtClean="0"/>
              <a:t> : lecture d’une séquence de </a:t>
            </a:r>
            <a:r>
              <a:rPr lang="fr-FR" dirty="0" err="1" smtClean="0"/>
              <a:t>bytes</a:t>
            </a:r>
            <a:endParaRPr lang="fr-FR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err="1" smtClean="0">
                <a:solidFill>
                  <a:schemeClr val="tx2"/>
                </a:solidFill>
              </a:rPr>
              <a:t>OutputStream</a:t>
            </a:r>
            <a:r>
              <a:rPr lang="fr-FR" dirty="0" smtClean="0"/>
              <a:t> : écriture d’une séquence de </a:t>
            </a:r>
            <a:r>
              <a:rPr lang="fr-FR" dirty="0" err="1" smtClean="0"/>
              <a:t>bytes</a:t>
            </a:r>
            <a:endParaRPr lang="fr-F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Après, une jungle de </a:t>
            </a:r>
            <a:r>
              <a:rPr lang="fr-FR" dirty="0" err="1" smtClean="0"/>
              <a:t>streams</a:t>
            </a:r>
            <a:endParaRPr lang="fr-FR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 smtClean="0">
                <a:solidFill>
                  <a:schemeClr val="tx2"/>
                </a:solidFill>
              </a:rPr>
              <a:t>FileInputStream</a:t>
            </a:r>
            <a:r>
              <a:rPr lang="fr-FR" dirty="0" smtClean="0">
                <a:solidFill>
                  <a:schemeClr val="tx2"/>
                </a:solidFill>
              </a:rPr>
              <a:t>, </a:t>
            </a:r>
            <a:r>
              <a:rPr lang="fr-FR" dirty="0" err="1" smtClean="0">
                <a:solidFill>
                  <a:schemeClr val="tx2"/>
                </a:solidFill>
              </a:rPr>
              <a:t>ObjectInputStream</a:t>
            </a:r>
            <a:r>
              <a:rPr lang="fr-FR" dirty="0" smtClean="0"/>
              <a:t>, </a:t>
            </a:r>
            <a:r>
              <a:rPr lang="fr-FR" dirty="0" err="1" smtClean="0"/>
              <a:t>StringBufferInputStream</a:t>
            </a:r>
            <a:r>
              <a:rPr lang="fr-FR" dirty="0" smtClean="0"/>
              <a:t>, </a:t>
            </a:r>
            <a:r>
              <a:rPr lang="fr-FR" dirty="0" err="1" smtClean="0"/>
              <a:t>ByteArrayInputStream</a:t>
            </a:r>
            <a:r>
              <a:rPr lang="fr-FR" dirty="0" smtClean="0"/>
              <a:t>… 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50A09-0AF7-448B-A318-8102A8AB6754}" type="slidenum">
              <a:rPr lang="fr-FR"/>
              <a:pPr>
                <a:defRPr/>
              </a:pPr>
              <a:t>173</a:t>
            </a:fld>
            <a:endParaRPr lang="fr-FR"/>
          </a:p>
        </p:txBody>
      </p:sp>
      <p:sp>
        <p:nvSpPr>
          <p:cNvPr id="6" name="Flowchart: Or 5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919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err="1" smtClean="0"/>
              <a:t>Streams</a:t>
            </a:r>
            <a:endParaRPr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Lecture des fichiers texte : </a:t>
            </a:r>
            <a:r>
              <a:rPr lang="fr-FR" b="1" smtClean="0">
                <a:solidFill>
                  <a:schemeClr val="tx2"/>
                </a:solidFill>
              </a:rPr>
              <a:t>PrintWriter</a:t>
            </a:r>
          </a:p>
          <a:p>
            <a:r>
              <a:rPr lang="fr-FR" smtClean="0"/>
              <a:t>Ecriture des fichiers texte : </a:t>
            </a:r>
            <a:r>
              <a:rPr lang="fr-FR" b="1" smtClean="0">
                <a:solidFill>
                  <a:schemeClr val="tx2"/>
                </a:solidFill>
              </a:rPr>
              <a:t>Scanner </a:t>
            </a:r>
          </a:p>
          <a:p>
            <a:pPr lvl="1"/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37F1B-8BEB-4C00-BE22-9269CA63D68F}" type="slidenum">
              <a:rPr lang="fr-FR"/>
              <a:pPr>
                <a:defRPr/>
              </a:pPr>
              <a:t>174</a:t>
            </a:fld>
            <a:endParaRPr lang="fr-F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928938"/>
            <a:ext cx="8769350" cy="2357437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25" y="2928938"/>
            <a:ext cx="8709025" cy="340995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lowchart: Or 7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358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Enregistrer </a:t>
            </a:r>
            <a:r>
              <a:rPr lang="fr-FR" b="1" smtClean="0"/>
              <a:t>les noms </a:t>
            </a:r>
            <a:r>
              <a:rPr lang="fr-FR" smtClean="0"/>
              <a:t>de tous les employées dans un fichier</a:t>
            </a:r>
          </a:p>
          <a:p>
            <a:r>
              <a:rPr lang="fr-FR" smtClean="0"/>
              <a:t>Lire le fichier enregistré et afficher les noms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B895E-86E2-4B79-8481-DA5AE71CC79A}" type="slidenum">
              <a:rPr lang="fr-FR"/>
              <a:pPr>
                <a:defRPr/>
              </a:pPr>
              <a:t>175</a:t>
            </a:fld>
            <a:endParaRPr lang="fr-FR"/>
          </a:p>
        </p:txBody>
      </p:sp>
      <p:sp>
        <p:nvSpPr>
          <p:cNvPr id="6" name="Flowchart: Or 5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16"/>
          <p:cNvSpPr txBox="1"/>
          <p:nvPr/>
        </p:nvSpPr>
        <p:spPr>
          <a:xfrm>
            <a:off x="7956376" y="20420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2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fr-FR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Prj</a:t>
            </a:r>
            <a:endParaRPr lang="fr-F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8265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Sérialisation </a:t>
            </a:r>
            <a:endParaRPr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28624" y="1340768"/>
            <a:ext cx="8535863" cy="4525962"/>
          </a:xfrm>
        </p:spPr>
        <p:txBody>
          <a:bodyPr/>
          <a:lstStyle/>
          <a:p>
            <a:r>
              <a:rPr lang="fr-FR" dirty="0" smtClean="0"/>
              <a:t>Mécanisme permettant de lire ou d’enregistrer des objets entiers </a:t>
            </a:r>
          </a:p>
          <a:p>
            <a:pPr lvl="1"/>
            <a:r>
              <a:rPr lang="fr-FR" dirty="0" smtClean="0"/>
              <a:t>Format binaire propre à Java</a:t>
            </a:r>
          </a:p>
          <a:p>
            <a:pPr lvl="1"/>
            <a:r>
              <a:rPr lang="fr-FR" dirty="0" smtClean="0"/>
              <a:t>Il suffit de déclarer la classe « </a:t>
            </a:r>
            <a:r>
              <a:rPr lang="fr-FR" dirty="0" err="1" smtClean="0"/>
              <a:t>sérialisable</a:t>
            </a:r>
            <a:r>
              <a:rPr lang="fr-FR" dirty="0" smtClean="0"/>
              <a:t> » </a:t>
            </a:r>
          </a:p>
          <a:p>
            <a:pPr lvl="2"/>
            <a:r>
              <a:rPr lang="fr-FR" sz="2800" dirty="0"/>
              <a:t>I</a:t>
            </a:r>
            <a:r>
              <a:rPr lang="fr-FR" sz="2800" dirty="0" smtClean="0"/>
              <a:t>nterface </a:t>
            </a:r>
            <a:r>
              <a:rPr lang="fr-FR" sz="2800" b="1" dirty="0" err="1" smtClean="0">
                <a:solidFill>
                  <a:schemeClr val="tx2"/>
                </a:solidFill>
              </a:rPr>
              <a:t>Serializable</a:t>
            </a:r>
            <a:endParaRPr lang="fr-FR" sz="2800" b="1" dirty="0" smtClean="0">
              <a:solidFill>
                <a:schemeClr val="tx2"/>
              </a:solidFill>
            </a:endParaRPr>
          </a:p>
          <a:p>
            <a:pPr lvl="1"/>
            <a:r>
              <a:rPr lang="fr-FR" dirty="0" smtClean="0"/>
              <a:t>Puis, on peut faire usage des </a:t>
            </a:r>
            <a:r>
              <a:rPr lang="fr-FR" dirty="0" err="1" smtClean="0"/>
              <a:t>streams</a:t>
            </a:r>
            <a:r>
              <a:rPr lang="fr-FR" dirty="0" smtClean="0"/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ObjectOutputStream</a:t>
            </a:r>
            <a:r>
              <a:rPr lang="en-US" dirty="0" smtClean="0"/>
              <a:t>  et </a:t>
            </a:r>
            <a:r>
              <a:rPr lang="en-US" b="1" dirty="0" err="1" smtClean="0">
                <a:solidFill>
                  <a:schemeClr val="tx2"/>
                </a:solidFill>
              </a:rPr>
              <a:t>ObjectInputStream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</a:p>
          <a:p>
            <a:pPr>
              <a:buFont typeface="Arial" charset="0"/>
              <a:buNone/>
            </a:pPr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4207B6-4F4D-4DC3-8F74-BAD299E63C0F}" type="slidenum">
              <a:rPr lang="fr-FR"/>
              <a:pPr>
                <a:defRPr/>
              </a:pPr>
              <a:t>176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179512" y="4869160"/>
            <a:ext cx="4829175" cy="1323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tx2"/>
                </a:solidFill>
              </a:rPr>
              <a:t>ObjectOutputStream</a:t>
            </a:r>
            <a:r>
              <a:rPr lang="en-US" sz="2000" dirty="0"/>
              <a:t> out =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        new </a:t>
            </a:r>
            <a:r>
              <a:rPr lang="en-US" sz="2000" dirty="0" err="1"/>
              <a:t>ObjectOutputStream</a:t>
            </a:r>
            <a:r>
              <a:rPr lang="en-US" sz="2000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                 (new </a:t>
            </a:r>
            <a:r>
              <a:rPr lang="en-US" sz="2000" dirty="0" err="1"/>
              <a:t>FileOutputStream</a:t>
            </a:r>
            <a:r>
              <a:rPr lang="en-US" sz="2000" dirty="0"/>
              <a:t>(filename));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  </a:t>
            </a:r>
            <a:r>
              <a:rPr lang="en-US" sz="2000" dirty="0" err="1"/>
              <a:t>out.</a:t>
            </a:r>
            <a:r>
              <a:rPr lang="en-US" sz="2000" b="1" dirty="0" err="1">
                <a:solidFill>
                  <a:schemeClr val="tx2"/>
                </a:solidFill>
              </a:rPr>
              <a:t>writeObject</a:t>
            </a:r>
            <a:r>
              <a:rPr lang="en-US" sz="2000" dirty="0"/>
              <a:t>(</a:t>
            </a:r>
            <a:r>
              <a:rPr lang="en-US" sz="2000" dirty="0" err="1"/>
              <a:t>obj</a:t>
            </a:r>
            <a:r>
              <a:rPr lang="en-US" sz="2000" dirty="0"/>
              <a:t>);</a:t>
            </a:r>
            <a:endParaRPr lang="fr-FR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355976" y="5301208"/>
            <a:ext cx="4521200" cy="1323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tx2"/>
                </a:solidFill>
              </a:rPr>
              <a:t>ObjectInputStream</a:t>
            </a:r>
            <a:r>
              <a:rPr lang="en-US" sz="2000" dirty="0"/>
              <a:t> in = </a:t>
            </a:r>
            <a:br>
              <a:rPr lang="en-US" sz="2000" dirty="0"/>
            </a:br>
            <a:r>
              <a:rPr lang="en-US" sz="2000" dirty="0"/>
              <a:t>       new </a:t>
            </a:r>
            <a:r>
              <a:rPr lang="en-US" sz="2000" dirty="0" err="1"/>
              <a:t>ObjectInputStream</a:t>
            </a:r>
            <a:endParaRPr lang="en-US" sz="2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               (new </a:t>
            </a:r>
            <a:r>
              <a:rPr lang="en-US" sz="2000" dirty="0" err="1"/>
              <a:t>FileInputStream</a:t>
            </a:r>
            <a:r>
              <a:rPr lang="en-US" sz="2000" dirty="0"/>
              <a:t>(filename));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  </a:t>
            </a:r>
            <a:r>
              <a:rPr lang="en-US" sz="2000" dirty="0" err="1"/>
              <a:t>obj</a:t>
            </a:r>
            <a:r>
              <a:rPr lang="en-US" sz="2000" dirty="0"/>
              <a:t> = (</a:t>
            </a:r>
            <a:r>
              <a:rPr lang="en-US" sz="2000" dirty="0" err="1"/>
              <a:t>Classe</a:t>
            </a:r>
            <a:r>
              <a:rPr lang="en-US" sz="2000" dirty="0"/>
              <a:t>) </a:t>
            </a:r>
            <a:r>
              <a:rPr lang="en-US" sz="2000" dirty="0" err="1"/>
              <a:t>in.</a:t>
            </a:r>
            <a:r>
              <a:rPr lang="en-US" sz="2000" b="1" dirty="0" err="1">
                <a:solidFill>
                  <a:schemeClr val="tx2"/>
                </a:solidFill>
              </a:rPr>
              <a:t>readObject</a:t>
            </a:r>
            <a:r>
              <a:rPr lang="en-US" sz="2000" dirty="0"/>
              <a:t>();</a:t>
            </a:r>
            <a:endParaRPr lang="fr-FR" sz="2000" dirty="0"/>
          </a:p>
        </p:txBody>
      </p:sp>
      <p:sp>
        <p:nvSpPr>
          <p:cNvPr id="8" name="Flowchart: Or 7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807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</a:t>
            </a:r>
            <a:endParaRPr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Sérialisation de la classe PostIt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2338B-D3AE-46E0-B6A6-E4B1F8F46FDF}" type="slidenum">
              <a:rPr lang="fr-FR"/>
              <a:pPr>
                <a:defRPr/>
              </a:pPr>
              <a:t>177</a:t>
            </a:fld>
            <a:endParaRPr lang="fr-F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357438"/>
            <a:ext cx="5997575" cy="3833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Flowchart: Or 10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r="5660" b="12194"/>
          <a:stretch/>
        </p:blipFill>
        <p:spPr>
          <a:xfrm>
            <a:off x="251520" y="2204864"/>
            <a:ext cx="8626493" cy="4464062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5436096" y="3717032"/>
            <a:ext cx="324036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200" dirty="0" smtClean="0"/>
              <a:t>On peut désormais utiliser les objets </a:t>
            </a:r>
            <a:r>
              <a:rPr lang="fr-FR" sz="2200" dirty="0" err="1" smtClean="0"/>
              <a:t>PostIt</a:t>
            </a:r>
            <a:r>
              <a:rPr lang="fr-FR" sz="2200" dirty="0" smtClean="0"/>
              <a:t> …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8" y="2780928"/>
            <a:ext cx="9036496" cy="3657362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0" name="Rounded Rectangle 9"/>
          <p:cNvSpPr/>
          <p:nvPr/>
        </p:nvSpPr>
        <p:spPr>
          <a:xfrm>
            <a:off x="1187624" y="2996952"/>
            <a:ext cx="7704856" cy="576064"/>
          </a:xfrm>
          <a:prstGeom prst="roundRect">
            <a:avLst/>
          </a:prstGeom>
          <a:noFill/>
          <a:ln w="28575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Rounded Rectangle 9"/>
          <p:cNvSpPr/>
          <p:nvPr/>
        </p:nvSpPr>
        <p:spPr>
          <a:xfrm>
            <a:off x="1187624" y="4725144"/>
            <a:ext cx="7704856" cy="576064"/>
          </a:xfrm>
          <a:prstGeom prst="roundRect">
            <a:avLst/>
          </a:prstGeom>
          <a:noFill/>
          <a:ln w="28575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5076056" y="3645024"/>
            <a:ext cx="3240360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200" dirty="0" smtClean="0"/>
              <a:t>… avec les flots </a:t>
            </a:r>
            <a:r>
              <a:rPr lang="fr-FR" sz="2200" dirty="0" err="1" smtClean="0"/>
              <a:t>ObjectOutPutStream</a:t>
            </a:r>
            <a:r>
              <a:rPr lang="fr-FR" sz="2200" dirty="0"/>
              <a:t> </a:t>
            </a:r>
            <a:r>
              <a:rPr lang="fr-FR" sz="2200" dirty="0" smtClean="0"/>
              <a:t>et </a:t>
            </a:r>
            <a:r>
              <a:rPr lang="fr-FR" sz="2200" dirty="0" err="1"/>
              <a:t>ObjectInputStream</a:t>
            </a:r>
            <a:r>
              <a:rPr lang="fr-FR" sz="2200" dirty="0"/>
              <a:t> </a:t>
            </a:r>
            <a:r>
              <a:rPr lang="fr-FR" sz="2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6049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5" grpId="0" animBg="1"/>
      <p:bldP spid="16" grpId="0" animBg="1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Faire la sérialisation de la classe Employee</a:t>
            </a:r>
          </a:p>
          <a:p>
            <a:pPr lvl="1"/>
            <a:r>
              <a:rPr lang="fr-FR" smtClean="0"/>
              <a:t>Enregistrer dans un fichier</a:t>
            </a:r>
          </a:p>
          <a:p>
            <a:pPr lvl="1"/>
            <a:r>
              <a:rPr lang="fr-FR" smtClean="0"/>
              <a:t>Lire le fichier créé</a:t>
            </a:r>
          </a:p>
          <a:p>
            <a:pPr lvl="1"/>
            <a:r>
              <a:rPr lang="fr-FR" smtClean="0"/>
              <a:t>Regarder le format du fichier dans Notepad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5062A0-CF75-433B-9748-BB9E656AA9E2}" type="slidenum">
              <a:rPr lang="fr-FR"/>
              <a:pPr>
                <a:defRPr/>
              </a:pPr>
              <a:t>178</a:t>
            </a:fld>
            <a:endParaRPr lang="fr-FR"/>
          </a:p>
        </p:txBody>
      </p:sp>
      <p:sp>
        <p:nvSpPr>
          <p:cNvPr id="6" name="Flowchart: Or 5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16"/>
          <p:cNvSpPr txBox="1"/>
          <p:nvPr/>
        </p:nvSpPr>
        <p:spPr>
          <a:xfrm>
            <a:off x="7956376" y="44624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2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fr-FR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Prj</a:t>
            </a:r>
            <a:endParaRPr lang="fr-F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691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Propriétés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err="1" smtClean="0">
                <a:solidFill>
                  <a:schemeClr val="tx2"/>
                </a:solidFill>
              </a:rPr>
              <a:t>Properties</a:t>
            </a:r>
            <a:endParaRPr lang="fr-FR" b="1" dirty="0" smtClean="0">
              <a:solidFill>
                <a:schemeClr val="tx2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Moyen de stocker les données de configuration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>
                <a:solidFill>
                  <a:srgbClr val="7030A0"/>
                </a:solidFill>
              </a:rPr>
              <a:t>Configuration &amp; préférences </a:t>
            </a:r>
            <a:r>
              <a:rPr lang="fr-FR" dirty="0" smtClean="0"/>
              <a:t>de l’utilisateur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Format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Ensemble de paires </a:t>
            </a:r>
            <a:r>
              <a:rPr lang="fr-FR" dirty="0" err="1" smtClean="0">
                <a:solidFill>
                  <a:srgbClr val="7030A0"/>
                </a:solidFill>
              </a:rPr>
              <a:t>key</a:t>
            </a:r>
            <a:r>
              <a:rPr lang="fr-FR" dirty="0" smtClean="0">
                <a:solidFill>
                  <a:srgbClr val="7030A0"/>
                </a:solidFill>
              </a:rPr>
              <a:t> = value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Stockés dans un fichier texte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Conventions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Fichier sur le répertoire de travail de l’utilisateur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Nom du fichier : </a:t>
            </a:r>
            <a:r>
              <a:rPr lang="fr-FR" dirty="0" err="1" smtClean="0">
                <a:solidFill>
                  <a:srgbClr val="7030A0"/>
                </a:solidFill>
              </a:rPr>
              <a:t>application.properties</a:t>
            </a:r>
            <a:endParaRPr lang="fr-FR" dirty="0" smtClean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AE8C0-B5B8-43DF-BEFF-5D5549F0BE0C}" type="slidenum">
              <a:rPr lang="fr-FR"/>
              <a:pPr>
                <a:defRPr/>
              </a:pPr>
              <a:t>179</a:t>
            </a:fld>
            <a:endParaRPr lang="fr-FR"/>
          </a:p>
        </p:txBody>
      </p:sp>
      <p:sp>
        <p:nvSpPr>
          <p:cNvPr id="7" name="Flowchart: Or 6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3561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Héritage</a:t>
            </a:r>
            <a:r>
              <a:rPr lang="fr-FR" dirty="0" smtClean="0"/>
              <a:t> (</a:t>
            </a:r>
            <a:r>
              <a:rPr lang="fr-FR" dirty="0" smtClean="0">
                <a:solidFill>
                  <a:schemeClr val="tx2"/>
                </a:solidFill>
              </a:rPr>
              <a:t>Réutilisabilité</a:t>
            </a:r>
            <a:r>
              <a:rPr lang="fr-FR" dirty="0" smtClean="0"/>
              <a:t>) </a:t>
            </a:r>
            <a:endParaRPr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28624" y="1285875"/>
            <a:ext cx="8535863" cy="4525963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Réutilisation</a:t>
            </a:r>
            <a:r>
              <a:rPr lang="fr-FR" dirty="0" smtClean="0"/>
              <a:t> d’une classe pour la création d’une nouvelle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11CD1-8B10-4AF7-A6CF-2C35AEB9E85F}" type="slidenum">
              <a:rPr lang="fr-FR"/>
              <a:pPr>
                <a:defRPr/>
              </a:pPr>
              <a:t>18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629" y="2505924"/>
            <a:ext cx="5797515" cy="351536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1988840"/>
            <a:ext cx="2622970" cy="4076236"/>
          </a:xfrm>
          <a:prstGeom prst="rect">
            <a:avLst/>
          </a:prstGeom>
        </p:spPr>
      </p:pic>
      <p:grpSp>
        <p:nvGrpSpPr>
          <p:cNvPr id="9" name="Grouper 8"/>
          <p:cNvGrpSpPr/>
          <p:nvPr/>
        </p:nvGrpSpPr>
        <p:grpSpPr>
          <a:xfrm>
            <a:off x="395536" y="3356992"/>
            <a:ext cx="5830421" cy="3024336"/>
            <a:chOff x="181739" y="3068960"/>
            <a:chExt cx="5830421" cy="3024336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1739" y="3068960"/>
              <a:ext cx="5830421" cy="3024336"/>
            </a:xfrm>
            <a:prstGeom prst="rect">
              <a:avLst/>
            </a:prstGeom>
            <a:ln>
              <a:solidFill>
                <a:srgbClr val="1F497D"/>
              </a:solidFill>
            </a:ln>
          </p:spPr>
        </p:pic>
        <p:sp>
          <p:nvSpPr>
            <p:cNvPr id="15" name="Rectangle 14"/>
            <p:cNvSpPr/>
            <p:nvPr/>
          </p:nvSpPr>
          <p:spPr>
            <a:xfrm>
              <a:off x="3625503" y="3068960"/>
              <a:ext cx="936104" cy="2880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cxnSp>
          <p:nvCxnSpPr>
            <p:cNvPr id="8" name="Connecteur droit avec flèche 7"/>
            <p:cNvCxnSpPr/>
            <p:nvPr/>
          </p:nvCxnSpPr>
          <p:spPr>
            <a:xfrm flipV="1">
              <a:off x="673175" y="5373216"/>
              <a:ext cx="792088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7256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Propriétés 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Classe </a:t>
            </a:r>
            <a:r>
              <a:rPr lang="fr-FR" b="1" dirty="0" err="1" smtClean="0">
                <a:solidFill>
                  <a:schemeClr val="tx2"/>
                </a:solidFill>
              </a:rPr>
              <a:t>Properties</a:t>
            </a:r>
            <a:endParaRPr lang="fr-FR" b="1" dirty="0" smtClean="0">
              <a:solidFill>
                <a:schemeClr val="tx2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Permet la manipulation d’un ensemble de propriétés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Méthodes</a:t>
            </a:r>
            <a:r>
              <a:rPr lang="fr-FR" dirty="0" smtClean="0"/>
              <a:t> de manipulation des propriétés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>
                <a:solidFill>
                  <a:srgbClr val="7030A0"/>
                </a:solidFill>
              </a:rPr>
              <a:t>put</a:t>
            </a:r>
            <a:r>
              <a:rPr lang="fr-FR" dirty="0" smtClean="0"/>
              <a:t> (String </a:t>
            </a:r>
            <a:r>
              <a:rPr lang="fr-FR" dirty="0" err="1" smtClean="0"/>
              <a:t>key</a:t>
            </a:r>
            <a:r>
              <a:rPr lang="fr-FR" dirty="0" smtClean="0"/>
              <a:t>, String value) 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Ajout d’un paire </a:t>
            </a:r>
            <a:r>
              <a:rPr lang="fr-FR" dirty="0" err="1" smtClean="0"/>
              <a:t>key</a:t>
            </a:r>
            <a:r>
              <a:rPr lang="fr-FR" dirty="0" smtClean="0"/>
              <a:t>-value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>
                <a:solidFill>
                  <a:srgbClr val="7030A0"/>
                </a:solidFill>
              </a:rPr>
              <a:t>getProperty</a:t>
            </a:r>
            <a:r>
              <a:rPr lang="fr-FR" dirty="0" smtClean="0"/>
              <a:t> (String </a:t>
            </a:r>
            <a:r>
              <a:rPr lang="fr-FR" dirty="0" err="1" smtClean="0"/>
              <a:t>key</a:t>
            </a:r>
            <a:r>
              <a:rPr lang="fr-FR" dirty="0" smtClean="0"/>
              <a:t>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/>
              <a:t>getProperty</a:t>
            </a:r>
            <a:r>
              <a:rPr lang="fr-FR" dirty="0" smtClean="0"/>
              <a:t> (String </a:t>
            </a:r>
            <a:r>
              <a:rPr lang="fr-FR" dirty="0" err="1" smtClean="0"/>
              <a:t>key</a:t>
            </a:r>
            <a:r>
              <a:rPr lang="fr-FR" dirty="0" smtClean="0"/>
              <a:t>, String </a:t>
            </a:r>
            <a:r>
              <a:rPr lang="fr-FR" dirty="0" err="1" smtClean="0"/>
              <a:t>defaultvalue</a:t>
            </a:r>
            <a:r>
              <a:rPr lang="fr-FR" dirty="0" smtClean="0"/>
              <a:t>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Lecture de la valeur d’un paire </a:t>
            </a:r>
            <a:r>
              <a:rPr lang="fr-FR" dirty="0" err="1" smtClean="0"/>
              <a:t>key</a:t>
            </a:r>
            <a:r>
              <a:rPr lang="fr-FR" dirty="0" smtClean="0"/>
              <a:t>-value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>
                <a:solidFill>
                  <a:srgbClr val="7030A0"/>
                </a:solidFill>
              </a:rPr>
              <a:t>load</a:t>
            </a:r>
            <a:r>
              <a:rPr lang="fr-FR" dirty="0" smtClean="0"/>
              <a:t> (</a:t>
            </a:r>
            <a:r>
              <a:rPr lang="fr-FR" dirty="0" err="1" smtClean="0"/>
              <a:t>InputStream</a:t>
            </a:r>
            <a:r>
              <a:rPr lang="fr-FR" dirty="0" smtClean="0"/>
              <a:t> in)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>
                <a:solidFill>
                  <a:srgbClr val="7030A0"/>
                </a:solidFill>
              </a:rPr>
              <a:t>store</a:t>
            </a:r>
            <a:r>
              <a:rPr lang="fr-FR" dirty="0" smtClean="0"/>
              <a:t> (</a:t>
            </a:r>
            <a:r>
              <a:rPr lang="fr-FR" dirty="0" err="1" smtClean="0"/>
              <a:t>OutputStream</a:t>
            </a:r>
            <a:r>
              <a:rPr lang="fr-FR" dirty="0" smtClean="0"/>
              <a:t> out, String header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store (</a:t>
            </a:r>
            <a:r>
              <a:rPr lang="fr-FR" dirty="0" err="1" smtClean="0"/>
              <a:t>OutputStream</a:t>
            </a:r>
            <a:r>
              <a:rPr lang="fr-FR" dirty="0" smtClean="0"/>
              <a:t> out)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Sauvegarde / récupération des paires </a:t>
            </a:r>
            <a:r>
              <a:rPr lang="fr-FR" dirty="0" err="1" smtClean="0"/>
              <a:t>key</a:t>
            </a:r>
            <a:r>
              <a:rPr lang="fr-FR" dirty="0" smtClean="0"/>
              <a:t>-value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976C92-7E8E-4598-A20A-AA8F35B50940}" type="slidenum">
              <a:rPr lang="fr-FR"/>
              <a:pPr>
                <a:defRPr/>
              </a:pPr>
              <a:t>180</a:t>
            </a:fld>
            <a:endParaRPr lang="fr-FR"/>
          </a:p>
        </p:txBody>
      </p:sp>
      <p:sp>
        <p:nvSpPr>
          <p:cNvPr id="7" name="Flowchart: Or 6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199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B9988-E49D-4141-946F-2237F74A087B}" type="slidenum">
              <a:rPr lang="fr-FR"/>
              <a:pPr>
                <a:defRPr/>
              </a:pPr>
              <a:t>181</a:t>
            </a:fld>
            <a:endParaRPr lang="fr-FR"/>
          </a:p>
        </p:txBody>
      </p:sp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857375"/>
            <a:ext cx="76755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4313" y="1357313"/>
            <a:ext cx="4652962" cy="461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Définition des propriétés par défaut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4313" y="4071938"/>
            <a:ext cx="6143625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/>
              <a:t>Properties</a:t>
            </a:r>
            <a:r>
              <a:rPr lang="fr-FR" sz="2000" dirty="0"/>
              <a:t> settings = new </a:t>
            </a:r>
            <a:r>
              <a:rPr lang="fr-FR" sz="2000" dirty="0" err="1"/>
              <a:t>Properties</a:t>
            </a:r>
            <a:r>
              <a:rPr lang="fr-FR" sz="2000" dirty="0"/>
              <a:t>(</a:t>
            </a:r>
            <a:r>
              <a:rPr lang="fr-FR" sz="2000" b="1" dirty="0" err="1">
                <a:solidFill>
                  <a:srgbClr val="7030A0"/>
                </a:solidFill>
              </a:rPr>
              <a:t>defaultsettings</a:t>
            </a:r>
            <a:r>
              <a:rPr lang="fr-FR" sz="2000" dirty="0"/>
              <a:t>);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313" y="3571875"/>
            <a:ext cx="3211512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Création des propriétés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5750" y="5357813"/>
            <a:ext cx="6143625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settings.</a:t>
            </a:r>
            <a:r>
              <a:rPr lang="fr-FR" sz="2000" b="1" dirty="0">
                <a:solidFill>
                  <a:srgbClr val="7030A0"/>
                </a:solidFill>
              </a:rPr>
              <a:t>put </a:t>
            </a:r>
            <a:r>
              <a:rPr lang="fr-FR" sz="2000" dirty="0"/>
              <a:t>(</a:t>
            </a:r>
            <a:r>
              <a:rPr lang="fr-FR" sz="2000" b="1" dirty="0" err="1">
                <a:solidFill>
                  <a:srgbClr val="7030A0"/>
                </a:solidFill>
              </a:rPr>
              <a:t>aKey</a:t>
            </a:r>
            <a:r>
              <a:rPr lang="fr-FR" sz="2000" b="1" dirty="0">
                <a:solidFill>
                  <a:srgbClr val="7030A0"/>
                </a:solidFill>
              </a:rPr>
              <a:t>, value</a:t>
            </a:r>
            <a:r>
              <a:rPr lang="fr-FR" sz="2000" dirty="0"/>
              <a:t>);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750" y="4857750"/>
            <a:ext cx="3438525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Définition d’une propriété</a:t>
            </a:r>
          </a:p>
        </p:txBody>
      </p:sp>
      <p:sp>
        <p:nvSpPr>
          <p:cNvPr id="12" name="Flowchart: Or 11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259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B73EC2-1A45-4F58-9CAC-C3E298EE3427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0A795-A185-4697-8631-1DC5C660C1C1}" type="slidenum">
              <a:rPr lang="fr-FR"/>
              <a:pPr>
                <a:defRPr/>
              </a:pPr>
              <a:t>182</a:t>
            </a:fld>
            <a:endParaRPr lang="fr-FR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84163" y="1357313"/>
            <a:ext cx="7788275" cy="4248150"/>
            <a:chOff x="1285852" y="2643182"/>
            <a:chExt cx="7574502" cy="4033856"/>
          </a:xfrm>
        </p:grpSpPr>
        <p:sp>
          <p:nvSpPr>
            <p:cNvPr id="7" name="TextBox 6"/>
            <p:cNvSpPr txBox="1"/>
            <p:nvPr/>
          </p:nvSpPr>
          <p:spPr>
            <a:xfrm>
              <a:off x="1285852" y="2643182"/>
              <a:ext cx="3251509" cy="46127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dirty="0" err="1"/>
                <a:t>Load</a:t>
              </a:r>
              <a:r>
                <a:rPr lang="fr-FR" sz="2400" dirty="0"/>
                <a:t> à partir d’un fichier</a:t>
              </a:r>
            </a:p>
          </p:txBody>
        </p:sp>
        <p:pic>
          <p:nvPicPr>
            <p:cNvPr id="3687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85852" y="3071810"/>
              <a:ext cx="7574502" cy="3605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714375" y="2428875"/>
            <a:ext cx="8089900" cy="3619500"/>
            <a:chOff x="714348" y="2610145"/>
            <a:chExt cx="8089697" cy="3619217"/>
          </a:xfrm>
        </p:grpSpPr>
        <p:sp>
          <p:nvSpPr>
            <p:cNvPr id="9" name="TextBox 8"/>
            <p:cNvSpPr txBox="1"/>
            <p:nvPr/>
          </p:nvSpPr>
          <p:spPr>
            <a:xfrm>
              <a:off x="714348" y="2610145"/>
              <a:ext cx="3340016" cy="46192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400" dirty="0"/>
                <a:t>Sauvegarde sur un fichier</a:t>
              </a:r>
            </a:p>
          </p:txBody>
        </p:sp>
        <p:pic>
          <p:nvPicPr>
            <p:cNvPr id="3687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4348" y="3071810"/>
              <a:ext cx="8089697" cy="3157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Rectangle 11"/>
          <p:cNvSpPr/>
          <p:nvPr/>
        </p:nvSpPr>
        <p:spPr>
          <a:xfrm>
            <a:off x="714375" y="2071688"/>
            <a:ext cx="6143625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/>
              <a:t>Properties</a:t>
            </a:r>
            <a:r>
              <a:rPr lang="fr-FR" sz="2000" dirty="0"/>
              <a:t> settings = new </a:t>
            </a:r>
            <a:r>
              <a:rPr lang="fr-FR" sz="2000" dirty="0" err="1"/>
              <a:t>Properties</a:t>
            </a:r>
            <a:r>
              <a:rPr lang="fr-FR" sz="2000" dirty="0"/>
              <a:t>(</a:t>
            </a:r>
            <a:r>
              <a:rPr lang="fr-FR" sz="2000" b="1" dirty="0" err="1">
                <a:solidFill>
                  <a:srgbClr val="7030A0"/>
                </a:solidFill>
              </a:rPr>
              <a:t>defaultsettings</a:t>
            </a:r>
            <a:r>
              <a:rPr lang="fr-FR" sz="2000" dirty="0"/>
              <a:t>);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00188" y="3071813"/>
            <a:ext cx="3286125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/>
              <a:t>Settings.</a:t>
            </a:r>
            <a:r>
              <a:rPr lang="fr-FR" sz="2000" b="1" dirty="0" err="1">
                <a:solidFill>
                  <a:srgbClr val="7030A0"/>
                </a:solidFill>
              </a:rPr>
              <a:t>load</a:t>
            </a:r>
            <a:r>
              <a:rPr lang="fr-FR" sz="2000" b="1" dirty="0">
                <a:solidFill>
                  <a:srgbClr val="7030A0"/>
                </a:solidFill>
              </a:rPr>
              <a:t>(in</a:t>
            </a:r>
            <a:r>
              <a:rPr lang="fr-FR" sz="2000" dirty="0"/>
              <a:t>);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00188" y="3929063"/>
            <a:ext cx="4000500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/>
              <a:t>Settings.</a:t>
            </a:r>
            <a:r>
              <a:rPr lang="fr-FR" sz="2000" b="1" dirty="0" err="1">
                <a:solidFill>
                  <a:srgbClr val="7030A0"/>
                </a:solidFill>
              </a:rPr>
              <a:t>store</a:t>
            </a:r>
            <a:r>
              <a:rPr lang="fr-FR" sz="2000" b="1" dirty="0">
                <a:solidFill>
                  <a:srgbClr val="7030A0"/>
                </a:solidFill>
              </a:rPr>
              <a:t>(out, </a:t>
            </a:r>
            <a:r>
              <a:rPr lang="fr-FR" sz="2000" b="1" dirty="0" err="1">
                <a:solidFill>
                  <a:srgbClr val="7030A0"/>
                </a:solidFill>
              </a:rPr>
              <a:t>comments</a:t>
            </a:r>
            <a:r>
              <a:rPr lang="fr-FR" sz="2000" dirty="0"/>
              <a:t>);</a:t>
            </a:r>
          </a:p>
        </p:txBody>
      </p:sp>
      <p:sp>
        <p:nvSpPr>
          <p:cNvPr id="15" name="Flowchart: Or 14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146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0B73EC2-1A45-4F58-9CAC-C3E298EE3427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57530-DEC8-4F21-B7C3-C09034815122}" type="slidenum">
              <a:rPr lang="fr-FR"/>
              <a:pPr>
                <a:defRPr/>
              </a:pPr>
              <a:t>183</a:t>
            </a:fld>
            <a:endParaRPr lang="fr-FR"/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429000"/>
            <a:ext cx="46863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625" y="2928938"/>
            <a:ext cx="2376488" cy="461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Fichier Propriétés</a:t>
            </a:r>
          </a:p>
        </p:txBody>
      </p:sp>
      <p:sp>
        <p:nvSpPr>
          <p:cNvPr id="13" name="Line Callout 1 (Border and Accent Bar) 12"/>
          <p:cNvSpPr/>
          <p:nvPr/>
        </p:nvSpPr>
        <p:spPr>
          <a:xfrm>
            <a:off x="4572000" y="2571750"/>
            <a:ext cx="4357688" cy="714375"/>
          </a:xfrm>
          <a:prstGeom prst="accentBorderCallout1">
            <a:avLst>
              <a:gd name="adj1" fmla="val 20814"/>
              <a:gd name="adj2" fmla="val -1898"/>
              <a:gd name="adj3" fmla="val 129015"/>
              <a:gd name="adj4" fmla="val -23410"/>
            </a:avLst>
          </a:prstGeom>
          <a:ln w="127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En-tête (</a:t>
            </a:r>
            <a:r>
              <a:rPr lang="fr-FR" sz="2000" dirty="0" err="1"/>
              <a:t>comments</a:t>
            </a:r>
            <a:r>
              <a:rPr lang="fr-FR" sz="2000" dirty="0"/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	</a:t>
            </a:r>
            <a:r>
              <a:rPr lang="fr-FR" sz="2000" dirty="0" err="1"/>
              <a:t>settings.</a:t>
            </a:r>
            <a:r>
              <a:rPr lang="fr-FR" sz="2000" b="1" dirty="0" err="1">
                <a:solidFill>
                  <a:srgbClr val="7030A0"/>
                </a:solidFill>
              </a:rPr>
              <a:t>store</a:t>
            </a:r>
            <a:r>
              <a:rPr lang="fr-FR" sz="2000" b="1" dirty="0">
                <a:solidFill>
                  <a:srgbClr val="7030A0"/>
                </a:solidFill>
              </a:rPr>
              <a:t>(out, </a:t>
            </a:r>
            <a:r>
              <a:rPr lang="fr-FR" sz="2000" b="1" dirty="0" err="1">
                <a:solidFill>
                  <a:srgbClr val="7030A0"/>
                </a:solidFill>
              </a:rPr>
              <a:t>comments</a:t>
            </a:r>
            <a:r>
              <a:rPr lang="fr-FR" sz="2000" dirty="0"/>
              <a:t>);</a:t>
            </a:r>
          </a:p>
        </p:txBody>
      </p:sp>
      <p:sp>
        <p:nvSpPr>
          <p:cNvPr id="14" name="Line Callout 1 (Border and Accent Bar) 13"/>
          <p:cNvSpPr/>
          <p:nvPr/>
        </p:nvSpPr>
        <p:spPr>
          <a:xfrm>
            <a:off x="4214813" y="4286250"/>
            <a:ext cx="4714875" cy="714375"/>
          </a:xfrm>
          <a:prstGeom prst="accentBorderCallout1">
            <a:avLst>
              <a:gd name="adj1" fmla="val 20814"/>
              <a:gd name="adj2" fmla="val -1898"/>
              <a:gd name="adj3" fmla="val 19596"/>
              <a:gd name="adj4" fmla="val -26708"/>
            </a:avLst>
          </a:prstGeom>
          <a:ln w="127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Propriétés définies dans settings </a:t>
            </a:r>
            <a:br>
              <a:rPr lang="fr-FR" sz="2000" dirty="0"/>
            </a:br>
            <a:r>
              <a:rPr lang="fr-FR" sz="2000" dirty="0"/>
              <a:t>(les valeurs par défaut ne sont pas stockés)</a:t>
            </a:r>
          </a:p>
        </p:txBody>
      </p:sp>
      <p:sp>
        <p:nvSpPr>
          <p:cNvPr id="10" name="Flowchart: Or 9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486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Propriétés du système</a:t>
            </a:r>
            <a:endParaRPr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57188" y="1600200"/>
            <a:ext cx="8786812" cy="4525963"/>
          </a:xfrm>
        </p:spPr>
        <p:txBody>
          <a:bodyPr/>
          <a:lstStyle/>
          <a:p>
            <a:r>
              <a:rPr lang="fr-FR" smtClean="0"/>
              <a:t>Les </a:t>
            </a:r>
            <a:r>
              <a:rPr lang="fr-FR" b="1" smtClean="0">
                <a:solidFill>
                  <a:schemeClr val="tx2"/>
                </a:solidFill>
              </a:rPr>
              <a:t>propriétés du systèmes  </a:t>
            </a:r>
            <a:r>
              <a:rPr lang="fr-FR" smtClean="0"/>
              <a:t>sont accessible à travers la classe </a:t>
            </a:r>
            <a:r>
              <a:rPr lang="fr-FR" b="1" smtClean="0">
                <a:solidFill>
                  <a:schemeClr val="tx2"/>
                </a:solidFill>
              </a:rPr>
              <a:t>System</a:t>
            </a:r>
          </a:p>
          <a:p>
            <a:pPr lvl="1"/>
            <a:r>
              <a:rPr lang="fr-FR" smtClean="0">
                <a:solidFill>
                  <a:srgbClr val="7030A0"/>
                </a:solidFill>
              </a:rPr>
              <a:t>System.getProperties (key)</a:t>
            </a:r>
          </a:p>
          <a:p>
            <a:r>
              <a:rPr lang="fr-FR" smtClean="0"/>
              <a:t>Quelques exemples :</a:t>
            </a:r>
          </a:p>
          <a:p>
            <a:pPr lvl="1"/>
            <a:r>
              <a:rPr lang="fr-FR" sz="2400" smtClean="0">
                <a:latin typeface="Arial" charset="0"/>
                <a:cs typeface="Arial" charset="0"/>
              </a:rPr>
              <a:t>java.home		java.version</a:t>
            </a:r>
          </a:p>
          <a:p>
            <a:pPr lvl="1"/>
            <a:r>
              <a:rPr lang="en-US" sz="2400" smtClean="0">
                <a:solidFill>
                  <a:srgbClr val="7030A0"/>
                </a:solidFill>
                <a:latin typeface="Arial" charset="0"/>
                <a:cs typeface="Arial" charset="0"/>
              </a:rPr>
              <a:t>file.separator</a:t>
            </a:r>
            <a:r>
              <a:rPr lang="en-US" sz="2400" smtClean="0">
                <a:latin typeface="Arial" charset="0"/>
                <a:cs typeface="Arial" charset="0"/>
              </a:rPr>
              <a:t> 		</a:t>
            </a:r>
            <a:r>
              <a:rPr lang="fr-FR" sz="2400" smtClean="0">
                <a:latin typeface="Arial" charset="0"/>
                <a:cs typeface="Arial" charset="0"/>
              </a:rPr>
              <a:t>line.separator	path.separator</a:t>
            </a:r>
          </a:p>
          <a:p>
            <a:pPr lvl="1"/>
            <a:r>
              <a:rPr lang="fr-FR" sz="2400" smtClean="0">
                <a:latin typeface="Arial" charset="0"/>
                <a:cs typeface="Arial" charset="0"/>
              </a:rPr>
              <a:t>os.arch			os.name		os.name</a:t>
            </a:r>
          </a:p>
          <a:p>
            <a:pPr lvl="1"/>
            <a:r>
              <a:rPr lang="fr-FR" sz="2400" smtClean="0">
                <a:solidFill>
                  <a:srgbClr val="7030A0"/>
                </a:solidFill>
                <a:latin typeface="Arial" charset="0"/>
                <a:cs typeface="Arial" charset="0"/>
              </a:rPr>
              <a:t>user.dir</a:t>
            </a:r>
            <a:r>
              <a:rPr lang="fr-FR" sz="2400" smtClean="0">
                <a:latin typeface="Arial" charset="0"/>
                <a:cs typeface="Arial" charset="0"/>
              </a:rPr>
              <a:t>			user.home		</a:t>
            </a:r>
            <a:r>
              <a:rPr lang="fr-FR" sz="2400" smtClean="0">
                <a:solidFill>
                  <a:srgbClr val="7030A0"/>
                </a:solidFill>
                <a:latin typeface="Arial" charset="0"/>
                <a:cs typeface="Arial" charset="0"/>
              </a:rPr>
              <a:t>user.name</a:t>
            </a:r>
          </a:p>
          <a:p>
            <a:r>
              <a:rPr lang="fr-FR" smtClean="0"/>
              <a:t>Accès contrôlé par le </a:t>
            </a:r>
            <a:r>
              <a:rPr lang="fr-FR" b="1" smtClean="0">
                <a:solidFill>
                  <a:schemeClr val="tx2"/>
                </a:solidFill>
              </a:rPr>
              <a:t>SecurityManager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15079-5886-4A1F-9E99-F3086759454F}" type="slidenum">
              <a:rPr lang="fr-FR"/>
              <a:pPr>
                <a:defRPr/>
              </a:pPr>
              <a:t>184</a:t>
            </a:fld>
            <a:endParaRPr lang="fr-FR"/>
          </a:p>
        </p:txBody>
      </p:sp>
      <p:sp>
        <p:nvSpPr>
          <p:cNvPr id="7" name="Flowchart: Or 6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397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 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9A787-2975-4F96-8977-BBC548A07E9A}" type="slidenum">
              <a:rPr lang="fr-FR"/>
              <a:pPr>
                <a:defRPr/>
              </a:pPr>
              <a:t>185</a:t>
            </a:fld>
            <a:endParaRPr lang="fr-FR"/>
          </a:p>
        </p:txBody>
      </p:sp>
      <p:pic>
        <p:nvPicPr>
          <p:cNvPr id="399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2500313"/>
            <a:ext cx="8294688" cy="2214562"/>
          </a:xfrm>
        </p:spPr>
      </p:pic>
      <p:sp>
        <p:nvSpPr>
          <p:cNvPr id="8" name="TextBox 7"/>
          <p:cNvSpPr txBox="1"/>
          <p:nvPr/>
        </p:nvSpPr>
        <p:spPr>
          <a:xfrm>
            <a:off x="500063" y="1500188"/>
            <a:ext cx="7850187" cy="8302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Trouver le répertoire de travail à l’aide de la propriété </a:t>
            </a:r>
            <a:r>
              <a:rPr lang="fr-FR" sz="2400" b="1" dirty="0">
                <a:solidFill>
                  <a:srgbClr val="7030A0"/>
                </a:solidFill>
              </a:rPr>
              <a:t>user.dir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Bien définir le </a:t>
            </a:r>
            <a:r>
              <a:rPr lang="fr-FR" sz="2400" dirty="0" err="1"/>
              <a:t>path</a:t>
            </a:r>
            <a:r>
              <a:rPr lang="fr-FR" sz="2400" dirty="0"/>
              <a:t> à l’aide de la propriété </a:t>
            </a:r>
            <a:r>
              <a:rPr lang="fr-FR" sz="2400" b="1" dirty="0" err="1">
                <a:solidFill>
                  <a:srgbClr val="7030A0"/>
                </a:solidFill>
              </a:rPr>
              <a:t>file.separator</a:t>
            </a:r>
            <a:endParaRPr lang="fr-FR" sz="2400" b="1" dirty="0">
              <a:solidFill>
                <a:srgbClr val="7030A0"/>
              </a:solidFill>
            </a:endParaRPr>
          </a:p>
        </p:txBody>
      </p:sp>
      <p:sp>
        <p:nvSpPr>
          <p:cNvPr id="9" name="Flowchart: Or 8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191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A partir du dernier exercice, garder les informations relatives à la connexion à la base des données dans un fichier de propriétés </a:t>
            </a:r>
          </a:p>
          <a:p>
            <a:pPr lvl="1"/>
            <a:r>
              <a:rPr lang="fr-FR" smtClean="0"/>
              <a:t>Driver </a:t>
            </a:r>
          </a:p>
          <a:p>
            <a:pPr lvl="1"/>
            <a:r>
              <a:rPr lang="fr-FR" smtClean="0"/>
              <a:t>URL</a:t>
            </a:r>
          </a:p>
          <a:p>
            <a:pPr lvl="1"/>
            <a:r>
              <a:rPr lang="fr-FR" smtClean="0"/>
              <a:t>Login</a:t>
            </a:r>
          </a:p>
          <a:p>
            <a:pPr lvl="1"/>
            <a:r>
              <a:rPr lang="fr-FR" smtClean="0"/>
              <a:t>Password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958C8-8494-4357-8EA9-9C43707F1D2F}" type="slidenum">
              <a:rPr lang="fr-FR"/>
              <a:pPr>
                <a:defRPr/>
              </a:pPr>
              <a:t>186</a:t>
            </a:fld>
            <a:endParaRPr lang="fr-FR"/>
          </a:p>
        </p:txBody>
      </p:sp>
      <p:sp>
        <p:nvSpPr>
          <p:cNvPr id="6" name="Flowchart: Or 5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Box 16"/>
          <p:cNvSpPr txBox="1"/>
          <p:nvPr/>
        </p:nvSpPr>
        <p:spPr>
          <a:xfrm>
            <a:off x="7956376" y="20420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2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fr-FR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Prj</a:t>
            </a:r>
            <a:endParaRPr lang="fr-F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0174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357313" y="71438"/>
            <a:ext cx="7329487" cy="1143000"/>
          </a:xfrm>
        </p:spPr>
        <p:txBody>
          <a:bodyPr/>
          <a:lstStyle/>
          <a:p>
            <a:pPr eaLnBrk="1" hangingPunct="1"/>
            <a:r>
              <a:rPr lang="fr-FR" dirty="0" smtClean="0">
                <a:latin typeface="Calibri" charset="0"/>
              </a:rPr>
              <a:t>Internationalisation</a:t>
            </a:r>
            <a:endParaRPr lang="fr-FR" dirty="0">
              <a:latin typeface="Calibri" charset="0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 eaLnBrk="1" hangingPunct="1"/>
            <a:r>
              <a:rPr lang="fr-FR" dirty="0" smtClean="0">
                <a:latin typeface="Calibri" charset="0"/>
              </a:rPr>
              <a:t>Traduction </a:t>
            </a:r>
            <a:r>
              <a:rPr lang="fr-FR" dirty="0">
                <a:latin typeface="Calibri" charset="0"/>
              </a:rPr>
              <a:t>de </a:t>
            </a:r>
            <a:r>
              <a:rPr lang="fr-FR" dirty="0" smtClean="0">
                <a:latin typeface="Calibri" charset="0"/>
              </a:rPr>
              <a:t>l</a:t>
            </a:r>
            <a:r>
              <a:rPr lang="en-US" altLang="ja-JP" dirty="0" smtClean="0">
                <a:latin typeface="Calibri" charset="0"/>
              </a:rPr>
              <a:t>’</a:t>
            </a:r>
            <a:r>
              <a:rPr lang="fr-FR" dirty="0" smtClean="0">
                <a:latin typeface="Calibri" charset="0"/>
              </a:rPr>
              <a:t>interface aux </a:t>
            </a:r>
            <a:r>
              <a:rPr lang="fr-FR" dirty="0">
                <a:latin typeface="Calibri" charset="0"/>
              </a:rPr>
              <a:t>pays de destination </a:t>
            </a:r>
          </a:p>
          <a:p>
            <a:pPr lvl="1"/>
            <a:r>
              <a:rPr lang="fr-FR" dirty="0" smtClean="0">
                <a:latin typeface="Calibri" charset="0"/>
              </a:rPr>
              <a:t>Format des chiffres, des divises, des dates…</a:t>
            </a:r>
          </a:p>
          <a:p>
            <a:pPr lvl="1" eaLnBrk="1" hangingPunct="1"/>
            <a:r>
              <a:rPr lang="fr-FR" dirty="0" smtClean="0">
                <a:latin typeface="Calibri" charset="0"/>
              </a:rPr>
              <a:t>Traduction </a:t>
            </a:r>
            <a:r>
              <a:rPr lang="fr-FR" dirty="0">
                <a:latin typeface="Calibri" charset="0"/>
              </a:rPr>
              <a:t>des messages, boutons, </a:t>
            </a:r>
            <a:r>
              <a:rPr lang="fr-FR" dirty="0" smtClean="0">
                <a:latin typeface="Calibri" charset="0"/>
              </a:rPr>
              <a:t>labels…</a:t>
            </a:r>
          </a:p>
          <a:p>
            <a:r>
              <a:rPr lang="fr-FR" dirty="0" smtClean="0">
                <a:latin typeface="Calibri" charset="0"/>
              </a:rPr>
              <a:t>Principe de « </a:t>
            </a:r>
            <a:r>
              <a:rPr lang="fr-FR" b="1" dirty="0" smtClean="0">
                <a:solidFill>
                  <a:srgbClr val="1F497D"/>
                </a:solidFill>
                <a:latin typeface="Calibri" charset="0"/>
              </a:rPr>
              <a:t>Locale</a:t>
            </a:r>
            <a:r>
              <a:rPr lang="fr-FR" dirty="0" smtClean="0">
                <a:latin typeface="Calibri" charset="0"/>
              </a:rPr>
              <a:t> » : langue et pays  </a:t>
            </a:r>
          </a:p>
          <a:p>
            <a:pPr lvl="1"/>
            <a:r>
              <a:rPr lang="fr-FR" dirty="0" smtClean="0">
                <a:latin typeface="Calibri" charset="0"/>
              </a:rPr>
              <a:t>FR, CH </a:t>
            </a:r>
            <a:r>
              <a:rPr lang="fr-FR" dirty="0" smtClean="0">
                <a:latin typeface="Calibri" charset="0"/>
                <a:sym typeface="Wingdings"/>
              </a:rPr>
              <a:t></a:t>
            </a:r>
            <a:r>
              <a:rPr lang="fr-FR" dirty="0" smtClean="0">
                <a:latin typeface="Calibri" charset="0"/>
              </a:rPr>
              <a:t> Français en Suisse	</a:t>
            </a:r>
          </a:p>
          <a:p>
            <a:pPr lvl="2"/>
            <a:r>
              <a:rPr lang="fr-FR" b="1" dirty="0" smtClean="0">
                <a:solidFill>
                  <a:srgbClr val="1F497D"/>
                </a:solidFill>
                <a:latin typeface="Calibri" charset="0"/>
              </a:rPr>
              <a:t>new </a:t>
            </a:r>
            <a:r>
              <a:rPr lang="fr-FR" b="1" dirty="0">
                <a:solidFill>
                  <a:srgbClr val="1F497D"/>
                </a:solidFill>
                <a:latin typeface="Calibri" charset="0"/>
              </a:rPr>
              <a:t>Locale("FR", "CH")</a:t>
            </a:r>
            <a:endParaRPr lang="fr-FR" b="1" dirty="0" smtClean="0">
              <a:solidFill>
                <a:srgbClr val="1F497D"/>
              </a:solidFill>
              <a:latin typeface="Calibri" charset="0"/>
            </a:endParaRPr>
          </a:p>
          <a:p>
            <a:pPr lvl="1"/>
            <a:r>
              <a:rPr lang="fr-FR" dirty="0" smtClean="0">
                <a:latin typeface="Calibri" charset="0"/>
              </a:rPr>
              <a:t>Locale par défaut</a:t>
            </a:r>
          </a:p>
          <a:p>
            <a:pPr lvl="2"/>
            <a:r>
              <a:rPr lang="fr-FR" b="1" dirty="0" err="1">
                <a:solidFill>
                  <a:srgbClr val="1F497D"/>
                </a:solidFill>
                <a:latin typeface="Calibri" charset="0"/>
              </a:rPr>
              <a:t>Locale.getDefault</a:t>
            </a:r>
            <a:r>
              <a:rPr lang="fr-FR" b="1" dirty="0">
                <a:solidFill>
                  <a:srgbClr val="1F497D"/>
                </a:solidFill>
                <a:latin typeface="Calibri" charset="0"/>
              </a:rPr>
              <a:t>()</a:t>
            </a:r>
            <a:endParaRPr lang="fr-FR" b="1" dirty="0" smtClean="0">
              <a:solidFill>
                <a:srgbClr val="1F497D"/>
              </a:solidFill>
              <a:latin typeface="Calibri" charset="0"/>
              <a:sym typeface="Wingdings"/>
            </a:endParaRPr>
          </a:p>
          <a:p>
            <a:pPr eaLnBrk="1" hangingPunct="1"/>
            <a:endParaRPr lang="fr-FR" dirty="0"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7E7D8D3-E13B-C045-A494-1D44830CA011}" type="datetime1">
              <a:rPr lang="fr-FR">
                <a:solidFill>
                  <a:srgbClr val="898989"/>
                </a:solidFill>
                <a:latin typeface="Calibri" charset="0"/>
              </a:rPr>
              <a:pPr eaLnBrk="1" hangingPunct="1"/>
              <a:t>29/08/13</a:t>
            </a:fld>
            <a:endParaRPr lang="fr-FR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06E7115-FA62-4845-A565-20ED82D49035}" type="slidenum">
              <a:rPr lang="fr-FR">
                <a:solidFill>
                  <a:srgbClr val="898989"/>
                </a:solidFill>
                <a:latin typeface="Calibri" charset="0"/>
              </a:rPr>
              <a:pPr eaLnBrk="1" hangingPunct="1"/>
              <a:t>187</a:t>
            </a:fld>
            <a:endParaRPr lang="fr-FR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289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alibri" charset="0"/>
              </a:rPr>
              <a:t>Internationalisation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896544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Mise en forme des chiffres :  </a:t>
            </a:r>
            <a:r>
              <a:rPr lang="fr-FR" b="1" dirty="0" err="1" smtClean="0">
                <a:solidFill>
                  <a:schemeClr val="tx2"/>
                </a:solidFill>
                <a:latin typeface="Calibri" charset="0"/>
              </a:rPr>
              <a:t>NumberFormat</a:t>
            </a:r>
            <a:r>
              <a:rPr lang="fr-FR" b="1" dirty="0" smtClean="0">
                <a:solidFill>
                  <a:schemeClr val="tx2"/>
                </a:solidFill>
                <a:latin typeface="Calibri" charset="0"/>
              </a:rPr>
              <a:t> </a:t>
            </a:r>
            <a:endParaRPr lang="fr-FR" dirty="0" smtClean="0"/>
          </a:p>
          <a:p>
            <a:pPr lvl="1"/>
            <a:r>
              <a:rPr lang="fr-FR" dirty="0" err="1" smtClean="0">
                <a:latin typeface="Calibri" charset="0"/>
              </a:rPr>
              <a:t>NumberFormat.</a:t>
            </a:r>
            <a:r>
              <a:rPr lang="fr-FR" b="1" dirty="0" err="1" smtClean="0">
                <a:solidFill>
                  <a:schemeClr val="tx2"/>
                </a:solidFill>
                <a:latin typeface="Calibri" charset="0"/>
              </a:rPr>
              <a:t>getNumberInstance</a:t>
            </a:r>
            <a:r>
              <a:rPr lang="fr-FR" dirty="0">
                <a:latin typeface="Calibri" charset="0"/>
              </a:rPr>
              <a:t>(locale)</a:t>
            </a:r>
          </a:p>
          <a:p>
            <a:pPr lvl="1"/>
            <a:r>
              <a:rPr lang="fr-FR" dirty="0" err="1" smtClean="0">
                <a:latin typeface="Calibri" charset="0"/>
              </a:rPr>
              <a:t>numberformat.</a:t>
            </a:r>
            <a:r>
              <a:rPr lang="fr-FR" b="1" dirty="0" err="1" smtClean="0">
                <a:solidFill>
                  <a:srgbClr val="1F497D"/>
                </a:solidFill>
                <a:latin typeface="Calibri" charset="0"/>
              </a:rPr>
              <a:t>format</a:t>
            </a:r>
            <a:r>
              <a:rPr lang="fr-FR" dirty="0" smtClean="0">
                <a:solidFill>
                  <a:srgbClr val="7030A0"/>
                </a:solidFill>
                <a:latin typeface="Calibri" charset="0"/>
              </a:rPr>
              <a:t> </a:t>
            </a:r>
            <a:r>
              <a:rPr lang="fr-FR" dirty="0">
                <a:latin typeface="Calibri" charset="0"/>
              </a:rPr>
              <a:t>(nombre)</a:t>
            </a:r>
          </a:p>
          <a:p>
            <a:pPr lvl="1">
              <a:lnSpc>
                <a:spcPct val="90000"/>
              </a:lnSpc>
            </a:pPr>
            <a:r>
              <a:rPr lang="fr-FR" dirty="0" err="1" smtClean="0">
                <a:latin typeface="Calibri" charset="0"/>
              </a:rPr>
              <a:t>Parse</a:t>
            </a:r>
            <a:r>
              <a:rPr lang="fr-FR" dirty="0" smtClean="0">
                <a:latin typeface="Calibri" charset="0"/>
              </a:rPr>
              <a:t> des chiffres formatés </a:t>
            </a:r>
          </a:p>
          <a:p>
            <a:pPr lvl="2">
              <a:lnSpc>
                <a:spcPct val="90000"/>
              </a:lnSpc>
            </a:pPr>
            <a:r>
              <a:rPr lang="fr-FR" dirty="0" err="1" smtClean="0">
                <a:latin typeface="Calibri" charset="0"/>
              </a:rPr>
              <a:t>Number</a:t>
            </a:r>
            <a:r>
              <a:rPr lang="fr-FR" dirty="0" smtClean="0">
                <a:latin typeface="Calibri" charset="0"/>
              </a:rPr>
              <a:t>  nb = </a:t>
            </a:r>
            <a:r>
              <a:rPr lang="fr-FR" dirty="0" err="1" smtClean="0">
                <a:latin typeface="Calibri" charset="0"/>
              </a:rPr>
              <a:t>nbformat.</a:t>
            </a:r>
            <a:r>
              <a:rPr lang="fr-FR" b="1" dirty="0" err="1" smtClean="0">
                <a:solidFill>
                  <a:srgbClr val="1F497D"/>
                </a:solidFill>
                <a:latin typeface="Calibri" charset="0"/>
              </a:rPr>
              <a:t>parse</a:t>
            </a:r>
            <a:r>
              <a:rPr lang="fr-FR" dirty="0" smtClean="0">
                <a:latin typeface="Calibri" charset="0"/>
              </a:rPr>
              <a:t>( </a:t>
            </a:r>
            <a:r>
              <a:rPr lang="fr-FR" i="1" dirty="0" err="1" smtClean="0">
                <a:latin typeface="Calibri" charset="0"/>
              </a:rPr>
              <a:t>string.trim</a:t>
            </a:r>
            <a:r>
              <a:rPr lang="fr-FR" i="1" dirty="0" smtClean="0">
                <a:latin typeface="Calibri" charset="0"/>
              </a:rPr>
              <a:t>() </a:t>
            </a:r>
            <a:r>
              <a:rPr lang="fr-FR" dirty="0" smtClean="0">
                <a:latin typeface="Calibri" charset="0"/>
              </a:rPr>
              <a:t>)</a:t>
            </a:r>
          </a:p>
          <a:p>
            <a:r>
              <a:rPr lang="fr-FR" dirty="0" smtClean="0"/>
              <a:t>Mise en forme des divises (monnaie) : </a:t>
            </a:r>
          </a:p>
          <a:p>
            <a:pPr lvl="1"/>
            <a:r>
              <a:rPr lang="fr-FR" b="1" dirty="0" err="1" smtClean="0">
                <a:solidFill>
                  <a:schemeClr val="tx2"/>
                </a:solidFill>
                <a:latin typeface="Calibri" charset="0"/>
              </a:rPr>
              <a:t>NumberFormat</a:t>
            </a:r>
            <a:endParaRPr lang="fr-FR" b="1" dirty="0" smtClean="0">
              <a:solidFill>
                <a:schemeClr val="tx2"/>
              </a:solidFill>
              <a:latin typeface="Calibri" charset="0"/>
            </a:endParaRPr>
          </a:p>
          <a:p>
            <a:pPr lvl="2">
              <a:lnSpc>
                <a:spcPct val="90000"/>
              </a:lnSpc>
            </a:pPr>
            <a:r>
              <a:rPr lang="fr-FR" dirty="0" err="1">
                <a:latin typeface="Calibri" charset="0"/>
              </a:rPr>
              <a:t>NumberFormat.</a:t>
            </a:r>
            <a:r>
              <a:rPr lang="fr-FR" b="1" dirty="0" err="1">
                <a:solidFill>
                  <a:srgbClr val="1F497D"/>
                </a:solidFill>
                <a:latin typeface="Calibri" charset="0"/>
              </a:rPr>
              <a:t>getCurrencyInstance</a:t>
            </a:r>
            <a:r>
              <a:rPr lang="fr-FR" dirty="0">
                <a:latin typeface="Calibri" charset="0"/>
              </a:rPr>
              <a:t>(locale</a:t>
            </a:r>
            <a:r>
              <a:rPr lang="fr-FR" dirty="0" smtClean="0">
                <a:latin typeface="Calibri" charset="0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fr-FR" dirty="0" err="1" smtClean="0">
                <a:latin typeface="Calibri" charset="0"/>
              </a:rPr>
              <a:t>nbformat.</a:t>
            </a:r>
            <a:r>
              <a:rPr lang="fr-FR" b="1" dirty="0" err="1" smtClean="0">
                <a:solidFill>
                  <a:srgbClr val="1F497D"/>
                </a:solidFill>
                <a:latin typeface="Calibri" charset="0"/>
              </a:rPr>
              <a:t>format</a:t>
            </a:r>
            <a:r>
              <a:rPr lang="fr-FR" dirty="0" smtClean="0">
                <a:latin typeface="Calibri" charset="0"/>
              </a:rPr>
              <a:t>(monnaie) </a:t>
            </a:r>
            <a:endParaRPr lang="fr-FR" dirty="0" smtClean="0"/>
          </a:p>
          <a:p>
            <a:pPr lvl="2">
              <a:lnSpc>
                <a:spcPct val="90000"/>
              </a:lnSpc>
            </a:pPr>
            <a:r>
              <a:rPr lang="fr-FR" dirty="0" err="1" smtClean="0">
                <a:solidFill>
                  <a:srgbClr val="000000"/>
                </a:solidFill>
                <a:latin typeface="Calibri" charset="0"/>
              </a:rPr>
              <a:t>nbformat</a:t>
            </a:r>
            <a:r>
              <a:rPr lang="fr-FR" b="1" dirty="0" err="1" smtClean="0">
                <a:solidFill>
                  <a:srgbClr val="7030A0"/>
                </a:solidFill>
                <a:latin typeface="Calibri" charset="0"/>
              </a:rPr>
              <a:t>.</a:t>
            </a:r>
            <a:r>
              <a:rPr lang="fr-FR" b="1" dirty="0" err="1" smtClean="0">
                <a:solidFill>
                  <a:srgbClr val="1F497D"/>
                </a:solidFill>
                <a:latin typeface="Calibri" charset="0"/>
              </a:rPr>
              <a:t>setCurrency</a:t>
            </a:r>
            <a:r>
              <a:rPr lang="fr-FR" b="1" dirty="0" smtClean="0">
                <a:solidFill>
                  <a:srgbClr val="7030A0"/>
                </a:solidFill>
                <a:latin typeface="Calibri" charset="0"/>
              </a:rPr>
              <a:t>(</a:t>
            </a:r>
            <a:r>
              <a:rPr lang="fr-FR" dirty="0" err="1" smtClean="0">
                <a:solidFill>
                  <a:srgbClr val="000000"/>
                </a:solidFill>
                <a:latin typeface="Calibri" charset="0"/>
              </a:rPr>
              <a:t>currency</a:t>
            </a:r>
            <a:r>
              <a:rPr lang="fr-FR" b="1" dirty="0" smtClean="0">
                <a:solidFill>
                  <a:srgbClr val="7030A0"/>
                </a:solidFill>
                <a:latin typeface="Calibri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fr-FR" b="1" dirty="0" err="1" smtClean="0">
                <a:solidFill>
                  <a:schemeClr val="tx2"/>
                </a:solidFill>
                <a:latin typeface="Calibri" charset="0"/>
              </a:rPr>
              <a:t>Currency</a:t>
            </a:r>
            <a:endParaRPr lang="fr-FR" dirty="0" smtClean="0">
              <a:latin typeface="Calibri" charset="0"/>
            </a:endParaRPr>
          </a:p>
          <a:p>
            <a:pPr lvl="2">
              <a:lnSpc>
                <a:spcPct val="90000"/>
              </a:lnSpc>
            </a:pPr>
            <a:r>
              <a:rPr lang="fr-FR" dirty="0" err="1" smtClean="0">
                <a:latin typeface="Calibri" charset="0"/>
              </a:rPr>
              <a:t>Currency.</a:t>
            </a:r>
            <a:r>
              <a:rPr lang="fr-FR" b="1" dirty="0" err="1" smtClean="0">
                <a:solidFill>
                  <a:srgbClr val="1F497D"/>
                </a:solidFill>
                <a:latin typeface="Calibri" charset="0"/>
              </a:rPr>
              <a:t>getInstancy</a:t>
            </a:r>
            <a:r>
              <a:rPr lang="fr-FR" dirty="0">
                <a:latin typeface="Calibri" charset="0"/>
              </a:rPr>
              <a:t>("</a:t>
            </a:r>
            <a:r>
              <a:rPr lang="fr-FR" dirty="0">
                <a:solidFill>
                  <a:srgbClr val="7030A0"/>
                </a:solidFill>
                <a:latin typeface="Calibri" charset="0"/>
              </a:rPr>
              <a:t>EUR</a:t>
            </a:r>
            <a:r>
              <a:rPr lang="fr-FR" dirty="0">
                <a:latin typeface="Calibri" charset="0"/>
              </a:rPr>
              <a:t>") </a:t>
            </a:r>
            <a:r>
              <a:rPr lang="fr-FR" dirty="0" smtClean="0">
                <a:latin typeface="Calibri" charset="0"/>
              </a:rPr>
              <a:t> ou .</a:t>
            </a:r>
            <a:r>
              <a:rPr lang="fr-FR" b="1" dirty="0" err="1" smtClean="0">
                <a:solidFill>
                  <a:srgbClr val="1F497D"/>
                </a:solidFill>
                <a:latin typeface="Calibri" charset="0"/>
              </a:rPr>
              <a:t>getInstancy</a:t>
            </a:r>
            <a:r>
              <a:rPr lang="fr-FR" dirty="0" smtClean="0">
                <a:latin typeface="Calibri" charset="0"/>
              </a:rPr>
              <a:t>(locale)</a:t>
            </a:r>
          </a:p>
          <a:p>
            <a:pPr lvl="2">
              <a:lnSpc>
                <a:spcPct val="90000"/>
              </a:lnSpc>
            </a:pPr>
            <a:r>
              <a:rPr lang="fr-FR" dirty="0" err="1">
                <a:latin typeface="Calibri" charset="0"/>
              </a:rPr>
              <a:t>c</a:t>
            </a:r>
            <a:r>
              <a:rPr lang="fr-FR" dirty="0" err="1" smtClean="0">
                <a:latin typeface="Calibri" charset="0"/>
              </a:rPr>
              <a:t>urr.</a:t>
            </a:r>
            <a:r>
              <a:rPr lang="fr-FR" b="1" dirty="0" err="1" smtClean="0">
                <a:solidFill>
                  <a:srgbClr val="1F497D"/>
                </a:solidFill>
                <a:latin typeface="Calibri" charset="0"/>
              </a:rPr>
              <a:t>getSymbol</a:t>
            </a:r>
            <a:r>
              <a:rPr lang="fr-FR" dirty="0" smtClean="0">
                <a:latin typeface="Calibri" charset="0"/>
              </a:rPr>
              <a:t>(locale)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15B3-16A3-4905-B4F3-EB38921B7931}" type="datetime1">
              <a:rPr lang="fr-FR" smtClean="0"/>
              <a:t>29/08/13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188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09125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alibri" charset="0"/>
              </a:rPr>
              <a:t>Internationalisation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15B3-16A3-4905-B4F3-EB38921B7931}" type="datetime1">
              <a:rPr lang="fr-FR" smtClean="0"/>
              <a:t>31/08/13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189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84784"/>
            <a:ext cx="3969330" cy="1368152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2420888"/>
            <a:ext cx="3969330" cy="1368152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0" name="ZoneTexte 9"/>
          <p:cNvSpPr txBox="1"/>
          <p:nvPr/>
        </p:nvSpPr>
        <p:spPr>
          <a:xfrm>
            <a:off x="755576" y="2996952"/>
            <a:ext cx="2610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Valeurs non formatées</a:t>
            </a:r>
            <a:endParaRPr lang="fr-FR" sz="20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5868144" y="1988840"/>
            <a:ext cx="2139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Valeurs formatées</a:t>
            </a:r>
            <a:endParaRPr lang="fr-FR" sz="2000" b="1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146128"/>
            <a:ext cx="7535043" cy="259524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644008" y="1196752"/>
            <a:ext cx="4347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review.ihm.international.LocaleDemoMain</a:t>
            </a:r>
            <a:endParaRPr lang="fr-FR" i="1" dirty="0" smtClean="0"/>
          </a:p>
          <a:p>
            <a:r>
              <a:rPr lang="fr-FR" i="1" dirty="0" err="1" smtClean="0"/>
              <a:t>review.ihm.international.LocaleDemoFrame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203148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2204864"/>
            <a:ext cx="4205845" cy="424847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Héritage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340768"/>
            <a:ext cx="8640960" cy="487680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1F497D"/>
                </a:solidFill>
              </a:rPr>
              <a:t>Surcharge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smtClean="0"/>
              <a:t>&amp; </a:t>
            </a:r>
            <a:r>
              <a:rPr lang="fr-FR" b="1" dirty="0" smtClean="0">
                <a:solidFill>
                  <a:srgbClr val="1F497D"/>
                </a:solidFill>
              </a:rPr>
              <a:t>Redéfinition</a:t>
            </a:r>
          </a:p>
          <a:p>
            <a:pPr marL="2252663" lvl="1" indent="-182563"/>
            <a:r>
              <a:rPr lang="fr-FR" b="1" dirty="0" smtClean="0"/>
              <a:t>Redéfinition</a:t>
            </a:r>
            <a:r>
              <a:rPr lang="fr-FR" dirty="0" smtClean="0"/>
              <a:t> : </a:t>
            </a:r>
            <a:r>
              <a:rPr lang="fr-FR" dirty="0"/>
              <a:t>Changement de comportement</a:t>
            </a:r>
          </a:p>
          <a:p>
            <a:pPr marL="2618740" lvl="3" indent="0">
              <a:buNone/>
            </a:pPr>
            <a:r>
              <a:rPr lang="fr-FR" dirty="0" smtClean="0"/>
              <a:t>public </a:t>
            </a:r>
            <a:r>
              <a:rPr lang="fr-FR" dirty="0" err="1" smtClean="0"/>
              <a:t>float</a:t>
            </a:r>
            <a:r>
              <a:rPr lang="fr-FR" dirty="0" smtClean="0"/>
              <a:t> calcul() {return </a:t>
            </a:r>
            <a:r>
              <a:rPr lang="fr-FR" dirty="0" err="1" smtClean="0"/>
              <a:t>this.getA</a:t>
            </a:r>
            <a:r>
              <a:rPr lang="fr-FR" dirty="0" smtClean="0"/>
              <a:t>() </a:t>
            </a:r>
            <a:r>
              <a:rPr lang="fr-FR" b="1" dirty="0" smtClean="0"/>
              <a:t>+</a:t>
            </a:r>
            <a:r>
              <a:rPr lang="fr-FR" dirty="0" smtClean="0"/>
              <a:t> </a:t>
            </a:r>
            <a:r>
              <a:rPr lang="fr-FR" dirty="0" err="1" smtClean="0"/>
              <a:t>this.getB</a:t>
            </a:r>
            <a:r>
              <a:rPr lang="fr-FR" dirty="0" smtClean="0"/>
              <a:t>(); }</a:t>
            </a:r>
          </a:p>
          <a:p>
            <a:pPr marL="2618740" lvl="3" indent="0">
              <a:buNone/>
            </a:pPr>
            <a:r>
              <a:rPr lang="fr-FR" dirty="0" smtClean="0"/>
              <a:t>public </a:t>
            </a:r>
            <a:r>
              <a:rPr lang="fr-FR" dirty="0" err="1" smtClean="0"/>
              <a:t>float</a:t>
            </a:r>
            <a:r>
              <a:rPr lang="fr-FR" dirty="0" smtClean="0"/>
              <a:t> calcul() {return </a:t>
            </a:r>
            <a:r>
              <a:rPr lang="fr-FR" dirty="0" err="1"/>
              <a:t>this.getA</a:t>
            </a:r>
            <a:r>
              <a:rPr lang="fr-FR" dirty="0"/>
              <a:t>() </a:t>
            </a:r>
            <a:r>
              <a:rPr lang="fr-FR" b="1" dirty="0" smtClean="0"/>
              <a:t>*</a:t>
            </a:r>
            <a:r>
              <a:rPr lang="fr-FR" dirty="0" smtClean="0"/>
              <a:t> </a:t>
            </a:r>
            <a:r>
              <a:rPr lang="fr-FR" dirty="0" err="1"/>
              <a:t>this.getB</a:t>
            </a:r>
            <a:r>
              <a:rPr lang="fr-FR" dirty="0"/>
              <a:t>(); </a:t>
            </a:r>
            <a:r>
              <a:rPr lang="fr-FR" dirty="0" smtClean="0"/>
              <a:t>}</a:t>
            </a:r>
          </a:p>
          <a:p>
            <a:pPr marL="2252663" lvl="1" indent="-182563">
              <a:spcBef>
                <a:spcPts val="1176"/>
              </a:spcBef>
            </a:pPr>
            <a:r>
              <a:rPr lang="fr-FR" b="1" dirty="0" smtClean="0"/>
              <a:t>Surcharge</a:t>
            </a:r>
            <a:r>
              <a:rPr lang="fr-FR" dirty="0" smtClean="0"/>
              <a:t> : </a:t>
            </a:r>
            <a:r>
              <a:rPr lang="fr-FR" dirty="0"/>
              <a:t> Nouvelle </a:t>
            </a:r>
            <a:r>
              <a:rPr lang="fr-FR" dirty="0" smtClean="0"/>
              <a:t>méthode</a:t>
            </a:r>
          </a:p>
          <a:p>
            <a:pPr marL="4027487" lvl="3" indent="0">
              <a:buNone/>
            </a:pPr>
            <a:r>
              <a:rPr lang="fr-FR" dirty="0" smtClean="0"/>
              <a:t>public </a:t>
            </a:r>
            <a:r>
              <a:rPr lang="fr-FR" dirty="0" err="1" smtClean="0"/>
              <a:t>float</a:t>
            </a:r>
            <a:r>
              <a:rPr lang="fr-FR" dirty="0" smtClean="0"/>
              <a:t> calcul(</a:t>
            </a:r>
            <a:r>
              <a:rPr lang="fr-FR" b="1" dirty="0" err="1" smtClean="0"/>
              <a:t>float</a:t>
            </a:r>
            <a:r>
              <a:rPr lang="fr-FR" b="1" dirty="0" smtClean="0"/>
              <a:t> par</a:t>
            </a:r>
            <a:r>
              <a:rPr lang="fr-FR" dirty="0" smtClean="0"/>
              <a:t>) {</a:t>
            </a:r>
            <a:br>
              <a:rPr lang="fr-FR" dirty="0" smtClean="0"/>
            </a:br>
            <a:r>
              <a:rPr lang="fr-FR" dirty="0" smtClean="0"/>
              <a:t>		return par * </a:t>
            </a:r>
            <a:r>
              <a:rPr lang="fr-FR" b="1" dirty="0" err="1" smtClean="0">
                <a:solidFill>
                  <a:srgbClr val="1F497D"/>
                </a:solidFill>
              </a:rPr>
              <a:t>super</a:t>
            </a:r>
            <a:r>
              <a:rPr lang="fr-FR" b="1" dirty="0" err="1" smtClean="0"/>
              <a:t>.calcul</a:t>
            </a:r>
            <a:r>
              <a:rPr lang="fr-FR" b="1" dirty="0" smtClean="0"/>
              <a:t>()</a:t>
            </a:r>
            <a:r>
              <a:rPr lang="fr-FR" dirty="0" smtClean="0"/>
              <a:t> ; }</a:t>
            </a:r>
          </a:p>
          <a:p>
            <a:pPr marL="4027487" lvl="3" indent="0">
              <a:buNone/>
            </a:pPr>
            <a:endParaRPr lang="fr-FR" dirty="0"/>
          </a:p>
          <a:p>
            <a:pPr marL="4027487" lvl="3" indent="0">
              <a:buNone/>
            </a:pPr>
            <a:r>
              <a:rPr lang="fr-FR" dirty="0"/>
              <a:t> </a:t>
            </a:r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3786-2596-8340-8ED9-AEF954F8EF13}" type="datetime1">
              <a:rPr lang="fr-FR" smtClean="0"/>
              <a:t>28/08/13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4716016" y="4725144"/>
            <a:ext cx="399593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1F497D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fr-FR" sz="2000" b="1" dirty="0" smtClean="0">
              <a:solidFill>
                <a:srgbClr val="1F497D"/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1F497D"/>
                </a:solidFill>
              </a:rPr>
              <a:t>super</a:t>
            </a:r>
            <a:r>
              <a:rPr lang="fr-FR" sz="2000" dirty="0" smtClean="0">
                <a:solidFill>
                  <a:srgbClr val="1F497D"/>
                </a:solidFill>
              </a:rPr>
              <a:t> 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dirty="0" smtClean="0"/>
              <a:t>référence à la </a:t>
            </a:r>
            <a:r>
              <a:rPr lang="fr-FR" dirty="0" err="1"/>
              <a:t>super-classe</a:t>
            </a:r>
            <a:r>
              <a:rPr lang="fr-FR" dirty="0"/>
              <a:t> </a:t>
            </a:r>
            <a:endParaRPr lang="fr-FR" dirty="0" smtClean="0"/>
          </a:p>
          <a:p>
            <a:pPr algn="ctr"/>
            <a:r>
              <a:rPr lang="fr-FR" dirty="0" smtClean="0"/>
              <a:t>comportement </a:t>
            </a:r>
            <a:r>
              <a:rPr lang="fr-FR" dirty="0"/>
              <a:t>de la </a:t>
            </a:r>
            <a:r>
              <a:rPr lang="fr-FR" dirty="0" err="1" smtClean="0"/>
              <a:t>super-classe</a:t>
            </a:r>
            <a:r>
              <a:rPr lang="fr-FR" dirty="0" smtClean="0"/>
              <a:t> reste </a:t>
            </a:r>
            <a:r>
              <a:rPr lang="fr-FR" dirty="0"/>
              <a:t>disponible </a:t>
            </a:r>
          </a:p>
        </p:txBody>
      </p:sp>
    </p:spTree>
    <p:extLst>
      <p:ext uri="{BB962C8B-B14F-4D97-AF65-F5344CB8AC3E}">
        <p14:creationId xmlns:p14="http://schemas.microsoft.com/office/powerpoint/2010/main" val="1948685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Internationalisation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3"/>
            <a:ext cx="8712968" cy="4824535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err="1" smtClean="0">
                <a:solidFill>
                  <a:srgbClr val="1F497D"/>
                </a:solidFill>
              </a:rPr>
              <a:t>ResourceBundle</a:t>
            </a:r>
            <a:r>
              <a:rPr lang="fr-FR" b="1" dirty="0" smtClean="0">
                <a:solidFill>
                  <a:srgbClr val="1F497D"/>
                </a:solidFill>
              </a:rPr>
              <a:t> </a:t>
            </a:r>
          </a:p>
          <a:p>
            <a:pPr lvl="1"/>
            <a:r>
              <a:rPr lang="fr-FR" dirty="0" smtClean="0"/>
              <a:t>Ensemble de ressources externes </a:t>
            </a:r>
            <a:br>
              <a:rPr lang="fr-FR" dirty="0" smtClean="0"/>
            </a:br>
            <a:r>
              <a:rPr lang="fr-FR" dirty="0" smtClean="0"/>
              <a:t>(messages, icônes…) nécessaires à l’application</a:t>
            </a:r>
          </a:p>
          <a:p>
            <a:pPr lvl="1"/>
            <a:r>
              <a:rPr lang="fr-FR" dirty="0" smtClean="0"/>
              <a:t>Ressources indiquées dans un fichier </a:t>
            </a:r>
            <a:r>
              <a:rPr lang="fr-FR" b="1" dirty="0" err="1" smtClean="0">
                <a:solidFill>
                  <a:srgbClr val="1F497D"/>
                </a:solidFill>
              </a:rPr>
              <a:t>properties</a:t>
            </a:r>
            <a:r>
              <a:rPr lang="fr-FR" b="1" dirty="0" smtClean="0"/>
              <a:t> </a:t>
            </a:r>
          </a:p>
          <a:p>
            <a:pPr lvl="2"/>
            <a:r>
              <a:rPr lang="fr-FR" sz="2600" dirty="0" smtClean="0"/>
              <a:t>Fichier </a:t>
            </a:r>
            <a:r>
              <a:rPr lang="fr-FR" sz="2600" b="1" dirty="0" err="1" smtClean="0">
                <a:solidFill>
                  <a:srgbClr val="1F497D"/>
                </a:solidFill>
              </a:rPr>
              <a:t>nomBundle_langue_pays.properties</a:t>
            </a:r>
            <a:endParaRPr lang="fr-FR" sz="2600" b="1" dirty="0" smtClean="0">
              <a:solidFill>
                <a:srgbClr val="1F497D"/>
              </a:solidFill>
            </a:endParaRPr>
          </a:p>
          <a:p>
            <a:pPr lvl="2"/>
            <a:r>
              <a:rPr lang="fr-FR" sz="2600" dirty="0"/>
              <a:t>Fichier dans le </a:t>
            </a:r>
            <a:r>
              <a:rPr lang="fr-FR" sz="2600" i="1" dirty="0" err="1"/>
              <a:t>classpath</a:t>
            </a:r>
            <a:r>
              <a:rPr lang="fr-FR" sz="2600" dirty="0"/>
              <a:t>, </a:t>
            </a:r>
            <a:r>
              <a:rPr lang="fr-FR" sz="2600" b="1" dirty="0"/>
              <a:t>comme une classe </a:t>
            </a:r>
          </a:p>
          <a:p>
            <a:pPr lvl="1"/>
            <a:r>
              <a:rPr lang="fr-FR" dirty="0" smtClean="0"/>
              <a:t>Obtention d’un Bundle : </a:t>
            </a:r>
          </a:p>
          <a:p>
            <a:pPr lvl="2"/>
            <a:r>
              <a:rPr lang="fr-FR" sz="2600" b="1" dirty="0" err="1">
                <a:solidFill>
                  <a:srgbClr val="1F497D"/>
                </a:solidFill>
              </a:rPr>
              <a:t>ResourceBundle.getBundle</a:t>
            </a:r>
            <a:r>
              <a:rPr lang="fr-FR" sz="2600" dirty="0"/>
              <a:t> </a:t>
            </a:r>
            <a:r>
              <a:rPr lang="fr-FR" sz="2600" dirty="0" smtClean="0"/>
              <a:t>(</a:t>
            </a:r>
            <a:r>
              <a:rPr lang="fr-FR" sz="2600" i="1" dirty="0" err="1" smtClean="0"/>
              <a:t>nomBundle</a:t>
            </a:r>
            <a:r>
              <a:rPr lang="fr-FR" sz="2600" dirty="0" smtClean="0"/>
              <a:t>, </a:t>
            </a:r>
            <a:r>
              <a:rPr lang="fr-FR" sz="2600" b="1" dirty="0"/>
              <a:t>locale</a:t>
            </a:r>
            <a:r>
              <a:rPr lang="fr-FR" sz="2600" dirty="0"/>
              <a:t>)</a:t>
            </a:r>
            <a:r>
              <a:rPr lang="fr-FR" sz="2600" dirty="0" smtClean="0"/>
              <a:t>;</a:t>
            </a:r>
          </a:p>
          <a:p>
            <a:pPr lvl="1"/>
            <a:r>
              <a:rPr lang="fr-FR" dirty="0" smtClean="0"/>
              <a:t>Obtention d’une propriété : </a:t>
            </a:r>
          </a:p>
          <a:p>
            <a:pPr lvl="2"/>
            <a:r>
              <a:rPr lang="fr-FR" sz="2600" dirty="0" err="1"/>
              <a:t>resbundle.</a:t>
            </a:r>
            <a:r>
              <a:rPr lang="fr-FR" sz="2600" b="1" dirty="0" err="1">
                <a:solidFill>
                  <a:srgbClr val="1F497D"/>
                </a:solidFill>
              </a:rPr>
              <a:t>getString</a:t>
            </a:r>
            <a:r>
              <a:rPr lang="fr-FR" sz="2600" dirty="0"/>
              <a:t>(</a:t>
            </a:r>
            <a:r>
              <a:rPr lang="fr-FR" sz="2600" dirty="0" smtClean="0"/>
              <a:t>"</a:t>
            </a:r>
            <a:r>
              <a:rPr lang="fr-FR" sz="2600" i="1" dirty="0" err="1" smtClean="0"/>
              <a:t>LabelLocales</a:t>
            </a:r>
            <a:r>
              <a:rPr lang="fr-FR" sz="2600" dirty="0" smtClean="0"/>
              <a:t>"</a:t>
            </a:r>
            <a:r>
              <a:rPr lang="fr-FR" sz="2600" dirty="0"/>
              <a:t>)</a:t>
            </a:r>
            <a:r>
              <a:rPr lang="fr-FR" sz="2600" dirty="0" smtClean="0"/>
              <a:t>;</a:t>
            </a:r>
          </a:p>
          <a:p>
            <a:pPr lvl="1"/>
            <a:r>
              <a:rPr lang="fr-FR" dirty="0" smtClean="0"/>
              <a:t>Exception : </a:t>
            </a:r>
            <a:r>
              <a:rPr lang="fr-FR" b="1" dirty="0" err="1" smtClean="0">
                <a:solidFill>
                  <a:srgbClr val="1F497D"/>
                </a:solidFill>
              </a:rPr>
              <a:t>MissingResourceException</a:t>
            </a:r>
            <a:endParaRPr lang="fr-FR" b="1" dirty="0">
              <a:solidFill>
                <a:srgbClr val="1F497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8EDA60D-E52C-664D-A245-F452560E07F7}" type="datetime1">
              <a:rPr lang="fr-FR" smtClean="0"/>
              <a:pPr/>
              <a:t>31/08/13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3DA5E97-B0CD-2141-A410-33E4A2EF2FAF}" type="slidenum">
              <a:rPr lang="fr-FR" smtClean="0"/>
              <a:pPr/>
              <a:t>190</a:t>
            </a:fld>
            <a:endParaRPr lang="fr-FR"/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5832648" y="1117774"/>
            <a:ext cx="3203848" cy="1231106"/>
          </a:xfrm>
          <a:prstGeom prst="rect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36000" tIns="0" rIns="0" bIns="0">
            <a:spAutoFit/>
          </a:bodyPr>
          <a:lstStyle/>
          <a:p>
            <a:pPr marL="0" lvl="2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Resources_en_US.properties</a:t>
            </a:r>
            <a:endParaRPr lang="fr-FR" sz="2000" b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chemeClr val="dk1"/>
                </a:solidFill>
              </a:rPr>
              <a:t>LabelLocales</a:t>
            </a:r>
            <a:r>
              <a:rPr lang="fr-FR" sz="2000" dirty="0">
                <a:solidFill>
                  <a:schemeClr val="dk1"/>
                </a:solidFill>
              </a:rPr>
              <a:t> = Locales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chemeClr val="dk1"/>
                </a:solidFill>
              </a:rPr>
              <a:t>LabelValues</a:t>
            </a:r>
            <a:r>
              <a:rPr lang="fr-FR" sz="2000" dirty="0">
                <a:solidFill>
                  <a:schemeClr val="dk1"/>
                </a:solidFill>
              </a:rPr>
              <a:t> = Values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chemeClr val="dk1"/>
                </a:solidFill>
              </a:rPr>
              <a:t>Title</a:t>
            </a:r>
            <a:r>
              <a:rPr lang="fr-FR" sz="2000" dirty="0">
                <a:solidFill>
                  <a:schemeClr val="dk1"/>
                </a:solidFill>
              </a:rPr>
              <a:t> = Resource </a:t>
            </a:r>
            <a:r>
              <a:rPr lang="fr-FR" sz="2000" dirty="0" err="1">
                <a:solidFill>
                  <a:schemeClr val="dk1"/>
                </a:solidFill>
              </a:rPr>
              <a:t>Demo</a:t>
            </a:r>
            <a:endParaRPr lang="fr-FR" sz="20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896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Internationalisation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15B3-16A3-4905-B4F3-EB38921B7931}" type="datetime1">
              <a:rPr lang="fr-FR" smtClean="0"/>
              <a:t>31/08/13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191</a:t>
            </a:fld>
            <a:endParaRPr lang="fr-FR"/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251520" y="1340768"/>
            <a:ext cx="4688528" cy="430887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200" dirty="0">
                <a:solidFill>
                  <a:srgbClr val="000000"/>
                </a:solidFill>
                <a:latin typeface="Calibri" charset="0"/>
              </a:rPr>
              <a:t>-</a:t>
            </a:r>
            <a:r>
              <a:rPr lang="fr-FR" sz="2200" dirty="0" err="1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fr-FR" sz="2200" b="1" dirty="0" err="1">
                <a:solidFill>
                  <a:srgbClr val="000000"/>
                </a:solidFill>
                <a:latin typeface="Calibri" charset="0"/>
              </a:rPr>
              <a:t>user.language</a:t>
            </a:r>
            <a:r>
              <a:rPr lang="fr-FR" sz="2200" dirty="0" smtClean="0">
                <a:solidFill>
                  <a:srgbClr val="000000"/>
                </a:solidFill>
                <a:latin typeface="Calibri" charset="0"/>
              </a:rPr>
              <a:t>=pt  </a:t>
            </a:r>
            <a:r>
              <a:rPr lang="fr-FR" sz="2200" dirty="0">
                <a:solidFill>
                  <a:srgbClr val="000000"/>
                </a:solidFill>
                <a:latin typeface="Calibri" charset="0"/>
              </a:rPr>
              <a:t>–</a:t>
            </a:r>
            <a:r>
              <a:rPr lang="fr-FR" sz="2200" dirty="0" err="1">
                <a:solidFill>
                  <a:srgbClr val="000000"/>
                </a:solidFill>
                <a:latin typeface="Calibri" charset="0"/>
              </a:rPr>
              <a:t>D</a:t>
            </a:r>
            <a:r>
              <a:rPr lang="fr-FR" sz="2200" b="1" dirty="0" err="1">
                <a:solidFill>
                  <a:srgbClr val="000000"/>
                </a:solidFill>
                <a:latin typeface="Calibri" charset="0"/>
              </a:rPr>
              <a:t>user.region</a:t>
            </a:r>
            <a:r>
              <a:rPr lang="fr-FR" sz="2200" dirty="0" smtClean="0">
                <a:solidFill>
                  <a:srgbClr val="000000"/>
                </a:solidFill>
                <a:latin typeface="Calibri" charset="0"/>
              </a:rPr>
              <a:t>=BR</a:t>
            </a:r>
            <a:endParaRPr lang="fr-FR" sz="22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76" y="2060848"/>
            <a:ext cx="3332482" cy="1148643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468489"/>
            <a:ext cx="3342594" cy="1152128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004145" y="3429000"/>
            <a:ext cx="4902935" cy="1231106"/>
          </a:xfrm>
          <a:prstGeom prst="rect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marL="0" lvl="2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 err="1">
                <a:solidFill>
                  <a:schemeClr val="dk1"/>
                </a:solidFill>
              </a:rPr>
              <a:t>ResourceBundleDemoFrame_fr_FR.properties</a:t>
            </a:r>
            <a:endParaRPr lang="fr-FR" sz="2000" b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chemeClr val="dk1"/>
                </a:solidFill>
              </a:rPr>
              <a:t>LabelLocales</a:t>
            </a:r>
            <a:r>
              <a:rPr lang="fr-FR" sz="2000" dirty="0">
                <a:solidFill>
                  <a:schemeClr val="dk1"/>
                </a:solidFill>
              </a:rPr>
              <a:t> = Localisations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chemeClr val="dk1"/>
                </a:solidFill>
              </a:rPr>
              <a:t>LabelValues</a:t>
            </a:r>
            <a:r>
              <a:rPr lang="fr-FR" sz="2000" dirty="0">
                <a:solidFill>
                  <a:schemeClr val="dk1"/>
                </a:solidFill>
              </a:rPr>
              <a:t> = Valeurs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chemeClr val="dk1"/>
                </a:solidFill>
              </a:rPr>
              <a:t>Title</a:t>
            </a:r>
            <a:r>
              <a:rPr lang="fr-FR" sz="2000" dirty="0">
                <a:solidFill>
                  <a:schemeClr val="dk1"/>
                </a:solidFill>
              </a:rPr>
              <a:t> = </a:t>
            </a:r>
            <a:r>
              <a:rPr lang="fr-FR" sz="2000" dirty="0" err="1">
                <a:solidFill>
                  <a:schemeClr val="dk1"/>
                </a:solidFill>
              </a:rPr>
              <a:t>Demonstrateur</a:t>
            </a:r>
            <a:r>
              <a:rPr lang="fr-FR" sz="2000" dirty="0">
                <a:solidFill>
                  <a:schemeClr val="dk1"/>
                </a:solidFill>
              </a:rPr>
              <a:t> Resource</a:t>
            </a:r>
            <a:endParaRPr lang="fr-FR" sz="20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23928" y="1988840"/>
            <a:ext cx="5063369" cy="1231106"/>
          </a:xfrm>
          <a:prstGeom prst="rect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marL="0" lvl="2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 err="1" smtClean="0">
                <a:solidFill>
                  <a:schemeClr val="dk1"/>
                </a:solidFill>
              </a:rPr>
              <a:t>ResourceBundleDemoFrame_en_US.properties</a:t>
            </a:r>
            <a:endParaRPr lang="fr-FR" sz="2000" b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chemeClr val="dk1"/>
                </a:solidFill>
              </a:rPr>
              <a:t>LabelLocales</a:t>
            </a:r>
            <a:r>
              <a:rPr lang="fr-FR" sz="2000" dirty="0">
                <a:solidFill>
                  <a:schemeClr val="dk1"/>
                </a:solidFill>
              </a:rPr>
              <a:t> = Locales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chemeClr val="dk1"/>
                </a:solidFill>
              </a:rPr>
              <a:t>LabelValues</a:t>
            </a:r>
            <a:r>
              <a:rPr lang="fr-FR" sz="2000" dirty="0">
                <a:solidFill>
                  <a:schemeClr val="dk1"/>
                </a:solidFill>
              </a:rPr>
              <a:t> = Values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chemeClr val="dk1"/>
                </a:solidFill>
              </a:rPr>
              <a:t>Title</a:t>
            </a:r>
            <a:r>
              <a:rPr lang="fr-FR" sz="2000" dirty="0">
                <a:solidFill>
                  <a:schemeClr val="dk1"/>
                </a:solidFill>
              </a:rPr>
              <a:t> = Resource </a:t>
            </a:r>
            <a:r>
              <a:rPr lang="fr-FR" sz="2000" dirty="0" err="1">
                <a:solidFill>
                  <a:schemeClr val="dk1"/>
                </a:solidFill>
              </a:rPr>
              <a:t>Demo</a:t>
            </a:r>
            <a:endParaRPr lang="fr-FR" sz="20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4327885" y="5013176"/>
            <a:ext cx="4255455" cy="1231106"/>
          </a:xfrm>
          <a:prstGeom prst="rect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none" lIns="0" tIns="0" rIns="0" bIns="0">
            <a:spAutoFit/>
          </a:bodyPr>
          <a:lstStyle/>
          <a:p>
            <a:pPr marL="0" lvl="2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 err="1">
                <a:solidFill>
                  <a:schemeClr val="dk1"/>
                </a:solidFill>
              </a:rPr>
              <a:t>ResourceBundleDemoFrame.properties</a:t>
            </a:r>
            <a:endParaRPr lang="fr-FR" sz="2000" b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chemeClr val="dk1"/>
                </a:solidFill>
              </a:rPr>
              <a:t>LabelLocales</a:t>
            </a:r>
            <a:r>
              <a:rPr lang="fr-FR" sz="2000" dirty="0">
                <a:solidFill>
                  <a:schemeClr val="dk1"/>
                </a:solidFill>
              </a:rPr>
              <a:t> = </a:t>
            </a:r>
            <a:r>
              <a:rPr lang="fr-FR" sz="2000" dirty="0" err="1">
                <a:solidFill>
                  <a:schemeClr val="dk1"/>
                </a:solidFill>
              </a:rPr>
              <a:t>Loc</a:t>
            </a:r>
            <a:endParaRPr lang="fr-FR" sz="2000" dirty="0">
              <a:solidFill>
                <a:schemeClr val="dk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chemeClr val="dk1"/>
                </a:solidFill>
              </a:rPr>
              <a:t>LabelValues</a:t>
            </a:r>
            <a:r>
              <a:rPr lang="fr-FR" sz="2000" dirty="0">
                <a:solidFill>
                  <a:schemeClr val="dk1"/>
                </a:solidFill>
              </a:rPr>
              <a:t> = Val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solidFill>
                  <a:schemeClr val="dk1"/>
                </a:solidFill>
              </a:rPr>
              <a:t>Title</a:t>
            </a:r>
            <a:r>
              <a:rPr lang="fr-FR" sz="2000" dirty="0">
                <a:solidFill>
                  <a:schemeClr val="dk1"/>
                </a:solidFill>
              </a:rPr>
              <a:t> = </a:t>
            </a:r>
            <a:r>
              <a:rPr lang="fr-FR" sz="2000" dirty="0" err="1">
                <a:solidFill>
                  <a:schemeClr val="dk1"/>
                </a:solidFill>
              </a:rPr>
              <a:t>Demo</a:t>
            </a:r>
            <a:r>
              <a:rPr lang="fr-FR" sz="2000" dirty="0">
                <a:solidFill>
                  <a:schemeClr val="dk1"/>
                </a:solidFill>
              </a:rPr>
              <a:t> </a:t>
            </a:r>
            <a:endParaRPr lang="fr-FR" sz="20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5052665"/>
            <a:ext cx="3342593" cy="1152128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5652120" y="1124744"/>
            <a:ext cx="31826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i="1" dirty="0" err="1" smtClean="0"/>
              <a:t>review.ihm.international</a:t>
            </a:r>
            <a:r>
              <a:rPr lang="fr-FR" sz="2000" i="1" dirty="0" smtClean="0"/>
              <a:t>.</a:t>
            </a:r>
            <a:br>
              <a:rPr lang="fr-FR" sz="2000" i="1" dirty="0" smtClean="0"/>
            </a:br>
            <a:r>
              <a:rPr lang="fr-FR" sz="2000" i="1" dirty="0" err="1" smtClean="0"/>
              <a:t>ResourceBundleDemoFrame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710390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internationalis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2" y="620688"/>
            <a:ext cx="8818371" cy="36004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509120"/>
            <a:ext cx="6224340" cy="1368152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0695-82EE-4733-8FB9-B0DC2F905EF4}" type="datetime1">
              <a:rPr lang="fr-FR" smtClean="0"/>
              <a:t>31/08/13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192</a:t>
            </a:fld>
            <a:endParaRPr lang="fr-FR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1763688" y="3717032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er 11"/>
          <p:cNvGrpSpPr/>
          <p:nvPr/>
        </p:nvGrpSpPr>
        <p:grpSpPr>
          <a:xfrm>
            <a:off x="1420564" y="404664"/>
            <a:ext cx="7543924" cy="6262634"/>
            <a:chOff x="1475656" y="334718"/>
            <a:chExt cx="7543924" cy="6262634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5656" y="334718"/>
              <a:ext cx="7543924" cy="6262634"/>
            </a:xfrm>
            <a:prstGeom prst="rect">
              <a:avLst/>
            </a:prstGeom>
            <a:ln>
              <a:solidFill>
                <a:srgbClr val="800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7" name="Connecteur droit 6"/>
            <p:cNvCxnSpPr/>
            <p:nvPr/>
          </p:nvCxnSpPr>
          <p:spPr>
            <a:xfrm>
              <a:off x="2483768" y="692696"/>
              <a:ext cx="5616624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2915816" y="2636912"/>
              <a:ext cx="5616624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Rectangle à coins arrondis 9"/>
            <p:cNvSpPr/>
            <p:nvPr/>
          </p:nvSpPr>
          <p:spPr>
            <a:xfrm>
              <a:off x="2051720" y="5085184"/>
              <a:ext cx="5616624" cy="1296144"/>
            </a:xfrm>
            <a:prstGeom prst="roundRect">
              <a:avLst/>
            </a:prstGeom>
            <a:noFill/>
            <a:ln w="57150" cmpd="sng">
              <a:solidFill>
                <a:srgbClr val="8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04181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Internationaliser l’application de Volume (exercice MVC)</a:t>
            </a:r>
          </a:p>
          <a:p>
            <a:r>
              <a:rPr lang="fr-FR" dirty="0" smtClean="0"/>
              <a:t>Internationaliser l’application de gestion des employés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5138-B6C4-4CE1-8D87-DF4954C3CA8D}" type="datetime1">
              <a:rPr lang="fr-FR" smtClean="0"/>
              <a:t>31/08/13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193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866000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34136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Déploiement des applications </a:t>
            </a:r>
            <a:br>
              <a:rPr lang="fr-FR" dirty="0" smtClean="0"/>
            </a:br>
            <a:r>
              <a:rPr lang="fr-FR" dirty="0" smtClean="0"/>
              <a:t>avec Jar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Déploiement d’applications</a:t>
            </a:r>
          </a:p>
          <a:p>
            <a:pPr lvl="1"/>
            <a:r>
              <a:rPr lang="fr-FR" dirty="0" smtClean="0"/>
              <a:t>Une fois l’application terminée, elle doit être déployée chez le client</a:t>
            </a:r>
          </a:p>
          <a:p>
            <a:pPr lvl="1"/>
            <a:r>
              <a:rPr lang="fr-FR" dirty="0" smtClean="0"/>
              <a:t>Le déploiement doit être le plus facile et pratique possible</a:t>
            </a:r>
          </a:p>
          <a:p>
            <a:r>
              <a:rPr lang="fr-FR" dirty="0" smtClean="0"/>
              <a:t>Fichiers Jar</a:t>
            </a:r>
          </a:p>
          <a:p>
            <a:pPr lvl="1"/>
            <a:r>
              <a:rPr lang="fr-FR" dirty="0"/>
              <a:t>Les fichiers .jar permettent le déploiement sur un fichier unique </a:t>
            </a:r>
          </a:p>
          <a:p>
            <a:pPr lvl="1"/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194</a:t>
            </a:fld>
            <a:endParaRPr lang="fr-FR"/>
          </a:p>
        </p:txBody>
      </p:sp>
      <p:sp>
        <p:nvSpPr>
          <p:cNvPr id="7" name="Flowchart: Or 8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090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Fichiers Jar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Fichier Jar</a:t>
            </a:r>
          </a:p>
          <a:p>
            <a:pPr lvl="1"/>
            <a:r>
              <a:rPr lang="fr-FR" dirty="0" smtClean="0"/>
              <a:t>Compression Zip</a:t>
            </a:r>
          </a:p>
          <a:p>
            <a:pPr lvl="1"/>
            <a:r>
              <a:rPr lang="fr-FR" dirty="0" smtClean="0"/>
              <a:t>Structure répertoire</a:t>
            </a:r>
          </a:p>
          <a:p>
            <a:pPr lvl="2"/>
            <a:r>
              <a:rPr lang="fr-FR" dirty="0" smtClean="0"/>
              <a:t>Fichier class</a:t>
            </a:r>
          </a:p>
          <a:p>
            <a:pPr lvl="2"/>
            <a:r>
              <a:rPr lang="fr-FR" dirty="0" smtClean="0"/>
              <a:t>Ressources : audio, images, textes </a:t>
            </a:r>
          </a:p>
          <a:p>
            <a:pPr lvl="2"/>
            <a:r>
              <a:rPr lang="fr-FR" dirty="0" smtClean="0"/>
              <a:t>Librairies </a:t>
            </a:r>
          </a:p>
          <a:p>
            <a:pPr lvl="1"/>
            <a:r>
              <a:rPr lang="fr-FR" dirty="0" smtClean="0"/>
              <a:t>Manifeste </a:t>
            </a:r>
          </a:p>
          <a:p>
            <a:pPr lvl="2"/>
            <a:r>
              <a:rPr lang="fr-FR" dirty="0" smtClean="0"/>
              <a:t>Description du contenu du Jar  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195</a:t>
            </a:fld>
            <a:endParaRPr lang="fr-FR"/>
          </a:p>
        </p:txBody>
      </p:sp>
      <p:sp>
        <p:nvSpPr>
          <p:cNvPr id="7" name="Flowchart: Or 8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080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Commande jar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Format général :</a:t>
            </a:r>
          </a:p>
          <a:p>
            <a:pPr lvl="1"/>
            <a:r>
              <a:rPr lang="fr-FR" dirty="0" smtClean="0"/>
              <a:t>jar  </a:t>
            </a:r>
            <a:r>
              <a:rPr lang="fr-FR" dirty="0" err="1" smtClean="0"/>
              <a:t>cvf</a:t>
            </a:r>
            <a:r>
              <a:rPr lang="fr-FR" dirty="0" smtClean="0"/>
              <a:t>  JarFile.jar  file1  file2 …</a:t>
            </a:r>
          </a:p>
          <a:p>
            <a:pPr lvl="1"/>
            <a:r>
              <a:rPr lang="fr-FR" dirty="0" smtClean="0"/>
              <a:t>jar  </a:t>
            </a:r>
            <a:r>
              <a:rPr lang="fr-FR" dirty="0" err="1" smtClean="0"/>
              <a:t>cvf</a:t>
            </a:r>
            <a:r>
              <a:rPr lang="fr-FR" dirty="0" smtClean="0"/>
              <a:t>  JarFile.jar  </a:t>
            </a:r>
            <a:r>
              <a:rPr lang="fr-FR" dirty="0" err="1" smtClean="0"/>
              <a:t>dir</a:t>
            </a:r>
            <a:endParaRPr lang="fr-FR" dirty="0" smtClean="0"/>
          </a:p>
          <a:p>
            <a:r>
              <a:rPr lang="fr-FR" dirty="0" smtClean="0"/>
              <a:t>Options :</a:t>
            </a:r>
          </a:p>
          <a:p>
            <a:pPr lvl="1"/>
            <a:r>
              <a:rPr lang="fr-FR" dirty="0" smtClean="0"/>
              <a:t>m 	manifeste </a:t>
            </a:r>
          </a:p>
          <a:p>
            <a:pPr lvl="1"/>
            <a:r>
              <a:rPr lang="fr-FR" dirty="0" smtClean="0"/>
              <a:t>t 	affiche la table de matières </a:t>
            </a:r>
          </a:p>
          <a:p>
            <a:pPr lvl="1"/>
            <a:r>
              <a:rPr lang="fr-FR" dirty="0" smtClean="0"/>
              <a:t>u 	met à jour le Jar</a:t>
            </a:r>
          </a:p>
          <a:p>
            <a:pPr lvl="1"/>
            <a:r>
              <a:rPr lang="fr-FR" dirty="0" smtClean="0"/>
              <a:t>jar  -</a:t>
            </a:r>
            <a:r>
              <a:rPr lang="fr-FR" dirty="0" err="1" smtClean="0"/>
              <a:t>mcf</a:t>
            </a:r>
            <a:r>
              <a:rPr lang="fr-FR" dirty="0"/>
              <a:t>  </a:t>
            </a:r>
            <a:r>
              <a:rPr lang="fr-FR" dirty="0" err="1" smtClean="0"/>
              <a:t>manifest.mf</a:t>
            </a:r>
            <a:r>
              <a:rPr lang="fr-FR" dirty="0" smtClean="0"/>
              <a:t>  </a:t>
            </a:r>
            <a:r>
              <a:rPr lang="fr-FR" dirty="0" err="1" smtClean="0"/>
              <a:t>JarFileName.jar</a:t>
            </a:r>
            <a:r>
              <a:rPr lang="fr-FR" dirty="0" smtClean="0"/>
              <a:t> . . 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196</a:t>
            </a:fld>
            <a:endParaRPr lang="fr-FR"/>
          </a:p>
        </p:txBody>
      </p:sp>
      <p:sp>
        <p:nvSpPr>
          <p:cNvPr id="7" name="Flowchart: Or 8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478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Exemple 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197</a:t>
            </a:fld>
            <a:endParaRPr lang="fr-F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529337"/>
            <a:ext cx="9034082" cy="204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332656"/>
            <a:ext cx="2947050" cy="161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2143116"/>
            <a:ext cx="6427529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000" dirty="0" smtClean="0"/>
              <a:t>jar </a:t>
            </a:r>
            <a:r>
              <a:rPr lang="fr-FR" sz="2000" dirty="0" err="1" smtClean="0"/>
              <a:t>cvf</a:t>
            </a:r>
            <a:r>
              <a:rPr lang="fr-FR" sz="2000" dirty="0" smtClean="0"/>
              <a:t> ihmexamples.jar </a:t>
            </a:r>
            <a:r>
              <a:rPr lang="fr-FR" sz="2000" dirty="0" err="1" smtClean="0"/>
              <a:t>ihmexamples</a:t>
            </a:r>
            <a:r>
              <a:rPr lang="fr-FR" sz="2000" dirty="0" smtClean="0"/>
              <a:t> </a:t>
            </a:r>
            <a:r>
              <a:rPr lang="fr-FR" sz="2000" dirty="0" err="1" smtClean="0"/>
              <a:t>Resources</a:t>
            </a:r>
            <a:r>
              <a:rPr lang="fr-FR" sz="2000" dirty="0" smtClean="0"/>
              <a:t>*.</a:t>
            </a:r>
            <a:r>
              <a:rPr lang="fr-FR" sz="2000" dirty="0" err="1" smtClean="0"/>
              <a:t>properties</a:t>
            </a:r>
            <a:endParaRPr lang="fr-FR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42844" y="2171634"/>
            <a:ext cx="8839236" cy="4543514"/>
            <a:chOff x="142844" y="2171634"/>
            <a:chExt cx="8839236" cy="4543514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2844" y="2571756"/>
              <a:ext cx="8839236" cy="4143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144735" y="2171634"/>
              <a:ext cx="2654125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2000" dirty="0" smtClean="0"/>
                <a:t>jar </a:t>
              </a:r>
              <a:r>
                <a:rPr lang="fr-FR" sz="2000" dirty="0" err="1" smtClean="0"/>
                <a:t>tvf</a:t>
              </a:r>
              <a:r>
                <a:rPr lang="fr-FR" sz="2000" dirty="0" smtClean="0"/>
                <a:t> ihmexamples.jar</a:t>
              </a:r>
              <a:endParaRPr lang="fr-FR" sz="2000" dirty="0"/>
            </a:p>
          </p:txBody>
        </p:sp>
      </p:grpSp>
      <p:sp>
        <p:nvSpPr>
          <p:cNvPr id="13" name="Flowchart: Or 8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458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Manifeste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fr-FR" dirty="0" smtClean="0"/>
              <a:t>Manifeste décrit les caractéristiques du .jar</a:t>
            </a:r>
          </a:p>
          <a:p>
            <a:pPr>
              <a:spcBef>
                <a:spcPts val="1200"/>
              </a:spcBef>
            </a:pPr>
            <a:r>
              <a:rPr lang="fr-FR" b="1" dirty="0" smtClean="0">
                <a:solidFill>
                  <a:schemeClr val="tx2"/>
                </a:solidFill>
              </a:rPr>
              <a:t>MANIEST.MF</a:t>
            </a:r>
          </a:p>
          <a:p>
            <a:pPr lvl="1">
              <a:spcBef>
                <a:spcPts val="1200"/>
              </a:spcBef>
            </a:pPr>
            <a:r>
              <a:rPr lang="fr-FR" dirty="0" smtClean="0"/>
              <a:t>META-INF/MANIFEST.MF</a:t>
            </a:r>
          </a:p>
          <a:p>
            <a:pPr>
              <a:spcBef>
                <a:spcPts val="1200"/>
              </a:spcBef>
            </a:pPr>
            <a:r>
              <a:rPr lang="fr-FR" dirty="0" smtClean="0"/>
              <a:t>Entrées sur la forme « </a:t>
            </a:r>
            <a:r>
              <a:rPr lang="fr-FR" b="1" dirty="0" smtClean="0">
                <a:solidFill>
                  <a:schemeClr val="tx2"/>
                </a:solidFill>
              </a:rPr>
              <a:t>header: value</a:t>
            </a:r>
            <a:r>
              <a:rPr lang="fr-FR" dirty="0" smtClean="0"/>
              <a:t> »</a:t>
            </a:r>
          </a:p>
          <a:p>
            <a:pPr lvl="1">
              <a:spcBef>
                <a:spcPts val="1200"/>
              </a:spcBef>
              <a:buNone/>
            </a:pPr>
            <a:r>
              <a:rPr lang="fr-FR" b="1" dirty="0" err="1" smtClean="0">
                <a:solidFill>
                  <a:schemeClr val="tx2"/>
                </a:solidFill>
              </a:rPr>
              <a:t>Manifest</a:t>
            </a:r>
            <a:r>
              <a:rPr lang="fr-FR" b="1" dirty="0" smtClean="0">
                <a:solidFill>
                  <a:schemeClr val="tx2"/>
                </a:solidFill>
              </a:rPr>
              <a:t>-Version</a:t>
            </a:r>
            <a:r>
              <a:rPr lang="fr-FR" dirty="0" smtClean="0"/>
              <a:t>:  1.0</a:t>
            </a:r>
          </a:p>
          <a:p>
            <a:pPr lvl="1">
              <a:spcBef>
                <a:spcPts val="1200"/>
              </a:spcBef>
              <a:buNone/>
            </a:pPr>
            <a:r>
              <a:rPr lang="fr-FR" b="1" dirty="0" smtClean="0">
                <a:solidFill>
                  <a:schemeClr val="tx2"/>
                </a:solidFill>
              </a:rPr>
              <a:t>Main-Class</a:t>
            </a:r>
            <a:r>
              <a:rPr lang="fr-FR" dirty="0" smtClean="0"/>
              <a:t>:  </a:t>
            </a:r>
            <a:r>
              <a:rPr lang="fr-FR" dirty="0" err="1" smtClean="0"/>
              <a:t>ClassePrincipale</a:t>
            </a:r>
            <a:r>
              <a:rPr lang="fr-FR" dirty="0" smtClean="0"/>
              <a:t> </a:t>
            </a:r>
          </a:p>
          <a:p>
            <a:pPr lvl="1">
              <a:spcBef>
                <a:spcPts val="1200"/>
              </a:spcBef>
              <a:buNone/>
            </a:pPr>
            <a:r>
              <a:rPr lang="fr-FR" b="1" dirty="0" smtClean="0">
                <a:solidFill>
                  <a:schemeClr val="tx2"/>
                </a:solidFill>
              </a:rPr>
              <a:t>Class-</a:t>
            </a:r>
            <a:r>
              <a:rPr lang="fr-FR" b="1" dirty="0" err="1" smtClean="0">
                <a:solidFill>
                  <a:schemeClr val="tx2"/>
                </a:solidFill>
              </a:rPr>
              <a:t>Path</a:t>
            </a:r>
            <a:r>
              <a:rPr lang="fr-FR" dirty="0" smtClean="0"/>
              <a:t>:  </a:t>
            </a:r>
            <a:r>
              <a:rPr lang="fr-FR" dirty="0" err="1" smtClean="0"/>
              <a:t>dir</a:t>
            </a:r>
            <a:r>
              <a:rPr lang="fr-FR" dirty="0" smtClean="0"/>
              <a:t>-</a:t>
            </a:r>
            <a:r>
              <a:rPr lang="fr-FR" dirty="0" err="1" smtClean="0"/>
              <a:t>name</a:t>
            </a:r>
            <a:r>
              <a:rPr lang="fr-FR" dirty="0" smtClean="0"/>
              <a:t>/lib1.jar  </a:t>
            </a:r>
            <a:r>
              <a:rPr lang="fr-FR" dirty="0" err="1" smtClean="0"/>
              <a:t>dir</a:t>
            </a:r>
            <a:r>
              <a:rPr lang="fr-FR" dirty="0" smtClean="0"/>
              <a:t>-</a:t>
            </a:r>
            <a:r>
              <a:rPr lang="fr-FR" dirty="0" err="1" smtClean="0"/>
              <a:t>name</a:t>
            </a:r>
            <a:r>
              <a:rPr lang="fr-FR" dirty="0" smtClean="0"/>
              <a:t>/lib2.jar </a:t>
            </a:r>
          </a:p>
          <a:p>
            <a:pPr lvl="1">
              <a:spcBef>
                <a:spcPts val="1200"/>
              </a:spcBef>
              <a:buNone/>
            </a:pPr>
            <a:r>
              <a:rPr lang="fr-FR" b="1" dirty="0" smtClean="0">
                <a:solidFill>
                  <a:schemeClr val="tx2"/>
                </a:solidFill>
              </a:rPr>
              <a:t>Name</a:t>
            </a:r>
            <a:r>
              <a:rPr lang="fr-FR" dirty="0" smtClean="0"/>
              <a:t>:  </a:t>
            </a:r>
            <a:r>
              <a:rPr lang="fr-FR" dirty="0" err="1" smtClean="0"/>
              <a:t>aPackage</a:t>
            </a:r>
            <a:endParaRPr lang="fr-FR" dirty="0" smtClean="0"/>
          </a:p>
          <a:p>
            <a:pPr lvl="1">
              <a:spcBef>
                <a:spcPts val="1200"/>
              </a:spcBef>
              <a:buNone/>
            </a:pPr>
            <a:r>
              <a:rPr lang="fr-FR" dirty="0" err="1" smtClean="0">
                <a:solidFill>
                  <a:schemeClr val="tx2"/>
                </a:solidFill>
              </a:rPr>
              <a:t>Specification</a:t>
            </a:r>
            <a:r>
              <a:rPr lang="fr-FR" dirty="0" smtClean="0">
                <a:solidFill>
                  <a:schemeClr val="tx2"/>
                </a:solidFill>
              </a:rPr>
              <a:t>-</a:t>
            </a:r>
            <a:r>
              <a:rPr lang="fr-FR" dirty="0" err="1" smtClean="0">
                <a:solidFill>
                  <a:schemeClr val="tx2"/>
                </a:solidFill>
              </a:rPr>
              <a:t>Title</a:t>
            </a:r>
            <a:r>
              <a:rPr lang="fr-FR" dirty="0" smtClean="0">
                <a:solidFill>
                  <a:schemeClr val="tx2"/>
                </a:solidFill>
              </a:rPr>
              <a:t>:</a:t>
            </a:r>
            <a:r>
              <a:rPr lang="fr-FR" dirty="0" smtClean="0"/>
              <a:t> </a:t>
            </a:r>
            <a:r>
              <a:rPr lang="fr-FR" dirty="0" err="1" smtClean="0"/>
              <a:t>PackageTitle</a:t>
            </a:r>
            <a:endParaRPr lang="fr-FR" dirty="0" smtClean="0"/>
          </a:p>
          <a:p>
            <a:pPr lvl="1">
              <a:spcBef>
                <a:spcPts val="1200"/>
              </a:spcBef>
              <a:buNone/>
            </a:pPr>
            <a:r>
              <a:rPr lang="fr-FR" dirty="0" err="1" smtClean="0">
                <a:solidFill>
                  <a:schemeClr val="tx2"/>
                </a:solidFill>
              </a:rPr>
              <a:t>Specification</a:t>
            </a:r>
            <a:r>
              <a:rPr lang="fr-FR" dirty="0" smtClean="0">
                <a:solidFill>
                  <a:schemeClr val="tx2"/>
                </a:solidFill>
              </a:rPr>
              <a:t>-Version</a:t>
            </a:r>
            <a:r>
              <a:rPr lang="fr-FR" dirty="0" smtClean="0"/>
              <a:t>:  1.2</a:t>
            </a:r>
          </a:p>
          <a:p>
            <a:pPr lvl="1">
              <a:spcBef>
                <a:spcPts val="1200"/>
              </a:spcBef>
              <a:buNone/>
            </a:pPr>
            <a:r>
              <a:rPr lang="fr-FR" dirty="0" err="1" smtClean="0">
                <a:solidFill>
                  <a:schemeClr val="tx2"/>
                </a:solidFill>
              </a:rPr>
              <a:t>Implementation</a:t>
            </a:r>
            <a:r>
              <a:rPr lang="fr-FR" dirty="0" smtClean="0">
                <a:solidFill>
                  <a:schemeClr val="tx2"/>
                </a:solidFill>
              </a:rPr>
              <a:t>-</a:t>
            </a:r>
            <a:r>
              <a:rPr lang="fr-FR" dirty="0" err="1" smtClean="0">
                <a:solidFill>
                  <a:schemeClr val="tx2"/>
                </a:solidFill>
              </a:rPr>
              <a:t>Title</a:t>
            </a:r>
            <a:r>
              <a:rPr lang="fr-FR" dirty="0" smtClean="0"/>
              <a:t>:  </a:t>
            </a:r>
            <a:r>
              <a:rPr lang="fr-FR" dirty="0" err="1" smtClean="0"/>
              <a:t>myappli.mypackage</a:t>
            </a:r>
            <a:endParaRPr lang="fr-FR" dirty="0" smtClean="0"/>
          </a:p>
          <a:p>
            <a:pPr lvl="1">
              <a:spcBef>
                <a:spcPts val="1200"/>
              </a:spcBef>
              <a:buNone/>
            </a:pPr>
            <a:r>
              <a:rPr lang="fr-FR" dirty="0" err="1" smtClean="0">
                <a:solidFill>
                  <a:schemeClr val="tx2"/>
                </a:solidFill>
              </a:rPr>
              <a:t>Implementation</a:t>
            </a:r>
            <a:r>
              <a:rPr lang="fr-FR" dirty="0" smtClean="0">
                <a:solidFill>
                  <a:schemeClr val="tx2"/>
                </a:solidFill>
              </a:rPr>
              <a:t>-</a:t>
            </a:r>
            <a:r>
              <a:rPr lang="fr-FR" dirty="0" err="1" smtClean="0">
                <a:solidFill>
                  <a:schemeClr val="tx2"/>
                </a:solidFill>
              </a:rPr>
              <a:t>Vendor</a:t>
            </a:r>
            <a:r>
              <a:rPr lang="fr-FR" dirty="0" smtClean="0"/>
              <a:t>: </a:t>
            </a:r>
            <a:r>
              <a:rPr lang="fr-FR" dirty="0" err="1" smtClean="0"/>
              <a:t>MyCompany</a:t>
            </a:r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198</a:t>
            </a:fld>
            <a:endParaRPr lang="fr-FR"/>
          </a:p>
        </p:txBody>
      </p:sp>
      <p:sp>
        <p:nvSpPr>
          <p:cNvPr id="7" name="Flowchart: Or 8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198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199</a:t>
            </a:fld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71406" y="1643050"/>
            <a:ext cx="8978805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000" dirty="0" err="1" smtClean="0"/>
              <a:t>Manifest</a:t>
            </a:r>
            <a:r>
              <a:rPr lang="fr-FR" sz="2000" dirty="0" smtClean="0"/>
              <a:t>-Version: 1.0</a:t>
            </a:r>
          </a:p>
          <a:p>
            <a:r>
              <a:rPr lang="fr-FR" sz="2000" dirty="0" smtClean="0"/>
              <a:t>Main-Class: ihmexamples.tempconverter.converterswing.TempConverterSwingGUIv2</a:t>
            </a:r>
          </a:p>
          <a:p>
            <a:r>
              <a:rPr lang="fr-FR" sz="2000" dirty="0" smtClean="0"/>
              <a:t>Name: </a:t>
            </a:r>
            <a:r>
              <a:rPr lang="fr-FR" sz="2000" dirty="0" err="1" smtClean="0"/>
              <a:t>ihmexamples</a:t>
            </a:r>
            <a:r>
              <a:rPr lang="fr-FR" sz="2000" dirty="0" smtClean="0"/>
              <a:t>/</a:t>
            </a:r>
            <a:r>
              <a:rPr lang="fr-FR" sz="2000" dirty="0" err="1" smtClean="0"/>
              <a:t>tempconverter</a:t>
            </a:r>
            <a:endParaRPr lang="fr-FR" sz="2000" dirty="0" smtClean="0"/>
          </a:p>
          <a:p>
            <a:r>
              <a:rPr lang="fr-FR" sz="2000" dirty="0" err="1" smtClean="0"/>
              <a:t>Specification</a:t>
            </a:r>
            <a:r>
              <a:rPr lang="fr-FR" sz="2000" dirty="0" smtClean="0"/>
              <a:t>-</a:t>
            </a:r>
            <a:r>
              <a:rPr lang="fr-FR" sz="2000" dirty="0" err="1" smtClean="0"/>
              <a:t>Title</a:t>
            </a:r>
            <a:r>
              <a:rPr lang="fr-FR" sz="2000" dirty="0" smtClean="0"/>
              <a:t>: </a:t>
            </a:r>
            <a:r>
              <a:rPr lang="fr-FR" sz="2000" dirty="0" err="1" smtClean="0"/>
              <a:t>TemperatureConverter</a:t>
            </a:r>
            <a:endParaRPr lang="fr-FR" sz="2000" dirty="0" smtClean="0"/>
          </a:p>
          <a:p>
            <a:r>
              <a:rPr lang="fr-FR" sz="2000" dirty="0" err="1" smtClean="0"/>
              <a:t>Specification</a:t>
            </a:r>
            <a:r>
              <a:rPr lang="fr-FR" sz="2000" dirty="0" smtClean="0"/>
              <a:t>-Version: 1.2</a:t>
            </a:r>
          </a:p>
          <a:p>
            <a:r>
              <a:rPr lang="fr-FR" sz="2000" dirty="0" err="1" smtClean="0"/>
              <a:t>Specification</a:t>
            </a:r>
            <a:r>
              <a:rPr lang="fr-FR" sz="2000" dirty="0" smtClean="0"/>
              <a:t>-</a:t>
            </a:r>
            <a:r>
              <a:rPr lang="fr-FR" sz="2000" dirty="0" err="1" smtClean="0"/>
              <a:t>Vendor</a:t>
            </a:r>
            <a:r>
              <a:rPr lang="fr-FR" sz="2000" dirty="0" smtClean="0"/>
              <a:t>: Kirsch, </a:t>
            </a:r>
            <a:r>
              <a:rPr lang="fr-FR" sz="2000" dirty="0" err="1" smtClean="0"/>
              <a:t>co</a:t>
            </a:r>
            <a:endParaRPr lang="fr-FR" sz="2000" dirty="0" smtClean="0"/>
          </a:p>
          <a:p>
            <a:r>
              <a:rPr lang="fr-FR" sz="2000" dirty="0" err="1" smtClean="0"/>
              <a:t>Implementation</a:t>
            </a:r>
            <a:r>
              <a:rPr lang="fr-FR" sz="2000" dirty="0" smtClean="0"/>
              <a:t>-</a:t>
            </a:r>
            <a:r>
              <a:rPr lang="fr-FR" sz="2000" dirty="0" err="1" smtClean="0"/>
              <a:t>Title</a:t>
            </a:r>
            <a:r>
              <a:rPr lang="fr-FR" sz="2000" dirty="0" smtClean="0"/>
              <a:t>: </a:t>
            </a:r>
            <a:r>
              <a:rPr lang="fr-FR" sz="2000" dirty="0" err="1" smtClean="0"/>
              <a:t>ihmexamples.tempconverter</a:t>
            </a:r>
            <a:endParaRPr lang="fr-FR" sz="2000" dirty="0" smtClean="0"/>
          </a:p>
          <a:p>
            <a:r>
              <a:rPr lang="fr-FR" sz="2000" dirty="0" err="1" smtClean="0"/>
              <a:t>Implementation</a:t>
            </a:r>
            <a:r>
              <a:rPr lang="fr-FR" sz="2000" dirty="0" smtClean="0"/>
              <a:t>-Version: build57</a:t>
            </a:r>
          </a:p>
          <a:p>
            <a:r>
              <a:rPr lang="fr-FR" sz="2000" dirty="0" err="1" smtClean="0"/>
              <a:t>Implementation</a:t>
            </a:r>
            <a:r>
              <a:rPr lang="fr-FR" sz="2000" dirty="0" smtClean="0"/>
              <a:t>-</a:t>
            </a:r>
            <a:r>
              <a:rPr lang="fr-FR" sz="2000" dirty="0" err="1" smtClean="0"/>
              <a:t>Vendor</a:t>
            </a:r>
            <a:r>
              <a:rPr lang="fr-FR" sz="2000" dirty="0" smtClean="0"/>
              <a:t>: Kirsch, </a:t>
            </a:r>
            <a:r>
              <a:rPr lang="fr-FR" sz="2000" dirty="0" err="1" smtClean="0"/>
              <a:t>co</a:t>
            </a:r>
            <a:endParaRPr lang="fr-FR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1285860"/>
            <a:ext cx="276710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000" dirty="0" smtClean="0"/>
              <a:t>META-INF\MANIFEST.MF</a:t>
            </a:r>
            <a:endParaRPr lang="fr-FR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500166" y="5000636"/>
            <a:ext cx="6500858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Attention à tous les détails !! </a:t>
            </a:r>
            <a:br>
              <a:rPr lang="fr-FR" sz="2800" dirty="0" smtClean="0"/>
            </a:br>
            <a:r>
              <a:rPr lang="fr-FR" sz="2800" dirty="0" smtClean="0"/>
              <a:t>Pas d’espace en trop, pas de tabulation</a:t>
            </a:r>
            <a:endParaRPr lang="fr-FR" sz="2800" dirty="0"/>
          </a:p>
        </p:txBody>
      </p:sp>
      <p:sp>
        <p:nvSpPr>
          <p:cNvPr id="10" name="Flowchart: Or 8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196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Présentation</a:t>
            </a:r>
            <a:endParaRPr dirty="0"/>
          </a:p>
        </p:txBody>
      </p:sp>
      <p:sp>
        <p:nvSpPr>
          <p:cNvPr id="3075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800" dirty="0" smtClean="0">
                <a:solidFill>
                  <a:schemeClr val="tx2"/>
                </a:solidFill>
              </a:rPr>
              <a:t>Contenu prévisionnel</a:t>
            </a:r>
          </a:p>
        </p:txBody>
      </p:sp>
      <p:sp>
        <p:nvSpPr>
          <p:cNvPr id="3076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b="1" dirty="0" smtClean="0"/>
              <a:t>Concepts </a:t>
            </a:r>
            <a:r>
              <a:rPr lang="fr-FR" b="1" dirty="0" smtClean="0"/>
              <a:t>de </a:t>
            </a:r>
            <a:r>
              <a:rPr lang="fr-FR" b="1" dirty="0" smtClean="0"/>
              <a:t>base et qualité</a:t>
            </a:r>
            <a:endParaRPr lang="fr-FR" b="1" dirty="0" smtClean="0"/>
          </a:p>
          <a:p>
            <a:r>
              <a:rPr lang="fr-FR" b="1" dirty="0" smtClean="0"/>
              <a:t>Traitement d’exceptions</a:t>
            </a:r>
          </a:p>
          <a:p>
            <a:r>
              <a:rPr lang="fr-FR" dirty="0" err="1" smtClean="0"/>
              <a:t>JUnit</a:t>
            </a:r>
            <a:endParaRPr lang="fr-FR" dirty="0" smtClean="0"/>
          </a:p>
          <a:p>
            <a:r>
              <a:rPr lang="fr-FR" dirty="0"/>
              <a:t>Design </a:t>
            </a:r>
            <a:r>
              <a:rPr lang="fr-FR" dirty="0" smtClean="0"/>
              <a:t>patterns</a:t>
            </a:r>
          </a:p>
          <a:p>
            <a:r>
              <a:rPr lang="fr-FR" b="1" dirty="0"/>
              <a:t>Interface graphique</a:t>
            </a:r>
          </a:p>
          <a:p>
            <a:r>
              <a:rPr lang="fr-FR" b="1" dirty="0"/>
              <a:t>Modèle </a:t>
            </a:r>
            <a:r>
              <a:rPr lang="fr-FR" b="1" dirty="0" smtClean="0"/>
              <a:t>MVC</a:t>
            </a:r>
          </a:p>
          <a:p>
            <a:r>
              <a:rPr lang="fr-FR" dirty="0"/>
              <a:t>Architectures 3-tier</a:t>
            </a:r>
          </a:p>
          <a:p>
            <a:r>
              <a:rPr lang="fr-FR" b="1" dirty="0"/>
              <a:t>Accès aux </a:t>
            </a:r>
            <a:r>
              <a:rPr lang="fr-FR" b="1" dirty="0" err="1" smtClean="0"/>
              <a:t>BdD</a:t>
            </a:r>
            <a:r>
              <a:rPr lang="fr-FR" b="1" dirty="0" smtClean="0"/>
              <a:t> en </a:t>
            </a:r>
            <a:r>
              <a:rPr lang="fr-FR" b="1" dirty="0"/>
              <a:t>Java</a:t>
            </a:r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3077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sz="2800" dirty="0">
                <a:solidFill>
                  <a:schemeClr val="tx2"/>
                </a:solidFill>
              </a:rPr>
              <a:t>Extras</a:t>
            </a:r>
          </a:p>
        </p:txBody>
      </p:sp>
      <p:sp>
        <p:nvSpPr>
          <p:cNvPr id="3078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 smtClean="0"/>
              <a:t>Structures de données</a:t>
            </a:r>
            <a:endParaRPr lang="fr-FR" dirty="0" smtClean="0"/>
          </a:p>
          <a:p>
            <a:r>
              <a:rPr lang="fr-FR" dirty="0" err="1" smtClean="0"/>
              <a:t>Streams</a:t>
            </a:r>
            <a:r>
              <a:rPr lang="fr-FR" dirty="0" smtClean="0"/>
              <a:t> (flots de données)</a:t>
            </a:r>
            <a:endParaRPr lang="fr-FR" dirty="0" smtClean="0"/>
          </a:p>
          <a:p>
            <a:r>
              <a:rPr lang="fr-FR" dirty="0" smtClean="0"/>
              <a:t>Sérialisation </a:t>
            </a:r>
            <a:endParaRPr lang="fr-FR" dirty="0" smtClean="0"/>
          </a:p>
          <a:p>
            <a:r>
              <a:rPr lang="fr-FR" dirty="0" smtClean="0"/>
              <a:t>Propriétés</a:t>
            </a:r>
          </a:p>
          <a:p>
            <a:r>
              <a:rPr lang="fr-FR" b="1" dirty="0" smtClean="0"/>
              <a:t>Internationalisation</a:t>
            </a:r>
            <a:endParaRPr lang="fr-FR" b="1" dirty="0" smtClean="0"/>
          </a:p>
          <a:p>
            <a:r>
              <a:rPr lang="fr-FR" dirty="0" smtClean="0"/>
              <a:t>Fichiers Jar</a:t>
            </a:r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790369-DB35-4000-A9B7-081CEA79C393}" type="datetime1">
              <a:rPr lang="fr-FR"/>
              <a:pPr>
                <a:defRPr/>
              </a:pPr>
              <a:t>29/08/13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1FF60-5E8F-4AB4-9D4B-C6814BAF1D5E}" type="slidenum">
              <a:rPr lang="fr-FR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74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Héritage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76800"/>
          </a:xfrm>
        </p:spPr>
        <p:txBody>
          <a:bodyPr/>
          <a:lstStyle/>
          <a:p>
            <a:r>
              <a:rPr lang="fr-FR" b="1" dirty="0" smtClean="0">
                <a:solidFill>
                  <a:srgbClr val="1F497D"/>
                </a:solidFill>
              </a:rPr>
              <a:t>Polymorphisme : </a:t>
            </a:r>
            <a:r>
              <a:rPr lang="fr-FR" dirty="0"/>
              <a:t>Choix en </a:t>
            </a:r>
            <a:r>
              <a:rPr lang="fr-FR" b="1" dirty="0">
                <a:solidFill>
                  <a:srgbClr val="1F497D"/>
                </a:solidFill>
              </a:rPr>
              <a:t>temps </a:t>
            </a:r>
            <a:r>
              <a:rPr lang="fr-FR" b="1" dirty="0" smtClean="0">
                <a:solidFill>
                  <a:srgbClr val="1F497D"/>
                </a:solidFill>
              </a:rPr>
              <a:t>d’exécution</a:t>
            </a:r>
            <a:endParaRPr lang="fr-FR" b="1" dirty="0">
              <a:solidFill>
                <a:srgbClr val="1F497D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556D-4231-874E-880B-42DD1CCC82C7}" type="datetime1">
              <a:rPr lang="fr-FR" smtClean="0"/>
              <a:t>28/08/13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20</a:t>
            </a:fld>
            <a:endParaRPr lang="fr-FR"/>
          </a:p>
        </p:txBody>
      </p:sp>
      <p:grpSp>
        <p:nvGrpSpPr>
          <p:cNvPr id="11" name="Grouper 10"/>
          <p:cNvGrpSpPr/>
          <p:nvPr/>
        </p:nvGrpSpPr>
        <p:grpSpPr>
          <a:xfrm>
            <a:off x="3634834" y="2104008"/>
            <a:ext cx="5401662" cy="3197200"/>
            <a:chOff x="3634834" y="2104008"/>
            <a:chExt cx="5401662" cy="319720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34834" y="2104008"/>
              <a:ext cx="5401662" cy="3197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9" name="Connecteur droit 8"/>
            <p:cNvCxnSpPr/>
            <p:nvPr/>
          </p:nvCxnSpPr>
          <p:spPr>
            <a:xfrm>
              <a:off x="5148064" y="4941168"/>
              <a:ext cx="3312368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" name="Grouper 15"/>
          <p:cNvGrpSpPr/>
          <p:nvPr/>
        </p:nvGrpSpPr>
        <p:grpSpPr>
          <a:xfrm>
            <a:off x="128078" y="2348880"/>
            <a:ext cx="5596050" cy="2016224"/>
            <a:chOff x="128078" y="2492896"/>
            <a:chExt cx="5596050" cy="2016224"/>
          </a:xfrm>
        </p:grpSpPr>
        <p:grpSp>
          <p:nvGrpSpPr>
            <p:cNvPr id="13" name="Grouper 12"/>
            <p:cNvGrpSpPr/>
            <p:nvPr/>
          </p:nvGrpSpPr>
          <p:grpSpPr>
            <a:xfrm>
              <a:off x="128078" y="2492896"/>
              <a:ext cx="5596050" cy="2016224"/>
              <a:chOff x="128078" y="2492896"/>
              <a:chExt cx="5596050" cy="2016224"/>
            </a:xfrm>
          </p:grpSpPr>
          <p:pic>
            <p:nvPicPr>
              <p:cNvPr id="10" name="Imag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078" y="2492896"/>
                <a:ext cx="5596050" cy="2016224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cxnSp>
            <p:nvCxnSpPr>
              <p:cNvPr id="12" name="Connecteur droit 11"/>
              <p:cNvCxnSpPr/>
              <p:nvPr/>
            </p:nvCxnSpPr>
            <p:spPr>
              <a:xfrm>
                <a:off x="1475656" y="4221088"/>
                <a:ext cx="3312368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4" name="Connecteur droit 13"/>
            <p:cNvCxnSpPr/>
            <p:nvPr/>
          </p:nvCxnSpPr>
          <p:spPr>
            <a:xfrm>
              <a:off x="1547664" y="3501008"/>
              <a:ext cx="360040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3" y="4853967"/>
            <a:ext cx="4536505" cy="1455353"/>
          </a:xfrm>
          <a:prstGeom prst="rect">
            <a:avLst/>
          </a:prstGeom>
          <a:ln w="38100" cap="sq">
            <a:solidFill>
              <a:srgbClr val="4F81B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0" y="5661248"/>
            <a:ext cx="3195525" cy="864096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3" name="Grouper 32"/>
          <p:cNvGrpSpPr/>
          <p:nvPr/>
        </p:nvGrpSpPr>
        <p:grpSpPr>
          <a:xfrm>
            <a:off x="7524328" y="4221088"/>
            <a:ext cx="1245923" cy="369332"/>
            <a:chOff x="7524328" y="4221088"/>
            <a:chExt cx="1245923" cy="369332"/>
          </a:xfrm>
        </p:grpSpPr>
        <p:sp>
          <p:nvSpPr>
            <p:cNvPr id="19" name="ZoneTexte 18"/>
            <p:cNvSpPr txBox="1"/>
            <p:nvPr/>
          </p:nvSpPr>
          <p:spPr>
            <a:xfrm>
              <a:off x="8244408" y="4221088"/>
              <a:ext cx="525843" cy="369332"/>
            </a:xfrm>
            <a:prstGeom prst="rect">
              <a:avLst/>
            </a:prstGeom>
            <a:ln w="28575" cmpd="sng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dirty="0"/>
                <a:t> </a:t>
              </a:r>
              <a:r>
                <a:rPr lang="fr-FR" dirty="0" smtClean="0"/>
                <a:t>c1 </a:t>
              </a:r>
              <a:endParaRPr lang="fr-FR" dirty="0"/>
            </a:p>
          </p:txBody>
        </p:sp>
        <p:cxnSp>
          <p:nvCxnSpPr>
            <p:cNvPr id="21" name="Connecteur droit avec flèche 20"/>
            <p:cNvCxnSpPr>
              <a:stCxn id="19" idx="1"/>
            </p:cNvCxnSpPr>
            <p:nvPr/>
          </p:nvCxnSpPr>
          <p:spPr>
            <a:xfrm flipH="1">
              <a:off x="7524328" y="4405754"/>
              <a:ext cx="720080" cy="175374"/>
            </a:xfrm>
            <a:prstGeom prst="straightConnector1">
              <a:avLst/>
            </a:prstGeom>
            <a:ln w="28575" cmpd="sng"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</p:grpSp>
      <p:grpSp>
        <p:nvGrpSpPr>
          <p:cNvPr id="34" name="Grouper 33"/>
          <p:cNvGrpSpPr/>
          <p:nvPr/>
        </p:nvGrpSpPr>
        <p:grpSpPr>
          <a:xfrm>
            <a:off x="8324" y="2564904"/>
            <a:ext cx="1080120" cy="432048"/>
            <a:chOff x="8324" y="2564904"/>
            <a:chExt cx="1080120" cy="432048"/>
          </a:xfrm>
        </p:grpSpPr>
        <p:sp>
          <p:nvSpPr>
            <p:cNvPr id="24" name="ZoneTexte 23"/>
            <p:cNvSpPr txBox="1"/>
            <p:nvPr/>
          </p:nvSpPr>
          <p:spPr>
            <a:xfrm>
              <a:off x="8324" y="2564904"/>
              <a:ext cx="525843" cy="369332"/>
            </a:xfrm>
            <a:prstGeom prst="rect">
              <a:avLst/>
            </a:prstGeom>
            <a:ln w="28575" cmpd="sng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dirty="0"/>
                <a:t> </a:t>
              </a:r>
              <a:r>
                <a:rPr lang="fr-FR" dirty="0" smtClean="0"/>
                <a:t>c2 </a:t>
              </a:r>
              <a:endParaRPr lang="fr-FR" dirty="0"/>
            </a:p>
          </p:txBody>
        </p:sp>
        <p:cxnSp>
          <p:nvCxnSpPr>
            <p:cNvPr id="25" name="Connecteur droit avec flèche 24"/>
            <p:cNvCxnSpPr>
              <a:stCxn id="24" idx="3"/>
            </p:cNvCxnSpPr>
            <p:nvPr/>
          </p:nvCxnSpPr>
          <p:spPr>
            <a:xfrm>
              <a:off x="534167" y="2749570"/>
              <a:ext cx="554277" cy="247382"/>
            </a:xfrm>
            <a:prstGeom prst="straightConnector1">
              <a:avLst/>
            </a:prstGeom>
            <a:ln w="28575" cmpd="sng"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</p:grpSp>
      <p:grpSp>
        <p:nvGrpSpPr>
          <p:cNvPr id="35" name="Grouper 34"/>
          <p:cNvGrpSpPr/>
          <p:nvPr/>
        </p:nvGrpSpPr>
        <p:grpSpPr>
          <a:xfrm>
            <a:off x="85717" y="3923764"/>
            <a:ext cx="1008112" cy="513348"/>
            <a:chOff x="85717" y="3923764"/>
            <a:chExt cx="1008112" cy="513348"/>
          </a:xfrm>
        </p:grpSpPr>
        <p:sp>
          <p:nvSpPr>
            <p:cNvPr id="30" name="ZoneTexte 29"/>
            <p:cNvSpPr txBox="1"/>
            <p:nvPr/>
          </p:nvSpPr>
          <p:spPr>
            <a:xfrm>
              <a:off x="85717" y="4067780"/>
              <a:ext cx="525843" cy="369332"/>
            </a:xfrm>
            <a:prstGeom prst="rect">
              <a:avLst/>
            </a:prstGeom>
            <a:ln w="28575" cmpd="sng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dirty="0"/>
                <a:t> </a:t>
              </a:r>
              <a:r>
                <a:rPr lang="fr-FR" dirty="0" smtClean="0"/>
                <a:t>c3 </a:t>
              </a:r>
              <a:endParaRPr lang="fr-FR" dirty="0"/>
            </a:p>
          </p:txBody>
        </p:sp>
        <p:cxnSp>
          <p:nvCxnSpPr>
            <p:cNvPr id="31" name="Connecteur droit avec flèche 30"/>
            <p:cNvCxnSpPr>
              <a:stCxn id="30" idx="3"/>
            </p:cNvCxnSpPr>
            <p:nvPr/>
          </p:nvCxnSpPr>
          <p:spPr>
            <a:xfrm flipV="1">
              <a:off x="611560" y="3923764"/>
              <a:ext cx="482269" cy="328682"/>
            </a:xfrm>
            <a:prstGeom prst="straightConnector1">
              <a:avLst/>
            </a:prstGeom>
            <a:ln w="28575" cmpd="sng">
              <a:tailEnd type="arrow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2771800" y="5445224"/>
            <a:ext cx="4950296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8000" tIns="0" rIns="0" bIns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o = </a:t>
            </a:r>
            <a:r>
              <a:rPr lang="en-US" sz="2400" b="1" dirty="0">
                <a:solidFill>
                  <a:schemeClr val="tx1"/>
                </a:solidFill>
              </a:rPr>
              <a:t>(</a:t>
            </a:r>
            <a:r>
              <a:rPr lang="en-US" sz="2400" b="1" dirty="0" err="1">
                <a:solidFill>
                  <a:schemeClr val="tx1"/>
                </a:solidFill>
              </a:rPr>
              <a:t>AddClass</a:t>
            </a:r>
            <a:r>
              <a:rPr lang="en-US" sz="2400" b="1" dirty="0">
                <a:solidFill>
                  <a:schemeClr val="tx1"/>
                </a:solidFill>
              </a:rPr>
              <a:t>) multi;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c4 </a:t>
            </a:r>
            <a:r>
              <a:rPr lang="en-US" sz="2400" b="1" dirty="0">
                <a:solidFill>
                  <a:schemeClr val="tx1"/>
                </a:solidFill>
              </a:rPr>
              <a:t>= </a:t>
            </a:r>
            <a:r>
              <a:rPr lang="en-US" sz="2400" b="1" dirty="0" err="1">
                <a:solidFill>
                  <a:schemeClr val="tx1"/>
                </a:solidFill>
              </a:rPr>
              <a:t>o.calcul</a:t>
            </a:r>
            <a:r>
              <a:rPr lang="en-US" sz="2400" b="1" dirty="0">
                <a:solidFill>
                  <a:schemeClr val="tx1"/>
                </a:solidFill>
              </a:rPr>
              <a:t>() </a:t>
            </a:r>
            <a:r>
              <a:rPr lang="en-US" sz="2400" b="1" dirty="0" smtClean="0">
                <a:solidFill>
                  <a:schemeClr val="tx1"/>
                </a:solidFill>
              </a:rPr>
              <a:t>;            /</a:t>
            </a:r>
            <a:r>
              <a:rPr lang="en-US" sz="2400" b="1" dirty="0">
                <a:solidFill>
                  <a:schemeClr val="tx1"/>
                </a:solidFill>
              </a:rPr>
              <a:t>/  +  </a:t>
            </a:r>
            <a:r>
              <a:rPr lang="en-US" sz="2400" b="1" dirty="0" err="1">
                <a:solidFill>
                  <a:schemeClr val="tx1"/>
                </a:solidFill>
              </a:rPr>
              <a:t>ou</a:t>
            </a:r>
            <a:r>
              <a:rPr lang="en-US" sz="2400" b="1" dirty="0">
                <a:solidFill>
                  <a:schemeClr val="tx1"/>
                </a:solidFill>
              </a:rPr>
              <a:t>  *  </a:t>
            </a:r>
            <a:r>
              <a:rPr lang="en-US" sz="2400" b="1" dirty="0" smtClean="0">
                <a:solidFill>
                  <a:schemeClr val="tx1"/>
                </a:solidFill>
              </a:rPr>
              <a:t>?!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76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200</a:t>
            </a:fld>
            <a:endParaRPr lang="fr-F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214554"/>
            <a:ext cx="2609863" cy="178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14282" y="1142984"/>
            <a:ext cx="857256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fr-FR" dirty="0" smtClean="0"/>
          </a:p>
          <a:p>
            <a:r>
              <a:rPr lang="fr-FR" dirty="0" smtClean="0"/>
              <a:t>jar </a:t>
            </a:r>
            <a:r>
              <a:rPr lang="fr-FR" dirty="0" err="1" smtClean="0"/>
              <a:t>mcf</a:t>
            </a:r>
            <a:r>
              <a:rPr lang="fr-FR" dirty="0" smtClean="0"/>
              <a:t> META-INF\MANIFEST.MF ihmexamples.jar </a:t>
            </a:r>
            <a:r>
              <a:rPr lang="fr-FR" dirty="0" err="1" smtClean="0"/>
              <a:t>ihmexamples</a:t>
            </a:r>
            <a:r>
              <a:rPr lang="fr-FR" dirty="0" smtClean="0"/>
              <a:t> </a:t>
            </a:r>
            <a:r>
              <a:rPr lang="fr-FR" dirty="0" err="1" smtClean="0"/>
              <a:t>Resources</a:t>
            </a:r>
            <a:r>
              <a:rPr lang="fr-FR" dirty="0" smtClean="0"/>
              <a:t>*.</a:t>
            </a:r>
            <a:r>
              <a:rPr lang="fr-FR" dirty="0" err="1" smtClean="0"/>
              <a:t>properties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4" y="2428868"/>
            <a:ext cx="8908292" cy="414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lowchart: Or 8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0983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Jar exécutable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Exécution d’un jar </a:t>
            </a:r>
          </a:p>
          <a:p>
            <a:pPr lvl="1"/>
            <a:r>
              <a:rPr lang="fr-FR" dirty="0" smtClean="0"/>
              <a:t>Header « </a:t>
            </a:r>
            <a:r>
              <a:rPr lang="fr-FR" b="1" dirty="0" smtClean="0">
                <a:solidFill>
                  <a:schemeClr val="tx2"/>
                </a:solidFill>
              </a:rPr>
              <a:t>Main-Class</a:t>
            </a:r>
            <a:r>
              <a:rPr lang="fr-FR" dirty="0" smtClean="0"/>
              <a:t> » dans le </a:t>
            </a:r>
            <a:r>
              <a:rPr lang="fr-FR" b="1" dirty="0" smtClean="0">
                <a:solidFill>
                  <a:schemeClr val="tx2"/>
                </a:solidFill>
              </a:rPr>
              <a:t>MANIFEST.MF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201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71472" y="3071810"/>
            <a:ext cx="278743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2000" dirty="0" smtClean="0"/>
              <a:t>java -jar ihmexamples.jar</a:t>
            </a:r>
            <a:endParaRPr lang="fr-FR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500575"/>
            <a:ext cx="4953021" cy="185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71472" y="4071942"/>
            <a:ext cx="721520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 smtClean="0"/>
              <a:t>ihmexamples.tempconverter.converterswing.</a:t>
            </a:r>
            <a:r>
              <a:rPr lang="fr-FR" b="1" dirty="0" smtClean="0"/>
              <a:t>TempConverterSwingGUIv2</a:t>
            </a:r>
            <a:endParaRPr lang="fr-FR" b="1" dirty="0"/>
          </a:p>
        </p:txBody>
      </p:sp>
      <p:sp>
        <p:nvSpPr>
          <p:cNvPr id="10" name="Flowchart: Or 8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471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Calculette</a:t>
            </a:r>
          </a:p>
          <a:p>
            <a:pPr lvl="1"/>
            <a:r>
              <a:rPr lang="fr-FR" dirty="0" smtClean="0"/>
              <a:t>Créer une application en mode texte pour une calculette </a:t>
            </a:r>
          </a:p>
          <a:p>
            <a:pPr lvl="1"/>
            <a:r>
              <a:rPr lang="fr-FR" dirty="0" smtClean="0"/>
              <a:t>Créer </a:t>
            </a:r>
            <a:r>
              <a:rPr lang="fr-FR" dirty="0"/>
              <a:t>u</a:t>
            </a:r>
            <a:r>
              <a:rPr lang="fr-FR" dirty="0" smtClean="0"/>
              <a:t>n jar pour la distribution de cette application </a:t>
            </a:r>
          </a:p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401C-3D2A-4727-B335-0BDA975F8F74}" type="datetime1">
              <a:rPr lang="fr-FR" smtClean="0"/>
              <a:t>28/08/13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202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221088"/>
            <a:ext cx="4224894" cy="1804144"/>
          </a:xfrm>
          <a:prstGeom prst="rect">
            <a:avLst/>
          </a:prstGeom>
        </p:spPr>
      </p:pic>
      <p:sp>
        <p:nvSpPr>
          <p:cNvPr id="7" name="Flowchart: Or 8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851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: Solution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4929411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Création du MANIFEST.MF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Création du jar</a:t>
            </a:r>
          </a:p>
          <a:p>
            <a:pPr marL="457200" lvl="1" indent="0">
              <a:buNone/>
            </a:pPr>
            <a:r>
              <a:rPr lang="fr-FR" i="1" dirty="0"/>
              <a:t>jar -</a:t>
            </a:r>
            <a:r>
              <a:rPr lang="fr-FR" i="1" dirty="0" err="1"/>
              <a:t>mcvf</a:t>
            </a:r>
            <a:r>
              <a:rPr lang="fr-FR" i="1" dirty="0"/>
              <a:t> META-INF/MANIFEST.MF </a:t>
            </a:r>
            <a:r>
              <a:rPr lang="fr-FR" i="1" dirty="0" err="1"/>
              <a:t>calculette.jar</a:t>
            </a:r>
            <a:r>
              <a:rPr lang="fr-FR" i="1" dirty="0"/>
              <a:t> </a:t>
            </a:r>
            <a:r>
              <a:rPr lang="fr-FR" i="1" dirty="0" err="1"/>
              <a:t>review</a:t>
            </a:r>
            <a:endParaRPr lang="fr-FR" i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15B3-16A3-4905-B4F3-EB38921B7931}" type="datetime1">
              <a:rPr lang="fr-FR" smtClean="0"/>
              <a:t>28/08/13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203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1767432"/>
            <a:ext cx="5832648" cy="2525664"/>
          </a:xfrm>
          <a:prstGeom prst="rect">
            <a:avLst/>
          </a:prstGeom>
        </p:spPr>
      </p:pic>
      <p:sp>
        <p:nvSpPr>
          <p:cNvPr id="7" name="Flowchart: Or 8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047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: Solution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Exécution du jar :</a:t>
            </a:r>
          </a:p>
          <a:p>
            <a:pPr marL="457200" lvl="1" indent="0">
              <a:buNone/>
            </a:pPr>
            <a:r>
              <a:rPr lang="fr-FR" i="1" dirty="0"/>
              <a:t>java -jar </a:t>
            </a:r>
            <a:r>
              <a:rPr lang="fr-FR" i="1" dirty="0" err="1"/>
              <a:t>calculette.jar</a:t>
            </a:r>
            <a:r>
              <a:rPr lang="fr-FR" i="1" dirty="0"/>
              <a:t> 2 + 2</a:t>
            </a:r>
            <a:endParaRPr lang="fr-FR" i="1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15B3-16A3-4905-B4F3-EB38921B7931}" type="datetime1">
              <a:rPr lang="fr-FR" smtClean="0"/>
              <a:t>28/08/13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204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645024"/>
            <a:ext cx="7352760" cy="1960736"/>
          </a:xfrm>
          <a:prstGeom prst="rect">
            <a:avLst/>
          </a:prstGeom>
          <a:ln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Flowchart: Or 8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445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Etendre</a:t>
            </a:r>
            <a:r>
              <a:rPr lang="fr-FR" dirty="0" smtClean="0"/>
              <a:t> la classe </a:t>
            </a:r>
            <a:r>
              <a:rPr lang="fr-FR" dirty="0" err="1" smtClean="0"/>
              <a:t>HelloWorld</a:t>
            </a:r>
            <a:r>
              <a:rPr lang="fr-FR" dirty="0" smtClean="0"/>
              <a:t> (1</a:t>
            </a:r>
            <a:r>
              <a:rPr lang="fr-FR" baseline="30000" dirty="0" smtClean="0"/>
              <a:t>er</a:t>
            </a:r>
            <a:r>
              <a:rPr lang="fr-FR" dirty="0" smtClean="0"/>
              <a:t> exemple)</a:t>
            </a:r>
          </a:p>
          <a:p>
            <a:pPr lvl="1"/>
            <a:r>
              <a:rPr lang="fr-FR" dirty="0" smtClean="0"/>
              <a:t>Le message est lu à partir du clavier</a:t>
            </a:r>
          </a:p>
          <a:p>
            <a:pPr lvl="1"/>
            <a:r>
              <a:rPr lang="fr-FR" dirty="0" smtClean="0"/>
              <a:t>Concepts :</a:t>
            </a:r>
          </a:p>
          <a:p>
            <a:pPr lvl="2"/>
            <a:r>
              <a:rPr lang="fr-FR" dirty="0" smtClean="0"/>
              <a:t>Héritage</a:t>
            </a:r>
          </a:p>
          <a:p>
            <a:pPr lvl="2"/>
            <a:r>
              <a:rPr lang="fr-FR" dirty="0" smtClean="0"/>
              <a:t>Manipulation documentation API Java</a:t>
            </a:r>
          </a:p>
          <a:p>
            <a:pPr lvl="2"/>
            <a:r>
              <a:rPr lang="fr-FR" dirty="0" smtClean="0"/>
              <a:t>Manipulation de la classe </a:t>
            </a:r>
            <a:r>
              <a:rPr lang="fr-FR" b="1" dirty="0" err="1" smtClean="0">
                <a:solidFill>
                  <a:schemeClr val="tx2"/>
                </a:solidFill>
              </a:rPr>
              <a:t>java.util.Scanner</a:t>
            </a:r>
            <a:endParaRPr lang="fr-FR" b="1" dirty="0" smtClean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14F1B5-921F-4A13-BC28-C72C4E3FB06A}" type="slidenum">
              <a:rPr lang="fr-FR"/>
              <a:pPr>
                <a:defRPr/>
              </a:pPr>
              <a:t>21</a:t>
            </a:fld>
            <a:endParaRPr lang="fr-FR"/>
          </a:p>
        </p:txBody>
      </p:sp>
      <p:sp>
        <p:nvSpPr>
          <p:cNvPr id="6" name="Flowchart: Or 12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088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Etendre la classe de multiplication de matrice</a:t>
            </a:r>
          </a:p>
          <a:p>
            <a:r>
              <a:rPr lang="fr-FR" smtClean="0"/>
              <a:t>Multiplier une matrice </a:t>
            </a:r>
            <a:r>
              <a:rPr lang="fr-FR" i="1" smtClean="0"/>
              <a:t>n x m </a:t>
            </a:r>
            <a:r>
              <a:rPr lang="fr-FR" smtClean="0"/>
              <a:t>par une matrice </a:t>
            </a:r>
            <a:r>
              <a:rPr lang="fr-FR" i="1" smtClean="0"/>
              <a:t>m x k</a:t>
            </a:r>
          </a:p>
          <a:p>
            <a:pPr lvl="1"/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A87E2-376A-4112-9444-1820FDD8CC3D}" type="slidenum">
              <a:rPr lang="fr-FR"/>
              <a:pPr>
                <a:defRPr/>
              </a:pPr>
              <a:t>22</a:t>
            </a:fld>
            <a:endParaRPr lang="fr-FR"/>
          </a:p>
        </p:txBody>
      </p:sp>
      <p:sp>
        <p:nvSpPr>
          <p:cNvPr id="6" name="Double Bracket 5"/>
          <p:cNvSpPr/>
          <p:nvPr/>
        </p:nvSpPr>
        <p:spPr>
          <a:xfrm>
            <a:off x="571500" y="4214813"/>
            <a:ext cx="1571625" cy="928687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1.0    2.0    3.0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3.0    4.0    5.0</a:t>
            </a:r>
          </a:p>
        </p:txBody>
      </p:sp>
      <p:sp>
        <p:nvSpPr>
          <p:cNvPr id="7" name="Double Bracket 6"/>
          <p:cNvSpPr/>
          <p:nvPr/>
        </p:nvSpPr>
        <p:spPr>
          <a:xfrm>
            <a:off x="2571750" y="4071938"/>
            <a:ext cx="1214438" cy="1357312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5.0      6.0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7.0      8.0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9.0      10</a:t>
            </a:r>
          </a:p>
        </p:txBody>
      </p:sp>
      <p:sp>
        <p:nvSpPr>
          <p:cNvPr id="20488" name="TextBox 7"/>
          <p:cNvSpPr txBox="1">
            <a:spLocks noChangeArrowheads="1"/>
          </p:cNvSpPr>
          <p:nvPr/>
        </p:nvSpPr>
        <p:spPr bwMode="auto">
          <a:xfrm>
            <a:off x="2214563" y="4429125"/>
            <a:ext cx="344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/>
              <a:t>X</a:t>
            </a:r>
          </a:p>
        </p:txBody>
      </p:sp>
      <p:cxnSp>
        <p:nvCxnSpPr>
          <p:cNvPr id="10" name="Straight Arrow Connector 9"/>
          <p:cNvCxnSpPr>
            <a:stCxn id="6" idx="1"/>
            <a:endCxn id="6" idx="3"/>
          </p:cNvCxnSpPr>
          <p:nvPr/>
        </p:nvCxnSpPr>
        <p:spPr>
          <a:xfrm rot="10800000" flipH="1">
            <a:off x="571500" y="4679950"/>
            <a:ext cx="15716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0"/>
            <a:endCxn id="7" idx="2"/>
          </p:cNvCxnSpPr>
          <p:nvPr/>
        </p:nvCxnSpPr>
        <p:spPr>
          <a:xfrm rot="16200000" flipH="1">
            <a:off x="2500312" y="4751388"/>
            <a:ext cx="135731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491" name="TextBox 12"/>
          <p:cNvSpPr txBox="1">
            <a:spLocks noChangeArrowheads="1"/>
          </p:cNvSpPr>
          <p:nvPr/>
        </p:nvSpPr>
        <p:spPr bwMode="auto">
          <a:xfrm>
            <a:off x="3857625" y="4429125"/>
            <a:ext cx="344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/>
              <a:t>=</a:t>
            </a:r>
          </a:p>
        </p:txBody>
      </p:sp>
      <p:sp>
        <p:nvSpPr>
          <p:cNvPr id="14" name="Double Bracket 13"/>
          <p:cNvSpPr/>
          <p:nvPr/>
        </p:nvSpPr>
        <p:spPr>
          <a:xfrm>
            <a:off x="4286250" y="4214813"/>
            <a:ext cx="3357563" cy="928687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1*5+2*7+3*9     1*6+2*8+3*10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3*5+4*7+5*9     3*6+4*8+5*10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1563" y="3714750"/>
            <a:ext cx="644525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2 X 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57500" y="3643313"/>
            <a:ext cx="644525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3 X 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72125" y="3714750"/>
            <a:ext cx="644525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2 X 2</a:t>
            </a:r>
          </a:p>
        </p:txBody>
      </p:sp>
      <p:sp>
        <p:nvSpPr>
          <p:cNvPr id="16" name="Flowchart: Or 15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820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0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 </a:t>
            </a:r>
            <a:endParaRPr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71438" y="1214438"/>
            <a:ext cx="2857500" cy="4525962"/>
          </a:xfrm>
        </p:spPr>
        <p:txBody>
          <a:bodyPr/>
          <a:lstStyle/>
          <a:p>
            <a:r>
              <a:rPr lang="fr-FR" sz="2800" smtClean="0"/>
              <a:t>Implémenter les classes </a:t>
            </a:r>
            <a:r>
              <a:rPr lang="fr-FR" sz="2800" b="1" smtClean="0">
                <a:solidFill>
                  <a:schemeClr val="tx2"/>
                </a:solidFill>
              </a:rPr>
              <a:t>Employee</a:t>
            </a:r>
            <a:r>
              <a:rPr lang="fr-FR" sz="2800" smtClean="0"/>
              <a:t> et </a:t>
            </a:r>
            <a:r>
              <a:rPr lang="fr-FR" sz="2800" b="1" smtClean="0">
                <a:solidFill>
                  <a:schemeClr val="tx2"/>
                </a:solidFill>
              </a:rPr>
              <a:t>Manager</a:t>
            </a:r>
            <a:r>
              <a:rPr lang="fr-FR" sz="2800" smtClean="0"/>
              <a:t> décrites dans le diagramme de classe ci-contre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68260-A694-4D26-997F-F22BE4DBF5F1}" type="slidenum">
              <a:rPr lang="fr-FR"/>
              <a:pPr>
                <a:defRPr/>
              </a:pPr>
              <a:t>23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67163"/>
            <a:ext cx="5832648" cy="58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84615" y="20420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2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fr-FR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Prj</a:t>
            </a:r>
            <a:endParaRPr lang="fr-F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5683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Interface Java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23875"/>
            <a:ext cx="8229600" cy="4697413"/>
          </a:xfrm>
        </p:spPr>
        <p:txBody>
          <a:bodyPr rtlCol="0">
            <a:normAutofit/>
          </a:bodyPr>
          <a:lstStyle/>
          <a:p>
            <a:pPr fontAlgn="auto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Une </a:t>
            </a:r>
            <a:r>
              <a:rPr lang="fr-FR" b="1" dirty="0" smtClean="0">
                <a:solidFill>
                  <a:schemeClr val="tx2"/>
                </a:solidFill>
              </a:rPr>
              <a:t>interface</a:t>
            </a:r>
            <a:r>
              <a:rPr lang="fr-FR" dirty="0" smtClean="0"/>
              <a:t> décrit le comportement que les classes doivent présenter sans décrire son implémentation </a:t>
            </a:r>
          </a:p>
          <a:p>
            <a:pPr fontAlgn="auto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Une classe peut implémenter plusieurs interfaces  </a:t>
            </a:r>
          </a:p>
          <a:p>
            <a:pPr fontAlgn="auto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Faible couplage </a:t>
            </a:r>
            <a:r>
              <a:rPr lang="fr-FR" dirty="0" smtClean="0"/>
              <a:t>entre les classes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2F0F2-98EC-45B8-9167-81632BA718A5}" type="slidenum">
              <a:rPr lang="fr-FR"/>
              <a:pPr>
                <a:defRPr/>
              </a:pPr>
              <a:t>24</a:t>
            </a:fld>
            <a:endParaRPr lang="fr-FR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824" y="3717032"/>
            <a:ext cx="5756275" cy="242887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5499" y="116632"/>
            <a:ext cx="5654973" cy="286609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4725144"/>
            <a:ext cx="7303412" cy="165544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95536" y="2420888"/>
            <a:ext cx="3672408" cy="15388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2000" tIns="0" rIns="0" bIns="0" rtlCol="0">
            <a:spAutoFit/>
          </a:bodyPr>
          <a:lstStyle/>
          <a:p>
            <a:r>
              <a:rPr lang="fr-FR" sz="2000" dirty="0" smtClean="0"/>
              <a:t> public class </a:t>
            </a:r>
            <a:r>
              <a:rPr lang="fr-FR" sz="2000" b="1" dirty="0" err="1" smtClean="0"/>
              <a:t>MetaDoor</a:t>
            </a: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000" b="1" dirty="0" smtClean="0"/>
              <a:t>	   </a:t>
            </a:r>
            <a:r>
              <a:rPr lang="fr-FR" sz="2000" dirty="0" smtClean="0"/>
              <a:t> </a:t>
            </a:r>
            <a:r>
              <a:rPr lang="fr-FR" sz="2000" b="1" dirty="0" err="1" smtClean="0">
                <a:solidFill>
                  <a:srgbClr val="1F497D"/>
                </a:solidFill>
              </a:rPr>
              <a:t>implements</a:t>
            </a:r>
            <a:r>
              <a:rPr lang="fr-FR" sz="2000" dirty="0" smtClean="0"/>
              <a:t> </a:t>
            </a:r>
            <a:r>
              <a:rPr lang="fr-FR" sz="2000" b="1" dirty="0" err="1" smtClean="0"/>
              <a:t>Door</a:t>
            </a:r>
            <a:r>
              <a:rPr lang="fr-FR" sz="2000" dirty="0" smtClean="0"/>
              <a:t> {</a:t>
            </a:r>
          </a:p>
          <a:p>
            <a:r>
              <a:rPr lang="fr-FR" sz="2000" dirty="0"/>
              <a:t> </a:t>
            </a:r>
            <a:r>
              <a:rPr lang="fr-FR" sz="2000" dirty="0" smtClean="0"/>
              <a:t>   public </a:t>
            </a:r>
            <a:r>
              <a:rPr lang="fr-FR" sz="2000" dirty="0" err="1" smtClean="0"/>
              <a:t>void</a:t>
            </a:r>
            <a:r>
              <a:rPr lang="fr-FR" sz="2000" dirty="0" smtClean="0"/>
              <a:t> open() { … }</a:t>
            </a:r>
          </a:p>
          <a:p>
            <a:r>
              <a:rPr lang="fr-FR" sz="2000" dirty="0"/>
              <a:t> </a:t>
            </a:r>
            <a:r>
              <a:rPr lang="fr-FR" sz="2000" dirty="0" smtClean="0"/>
              <a:t>   public </a:t>
            </a:r>
            <a:r>
              <a:rPr lang="fr-FR" sz="2000" dirty="0" err="1" smtClean="0"/>
              <a:t>void</a:t>
            </a:r>
            <a:r>
              <a:rPr lang="fr-FR" sz="2000" dirty="0" smtClean="0"/>
              <a:t> close() { … }</a:t>
            </a:r>
          </a:p>
          <a:p>
            <a:r>
              <a:rPr lang="fr-FR" sz="2000" dirty="0" smtClean="0"/>
              <a:t>… }</a:t>
            </a:r>
            <a:endParaRPr lang="fr-FR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427984" y="2531582"/>
            <a:ext cx="4392488" cy="14014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2000" tIns="0" rIns="0" bIns="46800" rtlCol="0">
            <a:spAutoFit/>
          </a:bodyPr>
          <a:lstStyle/>
          <a:p>
            <a:r>
              <a:rPr lang="fr-FR" sz="2200" dirty="0" smtClean="0"/>
              <a:t> public class </a:t>
            </a:r>
            <a:r>
              <a:rPr lang="fr-FR" sz="2200" b="1" dirty="0" err="1" smtClean="0"/>
              <a:t>ControlDevice</a:t>
            </a:r>
            <a:r>
              <a:rPr lang="fr-FR" sz="2200" dirty="0" smtClean="0"/>
              <a:t> {</a:t>
            </a:r>
          </a:p>
          <a:p>
            <a:r>
              <a:rPr lang="fr-FR" sz="2200" dirty="0" smtClean="0"/>
              <a:t>    </a:t>
            </a:r>
            <a:r>
              <a:rPr lang="fr-FR" sz="2200" dirty="0" err="1" smtClean="0"/>
              <a:t>private</a:t>
            </a:r>
            <a:r>
              <a:rPr lang="fr-FR" sz="2200" dirty="0" smtClean="0"/>
              <a:t> </a:t>
            </a:r>
            <a:r>
              <a:rPr lang="fr-FR" sz="2200" b="1" dirty="0" err="1" smtClean="0">
                <a:solidFill>
                  <a:srgbClr val="1F497D"/>
                </a:solidFill>
              </a:rPr>
              <a:t>Door</a:t>
            </a:r>
            <a:r>
              <a:rPr lang="fr-FR" sz="2200" dirty="0" smtClean="0">
                <a:solidFill>
                  <a:srgbClr val="1F497D"/>
                </a:solidFill>
              </a:rPr>
              <a:t> </a:t>
            </a:r>
            <a:r>
              <a:rPr lang="fr-FR" sz="2200" dirty="0" err="1" smtClean="0"/>
              <a:t>door</a:t>
            </a:r>
            <a:r>
              <a:rPr lang="fr-FR" sz="2200" dirty="0" smtClean="0"/>
              <a:t> ;</a:t>
            </a:r>
          </a:p>
          <a:p>
            <a:r>
              <a:rPr lang="fr-FR" sz="2200" dirty="0"/>
              <a:t> </a:t>
            </a:r>
            <a:r>
              <a:rPr lang="fr-FR" sz="2200" dirty="0" smtClean="0"/>
              <a:t>   public </a:t>
            </a:r>
            <a:r>
              <a:rPr lang="fr-FR" sz="2200" dirty="0" err="1" smtClean="0"/>
              <a:t>void</a:t>
            </a:r>
            <a:r>
              <a:rPr lang="fr-FR" sz="2200" dirty="0" smtClean="0"/>
              <a:t> </a:t>
            </a:r>
            <a:r>
              <a:rPr lang="fr-FR" sz="2200" b="1" dirty="0" err="1" smtClean="0">
                <a:solidFill>
                  <a:srgbClr val="1F497D"/>
                </a:solidFill>
              </a:rPr>
              <a:t>setDoor</a:t>
            </a:r>
            <a:r>
              <a:rPr lang="fr-FR" sz="2200" dirty="0" smtClean="0"/>
              <a:t>(</a:t>
            </a:r>
            <a:r>
              <a:rPr lang="fr-FR" sz="2200" b="1" dirty="0" err="1" smtClean="0">
                <a:solidFill>
                  <a:srgbClr val="1F497D"/>
                </a:solidFill>
              </a:rPr>
              <a:t>Door</a:t>
            </a:r>
            <a:r>
              <a:rPr lang="fr-FR" sz="2200" dirty="0" smtClean="0"/>
              <a:t> d) {… }</a:t>
            </a:r>
          </a:p>
          <a:p>
            <a:r>
              <a:rPr lang="fr-FR" sz="2200" dirty="0" smtClean="0"/>
              <a:t>… }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2474355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Classes Abstraites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507288" cy="46974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800" dirty="0" smtClean="0"/>
              <a:t>Une </a:t>
            </a:r>
            <a:r>
              <a:rPr lang="fr-FR" sz="2800" b="1" dirty="0" smtClean="0">
                <a:solidFill>
                  <a:schemeClr val="tx2"/>
                </a:solidFill>
              </a:rPr>
              <a:t>classe abstraite </a:t>
            </a:r>
            <a:r>
              <a:rPr lang="fr-FR" sz="2800" dirty="0" smtClean="0"/>
              <a:t>est une classe qui n’implémente pas tous ses méthodes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2400" dirty="0">
                <a:sym typeface="Wingdings"/>
              </a:rPr>
              <a:t>Définition d’un </a:t>
            </a:r>
            <a:r>
              <a:rPr lang="fr-FR" sz="2400" b="1" dirty="0">
                <a:sym typeface="Wingdings"/>
              </a:rPr>
              <a:t>cadre de base</a:t>
            </a:r>
            <a:r>
              <a:rPr lang="fr-FR" sz="2400" dirty="0">
                <a:sym typeface="Wingdings"/>
              </a:rPr>
              <a:t> </a:t>
            </a:r>
            <a:r>
              <a:rPr lang="fr-FR" sz="2400" dirty="0" smtClean="0">
                <a:sym typeface="Wingdings"/>
              </a:rPr>
              <a:t>pour </a:t>
            </a:r>
            <a:r>
              <a:rPr lang="fr-FR" sz="2400" dirty="0">
                <a:sym typeface="Wingdings"/>
              </a:rPr>
              <a:t>les sous-</a:t>
            </a:r>
            <a:r>
              <a:rPr lang="fr-FR" sz="2400" dirty="0" smtClean="0">
                <a:sym typeface="Wingdings"/>
              </a:rPr>
              <a:t>classes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fr-FR" sz="2400" b="1" dirty="0"/>
              <a:t>Regrouper</a:t>
            </a:r>
            <a:r>
              <a:rPr lang="fr-FR" sz="2400" dirty="0"/>
              <a:t> un ensemble </a:t>
            </a:r>
            <a:r>
              <a:rPr lang="fr-FR" sz="2400" dirty="0" smtClean="0"/>
              <a:t>de </a:t>
            </a:r>
            <a:r>
              <a:rPr lang="fr-FR" sz="2400" b="1" dirty="0"/>
              <a:t>caractéristiques</a:t>
            </a:r>
            <a:r>
              <a:rPr lang="fr-FR" sz="2400" dirty="0"/>
              <a:t> </a:t>
            </a:r>
            <a:r>
              <a:rPr lang="fr-FR" sz="2400" b="1" dirty="0" smtClean="0"/>
              <a:t>communes</a:t>
            </a:r>
            <a:endParaRPr lang="fr-FR" sz="2400" dirty="0" smtClean="0"/>
          </a:p>
          <a:p>
            <a:pPr lvl="1">
              <a:buFont typeface="Arial" pitchFamily="34" charset="0"/>
              <a:buChar char="•"/>
              <a:defRPr/>
            </a:pPr>
            <a:r>
              <a:rPr lang="fr-FR" sz="2400" b="1" dirty="0">
                <a:solidFill>
                  <a:srgbClr val="1F497D"/>
                </a:solidFill>
              </a:rPr>
              <a:t>Pas d’instanciation possible </a:t>
            </a:r>
            <a:endParaRPr lang="fr-FR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2F0F2-98EC-45B8-9167-81632BA718A5}" type="slidenum">
              <a:rPr lang="fr-FR"/>
              <a:pPr>
                <a:defRPr/>
              </a:pPr>
              <a:t>25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3045090"/>
            <a:ext cx="2664296" cy="37682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5536" y="3591594"/>
            <a:ext cx="5544616" cy="30777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0" rIns="0" bIns="0">
            <a:spAutoFit/>
          </a:bodyPr>
          <a:lstStyle/>
          <a:p>
            <a:r>
              <a:rPr lang="fr-FR" sz="2000" dirty="0"/>
              <a:t>public </a:t>
            </a:r>
            <a:r>
              <a:rPr lang="fr-FR" sz="2000" b="1" dirty="0">
                <a:solidFill>
                  <a:srgbClr val="1F497D"/>
                </a:solidFill>
              </a:rPr>
              <a:t>abstract</a:t>
            </a:r>
            <a:r>
              <a:rPr lang="fr-FR" sz="2000" dirty="0">
                <a:solidFill>
                  <a:srgbClr val="1F497D"/>
                </a:solidFill>
              </a:rPr>
              <a:t> </a:t>
            </a:r>
            <a:r>
              <a:rPr lang="fr-FR" sz="2000" dirty="0"/>
              <a:t>class </a:t>
            </a:r>
            <a:r>
              <a:rPr lang="fr-FR" sz="2000" b="1" dirty="0" err="1"/>
              <a:t>AbstractDoor</a:t>
            </a:r>
            <a:r>
              <a:rPr lang="fr-FR" sz="2000" dirty="0"/>
              <a:t> 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		              </a:t>
            </a:r>
            <a:r>
              <a:rPr lang="fr-FR" sz="2000" b="1" dirty="0" err="1" smtClean="0">
                <a:solidFill>
                  <a:srgbClr val="1F497D"/>
                </a:solidFill>
              </a:rPr>
              <a:t>implements</a:t>
            </a:r>
            <a:r>
              <a:rPr lang="fr-FR" sz="2000" b="1" dirty="0" smtClean="0">
                <a:solidFill>
                  <a:srgbClr val="1F497D"/>
                </a:solidFill>
              </a:rPr>
              <a:t> </a:t>
            </a:r>
            <a:r>
              <a:rPr lang="fr-FR" sz="2000" b="1" dirty="0" err="1">
                <a:solidFill>
                  <a:srgbClr val="1F497D"/>
                </a:solidFill>
              </a:rPr>
              <a:t>Door</a:t>
            </a:r>
            <a:r>
              <a:rPr lang="fr-FR" sz="2000" b="1" dirty="0">
                <a:solidFill>
                  <a:srgbClr val="1F497D"/>
                </a:solidFill>
              </a:rPr>
              <a:t> </a:t>
            </a:r>
            <a:r>
              <a:rPr lang="fr-FR" sz="2000" dirty="0" smtClean="0"/>
              <a:t>{</a:t>
            </a:r>
          </a:p>
          <a:p>
            <a:r>
              <a:rPr lang="fr-FR" sz="2000" dirty="0" smtClean="0"/>
              <a:t>     </a:t>
            </a:r>
            <a:r>
              <a:rPr lang="fr-FR" sz="2000" b="1" dirty="0" err="1" smtClean="0"/>
              <a:t>private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boolean</a:t>
            </a:r>
            <a:r>
              <a:rPr lang="fr-FR" sz="2000" b="1" dirty="0" smtClean="0"/>
              <a:t> state </a:t>
            </a:r>
            <a:r>
              <a:rPr lang="fr-FR" sz="2000" dirty="0" smtClean="0"/>
              <a:t>=… ;</a:t>
            </a:r>
          </a:p>
          <a:p>
            <a:r>
              <a:rPr lang="fr-FR" sz="2000" dirty="0" smtClean="0"/>
              <a:t>    </a:t>
            </a:r>
            <a:r>
              <a:rPr lang="fr-FR" sz="2000" b="1" dirty="0" smtClean="0"/>
              <a:t> public </a:t>
            </a:r>
            <a:r>
              <a:rPr lang="fr-FR" sz="2000" b="1" dirty="0" err="1" smtClean="0"/>
              <a:t>int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getState</a:t>
            </a:r>
            <a:r>
              <a:rPr lang="fr-FR" sz="2000" b="1" dirty="0" smtClean="0"/>
              <a:t>() { … }   </a:t>
            </a:r>
          </a:p>
          <a:p>
            <a:r>
              <a:rPr lang="fr-FR" sz="2000" dirty="0" smtClean="0"/>
              <a:t>     </a:t>
            </a:r>
            <a:r>
              <a:rPr lang="fr-FR" sz="2000" dirty="0" err="1" smtClean="0"/>
              <a:t>protected</a:t>
            </a:r>
            <a:r>
              <a:rPr lang="fr-FR" sz="2000" dirty="0" smtClean="0"/>
              <a:t> </a:t>
            </a:r>
            <a:r>
              <a:rPr lang="fr-FR" sz="2000" dirty="0" err="1"/>
              <a:t>void</a:t>
            </a:r>
            <a:r>
              <a:rPr lang="fr-FR" sz="2000" dirty="0"/>
              <a:t> </a:t>
            </a:r>
            <a:r>
              <a:rPr lang="fr-FR" sz="2000" dirty="0" err="1" smtClean="0"/>
              <a:t>setState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		    (</a:t>
            </a:r>
            <a:r>
              <a:rPr lang="fr-FR" sz="2000" dirty="0" err="1" smtClean="0"/>
              <a:t>int</a:t>
            </a:r>
            <a:r>
              <a:rPr lang="fr-FR" sz="2000" dirty="0" smtClean="0"/>
              <a:t> state</a:t>
            </a:r>
            <a:r>
              <a:rPr lang="fr-FR" sz="2000" dirty="0"/>
              <a:t>)  </a:t>
            </a:r>
            <a:r>
              <a:rPr lang="fr-FR" sz="2000" dirty="0" smtClean="0"/>
              <a:t>{ … }</a:t>
            </a:r>
          </a:p>
          <a:p>
            <a:endParaRPr lang="fr-FR" sz="2000" dirty="0"/>
          </a:p>
          <a:p>
            <a:r>
              <a:rPr lang="fr-FR" sz="2000" dirty="0" smtClean="0"/>
              <a:t>     </a:t>
            </a:r>
            <a:r>
              <a:rPr lang="fr-FR" sz="2000" b="1" dirty="0" smtClean="0">
                <a:solidFill>
                  <a:srgbClr val="1F497D"/>
                </a:solidFill>
              </a:rPr>
              <a:t>public </a:t>
            </a:r>
            <a:r>
              <a:rPr lang="fr-FR" sz="2000" b="1" i="1" dirty="0">
                <a:solidFill>
                  <a:srgbClr val="1F497D"/>
                </a:solidFill>
              </a:rPr>
              <a:t>abstract</a:t>
            </a:r>
            <a:r>
              <a:rPr lang="fr-FR" sz="2000" b="1" dirty="0">
                <a:solidFill>
                  <a:srgbClr val="1F497D"/>
                </a:solidFill>
              </a:rPr>
              <a:t> </a:t>
            </a:r>
            <a:r>
              <a:rPr lang="fr-FR" sz="2000" b="1" dirty="0" err="1">
                <a:solidFill>
                  <a:srgbClr val="1F497D"/>
                </a:solidFill>
              </a:rPr>
              <a:t>void</a:t>
            </a:r>
            <a:r>
              <a:rPr lang="fr-FR" sz="2000" b="1" dirty="0">
                <a:solidFill>
                  <a:srgbClr val="1F497D"/>
                </a:solidFill>
              </a:rPr>
              <a:t> open()</a:t>
            </a:r>
            <a:r>
              <a:rPr lang="fr-FR" sz="2000" b="1" dirty="0" smtClean="0">
                <a:solidFill>
                  <a:srgbClr val="1F497D"/>
                </a:solidFill>
              </a:rPr>
              <a:t>;</a:t>
            </a:r>
            <a:endParaRPr lang="fr-FR" sz="2000" b="1" dirty="0">
              <a:solidFill>
                <a:srgbClr val="1F497D"/>
              </a:solidFill>
            </a:endParaRPr>
          </a:p>
          <a:p>
            <a:r>
              <a:rPr lang="fr-FR" sz="2000" b="1" dirty="0" smtClean="0">
                <a:solidFill>
                  <a:srgbClr val="1F497D"/>
                </a:solidFill>
              </a:rPr>
              <a:t>     public </a:t>
            </a:r>
            <a:r>
              <a:rPr lang="fr-FR" sz="2000" b="1" i="1" dirty="0">
                <a:solidFill>
                  <a:srgbClr val="1F497D"/>
                </a:solidFill>
              </a:rPr>
              <a:t>abstract</a:t>
            </a:r>
            <a:r>
              <a:rPr lang="fr-FR" sz="2000" b="1" dirty="0">
                <a:solidFill>
                  <a:srgbClr val="1F497D"/>
                </a:solidFill>
              </a:rPr>
              <a:t> </a:t>
            </a:r>
            <a:r>
              <a:rPr lang="fr-FR" sz="2000" b="1" dirty="0" err="1">
                <a:solidFill>
                  <a:srgbClr val="1F497D"/>
                </a:solidFill>
              </a:rPr>
              <a:t>void</a:t>
            </a:r>
            <a:r>
              <a:rPr lang="fr-FR" sz="2000" b="1" dirty="0">
                <a:solidFill>
                  <a:srgbClr val="1F497D"/>
                </a:solidFill>
              </a:rPr>
              <a:t> close();</a:t>
            </a:r>
          </a:p>
          <a:p>
            <a:r>
              <a:rPr lang="fr-FR" sz="2000" dirty="0"/>
              <a:t>}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923928" y="5805264"/>
            <a:ext cx="223224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2000" rIns="0" rtlCol="0">
            <a:spAutoFit/>
          </a:bodyPr>
          <a:lstStyle/>
          <a:p>
            <a:pPr algn="ctr"/>
            <a:r>
              <a:rPr lang="fr-FR" b="1" dirty="0" smtClean="0"/>
              <a:t>Pas d’implémentation </a:t>
            </a:r>
            <a:r>
              <a:rPr lang="fr-FR" dirty="0" smtClean="0"/>
              <a:t>pour </a:t>
            </a:r>
            <a:r>
              <a:rPr lang="fr-FR" b="1" dirty="0" smtClean="0"/>
              <a:t>open</a:t>
            </a:r>
            <a:r>
              <a:rPr lang="fr-FR" dirty="0" smtClean="0"/>
              <a:t>() et </a:t>
            </a:r>
            <a:r>
              <a:rPr lang="fr-FR" b="1" dirty="0" smtClean="0"/>
              <a:t>close</a:t>
            </a:r>
            <a:r>
              <a:rPr lang="fr-FR" dirty="0" smtClean="0"/>
              <a:t>()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9387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186" y="1340768"/>
            <a:ext cx="5875653" cy="54006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Framework Collection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7504" y="1412776"/>
            <a:ext cx="4896544" cy="5256584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 smtClean="0">
                <a:solidFill>
                  <a:srgbClr val="1F497D"/>
                </a:solidFill>
              </a:rPr>
              <a:t>Interfaces</a:t>
            </a:r>
            <a:r>
              <a:rPr lang="fr-FR" dirty="0" smtClean="0">
                <a:solidFill>
                  <a:srgbClr val="1F497D"/>
                </a:solidFill>
              </a:rPr>
              <a:t> et </a:t>
            </a:r>
            <a:r>
              <a:rPr lang="fr-FR" b="1" dirty="0" smtClean="0">
                <a:solidFill>
                  <a:srgbClr val="1F497D"/>
                </a:solidFill>
              </a:rPr>
              <a:t>classes abstraites </a:t>
            </a:r>
            <a:r>
              <a:rPr lang="fr-FR" dirty="0" smtClean="0"/>
              <a:t>pour les structures de données les plus utilisées</a:t>
            </a:r>
          </a:p>
          <a:p>
            <a:pPr lvl="1"/>
            <a:r>
              <a:rPr lang="fr-FR" b="1" dirty="0" smtClean="0">
                <a:solidFill>
                  <a:srgbClr val="1F497D"/>
                </a:solidFill>
              </a:rPr>
              <a:t>Collection </a:t>
            </a:r>
          </a:p>
          <a:p>
            <a:pPr lvl="2"/>
            <a:r>
              <a:rPr lang="fr-FR" b="1" dirty="0" smtClean="0"/>
              <a:t>Comportement commun </a:t>
            </a:r>
            <a:r>
              <a:rPr lang="fr-FR" dirty="0" smtClean="0"/>
              <a:t>à toutes les collections</a:t>
            </a:r>
          </a:p>
          <a:p>
            <a:pPr lvl="1"/>
            <a:r>
              <a:rPr lang="fr-FR" b="1" dirty="0" smtClean="0">
                <a:solidFill>
                  <a:srgbClr val="1F497D"/>
                </a:solidFill>
              </a:rPr>
              <a:t>List</a:t>
            </a:r>
          </a:p>
          <a:p>
            <a:pPr lvl="2"/>
            <a:r>
              <a:rPr lang="fr-FR" dirty="0" smtClean="0"/>
              <a:t>Notion de </a:t>
            </a:r>
            <a:r>
              <a:rPr lang="fr-FR" b="1" dirty="0" smtClean="0"/>
              <a:t>liste</a:t>
            </a:r>
          </a:p>
          <a:p>
            <a:pPr lvl="2"/>
            <a:r>
              <a:rPr lang="fr-FR" dirty="0" smtClean="0"/>
              <a:t>Séquence </a:t>
            </a:r>
            <a:r>
              <a:rPr lang="fr-FR" dirty="0"/>
              <a:t>d</a:t>
            </a:r>
            <a:r>
              <a:rPr lang="fr-FR" dirty="0" smtClean="0"/>
              <a:t>’éléments</a:t>
            </a:r>
          </a:p>
          <a:p>
            <a:pPr lvl="1"/>
            <a:r>
              <a:rPr lang="fr-FR" b="1" dirty="0" smtClean="0">
                <a:solidFill>
                  <a:srgbClr val="1F497D"/>
                </a:solidFill>
              </a:rPr>
              <a:t>Set</a:t>
            </a:r>
          </a:p>
          <a:p>
            <a:pPr lvl="2"/>
            <a:r>
              <a:rPr lang="fr-FR" dirty="0" smtClean="0"/>
              <a:t>Notion d’</a:t>
            </a:r>
            <a:r>
              <a:rPr lang="fr-FR" b="1" dirty="0" smtClean="0"/>
              <a:t>ensemble</a:t>
            </a:r>
          </a:p>
          <a:p>
            <a:pPr lvl="2"/>
            <a:r>
              <a:rPr lang="fr-FR" dirty="0" smtClean="0"/>
              <a:t>Pas d’élément </a:t>
            </a:r>
            <a:br>
              <a:rPr lang="fr-FR" dirty="0" smtClean="0"/>
            </a:br>
            <a:r>
              <a:rPr lang="fr-FR" dirty="0" smtClean="0"/>
              <a:t>en double</a:t>
            </a:r>
          </a:p>
          <a:p>
            <a:pPr lvl="2"/>
            <a:r>
              <a:rPr lang="fr-FR" b="1" dirty="0" err="1" smtClean="0">
                <a:solidFill>
                  <a:srgbClr val="1F497D"/>
                </a:solidFill>
              </a:rPr>
              <a:t>SortedSet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smtClean="0"/>
              <a:t>: </a:t>
            </a:r>
            <a:br>
              <a:rPr lang="fr-FR" dirty="0" smtClean="0"/>
            </a:br>
            <a:r>
              <a:rPr lang="fr-FR" dirty="0" smtClean="0"/>
              <a:t>ensemble trié</a:t>
            </a:r>
          </a:p>
          <a:p>
            <a:pPr lvl="1"/>
            <a:r>
              <a:rPr lang="fr-FR" b="1" dirty="0" smtClean="0">
                <a:solidFill>
                  <a:srgbClr val="1F497D"/>
                </a:solidFill>
              </a:rPr>
              <a:t>Queue</a:t>
            </a:r>
            <a:r>
              <a:rPr lang="fr-FR" dirty="0" smtClean="0"/>
              <a:t> </a:t>
            </a:r>
          </a:p>
          <a:p>
            <a:pPr lvl="2"/>
            <a:r>
              <a:rPr lang="fr-FR" dirty="0" smtClean="0"/>
              <a:t>Implémentation </a:t>
            </a:r>
            <a:r>
              <a:rPr lang="fr-FR" b="1" dirty="0" smtClean="0"/>
              <a:t>FIFO</a:t>
            </a:r>
          </a:p>
          <a:p>
            <a:pPr lvl="2"/>
            <a:r>
              <a:rPr lang="fr-FR" b="1" dirty="0" err="1" smtClean="0">
                <a:solidFill>
                  <a:srgbClr val="1F497D"/>
                </a:solidFill>
              </a:rPr>
              <a:t>Deque</a:t>
            </a:r>
            <a:r>
              <a:rPr lang="fr-FR" dirty="0" smtClean="0"/>
              <a:t> : </a:t>
            </a:r>
            <a:r>
              <a:rPr lang="fr-FR" b="1" dirty="0" smtClean="0"/>
              <a:t>FIFO</a:t>
            </a:r>
            <a:r>
              <a:rPr lang="fr-FR" dirty="0" smtClean="0"/>
              <a:t> &amp; </a:t>
            </a:r>
            <a:r>
              <a:rPr lang="fr-FR" b="1" dirty="0" smtClean="0"/>
              <a:t>LIFO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E1BC-2EE6-384C-8546-3ED7C40468F5}" type="datetime1">
              <a:rPr lang="fr-FR" smtClean="0"/>
              <a:t>28/08/13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8" name="Image 7" descr="LS00938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376" y="10904"/>
            <a:ext cx="408624" cy="56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18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71414"/>
            <a:ext cx="6920832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Structures </a:t>
            </a:r>
            <a:r>
              <a:rPr lang="fr-FR" dirty="0"/>
              <a:t>d</a:t>
            </a:r>
            <a:r>
              <a:rPr dirty="0" smtClean="0"/>
              <a:t>e données</a:t>
            </a:r>
            <a:endParaRPr dirty="0"/>
          </a:p>
        </p:txBody>
      </p:sp>
      <p:sp>
        <p:nvSpPr>
          <p:cNvPr id="22531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Listes en Java</a:t>
            </a:r>
          </a:p>
        </p:txBody>
      </p:sp>
      <p:sp>
        <p:nvSpPr>
          <p:cNvPr id="22532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400550" cy="3951288"/>
          </a:xfrm>
        </p:spPr>
        <p:txBody>
          <a:bodyPr/>
          <a:lstStyle/>
          <a:p>
            <a:r>
              <a:rPr lang="fr-FR" smtClean="0"/>
              <a:t>interface </a:t>
            </a:r>
            <a:r>
              <a:rPr lang="fr-FR" b="1" smtClean="0">
                <a:solidFill>
                  <a:schemeClr val="tx2"/>
                </a:solidFill>
              </a:rPr>
              <a:t>List : </a:t>
            </a:r>
            <a:r>
              <a:rPr lang="fr-FR" smtClean="0"/>
              <a:t>définition générale</a:t>
            </a:r>
            <a:endParaRPr lang="fr-FR" b="1" smtClean="0">
              <a:solidFill>
                <a:schemeClr val="tx2"/>
              </a:solidFill>
            </a:endParaRPr>
          </a:p>
          <a:p>
            <a:pPr lvl="1"/>
            <a:r>
              <a:rPr lang="fr-FR" i="1" smtClean="0"/>
              <a:t>add, remove, get, set, indexOf, getIterator</a:t>
            </a:r>
            <a:r>
              <a:rPr lang="fr-FR" smtClean="0"/>
              <a:t>… </a:t>
            </a:r>
          </a:p>
          <a:p>
            <a:r>
              <a:rPr lang="fr-FR" b="1" smtClean="0">
                <a:solidFill>
                  <a:schemeClr val="tx2"/>
                </a:solidFill>
              </a:rPr>
              <a:t>ArrayList</a:t>
            </a:r>
            <a:r>
              <a:rPr lang="fr-FR" smtClean="0"/>
              <a:t> :  tableau dynamique</a:t>
            </a:r>
          </a:p>
          <a:p>
            <a:pPr lvl="1"/>
            <a:r>
              <a:rPr lang="fr-FR" i="1" smtClean="0"/>
              <a:t>add, size, trimToSize</a:t>
            </a:r>
            <a:r>
              <a:rPr lang="fr-FR" smtClean="0"/>
              <a:t>…</a:t>
            </a:r>
          </a:p>
          <a:p>
            <a:r>
              <a:rPr lang="fr-FR" b="1" smtClean="0">
                <a:solidFill>
                  <a:schemeClr val="tx2"/>
                </a:solidFill>
              </a:rPr>
              <a:t>LinkedList</a:t>
            </a:r>
            <a:r>
              <a:rPr lang="fr-FR" smtClean="0"/>
              <a:t> : liste enchaînée</a:t>
            </a:r>
          </a:p>
          <a:p>
            <a:pPr lvl="1"/>
            <a:r>
              <a:rPr lang="fr-FR" i="1" smtClean="0"/>
              <a:t>addFirst, addLast, getFirst, removeFirst</a:t>
            </a:r>
            <a:r>
              <a:rPr lang="fr-FR" smtClean="0"/>
              <a:t>… </a:t>
            </a:r>
          </a:p>
          <a:p>
            <a:r>
              <a:rPr lang="fr-FR" b="1" smtClean="0">
                <a:solidFill>
                  <a:schemeClr val="tx2"/>
                </a:solidFill>
              </a:rPr>
              <a:t>Vector</a:t>
            </a:r>
            <a:r>
              <a:rPr lang="fr-FR" smtClean="0"/>
              <a:t> : 1ère implémentation</a:t>
            </a:r>
          </a:p>
        </p:txBody>
      </p:sp>
      <p:sp>
        <p:nvSpPr>
          <p:cNvPr id="22533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000625" y="1286222"/>
            <a:ext cx="3686175" cy="639762"/>
          </a:xfrm>
        </p:spPr>
        <p:txBody>
          <a:bodyPr/>
          <a:lstStyle/>
          <a:p>
            <a:r>
              <a:rPr lang="fr-FR" dirty="0" smtClean="0"/>
              <a:t>Parcourir une collection</a:t>
            </a:r>
          </a:p>
        </p:txBody>
      </p:sp>
      <p:sp>
        <p:nvSpPr>
          <p:cNvPr id="22534" name="Content Placeholder 7"/>
          <p:cNvSpPr>
            <a:spLocks noGrp="1"/>
          </p:cNvSpPr>
          <p:nvPr>
            <p:ph sz="quarter" idx="4"/>
          </p:nvPr>
        </p:nvSpPr>
        <p:spPr>
          <a:xfrm>
            <a:off x="4857750" y="1925984"/>
            <a:ext cx="4286250" cy="3951288"/>
          </a:xfrm>
        </p:spPr>
        <p:txBody>
          <a:bodyPr/>
          <a:lstStyle/>
          <a:p>
            <a:r>
              <a:rPr lang="fr-FR" b="1" dirty="0" err="1" smtClean="0">
                <a:solidFill>
                  <a:schemeClr val="tx2"/>
                </a:solidFill>
              </a:rPr>
              <a:t>Iterator</a:t>
            </a:r>
            <a:r>
              <a:rPr lang="fr-FR" dirty="0" smtClean="0"/>
              <a:t> :  </a:t>
            </a:r>
          </a:p>
          <a:p>
            <a:pPr lvl="1"/>
            <a:r>
              <a:rPr lang="fr-FR" i="1" dirty="0" err="1" smtClean="0"/>
              <a:t>hasNext</a:t>
            </a:r>
            <a:r>
              <a:rPr lang="fr-FR" i="1" dirty="0" smtClean="0"/>
              <a:t> </a:t>
            </a:r>
            <a:r>
              <a:rPr lang="fr-FR" dirty="0" smtClean="0"/>
              <a:t>et</a:t>
            </a:r>
            <a:r>
              <a:rPr lang="fr-FR" i="1" dirty="0" smtClean="0"/>
              <a:t> </a:t>
            </a:r>
            <a:r>
              <a:rPr lang="fr-FR" i="1" dirty="0" err="1" smtClean="0"/>
              <a:t>next</a:t>
            </a:r>
            <a:endParaRPr lang="fr-FR" i="1" dirty="0" smtClean="0"/>
          </a:p>
          <a:p>
            <a:r>
              <a:rPr lang="fr-FR" dirty="0" smtClean="0"/>
              <a:t> </a:t>
            </a:r>
            <a:r>
              <a:rPr lang="fr-FR" b="1" dirty="0" err="1" smtClean="0">
                <a:solidFill>
                  <a:schemeClr val="tx2"/>
                </a:solidFill>
              </a:rPr>
              <a:t>ListIterator</a:t>
            </a:r>
            <a:r>
              <a:rPr lang="fr-FR" dirty="0" smtClean="0"/>
              <a:t> : uniquement pour les listes</a:t>
            </a:r>
          </a:p>
          <a:p>
            <a:pPr lvl="1"/>
            <a:r>
              <a:rPr lang="fr-FR" i="1" dirty="0" err="1" smtClean="0"/>
              <a:t>add</a:t>
            </a:r>
            <a:r>
              <a:rPr lang="fr-FR" i="1" dirty="0" smtClean="0"/>
              <a:t>, set, </a:t>
            </a:r>
            <a:r>
              <a:rPr lang="fr-FR" i="1" dirty="0" err="1" smtClean="0"/>
              <a:t>hasNext</a:t>
            </a:r>
            <a:r>
              <a:rPr lang="fr-FR" i="1" dirty="0" smtClean="0"/>
              <a:t>, </a:t>
            </a:r>
            <a:r>
              <a:rPr lang="fr-FR" i="1" dirty="0" err="1" smtClean="0"/>
              <a:t>hasPrevious</a:t>
            </a:r>
            <a:r>
              <a:rPr lang="fr-FR" i="1" dirty="0" smtClean="0"/>
              <a:t>, </a:t>
            </a:r>
            <a:r>
              <a:rPr lang="fr-FR" i="1" dirty="0" err="1" smtClean="0"/>
              <a:t>next</a:t>
            </a:r>
            <a:r>
              <a:rPr lang="fr-FR" i="1" dirty="0" smtClean="0"/>
              <a:t>, </a:t>
            </a:r>
            <a:r>
              <a:rPr lang="fr-FR" i="1" dirty="0" err="1" smtClean="0"/>
              <a:t>previous</a:t>
            </a:r>
            <a:r>
              <a:rPr lang="fr-FR" dirty="0" smtClean="0"/>
              <a:t>… </a:t>
            </a:r>
          </a:p>
          <a:p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B2A38-87E2-46E6-A1EF-DA79F4B95925}" type="slidenum">
              <a:rPr lang="fr-FR"/>
              <a:pPr>
                <a:defRPr/>
              </a:pPr>
              <a:t>27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246107" y="4365104"/>
            <a:ext cx="3790389" cy="15388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fr-FR" sz="2000" dirty="0" smtClean="0"/>
              <a:t> </a:t>
            </a:r>
            <a:r>
              <a:rPr lang="fr-FR" sz="2000" b="1" dirty="0" err="1" smtClean="0"/>
              <a:t>Iterator</a:t>
            </a:r>
            <a:r>
              <a:rPr lang="fr-FR" sz="2000" dirty="0" smtClean="0"/>
              <a:t>&lt;E&gt; </a:t>
            </a:r>
            <a:r>
              <a:rPr lang="fr-FR" sz="2000" dirty="0" err="1" smtClean="0"/>
              <a:t>iterator</a:t>
            </a:r>
            <a:r>
              <a:rPr lang="fr-FR" sz="2000" dirty="0" smtClean="0"/>
              <a:t> = </a:t>
            </a:r>
            <a:r>
              <a:rPr lang="fr-FR" sz="2000" b="1" dirty="0" err="1" smtClean="0"/>
              <a:t>c.iterator</a:t>
            </a:r>
            <a:r>
              <a:rPr lang="fr-FR" sz="2000" b="1" dirty="0" smtClean="0"/>
              <a:t>()</a:t>
            </a:r>
            <a:r>
              <a:rPr lang="fr-FR" sz="2000" dirty="0" smtClean="0"/>
              <a:t> ;</a:t>
            </a:r>
          </a:p>
          <a:p>
            <a:r>
              <a:rPr lang="fr-FR" sz="2000" dirty="0" smtClean="0"/>
              <a:t> </a:t>
            </a:r>
            <a:r>
              <a:rPr lang="fr-FR" sz="2000" dirty="0" err="1" smtClean="0"/>
              <a:t>while</a:t>
            </a:r>
            <a:r>
              <a:rPr lang="fr-FR" sz="2000" dirty="0" smtClean="0"/>
              <a:t> (</a:t>
            </a:r>
            <a:r>
              <a:rPr lang="fr-FR" sz="2000" b="1" dirty="0" err="1" smtClean="0"/>
              <a:t>iterator.hasNext</a:t>
            </a:r>
            <a:r>
              <a:rPr lang="fr-FR" sz="2000" b="1" dirty="0" smtClean="0"/>
              <a:t>()</a:t>
            </a:r>
            <a:r>
              <a:rPr lang="fr-FR" sz="2000" dirty="0" smtClean="0"/>
              <a:t> ) {</a:t>
            </a:r>
          </a:p>
          <a:p>
            <a:r>
              <a:rPr lang="fr-FR" sz="2000" dirty="0" smtClean="0"/>
              <a:t>        E e = </a:t>
            </a:r>
            <a:r>
              <a:rPr lang="fr-FR" sz="2000" b="1" dirty="0" err="1" smtClean="0"/>
              <a:t>iterator.next</a:t>
            </a:r>
            <a:r>
              <a:rPr lang="fr-FR" sz="2000" b="1" dirty="0" smtClean="0"/>
              <a:t>()</a:t>
            </a:r>
            <a:r>
              <a:rPr lang="fr-FR" sz="2000" dirty="0" smtClean="0"/>
              <a:t> ;</a:t>
            </a:r>
          </a:p>
          <a:p>
            <a:r>
              <a:rPr lang="fr-FR" sz="2000" dirty="0"/>
              <a:t> </a:t>
            </a:r>
            <a:r>
              <a:rPr lang="fr-FR" sz="2000" dirty="0" smtClean="0"/>
              <a:t>       ….</a:t>
            </a:r>
          </a:p>
          <a:p>
            <a:r>
              <a:rPr lang="fr-FR" sz="2000" dirty="0" smtClean="0"/>
              <a:t>  }  </a:t>
            </a:r>
            <a:endParaRPr lang="fr-FR" sz="2000" dirty="0"/>
          </a:p>
        </p:txBody>
      </p:sp>
      <p:grpSp>
        <p:nvGrpSpPr>
          <p:cNvPr id="3" name="Grouper 2"/>
          <p:cNvGrpSpPr/>
          <p:nvPr/>
        </p:nvGrpSpPr>
        <p:grpSpPr>
          <a:xfrm>
            <a:off x="5724128" y="5562785"/>
            <a:ext cx="2880320" cy="1178583"/>
            <a:chOff x="251520" y="5058729"/>
            <a:chExt cx="3240360" cy="1394607"/>
          </a:xfrm>
        </p:grpSpPr>
        <p:sp>
          <p:nvSpPr>
            <p:cNvPr id="11" name="Rectangle 10"/>
            <p:cNvSpPr/>
            <p:nvPr/>
          </p:nvSpPr>
          <p:spPr>
            <a:xfrm>
              <a:off x="251520" y="5517232"/>
              <a:ext cx="792088" cy="93610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e1</a:t>
              </a:r>
              <a:endParaRPr lang="fr-FR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75656" y="5517232"/>
              <a:ext cx="792088" cy="93610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e2</a:t>
              </a:r>
              <a:endParaRPr lang="fr-FR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99792" y="5517232"/>
              <a:ext cx="792088" cy="93610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e3</a:t>
              </a:r>
              <a:endParaRPr lang="fr-FR" dirty="0"/>
            </a:p>
          </p:txBody>
        </p:sp>
        <p:cxnSp>
          <p:nvCxnSpPr>
            <p:cNvPr id="14" name="Connecteur droit avec flèche 13"/>
            <p:cNvCxnSpPr/>
            <p:nvPr/>
          </p:nvCxnSpPr>
          <p:spPr>
            <a:xfrm>
              <a:off x="1331640" y="5085184"/>
              <a:ext cx="0" cy="7200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Forme libre 14"/>
            <p:cNvSpPr/>
            <p:nvPr/>
          </p:nvSpPr>
          <p:spPr>
            <a:xfrm>
              <a:off x="1353746" y="5058729"/>
              <a:ext cx="1130658" cy="548489"/>
            </a:xfrm>
            <a:custGeom>
              <a:avLst/>
              <a:gdLst>
                <a:gd name="connsiteX0" fmla="*/ 0 w 1099681"/>
                <a:gd name="connsiteY0" fmla="*/ 573114 h 573114"/>
                <a:gd name="connsiteX1" fmla="*/ 30977 w 1099681"/>
                <a:gd name="connsiteY1" fmla="*/ 232343 h 573114"/>
                <a:gd name="connsiteX2" fmla="*/ 92931 w 1099681"/>
                <a:gd name="connsiteY2" fmla="*/ 92937 h 573114"/>
                <a:gd name="connsiteX3" fmla="*/ 139396 w 1099681"/>
                <a:gd name="connsiteY3" fmla="*/ 77448 h 573114"/>
                <a:gd name="connsiteX4" fmla="*/ 170373 w 1099681"/>
                <a:gd name="connsiteY4" fmla="*/ 30979 h 573114"/>
                <a:gd name="connsiteX5" fmla="*/ 278792 w 1099681"/>
                <a:gd name="connsiteY5" fmla="*/ 0 h 573114"/>
                <a:gd name="connsiteX6" fmla="*/ 774423 w 1099681"/>
                <a:gd name="connsiteY6" fmla="*/ 30979 h 573114"/>
                <a:gd name="connsiteX7" fmla="*/ 820888 w 1099681"/>
                <a:gd name="connsiteY7" fmla="*/ 46469 h 573114"/>
                <a:gd name="connsiteX8" fmla="*/ 913819 w 1099681"/>
                <a:gd name="connsiteY8" fmla="*/ 123916 h 573114"/>
                <a:gd name="connsiteX9" fmla="*/ 944796 w 1099681"/>
                <a:gd name="connsiteY9" fmla="*/ 170385 h 573114"/>
                <a:gd name="connsiteX10" fmla="*/ 991261 w 1099681"/>
                <a:gd name="connsiteY10" fmla="*/ 263322 h 573114"/>
                <a:gd name="connsiteX11" fmla="*/ 1037727 w 1099681"/>
                <a:gd name="connsiteY11" fmla="*/ 356260 h 573114"/>
                <a:gd name="connsiteX12" fmla="*/ 1084192 w 1099681"/>
                <a:gd name="connsiteY12" fmla="*/ 387239 h 573114"/>
                <a:gd name="connsiteX13" fmla="*/ 1099681 w 1099681"/>
                <a:gd name="connsiteY13" fmla="*/ 433708 h 573114"/>
                <a:gd name="connsiteX0" fmla="*/ 0 w 1099681"/>
                <a:gd name="connsiteY0" fmla="*/ 573114 h 573114"/>
                <a:gd name="connsiteX1" fmla="*/ 154884 w 1099681"/>
                <a:gd name="connsiteY1" fmla="*/ 232343 h 573114"/>
                <a:gd name="connsiteX2" fmla="*/ 92931 w 1099681"/>
                <a:gd name="connsiteY2" fmla="*/ 92937 h 573114"/>
                <a:gd name="connsiteX3" fmla="*/ 139396 w 1099681"/>
                <a:gd name="connsiteY3" fmla="*/ 77448 h 573114"/>
                <a:gd name="connsiteX4" fmla="*/ 170373 w 1099681"/>
                <a:gd name="connsiteY4" fmla="*/ 30979 h 573114"/>
                <a:gd name="connsiteX5" fmla="*/ 278792 w 1099681"/>
                <a:gd name="connsiteY5" fmla="*/ 0 h 573114"/>
                <a:gd name="connsiteX6" fmla="*/ 774423 w 1099681"/>
                <a:gd name="connsiteY6" fmla="*/ 30979 h 573114"/>
                <a:gd name="connsiteX7" fmla="*/ 820888 w 1099681"/>
                <a:gd name="connsiteY7" fmla="*/ 46469 h 573114"/>
                <a:gd name="connsiteX8" fmla="*/ 913819 w 1099681"/>
                <a:gd name="connsiteY8" fmla="*/ 123916 h 573114"/>
                <a:gd name="connsiteX9" fmla="*/ 944796 w 1099681"/>
                <a:gd name="connsiteY9" fmla="*/ 170385 h 573114"/>
                <a:gd name="connsiteX10" fmla="*/ 991261 w 1099681"/>
                <a:gd name="connsiteY10" fmla="*/ 263322 h 573114"/>
                <a:gd name="connsiteX11" fmla="*/ 1037727 w 1099681"/>
                <a:gd name="connsiteY11" fmla="*/ 356260 h 573114"/>
                <a:gd name="connsiteX12" fmla="*/ 1084192 w 1099681"/>
                <a:gd name="connsiteY12" fmla="*/ 387239 h 573114"/>
                <a:gd name="connsiteX13" fmla="*/ 1099681 w 1099681"/>
                <a:gd name="connsiteY13" fmla="*/ 433708 h 573114"/>
                <a:gd name="connsiteX0" fmla="*/ 0 w 1099681"/>
                <a:gd name="connsiteY0" fmla="*/ 573114 h 573114"/>
                <a:gd name="connsiteX1" fmla="*/ 154884 w 1099681"/>
                <a:gd name="connsiteY1" fmla="*/ 232343 h 573114"/>
                <a:gd name="connsiteX2" fmla="*/ 92931 w 1099681"/>
                <a:gd name="connsiteY2" fmla="*/ 92937 h 573114"/>
                <a:gd name="connsiteX3" fmla="*/ 309769 w 1099681"/>
                <a:gd name="connsiteY3" fmla="*/ 139406 h 573114"/>
                <a:gd name="connsiteX4" fmla="*/ 170373 w 1099681"/>
                <a:gd name="connsiteY4" fmla="*/ 30979 h 573114"/>
                <a:gd name="connsiteX5" fmla="*/ 278792 w 1099681"/>
                <a:gd name="connsiteY5" fmla="*/ 0 h 573114"/>
                <a:gd name="connsiteX6" fmla="*/ 774423 w 1099681"/>
                <a:gd name="connsiteY6" fmla="*/ 30979 h 573114"/>
                <a:gd name="connsiteX7" fmla="*/ 820888 w 1099681"/>
                <a:gd name="connsiteY7" fmla="*/ 46469 h 573114"/>
                <a:gd name="connsiteX8" fmla="*/ 913819 w 1099681"/>
                <a:gd name="connsiteY8" fmla="*/ 123916 h 573114"/>
                <a:gd name="connsiteX9" fmla="*/ 944796 w 1099681"/>
                <a:gd name="connsiteY9" fmla="*/ 170385 h 573114"/>
                <a:gd name="connsiteX10" fmla="*/ 991261 w 1099681"/>
                <a:gd name="connsiteY10" fmla="*/ 263322 h 573114"/>
                <a:gd name="connsiteX11" fmla="*/ 1037727 w 1099681"/>
                <a:gd name="connsiteY11" fmla="*/ 356260 h 573114"/>
                <a:gd name="connsiteX12" fmla="*/ 1084192 w 1099681"/>
                <a:gd name="connsiteY12" fmla="*/ 387239 h 573114"/>
                <a:gd name="connsiteX13" fmla="*/ 1099681 w 1099681"/>
                <a:gd name="connsiteY13" fmla="*/ 433708 h 573114"/>
                <a:gd name="connsiteX0" fmla="*/ 0 w 1099681"/>
                <a:gd name="connsiteY0" fmla="*/ 573619 h 573619"/>
                <a:gd name="connsiteX1" fmla="*/ 154884 w 1099681"/>
                <a:gd name="connsiteY1" fmla="*/ 232848 h 573619"/>
                <a:gd name="connsiteX2" fmla="*/ 92931 w 1099681"/>
                <a:gd name="connsiteY2" fmla="*/ 93442 h 573619"/>
                <a:gd name="connsiteX3" fmla="*/ 309769 w 1099681"/>
                <a:gd name="connsiteY3" fmla="*/ 139911 h 573619"/>
                <a:gd name="connsiteX4" fmla="*/ 402700 w 1099681"/>
                <a:gd name="connsiteY4" fmla="*/ 46974 h 573619"/>
                <a:gd name="connsiteX5" fmla="*/ 278792 w 1099681"/>
                <a:gd name="connsiteY5" fmla="*/ 505 h 573619"/>
                <a:gd name="connsiteX6" fmla="*/ 774423 w 1099681"/>
                <a:gd name="connsiteY6" fmla="*/ 31484 h 573619"/>
                <a:gd name="connsiteX7" fmla="*/ 820888 w 1099681"/>
                <a:gd name="connsiteY7" fmla="*/ 46974 h 573619"/>
                <a:gd name="connsiteX8" fmla="*/ 913819 w 1099681"/>
                <a:gd name="connsiteY8" fmla="*/ 124421 h 573619"/>
                <a:gd name="connsiteX9" fmla="*/ 944796 w 1099681"/>
                <a:gd name="connsiteY9" fmla="*/ 170890 h 573619"/>
                <a:gd name="connsiteX10" fmla="*/ 991261 w 1099681"/>
                <a:gd name="connsiteY10" fmla="*/ 263827 h 573619"/>
                <a:gd name="connsiteX11" fmla="*/ 1037727 w 1099681"/>
                <a:gd name="connsiteY11" fmla="*/ 356765 h 573619"/>
                <a:gd name="connsiteX12" fmla="*/ 1084192 w 1099681"/>
                <a:gd name="connsiteY12" fmla="*/ 387744 h 573619"/>
                <a:gd name="connsiteX13" fmla="*/ 1099681 w 1099681"/>
                <a:gd name="connsiteY13" fmla="*/ 434213 h 573619"/>
                <a:gd name="connsiteX0" fmla="*/ 0 w 1099681"/>
                <a:gd name="connsiteY0" fmla="*/ 573619 h 573619"/>
                <a:gd name="connsiteX1" fmla="*/ 154884 w 1099681"/>
                <a:gd name="connsiteY1" fmla="*/ 232848 h 573619"/>
                <a:gd name="connsiteX2" fmla="*/ 263304 w 1099681"/>
                <a:gd name="connsiteY2" fmla="*/ 139911 h 573619"/>
                <a:gd name="connsiteX3" fmla="*/ 309769 w 1099681"/>
                <a:gd name="connsiteY3" fmla="*/ 139911 h 573619"/>
                <a:gd name="connsiteX4" fmla="*/ 402700 w 1099681"/>
                <a:gd name="connsiteY4" fmla="*/ 46974 h 573619"/>
                <a:gd name="connsiteX5" fmla="*/ 278792 w 1099681"/>
                <a:gd name="connsiteY5" fmla="*/ 505 h 573619"/>
                <a:gd name="connsiteX6" fmla="*/ 774423 w 1099681"/>
                <a:gd name="connsiteY6" fmla="*/ 31484 h 573619"/>
                <a:gd name="connsiteX7" fmla="*/ 820888 w 1099681"/>
                <a:gd name="connsiteY7" fmla="*/ 46974 h 573619"/>
                <a:gd name="connsiteX8" fmla="*/ 913819 w 1099681"/>
                <a:gd name="connsiteY8" fmla="*/ 124421 h 573619"/>
                <a:gd name="connsiteX9" fmla="*/ 944796 w 1099681"/>
                <a:gd name="connsiteY9" fmla="*/ 170890 h 573619"/>
                <a:gd name="connsiteX10" fmla="*/ 991261 w 1099681"/>
                <a:gd name="connsiteY10" fmla="*/ 263827 h 573619"/>
                <a:gd name="connsiteX11" fmla="*/ 1037727 w 1099681"/>
                <a:gd name="connsiteY11" fmla="*/ 356765 h 573619"/>
                <a:gd name="connsiteX12" fmla="*/ 1084192 w 1099681"/>
                <a:gd name="connsiteY12" fmla="*/ 387744 h 573619"/>
                <a:gd name="connsiteX13" fmla="*/ 1099681 w 1099681"/>
                <a:gd name="connsiteY13" fmla="*/ 434213 h 573619"/>
                <a:gd name="connsiteX0" fmla="*/ 0 w 1099681"/>
                <a:gd name="connsiteY0" fmla="*/ 542135 h 542135"/>
                <a:gd name="connsiteX1" fmla="*/ 154884 w 1099681"/>
                <a:gd name="connsiteY1" fmla="*/ 201364 h 542135"/>
                <a:gd name="connsiteX2" fmla="*/ 263304 w 1099681"/>
                <a:gd name="connsiteY2" fmla="*/ 108427 h 542135"/>
                <a:gd name="connsiteX3" fmla="*/ 309769 w 1099681"/>
                <a:gd name="connsiteY3" fmla="*/ 108427 h 542135"/>
                <a:gd name="connsiteX4" fmla="*/ 402700 w 1099681"/>
                <a:gd name="connsiteY4" fmla="*/ 15490 h 542135"/>
                <a:gd name="connsiteX5" fmla="*/ 449165 w 1099681"/>
                <a:gd name="connsiteY5" fmla="*/ 0 h 542135"/>
                <a:gd name="connsiteX6" fmla="*/ 774423 w 1099681"/>
                <a:gd name="connsiteY6" fmla="*/ 0 h 542135"/>
                <a:gd name="connsiteX7" fmla="*/ 820888 w 1099681"/>
                <a:gd name="connsiteY7" fmla="*/ 15490 h 542135"/>
                <a:gd name="connsiteX8" fmla="*/ 913819 w 1099681"/>
                <a:gd name="connsiteY8" fmla="*/ 92937 h 542135"/>
                <a:gd name="connsiteX9" fmla="*/ 944796 w 1099681"/>
                <a:gd name="connsiteY9" fmla="*/ 139406 h 542135"/>
                <a:gd name="connsiteX10" fmla="*/ 991261 w 1099681"/>
                <a:gd name="connsiteY10" fmla="*/ 232343 h 542135"/>
                <a:gd name="connsiteX11" fmla="*/ 1037727 w 1099681"/>
                <a:gd name="connsiteY11" fmla="*/ 325281 h 542135"/>
                <a:gd name="connsiteX12" fmla="*/ 1084192 w 1099681"/>
                <a:gd name="connsiteY12" fmla="*/ 356260 h 542135"/>
                <a:gd name="connsiteX13" fmla="*/ 1099681 w 1099681"/>
                <a:gd name="connsiteY13" fmla="*/ 402729 h 542135"/>
                <a:gd name="connsiteX0" fmla="*/ 0 w 1099681"/>
                <a:gd name="connsiteY0" fmla="*/ 542135 h 542135"/>
                <a:gd name="connsiteX1" fmla="*/ 154884 w 1099681"/>
                <a:gd name="connsiteY1" fmla="*/ 201364 h 542135"/>
                <a:gd name="connsiteX2" fmla="*/ 263304 w 1099681"/>
                <a:gd name="connsiteY2" fmla="*/ 108427 h 542135"/>
                <a:gd name="connsiteX3" fmla="*/ 309769 w 1099681"/>
                <a:gd name="connsiteY3" fmla="*/ 108427 h 542135"/>
                <a:gd name="connsiteX4" fmla="*/ 402700 w 1099681"/>
                <a:gd name="connsiteY4" fmla="*/ 15490 h 542135"/>
                <a:gd name="connsiteX5" fmla="*/ 449165 w 1099681"/>
                <a:gd name="connsiteY5" fmla="*/ 0 h 542135"/>
                <a:gd name="connsiteX6" fmla="*/ 696981 w 1099681"/>
                <a:gd name="connsiteY6" fmla="*/ 0 h 542135"/>
                <a:gd name="connsiteX7" fmla="*/ 820888 w 1099681"/>
                <a:gd name="connsiteY7" fmla="*/ 15490 h 542135"/>
                <a:gd name="connsiteX8" fmla="*/ 913819 w 1099681"/>
                <a:gd name="connsiteY8" fmla="*/ 92937 h 542135"/>
                <a:gd name="connsiteX9" fmla="*/ 944796 w 1099681"/>
                <a:gd name="connsiteY9" fmla="*/ 139406 h 542135"/>
                <a:gd name="connsiteX10" fmla="*/ 991261 w 1099681"/>
                <a:gd name="connsiteY10" fmla="*/ 232343 h 542135"/>
                <a:gd name="connsiteX11" fmla="*/ 1037727 w 1099681"/>
                <a:gd name="connsiteY11" fmla="*/ 325281 h 542135"/>
                <a:gd name="connsiteX12" fmla="*/ 1084192 w 1099681"/>
                <a:gd name="connsiteY12" fmla="*/ 356260 h 542135"/>
                <a:gd name="connsiteX13" fmla="*/ 1099681 w 1099681"/>
                <a:gd name="connsiteY13" fmla="*/ 402729 h 542135"/>
                <a:gd name="connsiteX0" fmla="*/ 0 w 1099681"/>
                <a:gd name="connsiteY0" fmla="*/ 548489 h 548489"/>
                <a:gd name="connsiteX1" fmla="*/ 154884 w 1099681"/>
                <a:gd name="connsiteY1" fmla="*/ 207718 h 548489"/>
                <a:gd name="connsiteX2" fmla="*/ 263304 w 1099681"/>
                <a:gd name="connsiteY2" fmla="*/ 114781 h 548489"/>
                <a:gd name="connsiteX3" fmla="*/ 309769 w 1099681"/>
                <a:gd name="connsiteY3" fmla="*/ 114781 h 548489"/>
                <a:gd name="connsiteX4" fmla="*/ 402700 w 1099681"/>
                <a:gd name="connsiteY4" fmla="*/ 21844 h 548489"/>
                <a:gd name="connsiteX5" fmla="*/ 449165 w 1099681"/>
                <a:gd name="connsiteY5" fmla="*/ 6354 h 548489"/>
                <a:gd name="connsiteX6" fmla="*/ 696981 w 1099681"/>
                <a:gd name="connsiteY6" fmla="*/ 6354 h 548489"/>
                <a:gd name="connsiteX7" fmla="*/ 836377 w 1099681"/>
                <a:gd name="connsiteY7" fmla="*/ 83802 h 548489"/>
                <a:gd name="connsiteX8" fmla="*/ 913819 w 1099681"/>
                <a:gd name="connsiteY8" fmla="*/ 99291 h 548489"/>
                <a:gd name="connsiteX9" fmla="*/ 944796 w 1099681"/>
                <a:gd name="connsiteY9" fmla="*/ 145760 h 548489"/>
                <a:gd name="connsiteX10" fmla="*/ 991261 w 1099681"/>
                <a:gd name="connsiteY10" fmla="*/ 238697 h 548489"/>
                <a:gd name="connsiteX11" fmla="*/ 1037727 w 1099681"/>
                <a:gd name="connsiteY11" fmla="*/ 331635 h 548489"/>
                <a:gd name="connsiteX12" fmla="*/ 1084192 w 1099681"/>
                <a:gd name="connsiteY12" fmla="*/ 362614 h 548489"/>
                <a:gd name="connsiteX13" fmla="*/ 1099681 w 1099681"/>
                <a:gd name="connsiteY13" fmla="*/ 409083 h 548489"/>
                <a:gd name="connsiteX0" fmla="*/ 0 w 1099681"/>
                <a:gd name="connsiteY0" fmla="*/ 548489 h 548489"/>
                <a:gd name="connsiteX1" fmla="*/ 154884 w 1099681"/>
                <a:gd name="connsiteY1" fmla="*/ 207718 h 548489"/>
                <a:gd name="connsiteX2" fmla="*/ 263304 w 1099681"/>
                <a:gd name="connsiteY2" fmla="*/ 114781 h 548489"/>
                <a:gd name="connsiteX3" fmla="*/ 309769 w 1099681"/>
                <a:gd name="connsiteY3" fmla="*/ 114781 h 548489"/>
                <a:gd name="connsiteX4" fmla="*/ 402700 w 1099681"/>
                <a:gd name="connsiteY4" fmla="*/ 21844 h 548489"/>
                <a:gd name="connsiteX5" fmla="*/ 449165 w 1099681"/>
                <a:gd name="connsiteY5" fmla="*/ 6354 h 548489"/>
                <a:gd name="connsiteX6" fmla="*/ 696981 w 1099681"/>
                <a:gd name="connsiteY6" fmla="*/ 6354 h 548489"/>
                <a:gd name="connsiteX7" fmla="*/ 836377 w 1099681"/>
                <a:gd name="connsiteY7" fmla="*/ 83802 h 548489"/>
                <a:gd name="connsiteX8" fmla="*/ 913819 w 1099681"/>
                <a:gd name="connsiteY8" fmla="*/ 99291 h 548489"/>
                <a:gd name="connsiteX9" fmla="*/ 975772 w 1099681"/>
                <a:gd name="connsiteY9" fmla="*/ 223207 h 548489"/>
                <a:gd name="connsiteX10" fmla="*/ 991261 w 1099681"/>
                <a:gd name="connsiteY10" fmla="*/ 238697 h 548489"/>
                <a:gd name="connsiteX11" fmla="*/ 1037727 w 1099681"/>
                <a:gd name="connsiteY11" fmla="*/ 331635 h 548489"/>
                <a:gd name="connsiteX12" fmla="*/ 1084192 w 1099681"/>
                <a:gd name="connsiteY12" fmla="*/ 362614 h 548489"/>
                <a:gd name="connsiteX13" fmla="*/ 1099681 w 1099681"/>
                <a:gd name="connsiteY13" fmla="*/ 409083 h 548489"/>
                <a:gd name="connsiteX0" fmla="*/ 0 w 1099681"/>
                <a:gd name="connsiteY0" fmla="*/ 548489 h 548489"/>
                <a:gd name="connsiteX1" fmla="*/ 154884 w 1099681"/>
                <a:gd name="connsiteY1" fmla="*/ 207718 h 548489"/>
                <a:gd name="connsiteX2" fmla="*/ 263304 w 1099681"/>
                <a:gd name="connsiteY2" fmla="*/ 114781 h 548489"/>
                <a:gd name="connsiteX3" fmla="*/ 309769 w 1099681"/>
                <a:gd name="connsiteY3" fmla="*/ 114781 h 548489"/>
                <a:gd name="connsiteX4" fmla="*/ 402700 w 1099681"/>
                <a:gd name="connsiteY4" fmla="*/ 21844 h 548489"/>
                <a:gd name="connsiteX5" fmla="*/ 449165 w 1099681"/>
                <a:gd name="connsiteY5" fmla="*/ 6354 h 548489"/>
                <a:gd name="connsiteX6" fmla="*/ 696981 w 1099681"/>
                <a:gd name="connsiteY6" fmla="*/ 6354 h 548489"/>
                <a:gd name="connsiteX7" fmla="*/ 836377 w 1099681"/>
                <a:gd name="connsiteY7" fmla="*/ 83802 h 548489"/>
                <a:gd name="connsiteX8" fmla="*/ 913819 w 1099681"/>
                <a:gd name="connsiteY8" fmla="*/ 99291 h 548489"/>
                <a:gd name="connsiteX9" fmla="*/ 975772 w 1099681"/>
                <a:gd name="connsiteY9" fmla="*/ 223207 h 548489"/>
                <a:gd name="connsiteX10" fmla="*/ 1037727 w 1099681"/>
                <a:gd name="connsiteY10" fmla="*/ 331634 h 548489"/>
                <a:gd name="connsiteX11" fmla="*/ 1037727 w 1099681"/>
                <a:gd name="connsiteY11" fmla="*/ 331635 h 548489"/>
                <a:gd name="connsiteX12" fmla="*/ 1084192 w 1099681"/>
                <a:gd name="connsiteY12" fmla="*/ 362614 h 548489"/>
                <a:gd name="connsiteX13" fmla="*/ 1099681 w 1099681"/>
                <a:gd name="connsiteY13" fmla="*/ 409083 h 548489"/>
                <a:gd name="connsiteX0" fmla="*/ 0 w 1130658"/>
                <a:gd name="connsiteY0" fmla="*/ 548489 h 548489"/>
                <a:gd name="connsiteX1" fmla="*/ 154884 w 1130658"/>
                <a:gd name="connsiteY1" fmla="*/ 207718 h 548489"/>
                <a:gd name="connsiteX2" fmla="*/ 263304 w 1130658"/>
                <a:gd name="connsiteY2" fmla="*/ 114781 h 548489"/>
                <a:gd name="connsiteX3" fmla="*/ 309769 w 1130658"/>
                <a:gd name="connsiteY3" fmla="*/ 114781 h 548489"/>
                <a:gd name="connsiteX4" fmla="*/ 402700 w 1130658"/>
                <a:gd name="connsiteY4" fmla="*/ 21844 h 548489"/>
                <a:gd name="connsiteX5" fmla="*/ 449165 w 1130658"/>
                <a:gd name="connsiteY5" fmla="*/ 6354 h 548489"/>
                <a:gd name="connsiteX6" fmla="*/ 696981 w 1130658"/>
                <a:gd name="connsiteY6" fmla="*/ 6354 h 548489"/>
                <a:gd name="connsiteX7" fmla="*/ 836377 w 1130658"/>
                <a:gd name="connsiteY7" fmla="*/ 83802 h 548489"/>
                <a:gd name="connsiteX8" fmla="*/ 913819 w 1130658"/>
                <a:gd name="connsiteY8" fmla="*/ 99291 h 548489"/>
                <a:gd name="connsiteX9" fmla="*/ 975772 w 1130658"/>
                <a:gd name="connsiteY9" fmla="*/ 223207 h 548489"/>
                <a:gd name="connsiteX10" fmla="*/ 1037727 w 1130658"/>
                <a:gd name="connsiteY10" fmla="*/ 331634 h 548489"/>
                <a:gd name="connsiteX11" fmla="*/ 1037727 w 1130658"/>
                <a:gd name="connsiteY11" fmla="*/ 331635 h 548489"/>
                <a:gd name="connsiteX12" fmla="*/ 1084192 w 1130658"/>
                <a:gd name="connsiteY12" fmla="*/ 362614 h 548489"/>
                <a:gd name="connsiteX13" fmla="*/ 1130658 w 1130658"/>
                <a:gd name="connsiteY13" fmla="*/ 471041 h 54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30658" h="548489">
                  <a:moveTo>
                    <a:pt x="0" y="548489"/>
                  </a:moveTo>
                  <a:cubicBezTo>
                    <a:pt x="6104" y="444718"/>
                    <a:pt x="111000" y="280003"/>
                    <a:pt x="154884" y="207718"/>
                  </a:cubicBezTo>
                  <a:cubicBezTo>
                    <a:pt x="198768" y="135433"/>
                    <a:pt x="237490" y="130270"/>
                    <a:pt x="263304" y="114781"/>
                  </a:cubicBezTo>
                  <a:cubicBezTo>
                    <a:pt x="289118" y="99292"/>
                    <a:pt x="294281" y="119944"/>
                    <a:pt x="309769" y="114781"/>
                  </a:cubicBezTo>
                  <a:cubicBezTo>
                    <a:pt x="320095" y="99291"/>
                    <a:pt x="379467" y="39915"/>
                    <a:pt x="402700" y="21844"/>
                  </a:cubicBezTo>
                  <a:cubicBezTo>
                    <a:pt x="425933" y="3773"/>
                    <a:pt x="400118" y="8936"/>
                    <a:pt x="449165" y="6354"/>
                  </a:cubicBezTo>
                  <a:cubicBezTo>
                    <a:pt x="498212" y="3772"/>
                    <a:pt x="632446" y="-6554"/>
                    <a:pt x="696981" y="6354"/>
                  </a:cubicBezTo>
                  <a:cubicBezTo>
                    <a:pt x="761516" y="19262"/>
                    <a:pt x="800237" y="68313"/>
                    <a:pt x="836377" y="83802"/>
                  </a:cubicBezTo>
                  <a:cubicBezTo>
                    <a:pt x="872517" y="99291"/>
                    <a:pt x="890587" y="76057"/>
                    <a:pt x="913819" y="99291"/>
                  </a:cubicBezTo>
                  <a:cubicBezTo>
                    <a:pt x="937052" y="122525"/>
                    <a:pt x="965446" y="207717"/>
                    <a:pt x="975772" y="223207"/>
                  </a:cubicBezTo>
                  <a:cubicBezTo>
                    <a:pt x="1014700" y="340003"/>
                    <a:pt x="1027401" y="313563"/>
                    <a:pt x="1037727" y="331634"/>
                  </a:cubicBezTo>
                  <a:cubicBezTo>
                    <a:pt x="1048053" y="349705"/>
                    <a:pt x="1029983" y="326472"/>
                    <a:pt x="1037727" y="331635"/>
                  </a:cubicBezTo>
                  <a:lnTo>
                    <a:pt x="1084192" y="362614"/>
                  </a:lnTo>
                  <a:lnTo>
                    <a:pt x="1130658" y="471041"/>
                  </a:lnTo>
                </a:path>
              </a:pathLst>
            </a:custGeom>
            <a:ln>
              <a:prstDash val="sysDash"/>
              <a:headEnd type="none"/>
              <a:tailEnd type="triangle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6" name="Connecteur droit avec flèche 15"/>
            <p:cNvCxnSpPr/>
            <p:nvPr/>
          </p:nvCxnSpPr>
          <p:spPr>
            <a:xfrm>
              <a:off x="2483768" y="5085184"/>
              <a:ext cx="0" cy="7200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8" name="Image 17" descr="LS00938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376" y="10904"/>
            <a:ext cx="408624" cy="56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55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Génériques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Généricité en Java</a:t>
            </a:r>
          </a:p>
          <a:p>
            <a:pPr lvl="1"/>
            <a:r>
              <a:rPr lang="fr-FR" dirty="0" smtClean="0"/>
              <a:t>Classes paramétrées 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28</a:t>
            </a:fld>
            <a:endParaRPr lang="fr-FR"/>
          </a:p>
        </p:txBody>
      </p:sp>
      <p:grpSp>
        <p:nvGrpSpPr>
          <p:cNvPr id="7" name="Group 4"/>
          <p:cNvGrpSpPr/>
          <p:nvPr/>
        </p:nvGrpSpPr>
        <p:grpSpPr>
          <a:xfrm>
            <a:off x="395536" y="3068961"/>
            <a:ext cx="2808312" cy="2644107"/>
            <a:chOff x="5366662" y="2419334"/>
            <a:chExt cx="2930560" cy="949888"/>
          </a:xfrm>
          <a:solidFill>
            <a:srgbClr val="F6F89A"/>
          </a:solidFill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5368506" y="2419334"/>
              <a:ext cx="2926872" cy="281948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b="1" dirty="0" err="1" smtClean="0"/>
                <a:t>TableauObjets</a:t>
              </a:r>
              <a:endParaRPr lang="fr-FR" b="1" dirty="0"/>
            </a:p>
            <a:p>
              <a:pPr algn="ctr">
                <a:spcBef>
                  <a:spcPct val="50000"/>
                </a:spcBef>
              </a:pPr>
              <a:endParaRPr lang="fr-FR" b="1" dirty="0" smtClean="0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5366662" y="2571938"/>
              <a:ext cx="2930560" cy="386988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fr-FR" dirty="0"/>
                <a:t> </a:t>
              </a:r>
              <a:r>
                <a:rPr lang="fr-FR" dirty="0" smtClean="0"/>
                <a:t>- tableau : </a:t>
              </a:r>
              <a:r>
                <a:rPr lang="fr-FR" b="1" dirty="0" err="1" smtClean="0">
                  <a:solidFill>
                    <a:srgbClr val="1F497D"/>
                  </a:solidFill>
                </a:rPr>
                <a:t>T</a:t>
              </a:r>
              <a:r>
                <a:rPr lang="fr-FR" b="1" dirty="0" smtClean="0"/>
                <a:t> </a:t>
              </a:r>
              <a:r>
                <a:rPr lang="fr-FR" dirty="0" smtClean="0"/>
                <a:t>[ ] </a:t>
              </a:r>
            </a:p>
            <a:p>
              <a:pPr>
                <a:spcBef>
                  <a:spcPts val="600"/>
                </a:spcBef>
              </a:pPr>
              <a:r>
                <a:rPr lang="fr-FR" dirty="0" smtClean="0"/>
                <a:t>…</a:t>
              </a:r>
            </a:p>
            <a:p>
              <a:pPr>
                <a:spcBef>
                  <a:spcPts val="600"/>
                </a:spcBef>
              </a:pPr>
              <a:endParaRPr lang="fr-FR" dirty="0" smtClean="0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5366662" y="2855081"/>
              <a:ext cx="2930560" cy="514141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fr-FR" dirty="0" smtClean="0"/>
                <a:t>+ </a:t>
              </a:r>
              <a:r>
                <a:rPr lang="fr-FR" dirty="0" err="1" smtClean="0"/>
                <a:t>TableauObjets</a:t>
              </a:r>
              <a:r>
                <a:rPr lang="fr-FR" dirty="0" smtClean="0"/>
                <a:t> (</a:t>
              </a:r>
              <a:r>
                <a:rPr lang="fr-FR" dirty="0" err="1" smtClean="0"/>
                <a:t>int</a:t>
              </a:r>
              <a:r>
                <a:rPr lang="fr-FR" dirty="0" smtClean="0"/>
                <a:t>)</a:t>
              </a:r>
            </a:p>
            <a:p>
              <a:pPr>
                <a:spcBef>
                  <a:spcPts val="600"/>
                </a:spcBef>
              </a:pPr>
              <a:r>
                <a:rPr lang="fr-FR" dirty="0" smtClean="0"/>
                <a:t>+ </a:t>
              </a:r>
              <a:r>
                <a:rPr lang="fr-FR" dirty="0" err="1" smtClean="0"/>
                <a:t>fillCase</a:t>
              </a:r>
              <a:r>
                <a:rPr lang="fr-FR" dirty="0" smtClean="0"/>
                <a:t> ( </a:t>
              </a:r>
              <a:r>
                <a:rPr lang="fr-FR" dirty="0" err="1" smtClean="0"/>
                <a:t>int</a:t>
              </a:r>
              <a:r>
                <a:rPr lang="fr-FR" dirty="0" smtClean="0"/>
                <a:t>, </a:t>
              </a:r>
              <a:r>
                <a:rPr lang="fr-FR" b="1" dirty="0" err="1" smtClean="0">
                  <a:solidFill>
                    <a:srgbClr val="1F497D"/>
                  </a:solidFill>
                </a:rPr>
                <a:t>T</a:t>
              </a:r>
              <a:r>
                <a:rPr lang="fr-FR" dirty="0" smtClean="0"/>
                <a:t> )</a:t>
              </a:r>
            </a:p>
            <a:p>
              <a:pPr>
                <a:spcBef>
                  <a:spcPts val="600"/>
                </a:spcBef>
              </a:pPr>
              <a:r>
                <a:rPr lang="fr-FR" dirty="0" smtClean="0"/>
                <a:t>+ </a:t>
              </a:r>
              <a:r>
                <a:rPr lang="fr-FR" dirty="0" err="1" smtClean="0"/>
                <a:t>getCase</a:t>
              </a:r>
              <a:r>
                <a:rPr lang="fr-FR" dirty="0" smtClean="0"/>
                <a:t> (</a:t>
              </a:r>
              <a:r>
                <a:rPr lang="fr-FR" dirty="0" err="1" smtClean="0"/>
                <a:t>int</a:t>
              </a:r>
              <a:r>
                <a:rPr lang="fr-FR" dirty="0" smtClean="0"/>
                <a:t>) : </a:t>
              </a:r>
              <a:r>
                <a:rPr lang="fr-FR" b="1" dirty="0" err="1" smtClean="0">
                  <a:solidFill>
                    <a:schemeClr val="tx2"/>
                  </a:solidFill>
                </a:rPr>
                <a:t>T</a:t>
              </a:r>
              <a:endParaRPr lang="fr-FR" b="1" dirty="0" smtClean="0">
                <a:solidFill>
                  <a:schemeClr val="tx2"/>
                </a:solidFill>
              </a:endParaRPr>
            </a:p>
            <a:p>
              <a:pPr>
                <a:spcBef>
                  <a:spcPts val="600"/>
                </a:spcBef>
              </a:pPr>
              <a:r>
                <a:rPr lang="fr-FR" dirty="0" smtClean="0"/>
                <a:t>+ </a:t>
              </a:r>
              <a:r>
                <a:rPr lang="fr-FR" dirty="0" err="1" smtClean="0"/>
                <a:t>clearCase</a:t>
              </a:r>
              <a:r>
                <a:rPr lang="fr-FR" dirty="0" smtClean="0"/>
                <a:t> (</a:t>
              </a:r>
              <a:r>
                <a:rPr lang="fr-FR" dirty="0" err="1" smtClean="0"/>
                <a:t>int</a:t>
              </a:r>
              <a:r>
                <a:rPr lang="fr-FR" dirty="0" smtClean="0"/>
                <a:t>)</a:t>
              </a: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2843808" y="2708920"/>
            <a:ext cx="864096" cy="5254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46800" rIns="36000" bIns="46800" rtlCol="0">
            <a:spAutoFit/>
          </a:bodyPr>
          <a:lstStyle/>
          <a:p>
            <a:pPr algn="ctr"/>
            <a:r>
              <a:rPr lang="fr-FR" sz="2800" b="1" kern="0" dirty="0" err="1" smtClean="0">
                <a:latin typeface="Courier New"/>
                <a:cs typeface="Courier New"/>
              </a:rPr>
              <a:t>T</a:t>
            </a:r>
            <a:r>
              <a:rPr lang="fr-FR" sz="2800" b="1" kern="0" dirty="0" smtClean="0">
                <a:latin typeface="Courier New"/>
                <a:cs typeface="Courier New"/>
              </a:rPr>
              <a:t> </a:t>
            </a:r>
            <a:endParaRPr lang="fr-FR" sz="2800" b="1" kern="0" dirty="0">
              <a:latin typeface="Courier New"/>
              <a:cs typeface="Courier New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995936" y="3573016"/>
            <a:ext cx="4968552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000" dirty="0" err="1" smtClean="0"/>
              <a:t>TableauObjets</a:t>
            </a:r>
            <a:r>
              <a:rPr lang="fr-FR" sz="2000" b="1" dirty="0" smtClean="0">
                <a:solidFill>
                  <a:srgbClr val="1F497D"/>
                </a:solidFill>
              </a:rPr>
              <a:t>&lt;</a:t>
            </a:r>
            <a:r>
              <a:rPr lang="fr-FR" sz="2000" b="1" dirty="0" err="1" smtClean="0">
                <a:solidFill>
                  <a:srgbClr val="1F497D"/>
                </a:solidFill>
              </a:rPr>
              <a:t>Integer</a:t>
            </a:r>
            <a:r>
              <a:rPr lang="fr-FR" sz="2000" b="1" dirty="0" smtClean="0">
                <a:solidFill>
                  <a:srgbClr val="1F497D"/>
                </a:solidFill>
              </a:rPr>
              <a:t>&gt; </a:t>
            </a:r>
            <a:r>
              <a:rPr lang="fr-FR" sz="2000" dirty="0" smtClean="0"/>
              <a:t>tab = </a:t>
            </a:r>
          </a:p>
          <a:p>
            <a:r>
              <a:rPr lang="fr-FR" sz="2000" dirty="0"/>
              <a:t>	</a:t>
            </a:r>
            <a:r>
              <a:rPr lang="fr-FR" sz="2000" dirty="0" smtClean="0"/>
              <a:t>new </a:t>
            </a:r>
            <a:r>
              <a:rPr lang="fr-FR" sz="2000" dirty="0" err="1" smtClean="0"/>
              <a:t>TabeauObjets</a:t>
            </a:r>
            <a:r>
              <a:rPr lang="fr-FR" sz="2000" b="1" dirty="0" smtClean="0">
                <a:solidFill>
                  <a:srgbClr val="1F497D"/>
                </a:solidFill>
              </a:rPr>
              <a:t>&lt;</a:t>
            </a:r>
            <a:r>
              <a:rPr lang="fr-FR" sz="2000" b="1" dirty="0" err="1" smtClean="0">
                <a:solidFill>
                  <a:srgbClr val="1F497D"/>
                </a:solidFill>
              </a:rPr>
              <a:t>Integer</a:t>
            </a:r>
            <a:r>
              <a:rPr lang="fr-FR" sz="2000" b="1" dirty="0" smtClean="0">
                <a:solidFill>
                  <a:srgbClr val="1F497D"/>
                </a:solidFill>
              </a:rPr>
              <a:t>&gt;</a:t>
            </a:r>
            <a:r>
              <a:rPr lang="fr-FR" sz="2000" dirty="0" smtClean="0"/>
              <a:t>( x );</a:t>
            </a:r>
          </a:p>
          <a:p>
            <a:endParaRPr lang="fr-FR" sz="2000" dirty="0" smtClean="0"/>
          </a:p>
          <a:p>
            <a:endParaRPr lang="fr-FR" sz="2000" dirty="0"/>
          </a:p>
          <a:p>
            <a:pPr marL="91440" lvl="1"/>
            <a:r>
              <a:rPr lang="fr-FR" dirty="0"/>
              <a:t> </a:t>
            </a:r>
            <a:r>
              <a:rPr lang="fr-FR" sz="2000" dirty="0" err="1" smtClean="0"/>
              <a:t>tab.fillCase</a:t>
            </a:r>
            <a:r>
              <a:rPr lang="fr-FR" sz="2000" dirty="0" smtClean="0"/>
              <a:t> (0, new </a:t>
            </a:r>
            <a:r>
              <a:rPr lang="fr-FR" sz="2000" dirty="0" err="1"/>
              <a:t>Integer</a:t>
            </a:r>
            <a:r>
              <a:rPr lang="fr-FR" sz="2000" dirty="0"/>
              <a:t>(x</a:t>
            </a:r>
            <a:r>
              <a:rPr lang="fr-FR" sz="2000" dirty="0" smtClean="0"/>
              <a:t>));</a:t>
            </a:r>
          </a:p>
          <a:p>
            <a:pPr marL="91440" lvl="1"/>
            <a:endParaRPr lang="fr-FR" sz="2000" dirty="0" smtClean="0"/>
          </a:p>
          <a:p>
            <a:pPr marL="91440" lvl="1"/>
            <a:r>
              <a:rPr lang="fr-FR" sz="2000" dirty="0" smtClean="0"/>
              <a:t> </a:t>
            </a:r>
            <a:r>
              <a:rPr lang="fr-FR" sz="2000" dirty="0" err="1" smtClean="0"/>
              <a:t>tab.fillCase</a:t>
            </a:r>
            <a:r>
              <a:rPr lang="fr-FR" sz="2000" dirty="0" smtClean="0"/>
              <a:t> (1, "String" );</a:t>
            </a:r>
            <a:endParaRPr lang="fr-FR" sz="2000" dirty="0"/>
          </a:p>
        </p:txBody>
      </p:sp>
      <p:cxnSp>
        <p:nvCxnSpPr>
          <p:cNvPr id="14" name="Connecteur en angle 13"/>
          <p:cNvCxnSpPr>
            <a:stCxn id="11" idx="3"/>
            <a:endCxn id="12" idx="0"/>
          </p:cNvCxnSpPr>
          <p:nvPr/>
        </p:nvCxnSpPr>
        <p:spPr>
          <a:xfrm>
            <a:off x="3707904" y="2971621"/>
            <a:ext cx="2772308" cy="601395"/>
          </a:xfrm>
          <a:prstGeom prst="bentConnector2">
            <a:avLst/>
          </a:prstGeom>
          <a:ln>
            <a:prstDash val="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4644008" y="2564904"/>
            <a:ext cx="2269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Bind</a:t>
            </a:r>
            <a:r>
              <a:rPr lang="fr-FR" i="1" dirty="0" smtClean="0"/>
              <a:t> &lt;</a:t>
            </a:r>
            <a:r>
              <a:rPr lang="fr-FR" i="1" dirty="0" err="1" smtClean="0"/>
              <a:t>T</a:t>
            </a:r>
            <a:r>
              <a:rPr lang="fr-FR" i="1" dirty="0" smtClean="0"/>
              <a:t> = </a:t>
            </a:r>
            <a:r>
              <a:rPr lang="fr-FR" i="1" dirty="0" err="1" smtClean="0"/>
              <a:t>Integer</a:t>
            </a:r>
            <a:r>
              <a:rPr lang="fr-FR" i="1" dirty="0" smtClean="0"/>
              <a:t> &gt; </a:t>
            </a:r>
            <a:endParaRPr lang="fr-FR" i="1" dirty="0"/>
          </a:p>
        </p:txBody>
      </p:sp>
      <p:sp>
        <p:nvSpPr>
          <p:cNvPr id="16" name="Multiplication 15"/>
          <p:cNvSpPr/>
          <p:nvPr/>
        </p:nvSpPr>
        <p:spPr>
          <a:xfrm>
            <a:off x="7092280" y="5085184"/>
            <a:ext cx="576064" cy="936104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arré corné 17"/>
          <p:cNvSpPr/>
          <p:nvPr/>
        </p:nvSpPr>
        <p:spPr>
          <a:xfrm>
            <a:off x="6948264" y="1772816"/>
            <a:ext cx="2088232" cy="1080120"/>
          </a:xfrm>
          <a:prstGeom prst="foldedCorner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fr-FR" sz="2000" dirty="0" smtClean="0"/>
              <a:t>Vérification pendant la </a:t>
            </a:r>
            <a:r>
              <a:rPr lang="fr-FR" sz="2000" b="1" dirty="0" smtClean="0"/>
              <a:t>compilation </a:t>
            </a:r>
            <a:endParaRPr lang="fr-FR" sz="2000" b="1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3635896" y="5949280"/>
            <a:ext cx="3240360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Impossible !! </a:t>
            </a:r>
          </a:p>
          <a:p>
            <a:pPr algn="ctr"/>
            <a:r>
              <a:rPr lang="fr-FR" sz="2000" b="1" dirty="0" smtClean="0"/>
              <a:t>Erreur de compilation </a:t>
            </a:r>
            <a:endParaRPr lang="fr-FR" sz="20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251520" y="5949280"/>
            <a:ext cx="2752476" cy="70788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sz="2000" dirty="0" smtClean="0"/>
              <a:t>Code </a:t>
            </a:r>
            <a:r>
              <a:rPr lang="fr-FR" sz="2000" b="1" dirty="0" smtClean="0">
                <a:solidFill>
                  <a:srgbClr val="1F497D"/>
                </a:solidFill>
              </a:rPr>
              <a:t>+  lisible </a:t>
            </a:r>
            <a:r>
              <a:rPr lang="fr-FR" sz="2000" dirty="0" smtClean="0"/>
              <a:t> </a:t>
            </a:r>
          </a:p>
          <a:p>
            <a:r>
              <a:rPr lang="fr-FR" sz="2000" dirty="0"/>
              <a:t> </a:t>
            </a:r>
            <a:r>
              <a:rPr lang="fr-FR" sz="2000" dirty="0" smtClean="0"/>
              <a:t>         </a:t>
            </a:r>
            <a:r>
              <a:rPr lang="fr-FR" sz="2000" b="1" dirty="0" smtClean="0">
                <a:solidFill>
                  <a:srgbClr val="1F497D"/>
                </a:solidFill>
              </a:rPr>
              <a:t> –  </a:t>
            </a:r>
            <a:r>
              <a:rPr lang="fr-FR" sz="2000" dirty="0" smtClean="0"/>
              <a:t>de </a:t>
            </a:r>
            <a:r>
              <a:rPr lang="fr-FR" sz="2000" b="1" dirty="0" smtClean="0">
                <a:solidFill>
                  <a:srgbClr val="1F497D"/>
                </a:solidFill>
              </a:rPr>
              <a:t>transtypage </a:t>
            </a:r>
            <a:endParaRPr lang="fr-FR" sz="20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646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Exercice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Construire une classe </a:t>
            </a:r>
            <a:r>
              <a:rPr lang="fr-FR" dirty="0" smtClean="0"/>
              <a:t>représentant </a:t>
            </a:r>
            <a:r>
              <a:rPr lang="fr-FR" dirty="0"/>
              <a:t>un tableau </a:t>
            </a:r>
            <a:r>
              <a:rPr lang="fr-FR" dirty="0" smtClean="0"/>
              <a:t>pouvant abriter n’importe quel type d’objets</a:t>
            </a:r>
          </a:p>
          <a:p>
            <a:pPr lvl="1"/>
            <a:r>
              <a:rPr lang="fr-FR" dirty="0"/>
              <a:t>Le nombre de cases doit </a:t>
            </a:r>
            <a:r>
              <a:rPr lang="fr-FR" dirty="0" smtClean="0"/>
              <a:t>être fixe</a:t>
            </a:r>
            <a:r>
              <a:rPr lang="fr-FR" dirty="0"/>
              <a:t>, fourni par l’utilisateur (taille) </a:t>
            </a:r>
            <a:endParaRPr lang="fr-FR" dirty="0" smtClean="0"/>
          </a:p>
          <a:p>
            <a:pPr lvl="1"/>
            <a:r>
              <a:rPr lang="fr-FR" dirty="0" smtClean="0"/>
              <a:t>L’accès </a:t>
            </a:r>
            <a:r>
              <a:rPr lang="fr-FR" dirty="0"/>
              <a:t>aux cases est direct, à partir de leur indice </a:t>
            </a:r>
            <a:endParaRPr lang="fr-FR" dirty="0" smtClean="0"/>
          </a:p>
          <a:p>
            <a:pPr lvl="1"/>
            <a:r>
              <a:rPr lang="fr-FR" b="1" dirty="0" smtClean="0">
                <a:solidFill>
                  <a:schemeClr val="tx2"/>
                </a:solidFill>
              </a:rPr>
              <a:t>Utiliser la généricité</a:t>
            </a:r>
          </a:p>
          <a:p>
            <a:pPr lvl="1"/>
            <a:r>
              <a:rPr lang="fr-FR" dirty="0" smtClean="0"/>
              <a:t>Faire une application exemple réalisant un tableau de entiers </a:t>
            </a:r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15B3-16A3-4905-B4F3-EB38921B7931}" type="datetime1">
              <a:rPr lang="fr-FR" smtClean="0"/>
              <a:t>28/08/13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153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Révision Orientation à Objets</a:t>
            </a:r>
            <a:endParaRPr lang="fr-FR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55576" y="1567333"/>
            <a:ext cx="6264696" cy="4741987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fr-FR" b="1" dirty="0">
                <a:solidFill>
                  <a:schemeClr val="tx2"/>
                </a:solidFill>
              </a:rPr>
              <a:t>Classe </a:t>
            </a:r>
          </a:p>
          <a:p>
            <a:pPr lvl="1">
              <a:defRPr/>
            </a:pPr>
            <a:r>
              <a:rPr lang="fr-FR" dirty="0"/>
              <a:t>Définition des propriétés et du </a:t>
            </a:r>
            <a:r>
              <a:rPr lang="fr-FR" b="1" dirty="0"/>
              <a:t>comportement</a:t>
            </a:r>
          </a:p>
          <a:p>
            <a:pPr lvl="1">
              <a:defRPr/>
            </a:pPr>
            <a:r>
              <a:rPr lang="fr-FR" b="1" dirty="0">
                <a:solidFill>
                  <a:srgbClr val="7030A0"/>
                </a:solidFill>
              </a:rPr>
              <a:t>Attributs &amp; méthodes  </a:t>
            </a:r>
          </a:p>
          <a:p>
            <a:pPr>
              <a:defRPr/>
            </a:pPr>
            <a:r>
              <a:rPr lang="fr-FR" b="1" dirty="0">
                <a:solidFill>
                  <a:schemeClr val="tx2"/>
                </a:solidFill>
              </a:rPr>
              <a:t>Objet </a:t>
            </a:r>
          </a:p>
          <a:p>
            <a:pPr lvl="1">
              <a:defRPr/>
            </a:pPr>
            <a:r>
              <a:rPr lang="fr-FR" dirty="0"/>
              <a:t>Un individu, une instance</a:t>
            </a:r>
          </a:p>
          <a:p>
            <a:pPr lvl="1">
              <a:defRPr/>
            </a:pPr>
            <a:r>
              <a:rPr lang="fr-FR" dirty="0"/>
              <a:t>Comportement défini par la classe</a:t>
            </a:r>
          </a:p>
          <a:p>
            <a:pPr lvl="1">
              <a:defRPr/>
            </a:pPr>
            <a:r>
              <a:rPr lang="fr-FR" b="1" u="sng" dirty="0">
                <a:solidFill>
                  <a:srgbClr val="7030A0"/>
                </a:solidFill>
              </a:rPr>
              <a:t>État</a:t>
            </a:r>
            <a:r>
              <a:rPr lang="fr-FR" dirty="0"/>
              <a:t> &amp; </a:t>
            </a:r>
            <a:r>
              <a:rPr lang="fr-FR" b="1" u="sng" dirty="0">
                <a:solidFill>
                  <a:srgbClr val="7030A0"/>
                </a:solidFill>
              </a:rPr>
              <a:t>identité</a:t>
            </a:r>
            <a:r>
              <a:rPr lang="fr-FR" dirty="0"/>
              <a:t> propres  </a:t>
            </a:r>
          </a:p>
          <a:p>
            <a:r>
              <a:rPr lang="fr-FR" sz="3000" dirty="0"/>
              <a:t> </a:t>
            </a:r>
            <a:r>
              <a:rPr lang="fr-FR" sz="3000" b="1" dirty="0">
                <a:solidFill>
                  <a:schemeClr val="tx2"/>
                </a:solidFill>
              </a:rPr>
              <a:t>Encapsulation : </a:t>
            </a:r>
            <a:endParaRPr lang="fr-FR" sz="3000" b="1" dirty="0" smtClean="0">
              <a:solidFill>
                <a:schemeClr val="tx2"/>
              </a:solidFill>
            </a:endParaRPr>
          </a:p>
          <a:p>
            <a:pPr lvl="1"/>
            <a:r>
              <a:rPr lang="fr-FR" sz="3000" dirty="0" smtClean="0"/>
              <a:t>Les données </a:t>
            </a:r>
            <a:r>
              <a:rPr lang="fr-FR" sz="3000" dirty="0"/>
              <a:t>sont isolées</a:t>
            </a:r>
          </a:p>
          <a:p>
            <a:endParaRPr lang="fr-FR" sz="28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8224" y="407707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012465" y="1532210"/>
            <a:ext cx="2915039" cy="2209800"/>
            <a:chOff x="5545393" y="3733800"/>
            <a:chExt cx="2608007" cy="2209800"/>
          </a:xfrm>
        </p:grpSpPr>
        <p:sp>
          <p:nvSpPr>
            <p:cNvPr id="13" name="Rectangle 12"/>
            <p:cNvSpPr/>
            <p:nvPr/>
          </p:nvSpPr>
          <p:spPr>
            <a:xfrm>
              <a:off x="6095999" y="3733800"/>
              <a:ext cx="2057401" cy="2209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72200" y="3886200"/>
              <a:ext cx="1828800" cy="40011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000" b="1" i="1" dirty="0" smtClean="0"/>
                <a:t>Données </a:t>
              </a:r>
              <a:endParaRPr lang="fr-FR" sz="2000" b="1" i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96000" y="4984937"/>
              <a:ext cx="1905000" cy="70788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000" b="1" i="1" dirty="0" smtClean="0"/>
                <a:t>Méthodes </a:t>
              </a:r>
            </a:p>
            <a:p>
              <a:pPr algn="ctr"/>
              <a:r>
                <a:rPr lang="fr-FR" sz="2000" b="1" i="1" dirty="0" smtClean="0"/>
                <a:t>(manipulation)</a:t>
              </a:r>
              <a:endParaRPr lang="fr-FR" sz="2000" b="1" i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45393" y="4984937"/>
              <a:ext cx="533399" cy="70788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6553200" y="4286310"/>
              <a:ext cx="0" cy="69862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7696200" y="4286310"/>
              <a:ext cx="0" cy="69862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6588224" y="4437112"/>
            <a:ext cx="2376264" cy="156966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Encapsulation</a:t>
            </a:r>
          </a:p>
          <a:p>
            <a:pPr algn="ctr"/>
            <a:r>
              <a:rPr lang="fr-FR" sz="2400" dirty="0" smtClean="0"/>
              <a:t>Données </a:t>
            </a:r>
            <a:endParaRPr lang="fr-FR" sz="2400" dirty="0"/>
          </a:p>
          <a:p>
            <a:pPr algn="ctr"/>
            <a:r>
              <a:rPr lang="fr-FR" sz="2400" dirty="0" smtClean="0"/>
              <a:t>+</a:t>
            </a:r>
          </a:p>
          <a:p>
            <a:pPr algn="ctr"/>
            <a:r>
              <a:rPr lang="fr-FR" sz="2400" dirty="0" smtClean="0"/>
              <a:t>Traitement</a:t>
            </a:r>
          </a:p>
        </p:txBody>
      </p:sp>
      <p:cxnSp>
        <p:nvCxnSpPr>
          <p:cNvPr id="20" name="Straight Arrow Connector 19"/>
          <p:cNvCxnSpPr>
            <a:endCxn id="12" idx="1"/>
          </p:cNvCxnSpPr>
          <p:nvPr/>
        </p:nvCxnSpPr>
        <p:spPr>
          <a:xfrm>
            <a:off x="5343872" y="3137290"/>
            <a:ext cx="66859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96472" y="1075010"/>
            <a:ext cx="978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Classe</a:t>
            </a:r>
            <a:endParaRPr lang="fr-FR" sz="2400" b="1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C9B06-28D5-AD43-B854-0F7BF75C30E7}" type="datetime1">
              <a:rPr lang="fr-FR" smtClean="0"/>
              <a:t>28/08/13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6" y="2204864"/>
            <a:ext cx="1008112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0" y="3933056"/>
            <a:ext cx="107886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596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Exercice</a:t>
            </a:r>
            <a:endParaRPr dirty="0"/>
          </a:p>
        </p:txBody>
      </p:sp>
      <p:sp>
        <p:nvSpPr>
          <p:cNvPr id="32771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A partir des structures des données connues, créer :</a:t>
            </a:r>
          </a:p>
          <a:p>
            <a:pPr lvl="1"/>
            <a:r>
              <a:rPr lang="fr-FR" b="1" smtClean="0">
                <a:solidFill>
                  <a:schemeClr val="tx2"/>
                </a:solidFill>
              </a:rPr>
              <a:t>interface « pile » </a:t>
            </a:r>
            <a:r>
              <a:rPr lang="fr-FR" smtClean="0"/>
              <a:t>avec les méthodes </a:t>
            </a:r>
            <a:r>
              <a:rPr lang="fr-FR" i="1" smtClean="0"/>
              <a:t>« push », « pop » , « isEmpty »</a:t>
            </a:r>
          </a:p>
          <a:p>
            <a:pPr lvl="1"/>
            <a:r>
              <a:rPr lang="fr-FR" smtClean="0"/>
              <a:t>une </a:t>
            </a:r>
            <a:r>
              <a:rPr lang="fr-FR" b="1" smtClean="0">
                <a:solidFill>
                  <a:schemeClr val="tx2"/>
                </a:solidFill>
              </a:rPr>
              <a:t>classe « maPile » </a:t>
            </a:r>
            <a:r>
              <a:rPr lang="fr-FR" smtClean="0"/>
              <a:t>qui implémente cette interface </a:t>
            </a:r>
          </a:p>
          <a:p>
            <a:pPr lvl="1"/>
            <a:r>
              <a:rPr lang="fr-FR" smtClean="0"/>
              <a:t>un programme qui manipule une </a:t>
            </a:r>
            <a:r>
              <a:rPr lang="fr-FR" b="1" smtClean="0">
                <a:solidFill>
                  <a:schemeClr val="tx2"/>
                </a:solidFill>
              </a:rPr>
              <a:t>pile</a:t>
            </a:r>
            <a:r>
              <a:rPr lang="fr-FR" smtClean="0">
                <a:solidFill>
                  <a:schemeClr val="tx2"/>
                </a:solidFill>
              </a:rPr>
              <a:t> d’objets de la</a:t>
            </a:r>
            <a:r>
              <a:rPr lang="fr-FR" b="1" smtClean="0"/>
              <a:t> </a:t>
            </a:r>
            <a:r>
              <a:rPr lang="fr-FR" smtClean="0">
                <a:solidFill>
                  <a:schemeClr val="tx2"/>
                </a:solidFill>
              </a:rPr>
              <a:t>classe </a:t>
            </a:r>
            <a:r>
              <a:rPr lang="fr-FR" b="1" smtClean="0">
                <a:solidFill>
                  <a:schemeClr val="tx2"/>
                </a:solidFill>
              </a:rPr>
              <a:t>Employee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AD7B9C8-EBDB-4722-9C8F-2299188D069F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57B33-A37D-416A-B751-763CA0257273}" type="slidenum">
              <a:rPr lang="fr-FR"/>
              <a:pPr>
                <a:defRPr/>
              </a:pPr>
              <a:t>30</a:t>
            </a:fld>
            <a:endParaRPr lang="fr-FR"/>
          </a:p>
        </p:txBody>
      </p:sp>
      <p:sp>
        <p:nvSpPr>
          <p:cNvPr id="6" name="Flowchart: Or 15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401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0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 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7" y="1357313"/>
            <a:ext cx="2808312" cy="52149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600" dirty="0" smtClean="0"/>
              <a:t>Implémenter la classe </a:t>
            </a:r>
            <a:r>
              <a:rPr lang="fr-FR" sz="2600" b="1" dirty="0" err="1" smtClean="0">
                <a:solidFill>
                  <a:schemeClr val="tx2"/>
                </a:solidFill>
              </a:rPr>
              <a:t>Department</a:t>
            </a:r>
            <a:r>
              <a:rPr lang="fr-FR" sz="2600" dirty="0" smtClean="0"/>
              <a:t> à l’aide de la classe </a:t>
            </a:r>
            <a:r>
              <a:rPr lang="fr-FR" sz="2600" b="1" dirty="0" err="1" smtClean="0">
                <a:solidFill>
                  <a:schemeClr val="tx2"/>
                </a:solidFill>
              </a:rPr>
              <a:t>ArrayList</a:t>
            </a:r>
            <a:endParaRPr lang="fr-FR" sz="2600" b="1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600" dirty="0" smtClean="0"/>
              <a:t>Ecrire un programme qui augmente le salaire de tous les employés d’un département</a:t>
            </a:r>
            <a:endParaRPr lang="fr-FR" sz="2600" b="1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2600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D4445-AEB8-486A-9C89-F8A5B51A8666}" type="slidenum">
              <a:rPr lang="fr-FR"/>
              <a:pPr>
                <a:defRPr/>
              </a:pPr>
              <a:t>31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568" y="1340768"/>
            <a:ext cx="6411431" cy="5119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484615" y="20420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2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fr-FR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Prj</a:t>
            </a:r>
            <a:endParaRPr lang="fr-F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713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1406674"/>
            <a:ext cx="3131840" cy="490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Structures de données</a:t>
            </a:r>
            <a:endParaRPr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407276" cy="4714875"/>
          </a:xfrm>
        </p:spPr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Tables de Hachage</a:t>
            </a:r>
          </a:p>
          <a:p>
            <a:pPr lvl="1"/>
            <a:r>
              <a:rPr lang="fr-FR" dirty="0" smtClean="0"/>
              <a:t>Structure d’accès direct </a:t>
            </a:r>
            <a:r>
              <a:rPr lang="fr-FR" b="1" dirty="0" smtClean="0">
                <a:solidFill>
                  <a:schemeClr val="tx2"/>
                </a:solidFill>
              </a:rPr>
              <a:t>&lt;clé, valeur&gt;</a:t>
            </a:r>
            <a:endParaRPr lang="fr-FR" dirty="0" smtClean="0"/>
          </a:p>
          <a:p>
            <a:pPr lvl="1"/>
            <a:r>
              <a:rPr lang="fr-FR" dirty="0" smtClean="0"/>
              <a:t>L’accès se fait via sa </a:t>
            </a:r>
            <a:r>
              <a:rPr lang="fr-FR" b="1" dirty="0" smtClean="0">
                <a:solidFill>
                  <a:schemeClr val="tx2"/>
                </a:solidFill>
              </a:rPr>
              <a:t>clé </a:t>
            </a:r>
          </a:p>
          <a:p>
            <a:pPr lvl="1"/>
            <a:r>
              <a:rPr lang="fr-FR" dirty="0"/>
              <a:t>L</a:t>
            </a:r>
            <a:r>
              <a:rPr lang="fr-FR" dirty="0" smtClean="0"/>
              <a:t>a clé est transformée en index par </a:t>
            </a:r>
            <a:br>
              <a:rPr lang="fr-FR" dirty="0" smtClean="0"/>
            </a:br>
            <a:r>
              <a:rPr lang="fr-FR" dirty="0" smtClean="0"/>
              <a:t>une </a:t>
            </a:r>
            <a:r>
              <a:rPr lang="fr-FR" b="1" dirty="0" smtClean="0">
                <a:solidFill>
                  <a:schemeClr val="tx2"/>
                </a:solidFill>
              </a:rPr>
              <a:t>fonction de hachage</a:t>
            </a:r>
            <a:r>
              <a:rPr lang="fr-FR" dirty="0" smtClean="0"/>
              <a:t>. </a:t>
            </a:r>
          </a:p>
          <a:p>
            <a:pPr lvl="1"/>
            <a:r>
              <a:rPr lang="fr-FR" dirty="0" smtClean="0"/>
              <a:t>Interface </a:t>
            </a:r>
            <a:r>
              <a:rPr lang="fr-FR" b="1" dirty="0" err="1">
                <a:solidFill>
                  <a:schemeClr val="tx2"/>
                </a:solidFill>
              </a:rPr>
              <a:t>Map</a:t>
            </a:r>
            <a:r>
              <a:rPr lang="fr-FR" dirty="0"/>
              <a:t> :  définition générale</a:t>
            </a:r>
          </a:p>
          <a:p>
            <a:pPr marL="2971800" lvl="2"/>
            <a:r>
              <a:rPr lang="fr-FR" i="1" dirty="0"/>
              <a:t>put, </a:t>
            </a:r>
            <a:r>
              <a:rPr lang="fr-FR" i="1" dirty="0" err="1"/>
              <a:t>get</a:t>
            </a:r>
            <a:r>
              <a:rPr lang="fr-FR" i="1" dirty="0"/>
              <a:t>, </a:t>
            </a:r>
            <a:r>
              <a:rPr lang="fr-FR" i="1" dirty="0" err="1"/>
              <a:t>containsKey</a:t>
            </a:r>
            <a:r>
              <a:rPr lang="fr-FR" i="1" dirty="0"/>
              <a:t>, </a:t>
            </a:r>
            <a:r>
              <a:rPr lang="fr-FR" i="1" dirty="0" smtClean="0"/>
              <a:t/>
            </a:r>
            <a:br>
              <a:rPr lang="fr-FR" i="1" dirty="0" smtClean="0"/>
            </a:br>
            <a:r>
              <a:rPr lang="fr-FR" i="1" dirty="0" err="1" smtClean="0"/>
              <a:t>containsValue</a:t>
            </a:r>
            <a:r>
              <a:rPr lang="fr-FR" i="1" dirty="0" smtClean="0"/>
              <a:t>,</a:t>
            </a:r>
            <a:br>
              <a:rPr lang="fr-FR" i="1" dirty="0" smtClean="0"/>
            </a:br>
            <a:r>
              <a:rPr lang="fr-FR" i="1" dirty="0" smtClean="0"/>
              <a:t> </a:t>
            </a:r>
            <a:r>
              <a:rPr lang="fr-FR" i="1" dirty="0" err="1"/>
              <a:t>isEmpty</a:t>
            </a:r>
            <a:r>
              <a:rPr lang="fr-FR" dirty="0"/>
              <a:t>…</a:t>
            </a:r>
          </a:p>
          <a:p>
            <a:pPr lvl="1"/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89F849-AE49-4DB9-A0A3-42A6D6C7EA0F}" type="slidenum">
              <a:rPr lang="fr-FR"/>
              <a:pPr>
                <a:defRPr/>
              </a:pPr>
              <a:t>32</a:t>
            </a:fld>
            <a:endParaRPr lang="fr-F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195127"/>
              </p:ext>
            </p:extLst>
          </p:nvPr>
        </p:nvGraphicFramePr>
        <p:xfrm>
          <a:off x="486371" y="4437112"/>
          <a:ext cx="762000" cy="19827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62000"/>
              </a:tblGrid>
              <a:tr h="495697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Clé</a:t>
                      </a:r>
                      <a:endParaRPr lang="fr-FR" sz="1800" dirty="0"/>
                    </a:p>
                  </a:txBody>
                  <a:tcPr marL="91442" marR="91442" marT="45705" marB="45705"/>
                </a:tc>
              </a:tr>
              <a:tr h="495697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42" marR="91442" marT="45705" marB="45705"/>
                </a:tc>
              </a:tr>
              <a:tr h="495697">
                <a:tc>
                  <a:txBody>
                    <a:bodyPr/>
                    <a:lstStyle/>
                    <a:p>
                      <a:endParaRPr lang="fr-FR" sz="1800"/>
                    </a:p>
                  </a:txBody>
                  <a:tcPr marL="91442" marR="91442" marT="45705" marB="45705"/>
                </a:tc>
              </a:tr>
              <a:tr h="495697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91442" marR="91442" marT="45705" marB="45705"/>
                </a:tc>
              </a:tr>
            </a:tbl>
          </a:graphicData>
        </a:graphic>
      </p:graphicFrame>
      <p:cxnSp>
        <p:nvCxnSpPr>
          <p:cNvPr id="9" name="Straight Arrow Connector 8"/>
          <p:cNvCxnSpPr>
            <a:endCxn id="14" idx="1"/>
          </p:cNvCxnSpPr>
          <p:nvPr/>
        </p:nvCxnSpPr>
        <p:spPr>
          <a:xfrm flipV="1">
            <a:off x="914996" y="5186412"/>
            <a:ext cx="928687" cy="365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18" idx="1"/>
          </p:cNvCxnSpPr>
          <p:nvPr/>
        </p:nvCxnSpPr>
        <p:spPr>
          <a:xfrm flipV="1">
            <a:off x="914996" y="5686475"/>
            <a:ext cx="1071562" cy="365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43683" y="4437112"/>
            <a:ext cx="928688" cy="3683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Valeur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43683" y="5008612"/>
            <a:ext cx="857250" cy="3571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986558" y="5508675"/>
            <a:ext cx="857250" cy="3571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Flowchart: Or 14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543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Spécialiser la classe </a:t>
            </a:r>
            <a:r>
              <a:rPr lang="fr-FR" b="1" dirty="0" err="1" smtClean="0">
                <a:solidFill>
                  <a:schemeClr val="tx2"/>
                </a:solidFill>
              </a:rPr>
              <a:t>Department</a:t>
            </a:r>
            <a:r>
              <a:rPr lang="fr-FR" dirty="0" smtClean="0"/>
              <a:t> de manière à ce qu’elle garde les employées dans un objet </a:t>
            </a:r>
            <a:r>
              <a:rPr lang="fr-FR" b="1" dirty="0" err="1" smtClean="0">
                <a:solidFill>
                  <a:schemeClr val="tx2"/>
                </a:solidFill>
              </a:rPr>
              <a:t>HashMap</a:t>
            </a:r>
            <a:endParaRPr lang="fr-FR" dirty="0" smtClean="0"/>
          </a:p>
          <a:p>
            <a:pPr lvl="1"/>
            <a:r>
              <a:rPr lang="fr-FR" dirty="0" smtClean="0"/>
              <a:t>Utiliser comme clé le nom de l’employé</a:t>
            </a:r>
          </a:p>
          <a:p>
            <a:r>
              <a:rPr lang="fr-FR" dirty="0" smtClean="0"/>
              <a:t>Ecrire un programme qui augmente le salaire d’un seul employé du département</a:t>
            </a:r>
          </a:p>
          <a:p>
            <a:pPr lvl="1"/>
            <a:r>
              <a:rPr lang="fr-FR" dirty="0" smtClean="0"/>
              <a:t>Le nom de l’employé est donné en entrée</a:t>
            </a:r>
          </a:p>
          <a:p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4C42EA-581A-4078-BF56-1F25D5299CDA}" type="slidenum">
              <a:rPr lang="fr-FR"/>
              <a:pPr>
                <a:defRPr/>
              </a:pPr>
              <a:t>33</a:t>
            </a:fld>
            <a:endParaRPr lang="fr-FR"/>
          </a:p>
        </p:txBody>
      </p:sp>
      <p:sp>
        <p:nvSpPr>
          <p:cNvPr id="6" name="Flowchart: Or 5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545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Présentation</a:t>
            </a:r>
            <a:endParaRPr dirty="0"/>
          </a:p>
        </p:txBody>
      </p:sp>
      <p:sp>
        <p:nvSpPr>
          <p:cNvPr id="3075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800" smtClean="0">
                <a:solidFill>
                  <a:schemeClr val="tx2"/>
                </a:solidFill>
              </a:rPr>
              <a:t>Contenu prévisionnel</a:t>
            </a:r>
          </a:p>
        </p:txBody>
      </p:sp>
      <p:sp>
        <p:nvSpPr>
          <p:cNvPr id="3076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Révision concepts de base</a:t>
            </a:r>
          </a:p>
          <a:p>
            <a:pPr lvl="1"/>
            <a:r>
              <a:rPr lang="fr-FR" dirty="0" smtClean="0"/>
              <a:t>Héritage, polymorphisme…</a:t>
            </a:r>
          </a:p>
          <a:p>
            <a:r>
              <a:rPr lang="fr-FR" dirty="0" smtClean="0"/>
              <a:t>Qualité dans la POO</a:t>
            </a:r>
          </a:p>
          <a:p>
            <a:pPr lvl="1"/>
            <a:r>
              <a:rPr lang="fr-FR" dirty="0" smtClean="0"/>
              <a:t>Modularité, réutilisabilité… </a:t>
            </a:r>
          </a:p>
          <a:p>
            <a:r>
              <a:rPr lang="fr-FR" dirty="0" smtClean="0"/>
              <a:t>Traitement d’exceptions</a:t>
            </a:r>
          </a:p>
          <a:p>
            <a:r>
              <a:rPr lang="fr-FR" dirty="0" err="1" smtClean="0"/>
              <a:t>JUnit</a:t>
            </a:r>
            <a:endParaRPr lang="fr-FR" dirty="0" smtClean="0"/>
          </a:p>
          <a:p>
            <a:r>
              <a:rPr lang="fr-FR" dirty="0"/>
              <a:t>Design patterns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3077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3078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 smtClean="0"/>
              <a:t>Interface graphique</a:t>
            </a:r>
          </a:p>
          <a:p>
            <a:pPr lvl="1"/>
            <a:r>
              <a:rPr lang="fr-FR" dirty="0" smtClean="0"/>
              <a:t>Swing</a:t>
            </a:r>
          </a:p>
          <a:p>
            <a:pPr lvl="1"/>
            <a:r>
              <a:rPr lang="fr-FR" dirty="0" smtClean="0"/>
              <a:t>Traitement d’événements </a:t>
            </a:r>
          </a:p>
          <a:p>
            <a:r>
              <a:rPr lang="fr-FR" dirty="0" smtClean="0"/>
              <a:t>Modèle MVC</a:t>
            </a:r>
          </a:p>
          <a:p>
            <a:r>
              <a:rPr lang="fr-FR" dirty="0" smtClean="0"/>
              <a:t>Architectures 3-tier</a:t>
            </a:r>
          </a:p>
          <a:p>
            <a:r>
              <a:rPr lang="fr-FR" dirty="0" smtClean="0"/>
              <a:t>Accès aux bases des données en Java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790369-DB35-4000-A9B7-081CEA79C393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1FF60-5E8F-4AB4-9D4B-C6814BAF1D5E}" type="slidenum">
              <a:rPr lang="fr-FR"/>
              <a:pPr>
                <a:defRPr/>
              </a:pPr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828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71414"/>
            <a:ext cx="7064848" cy="11430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dirty="0" smtClean="0"/>
              <a:t>Exceptions</a:t>
            </a:r>
            <a:r>
              <a:rPr lang="fr-FR" dirty="0" smtClean="0"/>
              <a:t> (</a:t>
            </a:r>
            <a:r>
              <a:rPr lang="fr-FR" dirty="0" smtClean="0">
                <a:solidFill>
                  <a:srgbClr val="1F497D"/>
                </a:solidFill>
              </a:rPr>
              <a:t>Robustesse</a:t>
            </a:r>
            <a:r>
              <a:rPr lang="fr-FR" dirty="0" smtClean="0"/>
              <a:t>)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0912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rgbClr val="1F497D"/>
                </a:solidFill>
              </a:rPr>
              <a:t>Exception</a:t>
            </a:r>
          </a:p>
          <a:p>
            <a:pPr lvl="1"/>
            <a:r>
              <a:rPr lang="fr-FR" dirty="0"/>
              <a:t>Situation exceptionnelle</a:t>
            </a:r>
          </a:p>
          <a:p>
            <a:pPr lvl="1"/>
            <a:r>
              <a:rPr lang="fr-FR" dirty="0"/>
              <a:t>Obstacle à l’exécution d’une méthode / </a:t>
            </a:r>
            <a:r>
              <a:rPr lang="fr-FR" dirty="0" smtClean="0"/>
              <a:t>application</a:t>
            </a:r>
          </a:p>
          <a:p>
            <a:pPr lvl="1"/>
            <a:r>
              <a:rPr lang="fr-FR" b="1" dirty="0" smtClean="0"/>
              <a:t>Causes variées </a:t>
            </a:r>
            <a:r>
              <a:rPr lang="fr-FR" dirty="0"/>
              <a:t>: Fautes de </a:t>
            </a:r>
            <a:r>
              <a:rPr lang="fr-FR" dirty="0" smtClean="0"/>
              <a:t>saisie, erreur matériel ou de programmation …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Mécanisme </a:t>
            </a:r>
            <a:r>
              <a:rPr lang="fr-FR" b="1" dirty="0" smtClean="0"/>
              <a:t>en </a:t>
            </a:r>
            <a:r>
              <a:rPr lang="fr-FR" b="1" dirty="0"/>
              <a:t>2 étapes </a:t>
            </a:r>
            <a:r>
              <a:rPr lang="fr-FR" dirty="0" smtClean="0"/>
              <a:t>: </a:t>
            </a:r>
            <a:endParaRPr lang="fr-FR" b="1" dirty="0" smtClean="0"/>
          </a:p>
          <a:p>
            <a:pPr marL="971550" lvl="1" indent="-457200">
              <a:buFont typeface="+mj-lt"/>
              <a:buAutoNum type="arabicParenR"/>
              <a:defRPr/>
            </a:pPr>
            <a:r>
              <a:rPr lang="fr-FR" dirty="0" smtClean="0"/>
              <a:t>La </a:t>
            </a:r>
            <a:r>
              <a:rPr lang="fr-FR" b="1" dirty="0" smtClean="0">
                <a:solidFill>
                  <a:srgbClr val="1F497D"/>
                </a:solidFill>
              </a:rPr>
              <a:t>levée</a:t>
            </a:r>
            <a:r>
              <a:rPr lang="fr-FR" dirty="0" smtClean="0"/>
              <a:t> de l’exception </a:t>
            </a:r>
          </a:p>
          <a:p>
            <a:pPr lvl="2">
              <a:defRPr/>
            </a:pPr>
            <a:r>
              <a:rPr lang="fr-FR" sz="2600" dirty="0" smtClean="0"/>
              <a:t>Un </a:t>
            </a:r>
            <a:r>
              <a:rPr lang="fr-FR" sz="2600" dirty="0"/>
              <a:t>problème arrive, une exception est levée </a:t>
            </a:r>
          </a:p>
          <a:p>
            <a:pPr marL="971550" lvl="1" indent="-457200">
              <a:buFont typeface="+mj-lt"/>
              <a:buAutoNum type="arabicParenR"/>
              <a:defRPr/>
            </a:pPr>
            <a:r>
              <a:rPr lang="fr-FR" dirty="0" smtClean="0"/>
              <a:t>Le </a:t>
            </a:r>
            <a:r>
              <a:rPr lang="fr-FR" b="1" dirty="0" smtClean="0">
                <a:solidFill>
                  <a:srgbClr val="1F497D"/>
                </a:solidFill>
              </a:rPr>
              <a:t>traitement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smtClean="0"/>
              <a:t>de l’exception</a:t>
            </a:r>
          </a:p>
          <a:p>
            <a:pPr lvl="2">
              <a:defRPr/>
            </a:pPr>
            <a:r>
              <a:rPr lang="fr-FR" dirty="0"/>
              <a:t>Celui qui </a:t>
            </a:r>
            <a:r>
              <a:rPr lang="fr-FR" b="1" dirty="0"/>
              <a:t>sait traiter </a:t>
            </a:r>
            <a:r>
              <a:rPr lang="fr-FR" dirty="0"/>
              <a:t>l’exception la capture et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agit </a:t>
            </a:r>
            <a:r>
              <a:rPr lang="fr-FR" dirty="0"/>
              <a:t>en </a:t>
            </a:r>
            <a:r>
              <a:rPr lang="fr-FR" dirty="0" smtClean="0"/>
              <a:t>conséquence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3A284-143E-4AE6-B2C5-7A5145B27D5C}" type="slidenum">
              <a:rPr lang="fr-FR"/>
              <a:pPr>
                <a:defRPr/>
              </a:pPr>
              <a:t>35</a:t>
            </a:fld>
            <a:endParaRPr lang="fr-FR"/>
          </a:p>
        </p:txBody>
      </p:sp>
      <p:pic>
        <p:nvPicPr>
          <p:cNvPr id="33801" name="Picture 7" descr="C:\Users\kirsch\AppData\Local\Microsoft\Windows\Temporary Internet Files\Content.IE5\8J44T3FQ\MCj0078627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908720"/>
            <a:ext cx="130968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380312" y="5445224"/>
            <a:ext cx="1152128" cy="432048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0" rIns="0" bIns="0" rtlCol="0" anchor="ctr"/>
          <a:lstStyle/>
          <a:p>
            <a:pPr algn="ctr"/>
            <a:r>
              <a:rPr lang="fr-FR" sz="2000" dirty="0" smtClean="0"/>
              <a:t>JVM</a:t>
            </a:r>
            <a:endParaRPr lang="fr-FR" sz="2000" dirty="0"/>
          </a:p>
        </p:txBody>
      </p:sp>
      <p:sp>
        <p:nvSpPr>
          <p:cNvPr id="12" name="Rectangle 11"/>
          <p:cNvSpPr/>
          <p:nvPr/>
        </p:nvSpPr>
        <p:spPr>
          <a:xfrm>
            <a:off x="7380312" y="4797152"/>
            <a:ext cx="1152128" cy="6480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0" rIns="0" bIns="0" rtlCol="0" anchor="ctr"/>
          <a:lstStyle/>
          <a:p>
            <a:pPr algn="ctr"/>
            <a:r>
              <a:rPr lang="fr-FR" dirty="0" smtClean="0"/>
              <a:t>…</a:t>
            </a:r>
          </a:p>
          <a:p>
            <a:pPr algn="ctr"/>
            <a:endParaRPr lang="fr-FR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7380312" y="4365104"/>
            <a:ext cx="1152128" cy="4320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0" rIns="0" bIns="0" rtlCol="0" anchor="ctr"/>
          <a:lstStyle/>
          <a:p>
            <a:pPr algn="ctr"/>
            <a:r>
              <a:rPr lang="fr-FR" dirty="0" smtClean="0"/>
              <a:t>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380312" y="3717032"/>
            <a:ext cx="1152128" cy="64807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0" rIns="0" bIns="0" rtlCol="0" anchor="ctr"/>
          <a:lstStyle/>
          <a:p>
            <a:pPr algn="ctr"/>
            <a:r>
              <a:rPr lang="fr-FR" dirty="0" smtClean="0"/>
              <a:t>…</a:t>
            </a:r>
          </a:p>
          <a:p>
            <a:pPr algn="ctr"/>
            <a:r>
              <a:rPr lang="fr-FR" dirty="0" smtClean="0"/>
              <a:t>…</a:t>
            </a:r>
          </a:p>
        </p:txBody>
      </p:sp>
      <p:sp>
        <p:nvSpPr>
          <p:cNvPr id="16" name="ZoneTexte 15"/>
          <p:cNvSpPr txBox="1"/>
          <p:nvPr/>
        </p:nvSpPr>
        <p:spPr>
          <a:xfrm flipH="1">
            <a:off x="6993983" y="5877272"/>
            <a:ext cx="204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Pile d’exécution</a:t>
            </a:r>
            <a:endParaRPr lang="fr-FR" b="1" dirty="0"/>
          </a:p>
        </p:txBody>
      </p:sp>
      <p:sp>
        <p:nvSpPr>
          <p:cNvPr id="17" name="Multiplication 16"/>
          <p:cNvSpPr/>
          <p:nvPr/>
        </p:nvSpPr>
        <p:spPr>
          <a:xfrm>
            <a:off x="8100392" y="3789040"/>
            <a:ext cx="360040" cy="36004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Lune 17"/>
          <p:cNvSpPr/>
          <p:nvPr/>
        </p:nvSpPr>
        <p:spPr>
          <a:xfrm rot="16200000">
            <a:off x="8244408" y="5085184"/>
            <a:ext cx="216024" cy="216024"/>
          </a:xfrm>
          <a:prstGeom prst="mo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8244408" y="4101104"/>
            <a:ext cx="96464" cy="1044876"/>
          </a:xfrm>
          <a:custGeom>
            <a:avLst/>
            <a:gdLst>
              <a:gd name="connsiteX0" fmla="*/ 32155 w 96464"/>
              <a:gd name="connsiteY0" fmla="*/ 0 h 932350"/>
              <a:gd name="connsiteX1" fmla="*/ 16077 w 96464"/>
              <a:gd name="connsiteY1" fmla="*/ 80375 h 932350"/>
              <a:gd name="connsiteX2" fmla="*/ 64310 w 96464"/>
              <a:gd name="connsiteY2" fmla="*/ 128600 h 932350"/>
              <a:gd name="connsiteX3" fmla="*/ 96464 w 96464"/>
              <a:gd name="connsiteY3" fmla="*/ 176825 h 932350"/>
              <a:gd name="connsiteX4" fmla="*/ 48232 w 96464"/>
              <a:gd name="connsiteY4" fmla="*/ 208975 h 932350"/>
              <a:gd name="connsiteX5" fmla="*/ 0 w 96464"/>
              <a:gd name="connsiteY5" fmla="*/ 305425 h 932350"/>
              <a:gd name="connsiteX6" fmla="*/ 80387 w 96464"/>
              <a:gd name="connsiteY6" fmla="*/ 450100 h 932350"/>
              <a:gd name="connsiteX7" fmla="*/ 64310 w 96464"/>
              <a:gd name="connsiteY7" fmla="*/ 498325 h 932350"/>
              <a:gd name="connsiteX8" fmla="*/ 0 w 96464"/>
              <a:gd name="connsiteY8" fmla="*/ 578700 h 932350"/>
              <a:gd name="connsiteX9" fmla="*/ 16077 w 96464"/>
              <a:gd name="connsiteY9" fmla="*/ 626925 h 932350"/>
              <a:gd name="connsiteX10" fmla="*/ 80387 w 96464"/>
              <a:gd name="connsiteY10" fmla="*/ 707300 h 932350"/>
              <a:gd name="connsiteX11" fmla="*/ 64310 w 96464"/>
              <a:gd name="connsiteY11" fmla="*/ 771600 h 932350"/>
              <a:gd name="connsiteX12" fmla="*/ 32155 w 96464"/>
              <a:gd name="connsiteY12" fmla="*/ 819825 h 932350"/>
              <a:gd name="connsiteX13" fmla="*/ 16077 w 96464"/>
              <a:gd name="connsiteY13" fmla="*/ 868050 h 932350"/>
              <a:gd name="connsiteX14" fmla="*/ 48232 w 96464"/>
              <a:gd name="connsiteY14" fmla="*/ 932350 h 932350"/>
              <a:gd name="connsiteX0" fmla="*/ 32155 w 96464"/>
              <a:gd name="connsiteY0" fmla="*/ 0 h 1044876"/>
              <a:gd name="connsiteX1" fmla="*/ 16077 w 96464"/>
              <a:gd name="connsiteY1" fmla="*/ 80375 h 1044876"/>
              <a:gd name="connsiteX2" fmla="*/ 64310 w 96464"/>
              <a:gd name="connsiteY2" fmla="*/ 128600 h 1044876"/>
              <a:gd name="connsiteX3" fmla="*/ 96464 w 96464"/>
              <a:gd name="connsiteY3" fmla="*/ 176825 h 1044876"/>
              <a:gd name="connsiteX4" fmla="*/ 48232 w 96464"/>
              <a:gd name="connsiteY4" fmla="*/ 208975 h 1044876"/>
              <a:gd name="connsiteX5" fmla="*/ 0 w 96464"/>
              <a:gd name="connsiteY5" fmla="*/ 305425 h 1044876"/>
              <a:gd name="connsiteX6" fmla="*/ 80387 w 96464"/>
              <a:gd name="connsiteY6" fmla="*/ 450100 h 1044876"/>
              <a:gd name="connsiteX7" fmla="*/ 64310 w 96464"/>
              <a:gd name="connsiteY7" fmla="*/ 498325 h 1044876"/>
              <a:gd name="connsiteX8" fmla="*/ 0 w 96464"/>
              <a:gd name="connsiteY8" fmla="*/ 578700 h 1044876"/>
              <a:gd name="connsiteX9" fmla="*/ 16077 w 96464"/>
              <a:gd name="connsiteY9" fmla="*/ 626925 h 1044876"/>
              <a:gd name="connsiteX10" fmla="*/ 80387 w 96464"/>
              <a:gd name="connsiteY10" fmla="*/ 707300 h 1044876"/>
              <a:gd name="connsiteX11" fmla="*/ 64310 w 96464"/>
              <a:gd name="connsiteY11" fmla="*/ 771600 h 1044876"/>
              <a:gd name="connsiteX12" fmla="*/ 32155 w 96464"/>
              <a:gd name="connsiteY12" fmla="*/ 819825 h 1044876"/>
              <a:gd name="connsiteX13" fmla="*/ 16077 w 96464"/>
              <a:gd name="connsiteY13" fmla="*/ 868050 h 1044876"/>
              <a:gd name="connsiteX14" fmla="*/ 96464 w 96464"/>
              <a:gd name="connsiteY14" fmla="*/ 1044876 h 104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6464" h="1044876">
                <a:moveTo>
                  <a:pt x="32155" y="0"/>
                </a:moveTo>
                <a:cubicBezTo>
                  <a:pt x="26796" y="26792"/>
                  <a:pt x="9449" y="53869"/>
                  <a:pt x="16077" y="80375"/>
                </a:cubicBezTo>
                <a:cubicBezTo>
                  <a:pt x="21592" y="102431"/>
                  <a:pt x="49754" y="111135"/>
                  <a:pt x="64310" y="128600"/>
                </a:cubicBezTo>
                <a:cubicBezTo>
                  <a:pt x="76680" y="143441"/>
                  <a:pt x="85746" y="160750"/>
                  <a:pt x="96464" y="176825"/>
                </a:cubicBezTo>
                <a:cubicBezTo>
                  <a:pt x="80387" y="187542"/>
                  <a:pt x="61896" y="195314"/>
                  <a:pt x="48232" y="208975"/>
                </a:cubicBezTo>
                <a:cubicBezTo>
                  <a:pt x="17065" y="240137"/>
                  <a:pt x="13077" y="266200"/>
                  <a:pt x="0" y="305425"/>
                </a:cubicBezTo>
                <a:cubicBezTo>
                  <a:pt x="73710" y="415973"/>
                  <a:pt x="52089" y="365217"/>
                  <a:pt x="80387" y="450100"/>
                </a:cubicBezTo>
                <a:cubicBezTo>
                  <a:pt x="75028" y="466175"/>
                  <a:pt x="74896" y="485094"/>
                  <a:pt x="64310" y="498325"/>
                </a:cubicBezTo>
                <a:cubicBezTo>
                  <a:pt x="-18799" y="602195"/>
                  <a:pt x="40408" y="457490"/>
                  <a:pt x="0" y="578700"/>
                </a:cubicBezTo>
                <a:cubicBezTo>
                  <a:pt x="5359" y="594775"/>
                  <a:pt x="5491" y="613694"/>
                  <a:pt x="16077" y="626925"/>
                </a:cubicBezTo>
                <a:cubicBezTo>
                  <a:pt x="99186" y="730795"/>
                  <a:pt x="39979" y="586090"/>
                  <a:pt x="80387" y="707300"/>
                </a:cubicBezTo>
                <a:cubicBezTo>
                  <a:pt x="75028" y="728733"/>
                  <a:pt x="73014" y="751294"/>
                  <a:pt x="64310" y="771600"/>
                </a:cubicBezTo>
                <a:cubicBezTo>
                  <a:pt x="56698" y="789358"/>
                  <a:pt x="40797" y="802545"/>
                  <a:pt x="32155" y="819825"/>
                </a:cubicBezTo>
                <a:cubicBezTo>
                  <a:pt x="24576" y="834980"/>
                  <a:pt x="21436" y="851975"/>
                  <a:pt x="16077" y="868050"/>
                </a:cubicBezTo>
                <a:cubicBezTo>
                  <a:pt x="51205" y="920733"/>
                  <a:pt x="96464" y="1009480"/>
                  <a:pt x="96464" y="1044876"/>
                </a:cubicBezTo>
              </a:path>
            </a:pathLst>
          </a:custGeom>
          <a:ln>
            <a:headEnd type="none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6603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</a:t>
            </a:r>
            <a:r>
              <a:rPr lang="fr-FR" dirty="0" smtClean="0"/>
              <a:t>xceptions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28/08/13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259632" y="1415673"/>
            <a:ext cx="61926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 </a:t>
            </a:r>
            <a:r>
              <a:rPr lang="fr-FR" sz="2400" b="1" dirty="0" err="1" smtClean="0">
                <a:solidFill>
                  <a:srgbClr val="1F497D"/>
                </a:solidFill>
              </a:rPr>
              <a:t>try</a:t>
            </a:r>
            <a:r>
              <a:rPr lang="fr-FR" sz="2400" dirty="0" smtClean="0">
                <a:solidFill>
                  <a:srgbClr val="1F497D"/>
                </a:solidFill>
              </a:rPr>
              <a:t> </a:t>
            </a:r>
            <a:r>
              <a:rPr lang="fr-FR" sz="2400" b="1" dirty="0" smtClean="0"/>
              <a:t>{</a:t>
            </a:r>
          </a:p>
          <a:p>
            <a:pPr>
              <a:tabLst>
                <a:tab pos="530225" algn="l"/>
              </a:tabLst>
            </a:pPr>
            <a:r>
              <a:rPr lang="fr-FR" sz="2400" dirty="0" smtClean="0"/>
              <a:t>	bloc de contrôle</a:t>
            </a:r>
          </a:p>
          <a:p>
            <a:pPr>
              <a:tabLst>
                <a:tab pos="530225" algn="l"/>
              </a:tabLst>
            </a:pPr>
            <a:r>
              <a:rPr lang="fr-FR" sz="2400" dirty="0"/>
              <a:t>	</a:t>
            </a:r>
            <a:r>
              <a:rPr lang="fr-FR" sz="2400" dirty="0" smtClean="0"/>
              <a:t>instructions pouvant lever une exception</a:t>
            </a:r>
          </a:p>
          <a:p>
            <a:pPr>
              <a:tabLst>
                <a:tab pos="530225" algn="l"/>
              </a:tabLst>
            </a:pPr>
            <a:r>
              <a:rPr lang="fr-FR" sz="2400" dirty="0" smtClean="0"/>
              <a:t> </a:t>
            </a:r>
          </a:p>
          <a:p>
            <a:pPr>
              <a:tabLst>
                <a:tab pos="530225" algn="l"/>
              </a:tabLst>
            </a:pPr>
            <a:r>
              <a:rPr lang="fr-FR" sz="2400" b="1" dirty="0" smtClean="0"/>
              <a:t> } </a:t>
            </a:r>
            <a:r>
              <a:rPr lang="fr-FR" sz="2400" b="1" dirty="0" smtClean="0">
                <a:solidFill>
                  <a:srgbClr val="1F497D"/>
                </a:solidFill>
              </a:rPr>
              <a:t>catch</a:t>
            </a:r>
            <a:r>
              <a:rPr lang="fr-FR" sz="2400" b="1" dirty="0" smtClean="0"/>
              <a:t> ( </a:t>
            </a:r>
            <a:r>
              <a:rPr lang="fr-FR" sz="2400" b="1" dirty="0" err="1" smtClean="0"/>
              <a:t>XXXException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xe</a:t>
            </a:r>
            <a:r>
              <a:rPr lang="fr-FR" sz="2400" b="1" dirty="0" smtClean="0"/>
              <a:t>) {</a:t>
            </a:r>
          </a:p>
          <a:p>
            <a:pPr>
              <a:tabLst>
                <a:tab pos="530225" algn="l"/>
              </a:tabLst>
            </a:pPr>
            <a:r>
              <a:rPr lang="fr-FR" sz="2400" dirty="0"/>
              <a:t>	</a:t>
            </a:r>
            <a:r>
              <a:rPr lang="fr-FR" sz="2400" dirty="0" smtClean="0"/>
              <a:t>traitement exception de type XXX</a:t>
            </a:r>
          </a:p>
          <a:p>
            <a:pPr>
              <a:tabLst>
                <a:tab pos="530225" algn="l"/>
              </a:tabLst>
            </a:pPr>
            <a:endParaRPr lang="fr-FR" sz="2400" dirty="0" smtClean="0"/>
          </a:p>
          <a:p>
            <a:pPr>
              <a:tabLst>
                <a:tab pos="530225" algn="l"/>
              </a:tabLst>
            </a:pPr>
            <a:r>
              <a:rPr lang="fr-FR" sz="2400" b="1" dirty="0" smtClean="0"/>
              <a:t> } </a:t>
            </a:r>
            <a:r>
              <a:rPr lang="fr-FR" sz="2400" b="1" dirty="0" smtClean="0">
                <a:solidFill>
                  <a:srgbClr val="1F497D"/>
                </a:solidFill>
              </a:rPr>
              <a:t>catch</a:t>
            </a:r>
            <a:r>
              <a:rPr lang="fr-FR" sz="2400" b="1" dirty="0" smtClean="0"/>
              <a:t> ( </a:t>
            </a:r>
            <a:r>
              <a:rPr lang="fr-FR" sz="2400" b="1" dirty="0" err="1" smtClean="0"/>
              <a:t>YYYException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ye</a:t>
            </a:r>
            <a:r>
              <a:rPr lang="fr-FR" sz="2400" b="1" dirty="0" smtClean="0"/>
              <a:t> </a:t>
            </a:r>
            <a:r>
              <a:rPr lang="fr-FR" sz="2400" b="1" dirty="0" smtClean="0">
                <a:solidFill>
                  <a:srgbClr val="1F497D"/>
                </a:solidFill>
              </a:rPr>
              <a:t>|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ZZZException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ze</a:t>
            </a:r>
            <a:r>
              <a:rPr lang="fr-FR" sz="2400" b="1" dirty="0" smtClean="0"/>
              <a:t>) {</a:t>
            </a:r>
          </a:p>
          <a:p>
            <a:pPr>
              <a:tabLst>
                <a:tab pos="530225" algn="l"/>
              </a:tabLst>
            </a:pPr>
            <a:r>
              <a:rPr lang="fr-FR" sz="2400" dirty="0"/>
              <a:t>	</a:t>
            </a:r>
            <a:r>
              <a:rPr lang="fr-FR" sz="2400" dirty="0" smtClean="0"/>
              <a:t>traitement exceptions de type YYY et ZZZ</a:t>
            </a:r>
          </a:p>
          <a:p>
            <a:pPr>
              <a:tabLst>
                <a:tab pos="530225" algn="l"/>
              </a:tabLst>
            </a:pPr>
            <a:endParaRPr lang="fr-FR" sz="2400" dirty="0" smtClean="0"/>
          </a:p>
          <a:p>
            <a:pPr>
              <a:tabLst>
                <a:tab pos="530225" algn="l"/>
              </a:tabLst>
            </a:pPr>
            <a:r>
              <a:rPr lang="fr-FR" sz="2400" b="1" dirty="0"/>
              <a:t> </a:t>
            </a:r>
            <a:r>
              <a:rPr lang="fr-FR" sz="2400" b="1" dirty="0" smtClean="0"/>
              <a:t>} </a:t>
            </a:r>
            <a:r>
              <a:rPr lang="fr-FR" sz="2400" b="1" dirty="0" err="1" smtClean="0">
                <a:solidFill>
                  <a:srgbClr val="1F497D"/>
                </a:solidFill>
              </a:rPr>
              <a:t>finally</a:t>
            </a:r>
            <a:r>
              <a:rPr lang="fr-FR" sz="2400" b="1" dirty="0" smtClean="0"/>
              <a:t> {</a:t>
            </a:r>
          </a:p>
          <a:p>
            <a:pPr>
              <a:tabLst>
                <a:tab pos="530225" algn="l"/>
              </a:tabLst>
            </a:pPr>
            <a:r>
              <a:rPr lang="fr-FR" sz="2400" dirty="0" smtClean="0"/>
              <a:t>  	traitement qui s’exécute quoi qu’il arrive</a:t>
            </a:r>
          </a:p>
          <a:p>
            <a:pPr>
              <a:tabLst>
                <a:tab pos="530225" algn="l"/>
              </a:tabLst>
            </a:pPr>
            <a:r>
              <a:rPr lang="fr-FR" sz="2400" dirty="0"/>
              <a:t>}</a:t>
            </a:r>
          </a:p>
        </p:txBody>
      </p:sp>
      <p:sp>
        <p:nvSpPr>
          <p:cNvPr id="8" name="Ellipse 7"/>
          <p:cNvSpPr/>
          <p:nvPr/>
        </p:nvSpPr>
        <p:spPr>
          <a:xfrm>
            <a:off x="7092280" y="1700808"/>
            <a:ext cx="1872208" cy="7920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b="1" dirty="0" smtClean="0"/>
              <a:t>Mise en observation</a:t>
            </a:r>
            <a:endParaRPr lang="fr-FR" b="1" dirty="0"/>
          </a:p>
        </p:txBody>
      </p:sp>
      <p:sp>
        <p:nvSpPr>
          <p:cNvPr id="9" name="Ellipse 8"/>
          <p:cNvSpPr/>
          <p:nvPr/>
        </p:nvSpPr>
        <p:spPr>
          <a:xfrm>
            <a:off x="7236296" y="4581128"/>
            <a:ext cx="1656184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b="1" dirty="0" smtClean="0"/>
              <a:t>Java7</a:t>
            </a:r>
            <a:endParaRPr lang="fr-FR" b="1" dirty="0"/>
          </a:p>
        </p:txBody>
      </p:sp>
      <p:sp>
        <p:nvSpPr>
          <p:cNvPr id="10" name="Ellipse 9"/>
          <p:cNvSpPr/>
          <p:nvPr/>
        </p:nvSpPr>
        <p:spPr>
          <a:xfrm>
            <a:off x="7164288" y="5445224"/>
            <a:ext cx="1872208" cy="7920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b="1" dirty="0" smtClean="0"/>
              <a:t>Finalisation garantie</a:t>
            </a:r>
            <a:endParaRPr lang="fr-FR" b="1" dirty="0"/>
          </a:p>
        </p:txBody>
      </p:sp>
      <p:sp>
        <p:nvSpPr>
          <p:cNvPr id="11" name="Ellipse 10"/>
          <p:cNvSpPr/>
          <p:nvPr/>
        </p:nvSpPr>
        <p:spPr>
          <a:xfrm>
            <a:off x="6372200" y="3140968"/>
            <a:ext cx="1872208" cy="5760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b="1" dirty="0" smtClean="0"/>
              <a:t>Traitement </a:t>
            </a:r>
            <a:endParaRPr lang="fr-FR" b="1" dirty="0"/>
          </a:p>
        </p:txBody>
      </p:sp>
      <p:pic>
        <p:nvPicPr>
          <p:cNvPr id="13" name="Picture 2" descr="C:\Users\kirsch\AppData\Local\Microsoft\Windows\Temporary Internet Files\Content.IE5\FA9542Q1\MCj0290080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8255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C:\Users\kirsch\AppData\Local\Microsoft\Windows\Temporary Internet Files\Content.IE5\ZAU1YVCK\MCj0199395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1512887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>
            <a:stCxn id="13" idx="2"/>
          </p:cNvCxnSpPr>
          <p:nvPr/>
        </p:nvCxnSpPr>
        <p:spPr>
          <a:xfrm>
            <a:off x="736278" y="2837136"/>
            <a:ext cx="20959" cy="1311944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043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5268"/>
            <a:ext cx="7340600" cy="55372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Traitement </a:t>
            </a:r>
            <a:r>
              <a:rPr lang="fr-FR" dirty="0"/>
              <a:t>d’exceptions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3EC2-1A45-4F58-9CAC-C3E298EE3427}" type="datetime1">
              <a:rPr lang="fr-FR" smtClean="0"/>
              <a:pPr/>
              <a:t>28/08/13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37</a:t>
            </a:fld>
            <a:endParaRPr lang="fr-FR"/>
          </a:p>
        </p:txBody>
      </p:sp>
      <p:sp>
        <p:nvSpPr>
          <p:cNvPr id="11" name="Forme libre 10"/>
          <p:cNvSpPr/>
          <p:nvPr/>
        </p:nvSpPr>
        <p:spPr>
          <a:xfrm>
            <a:off x="539552" y="3068960"/>
            <a:ext cx="775237" cy="2416371"/>
          </a:xfrm>
          <a:custGeom>
            <a:avLst/>
            <a:gdLst>
              <a:gd name="connsiteX0" fmla="*/ 991261 w 991261"/>
              <a:gd name="connsiteY0" fmla="*/ 2416371 h 2416371"/>
              <a:gd name="connsiteX1" fmla="*/ 758934 w 991261"/>
              <a:gd name="connsiteY1" fmla="*/ 2400881 h 2416371"/>
              <a:gd name="connsiteX2" fmla="*/ 696980 w 991261"/>
              <a:gd name="connsiteY2" fmla="*/ 2385392 h 2416371"/>
              <a:gd name="connsiteX3" fmla="*/ 511119 w 991261"/>
              <a:gd name="connsiteY3" fmla="*/ 2354412 h 2416371"/>
              <a:gd name="connsiteX4" fmla="*/ 433677 w 991261"/>
              <a:gd name="connsiteY4" fmla="*/ 2323433 h 2416371"/>
              <a:gd name="connsiteX5" fmla="*/ 247815 w 991261"/>
              <a:gd name="connsiteY5" fmla="*/ 2292454 h 2416371"/>
              <a:gd name="connsiteX6" fmla="*/ 201350 w 991261"/>
              <a:gd name="connsiteY6" fmla="*/ 2276965 h 2416371"/>
              <a:gd name="connsiteX7" fmla="*/ 185861 w 991261"/>
              <a:gd name="connsiteY7" fmla="*/ 2230496 h 2416371"/>
              <a:gd name="connsiteX8" fmla="*/ 92931 w 991261"/>
              <a:gd name="connsiteY8" fmla="*/ 2060111 h 2416371"/>
              <a:gd name="connsiteX9" fmla="*/ 77442 w 991261"/>
              <a:gd name="connsiteY9" fmla="*/ 1982663 h 2416371"/>
              <a:gd name="connsiteX10" fmla="*/ 61954 w 991261"/>
              <a:gd name="connsiteY10" fmla="*/ 1889726 h 2416371"/>
              <a:gd name="connsiteX11" fmla="*/ 0 w 991261"/>
              <a:gd name="connsiteY11" fmla="*/ 1796788 h 2416371"/>
              <a:gd name="connsiteX12" fmla="*/ 15488 w 991261"/>
              <a:gd name="connsiteY12" fmla="*/ 1115248 h 2416371"/>
              <a:gd name="connsiteX13" fmla="*/ 77442 w 991261"/>
              <a:gd name="connsiteY13" fmla="*/ 913884 h 2416371"/>
              <a:gd name="connsiteX14" fmla="*/ 108419 w 991261"/>
              <a:gd name="connsiteY14" fmla="*/ 789967 h 2416371"/>
              <a:gd name="connsiteX15" fmla="*/ 123907 w 991261"/>
              <a:gd name="connsiteY15" fmla="*/ 604093 h 2416371"/>
              <a:gd name="connsiteX16" fmla="*/ 139396 w 991261"/>
              <a:gd name="connsiteY16" fmla="*/ 557624 h 2416371"/>
              <a:gd name="connsiteX17" fmla="*/ 185861 w 991261"/>
              <a:gd name="connsiteY17" fmla="*/ 449197 h 2416371"/>
              <a:gd name="connsiteX18" fmla="*/ 247815 w 991261"/>
              <a:gd name="connsiteY18" fmla="*/ 325281 h 2416371"/>
              <a:gd name="connsiteX19" fmla="*/ 309769 w 991261"/>
              <a:gd name="connsiteY19" fmla="*/ 216854 h 2416371"/>
              <a:gd name="connsiteX20" fmla="*/ 340746 w 991261"/>
              <a:gd name="connsiteY20" fmla="*/ 170385 h 2416371"/>
              <a:gd name="connsiteX21" fmla="*/ 433677 w 991261"/>
              <a:gd name="connsiteY21" fmla="*/ 108427 h 2416371"/>
              <a:gd name="connsiteX22" fmla="*/ 464654 w 991261"/>
              <a:gd name="connsiteY22" fmla="*/ 61958 h 2416371"/>
              <a:gd name="connsiteX23" fmla="*/ 511119 w 991261"/>
              <a:gd name="connsiteY23" fmla="*/ 46469 h 2416371"/>
              <a:gd name="connsiteX24" fmla="*/ 557584 w 991261"/>
              <a:gd name="connsiteY24" fmla="*/ 15490 h 2416371"/>
              <a:gd name="connsiteX25" fmla="*/ 588561 w 991261"/>
              <a:gd name="connsiteY25" fmla="*/ 0 h 2416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91261" h="2416371">
                <a:moveTo>
                  <a:pt x="991261" y="2416371"/>
                </a:moveTo>
                <a:cubicBezTo>
                  <a:pt x="913819" y="2411208"/>
                  <a:pt x="836122" y="2409007"/>
                  <a:pt x="758934" y="2400881"/>
                </a:cubicBezTo>
                <a:cubicBezTo>
                  <a:pt x="737764" y="2398652"/>
                  <a:pt x="717760" y="2390010"/>
                  <a:pt x="696980" y="2385392"/>
                </a:cubicBezTo>
                <a:cubicBezTo>
                  <a:pt x="615439" y="2367271"/>
                  <a:pt x="601640" y="2367345"/>
                  <a:pt x="511119" y="2354412"/>
                </a:cubicBezTo>
                <a:cubicBezTo>
                  <a:pt x="485305" y="2344086"/>
                  <a:pt x="460307" y="2331422"/>
                  <a:pt x="433677" y="2323433"/>
                </a:cubicBezTo>
                <a:cubicBezTo>
                  <a:pt x="392506" y="2311081"/>
                  <a:pt x="282354" y="2297389"/>
                  <a:pt x="247815" y="2292454"/>
                </a:cubicBezTo>
                <a:cubicBezTo>
                  <a:pt x="232327" y="2287291"/>
                  <a:pt x="212894" y="2288510"/>
                  <a:pt x="201350" y="2276965"/>
                </a:cubicBezTo>
                <a:cubicBezTo>
                  <a:pt x="189805" y="2265419"/>
                  <a:pt x="192617" y="2245360"/>
                  <a:pt x="185861" y="2230496"/>
                </a:cubicBezTo>
                <a:cubicBezTo>
                  <a:pt x="135663" y="2120054"/>
                  <a:pt x="141426" y="2132862"/>
                  <a:pt x="92931" y="2060111"/>
                </a:cubicBezTo>
                <a:cubicBezTo>
                  <a:pt x="87768" y="2034295"/>
                  <a:pt x="82151" y="2008566"/>
                  <a:pt x="77442" y="1982663"/>
                </a:cubicBezTo>
                <a:cubicBezTo>
                  <a:pt x="71824" y="1951763"/>
                  <a:pt x="74033" y="1918717"/>
                  <a:pt x="61954" y="1889726"/>
                </a:cubicBezTo>
                <a:cubicBezTo>
                  <a:pt x="47635" y="1855358"/>
                  <a:pt x="0" y="1796788"/>
                  <a:pt x="0" y="1796788"/>
                </a:cubicBezTo>
                <a:cubicBezTo>
                  <a:pt x="5163" y="1569608"/>
                  <a:pt x="2401" y="1342109"/>
                  <a:pt x="15488" y="1115248"/>
                </a:cubicBezTo>
                <a:cubicBezTo>
                  <a:pt x="19731" y="1041695"/>
                  <a:pt x="52516" y="980359"/>
                  <a:pt x="77442" y="913884"/>
                </a:cubicBezTo>
                <a:cubicBezTo>
                  <a:pt x="97855" y="859446"/>
                  <a:pt x="95213" y="856002"/>
                  <a:pt x="108419" y="789967"/>
                </a:cubicBezTo>
                <a:cubicBezTo>
                  <a:pt x="113582" y="728009"/>
                  <a:pt x="115691" y="665720"/>
                  <a:pt x="123907" y="604093"/>
                </a:cubicBezTo>
                <a:cubicBezTo>
                  <a:pt x="126065" y="587909"/>
                  <a:pt x="132965" y="572631"/>
                  <a:pt x="139396" y="557624"/>
                </a:cubicBezTo>
                <a:cubicBezTo>
                  <a:pt x="161253" y="506621"/>
                  <a:pt x="174684" y="499499"/>
                  <a:pt x="185861" y="449197"/>
                </a:cubicBezTo>
                <a:cubicBezTo>
                  <a:pt x="211668" y="333060"/>
                  <a:pt x="170917" y="376550"/>
                  <a:pt x="247815" y="325281"/>
                </a:cubicBezTo>
                <a:cubicBezTo>
                  <a:pt x="272950" y="249873"/>
                  <a:pt x="251164" y="298908"/>
                  <a:pt x="309769" y="216854"/>
                </a:cubicBezTo>
                <a:cubicBezTo>
                  <a:pt x="320589" y="201705"/>
                  <a:pt x="326737" y="182644"/>
                  <a:pt x="340746" y="170385"/>
                </a:cubicBezTo>
                <a:cubicBezTo>
                  <a:pt x="368764" y="145868"/>
                  <a:pt x="433677" y="108427"/>
                  <a:pt x="433677" y="108427"/>
                </a:cubicBezTo>
                <a:cubicBezTo>
                  <a:pt x="444003" y="92937"/>
                  <a:pt x="450118" y="73588"/>
                  <a:pt x="464654" y="61958"/>
                </a:cubicBezTo>
                <a:cubicBezTo>
                  <a:pt x="477402" y="51759"/>
                  <a:pt x="496517" y="53771"/>
                  <a:pt x="511119" y="46469"/>
                </a:cubicBezTo>
                <a:cubicBezTo>
                  <a:pt x="527769" y="38144"/>
                  <a:pt x="541622" y="25068"/>
                  <a:pt x="557584" y="15490"/>
                </a:cubicBezTo>
                <a:cubicBezTo>
                  <a:pt x="567483" y="9550"/>
                  <a:pt x="578235" y="5163"/>
                  <a:pt x="588561" y="0"/>
                </a:cubicBezTo>
              </a:path>
            </a:pathLst>
          </a:custGeom>
          <a:ln w="28575" cmpd="sng">
            <a:solidFill>
              <a:schemeClr val="accent2"/>
            </a:solidFill>
            <a:prstDash val="sysDash"/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/>
          <p:cNvSpPr/>
          <p:nvPr/>
        </p:nvSpPr>
        <p:spPr>
          <a:xfrm>
            <a:off x="418188" y="1963935"/>
            <a:ext cx="774423" cy="1552194"/>
          </a:xfrm>
          <a:custGeom>
            <a:avLst/>
            <a:gdLst>
              <a:gd name="connsiteX0" fmla="*/ 774423 w 774423"/>
              <a:gd name="connsiteY0" fmla="*/ 1552194 h 1552194"/>
              <a:gd name="connsiteX1" fmla="*/ 309770 w 774423"/>
              <a:gd name="connsiteY1" fmla="*/ 1521215 h 1552194"/>
              <a:gd name="connsiteX2" fmla="*/ 263304 w 774423"/>
              <a:gd name="connsiteY2" fmla="*/ 1505725 h 1552194"/>
              <a:gd name="connsiteX3" fmla="*/ 216839 w 774423"/>
              <a:gd name="connsiteY3" fmla="*/ 1474746 h 1552194"/>
              <a:gd name="connsiteX4" fmla="*/ 154885 w 774423"/>
              <a:gd name="connsiteY4" fmla="*/ 1381809 h 1552194"/>
              <a:gd name="connsiteX5" fmla="*/ 123908 w 774423"/>
              <a:gd name="connsiteY5" fmla="*/ 1304361 h 1552194"/>
              <a:gd name="connsiteX6" fmla="*/ 92931 w 774423"/>
              <a:gd name="connsiteY6" fmla="*/ 1195934 h 1552194"/>
              <a:gd name="connsiteX7" fmla="*/ 61954 w 774423"/>
              <a:gd name="connsiteY7" fmla="*/ 1133976 h 1552194"/>
              <a:gd name="connsiteX8" fmla="*/ 30977 w 774423"/>
              <a:gd name="connsiteY8" fmla="*/ 1041038 h 1552194"/>
              <a:gd name="connsiteX9" fmla="*/ 15489 w 774423"/>
              <a:gd name="connsiteY9" fmla="*/ 994570 h 1552194"/>
              <a:gd name="connsiteX10" fmla="*/ 0 w 774423"/>
              <a:gd name="connsiteY10" fmla="*/ 917122 h 1552194"/>
              <a:gd name="connsiteX11" fmla="*/ 30977 w 774423"/>
              <a:gd name="connsiteY11" fmla="*/ 251071 h 1552194"/>
              <a:gd name="connsiteX12" fmla="*/ 108420 w 774423"/>
              <a:gd name="connsiteY12" fmla="*/ 158134 h 1552194"/>
              <a:gd name="connsiteX13" fmla="*/ 154885 w 774423"/>
              <a:gd name="connsiteY13" fmla="*/ 65197 h 1552194"/>
              <a:gd name="connsiteX14" fmla="*/ 201350 w 774423"/>
              <a:gd name="connsiteY14" fmla="*/ 49707 h 1552194"/>
              <a:gd name="connsiteX15" fmla="*/ 247816 w 774423"/>
              <a:gd name="connsiteY15" fmla="*/ 18728 h 1552194"/>
              <a:gd name="connsiteX16" fmla="*/ 480143 w 774423"/>
              <a:gd name="connsiteY16" fmla="*/ 3238 h 155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74423" h="1552194">
                <a:moveTo>
                  <a:pt x="774423" y="1552194"/>
                </a:moveTo>
                <a:cubicBezTo>
                  <a:pt x="525744" y="1542628"/>
                  <a:pt x="474267" y="1568217"/>
                  <a:pt x="309770" y="1521215"/>
                </a:cubicBezTo>
                <a:cubicBezTo>
                  <a:pt x="294072" y="1516729"/>
                  <a:pt x="277907" y="1513027"/>
                  <a:pt x="263304" y="1505725"/>
                </a:cubicBezTo>
                <a:cubicBezTo>
                  <a:pt x="246654" y="1497400"/>
                  <a:pt x="232327" y="1485072"/>
                  <a:pt x="216839" y="1474746"/>
                </a:cubicBezTo>
                <a:cubicBezTo>
                  <a:pt x="196188" y="1443767"/>
                  <a:pt x="168712" y="1416378"/>
                  <a:pt x="154885" y="1381809"/>
                </a:cubicBezTo>
                <a:cubicBezTo>
                  <a:pt x="144559" y="1355993"/>
                  <a:pt x="132700" y="1330739"/>
                  <a:pt x="123908" y="1304361"/>
                </a:cubicBezTo>
                <a:cubicBezTo>
                  <a:pt x="104256" y="1245401"/>
                  <a:pt x="115308" y="1248151"/>
                  <a:pt x="92931" y="1195934"/>
                </a:cubicBezTo>
                <a:cubicBezTo>
                  <a:pt x="83836" y="1174711"/>
                  <a:pt x="70529" y="1155415"/>
                  <a:pt x="61954" y="1133976"/>
                </a:cubicBezTo>
                <a:cubicBezTo>
                  <a:pt x="49827" y="1103656"/>
                  <a:pt x="41303" y="1072017"/>
                  <a:pt x="30977" y="1041038"/>
                </a:cubicBezTo>
                <a:cubicBezTo>
                  <a:pt x="25814" y="1025549"/>
                  <a:pt x="18691" y="1010580"/>
                  <a:pt x="15489" y="994570"/>
                </a:cubicBezTo>
                <a:lnTo>
                  <a:pt x="0" y="917122"/>
                </a:lnTo>
                <a:cubicBezTo>
                  <a:pt x="55570" y="583690"/>
                  <a:pt x="-38081" y="1171922"/>
                  <a:pt x="30977" y="251071"/>
                </a:cubicBezTo>
                <a:cubicBezTo>
                  <a:pt x="32725" y="227758"/>
                  <a:pt x="97482" y="169073"/>
                  <a:pt x="108420" y="158134"/>
                </a:cubicBezTo>
                <a:cubicBezTo>
                  <a:pt x="118623" y="127522"/>
                  <a:pt x="127588" y="87036"/>
                  <a:pt x="154885" y="65197"/>
                </a:cubicBezTo>
                <a:cubicBezTo>
                  <a:pt x="167633" y="54998"/>
                  <a:pt x="186748" y="57009"/>
                  <a:pt x="201350" y="49707"/>
                </a:cubicBezTo>
                <a:cubicBezTo>
                  <a:pt x="218000" y="41381"/>
                  <a:pt x="230706" y="26061"/>
                  <a:pt x="247816" y="18728"/>
                </a:cubicBezTo>
                <a:cubicBezTo>
                  <a:pt x="316096" y="-10537"/>
                  <a:pt x="418591" y="3238"/>
                  <a:pt x="480143" y="3238"/>
                </a:cubicBezTo>
              </a:path>
            </a:pathLst>
          </a:custGeom>
          <a:ln w="28575" cmpd="sng">
            <a:prstDash val="sysDash"/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5743718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60848"/>
            <a:ext cx="445042" cy="671172"/>
          </a:xfrm>
          <a:prstGeom prst="rect">
            <a:avLst/>
          </a:prstGeom>
        </p:spPr>
      </p:pic>
      <p:cxnSp>
        <p:nvCxnSpPr>
          <p:cNvPr id="15" name="Connecteur droit avec flèche 14"/>
          <p:cNvCxnSpPr/>
          <p:nvPr/>
        </p:nvCxnSpPr>
        <p:spPr>
          <a:xfrm flipH="1">
            <a:off x="3851920" y="2492896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1979712" y="2636912"/>
            <a:ext cx="129614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308304" y="5301208"/>
            <a:ext cx="1728192" cy="432048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0" rIns="0" bIns="0" rtlCol="0" anchor="ctr"/>
          <a:lstStyle/>
          <a:p>
            <a:pPr algn="ctr"/>
            <a:r>
              <a:rPr lang="fr-FR" dirty="0" smtClean="0"/>
              <a:t>JVM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7308304" y="4725144"/>
            <a:ext cx="1728192" cy="5760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0" rIns="0" bIns="0" rtlCol="0" anchor="ctr"/>
          <a:lstStyle/>
          <a:p>
            <a:r>
              <a:rPr lang="fr-FR" sz="1600" b="1" dirty="0" smtClean="0"/>
              <a:t>    </a:t>
            </a:r>
            <a:r>
              <a:rPr lang="fr-FR" sz="1600" b="1" dirty="0" err="1" smtClean="0"/>
              <a:t>try</a:t>
            </a:r>
            <a:r>
              <a:rPr lang="fr-FR" sz="1600" b="1" dirty="0" smtClean="0"/>
              <a:t> … catch</a:t>
            </a:r>
            <a:endParaRPr lang="fr-FR" sz="1600" dirty="0" smtClean="0"/>
          </a:p>
          <a:p>
            <a:pPr algn="ctr"/>
            <a:r>
              <a:rPr lang="fr-FR" sz="1600" dirty="0" smtClean="0"/>
              <a:t>main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08304" y="4149080"/>
            <a:ext cx="1728192" cy="5760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0" rIns="0" bIns="0" rtlCol="0" anchor="ctr"/>
          <a:lstStyle/>
          <a:p>
            <a:r>
              <a:rPr lang="fr-FR" sz="1600" dirty="0" smtClean="0"/>
              <a:t>   a = lecture()</a:t>
            </a:r>
          </a:p>
          <a:p>
            <a:pPr algn="ctr"/>
            <a:r>
              <a:rPr lang="fr-FR" sz="1600" dirty="0" smtClean="0"/>
              <a:t>somme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308304" y="3573016"/>
            <a:ext cx="1728192" cy="5760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6000" tIns="0" rIns="0" bIns="0" rtlCol="0" anchor="ctr"/>
          <a:lstStyle/>
          <a:p>
            <a:r>
              <a:rPr lang="fr-FR" sz="1600" dirty="0" smtClean="0"/>
              <a:t>     </a:t>
            </a:r>
            <a:r>
              <a:rPr lang="fr-FR" sz="1600" b="1" dirty="0" err="1" smtClean="0"/>
              <a:t>sc.nextInt</a:t>
            </a:r>
            <a:r>
              <a:rPr lang="fr-FR" sz="1600" dirty="0" smtClean="0"/>
              <a:t>   </a:t>
            </a:r>
          </a:p>
          <a:p>
            <a:pPr algn="ctr"/>
            <a:r>
              <a:rPr lang="fr-FR" sz="1600" dirty="0" smtClean="0"/>
              <a:t>lecture</a:t>
            </a:r>
          </a:p>
        </p:txBody>
      </p:sp>
      <p:sp>
        <p:nvSpPr>
          <p:cNvPr id="22" name="ZoneTexte 21"/>
          <p:cNvSpPr txBox="1"/>
          <p:nvPr/>
        </p:nvSpPr>
        <p:spPr>
          <a:xfrm flipH="1">
            <a:off x="7282013" y="5733256"/>
            <a:ext cx="186198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b="1" dirty="0" smtClean="0"/>
              <a:t>Pile d’exécution</a:t>
            </a:r>
            <a:endParaRPr lang="fr-FR" b="1" dirty="0"/>
          </a:p>
        </p:txBody>
      </p:sp>
      <p:sp>
        <p:nvSpPr>
          <p:cNvPr id="23" name="Multiplication 22"/>
          <p:cNvSpPr/>
          <p:nvPr/>
        </p:nvSpPr>
        <p:spPr>
          <a:xfrm>
            <a:off x="8676456" y="3573016"/>
            <a:ext cx="360040" cy="36004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Lune 23"/>
          <p:cNvSpPr/>
          <p:nvPr/>
        </p:nvSpPr>
        <p:spPr>
          <a:xfrm rot="16200000">
            <a:off x="8748464" y="5013176"/>
            <a:ext cx="216024" cy="216024"/>
          </a:xfrm>
          <a:prstGeom prst="mo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avec flèche 24"/>
          <p:cNvCxnSpPr>
            <a:endCxn id="24" idx="3"/>
          </p:cNvCxnSpPr>
          <p:nvPr/>
        </p:nvCxnSpPr>
        <p:spPr>
          <a:xfrm flipH="1">
            <a:off x="8856476" y="3933056"/>
            <a:ext cx="36004" cy="1188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4067944" y="3356992"/>
            <a:ext cx="1760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1F497D"/>
                </a:solidFill>
              </a:rPr>
              <a:t> </a:t>
            </a:r>
            <a:r>
              <a:rPr lang="fr-FR" b="1" dirty="0" err="1" smtClean="0">
                <a:solidFill>
                  <a:srgbClr val="1F497D"/>
                </a:solidFill>
              </a:rPr>
              <a:t>try</a:t>
            </a:r>
            <a:r>
              <a:rPr lang="fr-FR" b="1" dirty="0" smtClean="0">
                <a:solidFill>
                  <a:srgbClr val="1F497D"/>
                </a:solidFill>
              </a:rPr>
              <a:t> / catch ??</a:t>
            </a:r>
            <a:endParaRPr lang="fr-FR" b="1" dirty="0">
              <a:solidFill>
                <a:srgbClr val="1F497D"/>
              </a:solidFill>
            </a:endParaRPr>
          </a:p>
        </p:txBody>
      </p:sp>
      <p:sp>
        <p:nvSpPr>
          <p:cNvPr id="33" name="Forme libre 32"/>
          <p:cNvSpPr/>
          <p:nvPr/>
        </p:nvSpPr>
        <p:spPr>
          <a:xfrm>
            <a:off x="4932040" y="2708920"/>
            <a:ext cx="144016" cy="756844"/>
          </a:xfrm>
          <a:custGeom>
            <a:avLst/>
            <a:gdLst>
              <a:gd name="connsiteX0" fmla="*/ 32155 w 96464"/>
              <a:gd name="connsiteY0" fmla="*/ 0 h 932350"/>
              <a:gd name="connsiteX1" fmla="*/ 16077 w 96464"/>
              <a:gd name="connsiteY1" fmla="*/ 80375 h 932350"/>
              <a:gd name="connsiteX2" fmla="*/ 64310 w 96464"/>
              <a:gd name="connsiteY2" fmla="*/ 128600 h 932350"/>
              <a:gd name="connsiteX3" fmla="*/ 96464 w 96464"/>
              <a:gd name="connsiteY3" fmla="*/ 176825 h 932350"/>
              <a:gd name="connsiteX4" fmla="*/ 48232 w 96464"/>
              <a:gd name="connsiteY4" fmla="*/ 208975 h 932350"/>
              <a:gd name="connsiteX5" fmla="*/ 0 w 96464"/>
              <a:gd name="connsiteY5" fmla="*/ 305425 h 932350"/>
              <a:gd name="connsiteX6" fmla="*/ 80387 w 96464"/>
              <a:gd name="connsiteY6" fmla="*/ 450100 h 932350"/>
              <a:gd name="connsiteX7" fmla="*/ 64310 w 96464"/>
              <a:gd name="connsiteY7" fmla="*/ 498325 h 932350"/>
              <a:gd name="connsiteX8" fmla="*/ 0 w 96464"/>
              <a:gd name="connsiteY8" fmla="*/ 578700 h 932350"/>
              <a:gd name="connsiteX9" fmla="*/ 16077 w 96464"/>
              <a:gd name="connsiteY9" fmla="*/ 626925 h 932350"/>
              <a:gd name="connsiteX10" fmla="*/ 80387 w 96464"/>
              <a:gd name="connsiteY10" fmla="*/ 707300 h 932350"/>
              <a:gd name="connsiteX11" fmla="*/ 64310 w 96464"/>
              <a:gd name="connsiteY11" fmla="*/ 771600 h 932350"/>
              <a:gd name="connsiteX12" fmla="*/ 32155 w 96464"/>
              <a:gd name="connsiteY12" fmla="*/ 819825 h 932350"/>
              <a:gd name="connsiteX13" fmla="*/ 16077 w 96464"/>
              <a:gd name="connsiteY13" fmla="*/ 868050 h 932350"/>
              <a:gd name="connsiteX14" fmla="*/ 48232 w 96464"/>
              <a:gd name="connsiteY14" fmla="*/ 932350 h 932350"/>
              <a:gd name="connsiteX0" fmla="*/ 32155 w 96464"/>
              <a:gd name="connsiteY0" fmla="*/ 0 h 1044876"/>
              <a:gd name="connsiteX1" fmla="*/ 16077 w 96464"/>
              <a:gd name="connsiteY1" fmla="*/ 80375 h 1044876"/>
              <a:gd name="connsiteX2" fmla="*/ 64310 w 96464"/>
              <a:gd name="connsiteY2" fmla="*/ 128600 h 1044876"/>
              <a:gd name="connsiteX3" fmla="*/ 96464 w 96464"/>
              <a:gd name="connsiteY3" fmla="*/ 176825 h 1044876"/>
              <a:gd name="connsiteX4" fmla="*/ 48232 w 96464"/>
              <a:gd name="connsiteY4" fmla="*/ 208975 h 1044876"/>
              <a:gd name="connsiteX5" fmla="*/ 0 w 96464"/>
              <a:gd name="connsiteY5" fmla="*/ 305425 h 1044876"/>
              <a:gd name="connsiteX6" fmla="*/ 80387 w 96464"/>
              <a:gd name="connsiteY6" fmla="*/ 450100 h 1044876"/>
              <a:gd name="connsiteX7" fmla="*/ 64310 w 96464"/>
              <a:gd name="connsiteY7" fmla="*/ 498325 h 1044876"/>
              <a:gd name="connsiteX8" fmla="*/ 0 w 96464"/>
              <a:gd name="connsiteY8" fmla="*/ 578700 h 1044876"/>
              <a:gd name="connsiteX9" fmla="*/ 16077 w 96464"/>
              <a:gd name="connsiteY9" fmla="*/ 626925 h 1044876"/>
              <a:gd name="connsiteX10" fmla="*/ 80387 w 96464"/>
              <a:gd name="connsiteY10" fmla="*/ 707300 h 1044876"/>
              <a:gd name="connsiteX11" fmla="*/ 64310 w 96464"/>
              <a:gd name="connsiteY11" fmla="*/ 771600 h 1044876"/>
              <a:gd name="connsiteX12" fmla="*/ 32155 w 96464"/>
              <a:gd name="connsiteY12" fmla="*/ 819825 h 1044876"/>
              <a:gd name="connsiteX13" fmla="*/ 16077 w 96464"/>
              <a:gd name="connsiteY13" fmla="*/ 868050 h 1044876"/>
              <a:gd name="connsiteX14" fmla="*/ 96464 w 96464"/>
              <a:gd name="connsiteY14" fmla="*/ 1044876 h 104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6464" h="1044876">
                <a:moveTo>
                  <a:pt x="32155" y="0"/>
                </a:moveTo>
                <a:cubicBezTo>
                  <a:pt x="26796" y="26792"/>
                  <a:pt x="9449" y="53869"/>
                  <a:pt x="16077" y="80375"/>
                </a:cubicBezTo>
                <a:cubicBezTo>
                  <a:pt x="21592" y="102431"/>
                  <a:pt x="49754" y="111135"/>
                  <a:pt x="64310" y="128600"/>
                </a:cubicBezTo>
                <a:cubicBezTo>
                  <a:pt x="76680" y="143441"/>
                  <a:pt x="85746" y="160750"/>
                  <a:pt x="96464" y="176825"/>
                </a:cubicBezTo>
                <a:cubicBezTo>
                  <a:pt x="80387" y="187542"/>
                  <a:pt x="61896" y="195314"/>
                  <a:pt x="48232" y="208975"/>
                </a:cubicBezTo>
                <a:cubicBezTo>
                  <a:pt x="17065" y="240137"/>
                  <a:pt x="13077" y="266200"/>
                  <a:pt x="0" y="305425"/>
                </a:cubicBezTo>
                <a:cubicBezTo>
                  <a:pt x="73710" y="415973"/>
                  <a:pt x="52089" y="365217"/>
                  <a:pt x="80387" y="450100"/>
                </a:cubicBezTo>
                <a:cubicBezTo>
                  <a:pt x="75028" y="466175"/>
                  <a:pt x="74896" y="485094"/>
                  <a:pt x="64310" y="498325"/>
                </a:cubicBezTo>
                <a:cubicBezTo>
                  <a:pt x="-18799" y="602195"/>
                  <a:pt x="40408" y="457490"/>
                  <a:pt x="0" y="578700"/>
                </a:cubicBezTo>
                <a:cubicBezTo>
                  <a:pt x="5359" y="594775"/>
                  <a:pt x="5491" y="613694"/>
                  <a:pt x="16077" y="626925"/>
                </a:cubicBezTo>
                <a:cubicBezTo>
                  <a:pt x="99186" y="730795"/>
                  <a:pt x="39979" y="586090"/>
                  <a:pt x="80387" y="707300"/>
                </a:cubicBezTo>
                <a:cubicBezTo>
                  <a:pt x="75028" y="728733"/>
                  <a:pt x="73014" y="751294"/>
                  <a:pt x="64310" y="771600"/>
                </a:cubicBezTo>
                <a:cubicBezTo>
                  <a:pt x="56698" y="789358"/>
                  <a:pt x="40797" y="802545"/>
                  <a:pt x="32155" y="819825"/>
                </a:cubicBezTo>
                <a:cubicBezTo>
                  <a:pt x="24576" y="834980"/>
                  <a:pt x="21436" y="851975"/>
                  <a:pt x="16077" y="868050"/>
                </a:cubicBezTo>
                <a:cubicBezTo>
                  <a:pt x="51205" y="920733"/>
                  <a:pt x="96464" y="1009480"/>
                  <a:pt x="96464" y="1044876"/>
                </a:cubicBezTo>
              </a:path>
            </a:pathLst>
          </a:custGeom>
          <a:ln>
            <a:headEnd type="none"/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4211960" y="5301208"/>
            <a:ext cx="1624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1F497D"/>
                </a:solidFill>
              </a:rPr>
              <a:t> </a:t>
            </a:r>
            <a:r>
              <a:rPr lang="fr-FR" b="1" dirty="0" err="1" smtClean="0">
                <a:solidFill>
                  <a:srgbClr val="1F497D"/>
                </a:solidFill>
              </a:rPr>
              <a:t>try</a:t>
            </a:r>
            <a:r>
              <a:rPr lang="fr-FR" b="1" dirty="0" smtClean="0">
                <a:solidFill>
                  <a:srgbClr val="1F497D"/>
                </a:solidFill>
              </a:rPr>
              <a:t> / catch !!</a:t>
            </a:r>
            <a:endParaRPr lang="fr-FR" b="1" dirty="0">
              <a:solidFill>
                <a:srgbClr val="1F497D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5148064" y="6309320"/>
            <a:ext cx="2430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1F497D"/>
                </a:solidFill>
              </a:rPr>
              <a:t> </a:t>
            </a:r>
            <a:r>
              <a:rPr lang="fr-FR" b="1" dirty="0" smtClean="0">
                <a:solidFill>
                  <a:srgbClr val="1F497D"/>
                </a:solidFill>
              </a:rPr>
              <a:t>catch compatible !</a:t>
            </a:r>
            <a:endParaRPr lang="fr-FR" b="1" dirty="0">
              <a:solidFill>
                <a:srgbClr val="1F497D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5076056" y="256490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InputMismatchException</a:t>
            </a:r>
            <a:endParaRPr lang="fr-FR" i="1" dirty="0"/>
          </a:p>
        </p:txBody>
      </p:sp>
      <p:sp>
        <p:nvSpPr>
          <p:cNvPr id="37" name="Forme libre 36"/>
          <p:cNvSpPr/>
          <p:nvPr/>
        </p:nvSpPr>
        <p:spPr>
          <a:xfrm>
            <a:off x="5004048" y="3717032"/>
            <a:ext cx="144016" cy="1656184"/>
          </a:xfrm>
          <a:custGeom>
            <a:avLst/>
            <a:gdLst>
              <a:gd name="connsiteX0" fmla="*/ 32155 w 96464"/>
              <a:gd name="connsiteY0" fmla="*/ 0 h 932350"/>
              <a:gd name="connsiteX1" fmla="*/ 16077 w 96464"/>
              <a:gd name="connsiteY1" fmla="*/ 80375 h 932350"/>
              <a:gd name="connsiteX2" fmla="*/ 64310 w 96464"/>
              <a:gd name="connsiteY2" fmla="*/ 128600 h 932350"/>
              <a:gd name="connsiteX3" fmla="*/ 96464 w 96464"/>
              <a:gd name="connsiteY3" fmla="*/ 176825 h 932350"/>
              <a:gd name="connsiteX4" fmla="*/ 48232 w 96464"/>
              <a:gd name="connsiteY4" fmla="*/ 208975 h 932350"/>
              <a:gd name="connsiteX5" fmla="*/ 0 w 96464"/>
              <a:gd name="connsiteY5" fmla="*/ 305425 h 932350"/>
              <a:gd name="connsiteX6" fmla="*/ 80387 w 96464"/>
              <a:gd name="connsiteY6" fmla="*/ 450100 h 932350"/>
              <a:gd name="connsiteX7" fmla="*/ 64310 w 96464"/>
              <a:gd name="connsiteY7" fmla="*/ 498325 h 932350"/>
              <a:gd name="connsiteX8" fmla="*/ 0 w 96464"/>
              <a:gd name="connsiteY8" fmla="*/ 578700 h 932350"/>
              <a:gd name="connsiteX9" fmla="*/ 16077 w 96464"/>
              <a:gd name="connsiteY9" fmla="*/ 626925 h 932350"/>
              <a:gd name="connsiteX10" fmla="*/ 80387 w 96464"/>
              <a:gd name="connsiteY10" fmla="*/ 707300 h 932350"/>
              <a:gd name="connsiteX11" fmla="*/ 64310 w 96464"/>
              <a:gd name="connsiteY11" fmla="*/ 771600 h 932350"/>
              <a:gd name="connsiteX12" fmla="*/ 32155 w 96464"/>
              <a:gd name="connsiteY12" fmla="*/ 819825 h 932350"/>
              <a:gd name="connsiteX13" fmla="*/ 16077 w 96464"/>
              <a:gd name="connsiteY13" fmla="*/ 868050 h 932350"/>
              <a:gd name="connsiteX14" fmla="*/ 48232 w 96464"/>
              <a:gd name="connsiteY14" fmla="*/ 932350 h 932350"/>
              <a:gd name="connsiteX0" fmla="*/ 32155 w 96464"/>
              <a:gd name="connsiteY0" fmla="*/ 0 h 1044876"/>
              <a:gd name="connsiteX1" fmla="*/ 16077 w 96464"/>
              <a:gd name="connsiteY1" fmla="*/ 80375 h 1044876"/>
              <a:gd name="connsiteX2" fmla="*/ 64310 w 96464"/>
              <a:gd name="connsiteY2" fmla="*/ 128600 h 1044876"/>
              <a:gd name="connsiteX3" fmla="*/ 96464 w 96464"/>
              <a:gd name="connsiteY3" fmla="*/ 176825 h 1044876"/>
              <a:gd name="connsiteX4" fmla="*/ 48232 w 96464"/>
              <a:gd name="connsiteY4" fmla="*/ 208975 h 1044876"/>
              <a:gd name="connsiteX5" fmla="*/ 0 w 96464"/>
              <a:gd name="connsiteY5" fmla="*/ 305425 h 1044876"/>
              <a:gd name="connsiteX6" fmla="*/ 80387 w 96464"/>
              <a:gd name="connsiteY6" fmla="*/ 450100 h 1044876"/>
              <a:gd name="connsiteX7" fmla="*/ 64310 w 96464"/>
              <a:gd name="connsiteY7" fmla="*/ 498325 h 1044876"/>
              <a:gd name="connsiteX8" fmla="*/ 0 w 96464"/>
              <a:gd name="connsiteY8" fmla="*/ 578700 h 1044876"/>
              <a:gd name="connsiteX9" fmla="*/ 16077 w 96464"/>
              <a:gd name="connsiteY9" fmla="*/ 626925 h 1044876"/>
              <a:gd name="connsiteX10" fmla="*/ 80387 w 96464"/>
              <a:gd name="connsiteY10" fmla="*/ 707300 h 1044876"/>
              <a:gd name="connsiteX11" fmla="*/ 64310 w 96464"/>
              <a:gd name="connsiteY11" fmla="*/ 771600 h 1044876"/>
              <a:gd name="connsiteX12" fmla="*/ 32155 w 96464"/>
              <a:gd name="connsiteY12" fmla="*/ 819825 h 1044876"/>
              <a:gd name="connsiteX13" fmla="*/ 16077 w 96464"/>
              <a:gd name="connsiteY13" fmla="*/ 868050 h 1044876"/>
              <a:gd name="connsiteX14" fmla="*/ 96464 w 96464"/>
              <a:gd name="connsiteY14" fmla="*/ 1044876 h 104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6464" h="1044876">
                <a:moveTo>
                  <a:pt x="32155" y="0"/>
                </a:moveTo>
                <a:cubicBezTo>
                  <a:pt x="26796" y="26792"/>
                  <a:pt x="9449" y="53869"/>
                  <a:pt x="16077" y="80375"/>
                </a:cubicBezTo>
                <a:cubicBezTo>
                  <a:pt x="21592" y="102431"/>
                  <a:pt x="49754" y="111135"/>
                  <a:pt x="64310" y="128600"/>
                </a:cubicBezTo>
                <a:cubicBezTo>
                  <a:pt x="76680" y="143441"/>
                  <a:pt x="85746" y="160750"/>
                  <a:pt x="96464" y="176825"/>
                </a:cubicBezTo>
                <a:cubicBezTo>
                  <a:pt x="80387" y="187542"/>
                  <a:pt x="61896" y="195314"/>
                  <a:pt x="48232" y="208975"/>
                </a:cubicBezTo>
                <a:cubicBezTo>
                  <a:pt x="17065" y="240137"/>
                  <a:pt x="13077" y="266200"/>
                  <a:pt x="0" y="305425"/>
                </a:cubicBezTo>
                <a:cubicBezTo>
                  <a:pt x="73710" y="415973"/>
                  <a:pt x="52089" y="365217"/>
                  <a:pt x="80387" y="450100"/>
                </a:cubicBezTo>
                <a:cubicBezTo>
                  <a:pt x="75028" y="466175"/>
                  <a:pt x="74896" y="485094"/>
                  <a:pt x="64310" y="498325"/>
                </a:cubicBezTo>
                <a:cubicBezTo>
                  <a:pt x="-18799" y="602195"/>
                  <a:pt x="40408" y="457490"/>
                  <a:pt x="0" y="578700"/>
                </a:cubicBezTo>
                <a:cubicBezTo>
                  <a:pt x="5359" y="594775"/>
                  <a:pt x="5491" y="613694"/>
                  <a:pt x="16077" y="626925"/>
                </a:cubicBezTo>
                <a:cubicBezTo>
                  <a:pt x="99186" y="730795"/>
                  <a:pt x="39979" y="586090"/>
                  <a:pt x="80387" y="707300"/>
                </a:cubicBezTo>
                <a:cubicBezTo>
                  <a:pt x="75028" y="728733"/>
                  <a:pt x="73014" y="751294"/>
                  <a:pt x="64310" y="771600"/>
                </a:cubicBezTo>
                <a:cubicBezTo>
                  <a:pt x="56698" y="789358"/>
                  <a:pt x="40797" y="802545"/>
                  <a:pt x="32155" y="819825"/>
                </a:cubicBezTo>
                <a:cubicBezTo>
                  <a:pt x="24576" y="834980"/>
                  <a:pt x="21436" y="851975"/>
                  <a:pt x="16077" y="868050"/>
                </a:cubicBezTo>
                <a:cubicBezTo>
                  <a:pt x="51205" y="920733"/>
                  <a:pt x="96464" y="1009480"/>
                  <a:pt x="96464" y="1044876"/>
                </a:cubicBezTo>
              </a:path>
            </a:pathLst>
          </a:custGeom>
          <a:ln>
            <a:headEnd type="none"/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1700808"/>
            <a:ext cx="1713294" cy="432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38048"/>
            <a:ext cx="525296" cy="59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" name="Rectangle à coins arrondis 40"/>
          <p:cNvSpPr/>
          <p:nvPr/>
        </p:nvSpPr>
        <p:spPr>
          <a:xfrm>
            <a:off x="6948264" y="2348880"/>
            <a:ext cx="1979712" cy="11521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fr-FR" dirty="0"/>
              <a:t>L</a:t>
            </a:r>
            <a:r>
              <a:rPr lang="fr-FR" dirty="0" smtClean="0"/>
              <a:t>’exécution normale est interrompue</a:t>
            </a:r>
            <a:endParaRPr lang="fr-FR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512" y="3855707"/>
            <a:ext cx="8872984" cy="19495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1208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Hiérarchie d’exceptions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9368A-153B-48B8-B1B6-880F3A459E04}" type="slidenum">
              <a:rPr lang="fr-FR"/>
              <a:pPr>
                <a:defRPr/>
              </a:pPr>
              <a:t>38</a:t>
            </a:fld>
            <a:endParaRPr lang="fr-FR"/>
          </a:p>
        </p:txBody>
      </p:sp>
      <p:pic>
        <p:nvPicPr>
          <p:cNvPr id="358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47"/>
          <a:stretch/>
        </p:blipFill>
        <p:spPr bwMode="auto">
          <a:xfrm>
            <a:off x="611560" y="3188205"/>
            <a:ext cx="7560840" cy="355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Content Placeholder 2"/>
          <p:cNvSpPr>
            <a:spLocks noGrp="1"/>
          </p:cNvSpPr>
          <p:nvPr>
            <p:ph idx="1"/>
          </p:nvPr>
        </p:nvSpPr>
        <p:spPr>
          <a:xfrm>
            <a:off x="323528" y="1423317"/>
            <a:ext cx="8535292" cy="4525963"/>
          </a:xfrm>
        </p:spPr>
        <p:txBody>
          <a:bodyPr/>
          <a:lstStyle/>
          <a:p>
            <a:r>
              <a:rPr lang="fr-FR" sz="3000" dirty="0"/>
              <a:t>Comme tout en Java, </a:t>
            </a:r>
            <a:r>
              <a:rPr lang="fr-FR" sz="3000" b="1" dirty="0"/>
              <a:t>une exception est un objet</a:t>
            </a:r>
          </a:p>
          <a:p>
            <a:r>
              <a:rPr lang="fr-FR" sz="3000" dirty="0" smtClean="0"/>
              <a:t>Toutes les exceptions sont des</a:t>
            </a:r>
            <a:r>
              <a:rPr lang="fr-FR" sz="3000" dirty="0"/>
              <a:t> </a:t>
            </a:r>
            <a:r>
              <a:rPr lang="fr-FR" sz="3000" dirty="0" smtClean="0"/>
              <a:t>spécialisations de la classe </a:t>
            </a:r>
            <a:r>
              <a:rPr lang="fr-FR" sz="3000" b="1" dirty="0" smtClean="0">
                <a:solidFill>
                  <a:schemeClr val="tx2"/>
                </a:solidFill>
              </a:rPr>
              <a:t>Exception 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713978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Exceptions : </a:t>
            </a:r>
            <a:r>
              <a:rPr lang="fr-FR" dirty="0" err="1"/>
              <a:t>t</a:t>
            </a:r>
            <a:r>
              <a:rPr lang="fr-FR" dirty="0" err="1" smtClean="0"/>
              <a:t>hrow</a:t>
            </a:r>
            <a:r>
              <a:rPr lang="fr-FR" dirty="0" smtClean="0"/>
              <a:t> / </a:t>
            </a:r>
            <a:r>
              <a:rPr lang="fr-FR" dirty="0" err="1" smtClean="0"/>
              <a:t>throws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176464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1F497D"/>
                </a:solidFill>
              </a:rPr>
              <a:t>Lever une exception</a:t>
            </a:r>
          </a:p>
          <a:p>
            <a:pPr lvl="1"/>
            <a:r>
              <a:rPr lang="fr-FR" sz="2200" dirty="0" smtClean="0"/>
              <a:t>Un programme peut lui-même </a:t>
            </a:r>
            <a:r>
              <a:rPr lang="fr-FR" sz="2200" b="1" dirty="0" smtClean="0"/>
              <a:t>détecter un problème </a:t>
            </a:r>
            <a:r>
              <a:rPr lang="fr-FR" sz="2200" dirty="0" smtClean="0"/>
              <a:t>et </a:t>
            </a:r>
            <a:r>
              <a:rPr lang="fr-FR" sz="2200" b="1" dirty="0" smtClean="0"/>
              <a:t>lever une exception </a:t>
            </a:r>
          </a:p>
          <a:p>
            <a:pPr lvl="1"/>
            <a:r>
              <a:rPr lang="fr-FR" sz="2200" b="1" dirty="0" smtClean="0"/>
              <a:t>Lever une exception = créer objet Exception + </a:t>
            </a:r>
            <a:r>
              <a:rPr lang="fr-FR" sz="2200" b="1" dirty="0" err="1" smtClean="0"/>
              <a:t>throw</a:t>
            </a:r>
            <a:r>
              <a:rPr lang="fr-FR" sz="2200" b="1" dirty="0" smtClean="0"/>
              <a:t> objet</a:t>
            </a:r>
          </a:p>
          <a:p>
            <a:pPr marL="548640" lvl="2" indent="0" algn="ctr">
              <a:buNone/>
            </a:pPr>
            <a:r>
              <a:rPr lang="fr-FR" b="1" dirty="0" err="1" smtClean="0">
                <a:solidFill>
                  <a:srgbClr val="1F497D"/>
                </a:solidFill>
              </a:rPr>
              <a:t>throw</a:t>
            </a:r>
            <a:r>
              <a:rPr lang="fr-FR" b="1" dirty="0" smtClean="0">
                <a:solidFill>
                  <a:srgbClr val="1F497D"/>
                </a:solidFill>
              </a:rPr>
              <a:t> new </a:t>
            </a:r>
            <a:r>
              <a:rPr lang="fr-FR" b="1" dirty="0" err="1" smtClean="0">
                <a:solidFill>
                  <a:srgbClr val="1F497D"/>
                </a:solidFill>
              </a:rPr>
              <a:t>XXXException</a:t>
            </a:r>
            <a:r>
              <a:rPr lang="fr-FR" b="1" dirty="0" smtClean="0">
                <a:solidFill>
                  <a:srgbClr val="1F497D"/>
                </a:solidFill>
              </a:rPr>
              <a:t>()</a:t>
            </a:r>
          </a:p>
          <a:p>
            <a:pPr lvl="1"/>
            <a:r>
              <a:rPr lang="fr-FR" sz="2200" i="1" dirty="0" smtClean="0"/>
              <a:t>Ex. tableau d’entier : Quoi faire si la position voulue est vide ? </a:t>
            </a:r>
          </a:p>
          <a:p>
            <a:pPr lvl="1"/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28/08/13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23528" y="4077072"/>
            <a:ext cx="8640960" cy="26224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-365760"/>
            <a:r>
              <a:rPr lang="fr-FR" sz="2000" b="1" dirty="0"/>
              <a:t>public class </a:t>
            </a:r>
            <a:r>
              <a:rPr lang="fr-FR" sz="2000" b="1" dirty="0" err="1"/>
              <a:t>TableauEntier</a:t>
            </a:r>
            <a:r>
              <a:rPr lang="fr-FR" sz="2000" b="1" dirty="0"/>
              <a:t> { …</a:t>
            </a:r>
          </a:p>
          <a:p>
            <a:pPr indent="-365760"/>
            <a:r>
              <a:rPr lang="fr-FR" sz="2000" b="1" dirty="0"/>
              <a:t>    public </a:t>
            </a:r>
            <a:r>
              <a:rPr lang="fr-FR" sz="2000" b="1" dirty="0" err="1"/>
              <a:t>int</a:t>
            </a:r>
            <a:r>
              <a:rPr lang="fr-FR" sz="2000" b="1" dirty="0"/>
              <a:t> </a:t>
            </a:r>
            <a:r>
              <a:rPr lang="fr-FR" sz="2000" b="1" dirty="0" err="1"/>
              <a:t>recuperer</a:t>
            </a:r>
            <a:r>
              <a:rPr lang="fr-FR" sz="2000" b="1" dirty="0"/>
              <a:t>(</a:t>
            </a:r>
            <a:r>
              <a:rPr lang="fr-FR" sz="2000" b="1" dirty="0" err="1"/>
              <a:t>int</a:t>
            </a:r>
            <a:r>
              <a:rPr lang="fr-FR" sz="2000" b="1" dirty="0"/>
              <a:t> pos) </a:t>
            </a:r>
            <a:r>
              <a:rPr lang="fr-FR" sz="2000" b="1" dirty="0" err="1">
                <a:solidFill>
                  <a:srgbClr val="1F497D"/>
                </a:solidFill>
              </a:rPr>
              <a:t>throws</a:t>
            </a:r>
            <a:r>
              <a:rPr lang="fr-FR" sz="2000" b="1" dirty="0">
                <a:solidFill>
                  <a:srgbClr val="1F497D"/>
                </a:solidFill>
              </a:rPr>
              <a:t> </a:t>
            </a:r>
            <a:r>
              <a:rPr lang="fr-FR" sz="2000" b="1" dirty="0" err="1" smtClean="0">
                <a:solidFill>
                  <a:srgbClr val="1F497D"/>
                </a:solidFill>
              </a:rPr>
              <a:t>IndexOutOfBoundsException</a:t>
            </a:r>
            <a:r>
              <a:rPr lang="fr-FR" sz="2000" b="1" dirty="0" smtClean="0">
                <a:solidFill>
                  <a:srgbClr val="1F497D"/>
                </a:solidFill>
              </a:rPr>
              <a:t> </a:t>
            </a:r>
            <a:r>
              <a:rPr lang="fr-FR" sz="2000" b="1" dirty="0" smtClean="0"/>
              <a:t>{</a:t>
            </a:r>
            <a:endParaRPr lang="fr-FR" sz="2000" b="1" dirty="0"/>
          </a:p>
          <a:p>
            <a:pPr indent="-365760"/>
            <a:r>
              <a:rPr lang="fr-FR" sz="2000" dirty="0"/>
              <a:t>          if (pos &gt;= 0 &amp;&amp; pos &lt; taille &amp;&amp; </a:t>
            </a:r>
            <a:r>
              <a:rPr lang="fr-FR" sz="2000" dirty="0" err="1"/>
              <a:t>etat</a:t>
            </a:r>
            <a:r>
              <a:rPr lang="fr-FR" sz="2000" dirty="0"/>
              <a:t>[pos])  { … }</a:t>
            </a:r>
          </a:p>
          <a:p>
            <a:pPr indent="-365760"/>
            <a:r>
              <a:rPr lang="fr-FR" sz="2000" dirty="0"/>
              <a:t>          </a:t>
            </a:r>
            <a:r>
              <a:rPr lang="fr-FR" sz="2000" dirty="0" err="1"/>
              <a:t>else</a:t>
            </a:r>
            <a:r>
              <a:rPr lang="fr-FR" sz="2000" dirty="0"/>
              <a:t> </a:t>
            </a:r>
            <a:r>
              <a:rPr lang="fr-FR" sz="2000" dirty="0" smtClean="0"/>
              <a:t>{</a:t>
            </a:r>
          </a:p>
          <a:p>
            <a:pPr indent="-365760"/>
            <a:r>
              <a:rPr lang="fr-FR" sz="2000" b="1" dirty="0">
                <a:solidFill>
                  <a:srgbClr val="1F497D"/>
                </a:solidFill>
              </a:rPr>
              <a:t> </a:t>
            </a:r>
            <a:r>
              <a:rPr lang="fr-FR" sz="2000" b="1" dirty="0" smtClean="0">
                <a:solidFill>
                  <a:srgbClr val="1F497D"/>
                </a:solidFill>
              </a:rPr>
              <a:t>                </a:t>
            </a:r>
            <a:r>
              <a:rPr lang="fr-FR" sz="2000" b="1" dirty="0" err="1" smtClean="0">
                <a:solidFill>
                  <a:srgbClr val="1F497D"/>
                </a:solidFill>
              </a:rPr>
              <a:t>throw</a:t>
            </a:r>
            <a:r>
              <a:rPr lang="fr-FR" sz="2000" b="1" dirty="0" smtClean="0">
                <a:solidFill>
                  <a:srgbClr val="1F497D"/>
                </a:solidFill>
              </a:rPr>
              <a:t> </a:t>
            </a:r>
            <a:r>
              <a:rPr lang="fr-FR" sz="2000" b="1" dirty="0"/>
              <a:t>new </a:t>
            </a:r>
            <a:r>
              <a:rPr lang="fr-FR" sz="2000" b="1" dirty="0" err="1"/>
              <a:t>I</a:t>
            </a:r>
            <a:r>
              <a:rPr lang="fr-FR" sz="2000" b="1" dirty="0" err="1">
                <a:solidFill>
                  <a:srgbClr val="1F497D"/>
                </a:solidFill>
              </a:rPr>
              <a:t>ndexOutOfBoundsException</a:t>
            </a:r>
            <a:r>
              <a:rPr lang="fr-FR" sz="2000" b="1" dirty="0"/>
              <a:t>("Position " + </a:t>
            </a:r>
            <a:r>
              <a:rPr lang="fr-FR" sz="2000" b="1" dirty="0" smtClean="0"/>
              <a:t>pos +</a:t>
            </a:r>
            <a:endParaRPr lang="fr-FR" sz="2000" b="1" dirty="0"/>
          </a:p>
          <a:p>
            <a:pPr indent="-365760"/>
            <a:r>
              <a:rPr lang="fr-FR" sz="2000" b="1" dirty="0"/>
              <a:t>                    </a:t>
            </a:r>
            <a:r>
              <a:rPr lang="fr-FR" sz="2000" b="1" dirty="0" smtClean="0"/>
              <a:t>       </a:t>
            </a:r>
            <a:r>
              <a:rPr lang="fr-FR" sz="2000" b="1" dirty="0"/>
              <a:t>" invalide ou inoccupée");</a:t>
            </a:r>
          </a:p>
          <a:p>
            <a:pPr indent="-365760"/>
            <a:r>
              <a:rPr lang="fr-FR" sz="2000" dirty="0"/>
              <a:t>          }</a:t>
            </a:r>
          </a:p>
          <a:p>
            <a:pPr indent="-365760"/>
            <a:r>
              <a:rPr lang="fr-FR" sz="2000" dirty="0"/>
              <a:t>    … </a:t>
            </a:r>
          </a:p>
        </p:txBody>
      </p:sp>
    </p:spTree>
    <p:extLst>
      <p:ext uri="{BB962C8B-B14F-4D97-AF65-F5344CB8AC3E}">
        <p14:creationId xmlns:p14="http://schemas.microsoft.com/office/powerpoint/2010/main" val="127138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90" y="1537330"/>
            <a:ext cx="3332045" cy="298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-2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Concepts de base en Java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61FE1-9D05-46A7-9D4B-0EAE232585BD}" type="slidenum">
              <a:rPr lang="fr-FR"/>
              <a:pPr>
                <a:defRPr/>
              </a:pPr>
              <a:t>4</a:t>
            </a:fld>
            <a:endParaRPr lang="fr-FR" dirty="0"/>
          </a:p>
        </p:txBody>
      </p:sp>
      <p:cxnSp>
        <p:nvCxnSpPr>
          <p:cNvPr id="13" name="Straight Arrow Connector 12"/>
          <p:cNvCxnSpPr>
            <a:endCxn id="14" idx="1"/>
          </p:cNvCxnSpPr>
          <p:nvPr/>
        </p:nvCxnSpPr>
        <p:spPr>
          <a:xfrm flipV="1">
            <a:off x="3514898" y="1714971"/>
            <a:ext cx="2281238" cy="222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96136" y="1484784"/>
            <a:ext cx="2419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 b="1">
                <a:solidFill>
                  <a:schemeClr val="tx2"/>
                </a:solidFill>
              </a:rPr>
              <a:t>class </a:t>
            </a:r>
            <a:r>
              <a:rPr lang="fr-FR" sz="2400"/>
              <a:t>HelloWorld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555776" y="2276872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26" idx="0"/>
          </p:cNvCxnSpPr>
          <p:nvPr/>
        </p:nvCxnSpPr>
        <p:spPr>
          <a:xfrm>
            <a:off x="1619672" y="3933056"/>
            <a:ext cx="1728192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475656" y="4869160"/>
            <a:ext cx="3744416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sz="2400" b="1" dirty="0" smtClean="0"/>
              <a:t>Constructeur</a:t>
            </a:r>
          </a:p>
          <a:p>
            <a:pPr algn="ctr"/>
            <a:r>
              <a:rPr lang="fr-FR" sz="2400" dirty="0"/>
              <a:t>définition de </a:t>
            </a:r>
            <a:r>
              <a:rPr lang="fr-FR" sz="2400" b="1" dirty="0"/>
              <a:t>l’état initial</a:t>
            </a:r>
          </a:p>
          <a:p>
            <a:endParaRPr lang="fr-FR" sz="2400" dirty="0"/>
          </a:p>
        </p:txBody>
      </p:sp>
      <p:cxnSp>
        <p:nvCxnSpPr>
          <p:cNvPr id="32" name="Straight Arrow Connector 31"/>
          <p:cNvCxnSpPr>
            <a:endCxn id="33" idx="1"/>
          </p:cNvCxnSpPr>
          <p:nvPr/>
        </p:nvCxnSpPr>
        <p:spPr>
          <a:xfrm>
            <a:off x="2699792" y="2780928"/>
            <a:ext cx="1656184" cy="148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355976" y="2564904"/>
            <a:ext cx="2664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 dirty="0"/>
              <a:t>Méthode de </a:t>
            </a:r>
            <a:r>
              <a:rPr lang="fr-FR" sz="2400" dirty="0" smtClean="0"/>
              <a:t>classe</a:t>
            </a:r>
            <a:endParaRPr lang="fr-FR" sz="2400" b="1" dirty="0">
              <a:solidFill>
                <a:schemeClr val="tx2"/>
              </a:solidFill>
            </a:endParaRPr>
          </a:p>
        </p:txBody>
      </p:sp>
      <p:cxnSp>
        <p:nvCxnSpPr>
          <p:cNvPr id="40" name="Straight Arrow Connector 39"/>
          <p:cNvCxnSpPr>
            <a:endCxn id="47" idx="1"/>
          </p:cNvCxnSpPr>
          <p:nvPr/>
        </p:nvCxnSpPr>
        <p:spPr>
          <a:xfrm>
            <a:off x="3419872" y="3412554"/>
            <a:ext cx="648072" cy="715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932040" y="2060848"/>
            <a:ext cx="3299020" cy="461665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>
                <a:latin typeface="+mn-lt"/>
                <a:cs typeface="+mn-cs"/>
              </a:rPr>
              <a:t>Attributs </a:t>
            </a:r>
            <a:r>
              <a:rPr lang="fr-FR" sz="2400" dirty="0">
                <a:latin typeface="+mn-lt"/>
                <a:cs typeface="+mn-cs"/>
              </a:rPr>
              <a:t>(« </a:t>
            </a:r>
            <a:r>
              <a:rPr lang="fr-FR" sz="2400" b="1" dirty="0">
                <a:latin typeface="+mn-lt"/>
                <a:cs typeface="+mn-cs"/>
              </a:rPr>
              <a:t>propriétés</a:t>
            </a:r>
            <a:r>
              <a:rPr lang="fr-FR" sz="2400" dirty="0">
                <a:latin typeface="+mn-lt"/>
                <a:cs typeface="+mn-cs"/>
              </a:rPr>
              <a:t> »)</a:t>
            </a:r>
          </a:p>
        </p:txBody>
      </p:sp>
      <p:sp>
        <p:nvSpPr>
          <p:cNvPr id="46" name="Right Bracket 45"/>
          <p:cNvSpPr/>
          <p:nvPr/>
        </p:nvSpPr>
        <p:spPr>
          <a:xfrm>
            <a:off x="2915816" y="2636912"/>
            <a:ext cx="432048" cy="1368152"/>
          </a:xfrm>
          <a:prstGeom prst="rightBracket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7" name="TextBox 46"/>
          <p:cNvSpPr txBox="1"/>
          <p:nvPr/>
        </p:nvSpPr>
        <p:spPr>
          <a:xfrm>
            <a:off x="4067944" y="3068960"/>
            <a:ext cx="3357563" cy="830263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+mn-lt"/>
                <a:cs typeface="+mn-cs"/>
              </a:rPr>
              <a:t>Ensemble de méthodes (« </a:t>
            </a:r>
            <a:r>
              <a:rPr lang="fr-FR" sz="2400" b="1" dirty="0">
                <a:latin typeface="+mn-lt"/>
                <a:cs typeface="+mn-cs"/>
              </a:rPr>
              <a:t>comportement</a:t>
            </a:r>
            <a:r>
              <a:rPr lang="fr-FR" sz="2400" dirty="0">
                <a:latin typeface="+mn-lt"/>
                <a:cs typeface="+mn-cs"/>
              </a:rPr>
              <a:t> »)</a:t>
            </a:r>
          </a:p>
        </p:txBody>
      </p:sp>
      <p:pic>
        <p:nvPicPr>
          <p:cNvPr id="6" name="Image 5" descr="LS00938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376" y="10904"/>
            <a:ext cx="408624" cy="56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92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00063" y="1500188"/>
            <a:ext cx="8229600" cy="4525962"/>
          </a:xfrm>
        </p:spPr>
        <p:txBody>
          <a:bodyPr/>
          <a:lstStyle/>
          <a:p>
            <a:r>
              <a:rPr lang="fr-FR" smtClean="0"/>
              <a:t>Il n’existe pas de factoriel d’un nombre négatif</a:t>
            </a:r>
          </a:p>
          <a:p>
            <a:r>
              <a:rPr lang="fr-FR" smtClean="0"/>
              <a:t>Construction d’une nouvelle classe d’exception pour le cas de factoriel négatif</a:t>
            </a:r>
          </a:p>
          <a:p>
            <a:pPr lvl="1"/>
            <a:r>
              <a:rPr lang="fr-FR" smtClean="0">
                <a:solidFill>
                  <a:schemeClr val="tx2"/>
                </a:solidFill>
              </a:rPr>
              <a:t>NegativeFactorialException</a:t>
            </a:r>
          </a:p>
          <a:p>
            <a:r>
              <a:rPr lang="fr-FR" smtClean="0"/>
              <a:t>Les classes calculant un factoriel peuvent </a:t>
            </a:r>
            <a:r>
              <a:rPr lang="fr-FR" b="1" smtClean="0">
                <a:solidFill>
                  <a:schemeClr val="tx2"/>
                </a:solidFill>
              </a:rPr>
              <a:t>lancer</a:t>
            </a:r>
            <a:r>
              <a:rPr lang="fr-FR" smtClean="0"/>
              <a:t> cette exception</a:t>
            </a:r>
          </a:p>
          <a:p>
            <a:r>
              <a:rPr lang="fr-FR" smtClean="0"/>
              <a:t>Les programmes utilisant ces classes peuvent </a:t>
            </a:r>
            <a:r>
              <a:rPr lang="fr-FR" b="1" smtClean="0">
                <a:solidFill>
                  <a:schemeClr val="tx2"/>
                </a:solidFill>
              </a:rPr>
              <a:t>capturer</a:t>
            </a:r>
            <a:r>
              <a:rPr lang="fr-FR" smtClean="0"/>
              <a:t> cette exception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-24"/>
            <a:ext cx="732951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A43E05-03EC-4BF7-B479-7255C18DF3DB}" type="slidenum">
              <a:rPr lang="fr-FR"/>
              <a:pPr>
                <a:defRPr/>
              </a:pPr>
              <a:t>40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929063"/>
            <a:ext cx="5935662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7693" y="332656"/>
            <a:ext cx="6974788" cy="637247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Rounded Rectangle 14"/>
          <p:cNvSpPr/>
          <p:nvPr/>
        </p:nvSpPr>
        <p:spPr>
          <a:xfrm>
            <a:off x="3276600" y="1341438"/>
            <a:ext cx="4175125" cy="2873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Rounded Rectangle 15"/>
          <p:cNvSpPr/>
          <p:nvPr/>
        </p:nvSpPr>
        <p:spPr>
          <a:xfrm>
            <a:off x="2843213" y="4006850"/>
            <a:ext cx="714375" cy="28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Rounded Rectangle 16"/>
          <p:cNvSpPr/>
          <p:nvPr/>
        </p:nvSpPr>
        <p:spPr>
          <a:xfrm>
            <a:off x="2843213" y="4868863"/>
            <a:ext cx="649287" cy="2889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1" name="Content Placeholder 6" descr="Capture-excep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3644900"/>
            <a:ext cx="88947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890963" y="3627438"/>
            <a:ext cx="5006975" cy="1096962"/>
            <a:chOff x="3309897" y="1772816"/>
            <a:chExt cx="5006519" cy="1098123"/>
          </a:xfrm>
        </p:grpSpPr>
        <p:sp>
          <p:nvSpPr>
            <p:cNvPr id="14" name="TextBox 13"/>
            <p:cNvSpPr txBox="1"/>
            <p:nvPr/>
          </p:nvSpPr>
          <p:spPr>
            <a:xfrm>
              <a:off x="3995936" y="1916832"/>
              <a:ext cx="4320480" cy="95410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800" b="1" dirty="0">
                  <a:solidFill>
                    <a:schemeClr val="bg1"/>
                  </a:solidFill>
                </a:rPr>
                <a:t>Rarement on va créer nous propres exceptions !!</a:t>
              </a:r>
            </a:p>
          </p:txBody>
        </p:sp>
        <p:sp>
          <p:nvSpPr>
            <p:cNvPr id="18" name="Lightning Bolt 17"/>
            <p:cNvSpPr/>
            <p:nvPr/>
          </p:nvSpPr>
          <p:spPr>
            <a:xfrm rot="21307388">
              <a:off x="3309897" y="1772816"/>
              <a:ext cx="1007970" cy="936027"/>
            </a:xfrm>
            <a:prstGeom prst="lightningBol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538001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Créer un programme qui lit un nombre entier et calcul son factoriel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Capturer et traiter les exceptions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b="1" dirty="0" err="1" smtClean="0">
                <a:solidFill>
                  <a:schemeClr val="tx2"/>
                </a:solidFill>
              </a:rPr>
              <a:t>InputMismatchException</a:t>
            </a:r>
            <a:endParaRPr lang="fr-FR" b="1" dirty="0" smtClean="0">
              <a:solidFill>
                <a:schemeClr val="tx2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b="1" dirty="0" smtClean="0">
              <a:solidFill>
                <a:schemeClr val="tx2"/>
              </a:solidFill>
            </a:endParaRPr>
          </a:p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3200" dirty="0" smtClean="0"/>
              <a:t>Créer l’exception </a:t>
            </a:r>
            <a:r>
              <a:rPr lang="fr-FR" sz="3200" dirty="0" err="1" smtClean="0">
                <a:solidFill>
                  <a:schemeClr val="tx2"/>
                </a:solidFill>
              </a:rPr>
              <a:t>NegativeFactorialException</a:t>
            </a:r>
            <a:endParaRPr lang="fr-FR" sz="3200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Capturer et traiter les exceptions suivantes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>
                <a:solidFill>
                  <a:schemeClr val="tx2"/>
                </a:solidFill>
              </a:rPr>
              <a:t>NegativeFactorialException</a:t>
            </a:r>
            <a:endParaRPr lang="fr-FR" dirty="0" smtClean="0"/>
          </a:p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sz="3200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C587E9-94E7-4613-9919-09713EF4011F}" type="slidenum">
              <a:rPr lang="fr-FR"/>
              <a:pPr>
                <a:defRPr/>
              </a:pPr>
              <a:t>41</a:t>
            </a:fld>
            <a:endParaRPr lang="fr-FR"/>
          </a:p>
        </p:txBody>
      </p:sp>
      <p:sp>
        <p:nvSpPr>
          <p:cNvPr id="6" name="Flowchart: Or 5"/>
          <p:cNvSpPr/>
          <p:nvPr/>
        </p:nvSpPr>
        <p:spPr>
          <a:xfrm>
            <a:off x="8615669" y="4293096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247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Tester avec </a:t>
            </a:r>
            <a:r>
              <a:rPr lang="fr-FR" dirty="0" err="1"/>
              <a:t>JUnit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4896544"/>
          </a:xfrm>
        </p:spPr>
        <p:txBody>
          <a:bodyPr>
            <a:normAutofit fontScale="92500" lnSpcReduction="20000"/>
          </a:bodyPr>
          <a:lstStyle/>
          <a:p>
            <a:r>
              <a:rPr lang="fr-FR" dirty="0" err="1" smtClean="0"/>
              <a:t>JUnit</a:t>
            </a:r>
            <a:r>
              <a:rPr lang="fr-FR" dirty="0" smtClean="0"/>
              <a:t> peut …</a:t>
            </a:r>
          </a:p>
          <a:p>
            <a:pPr lvl="1"/>
            <a:r>
              <a:rPr lang="fr-FR" dirty="0" smtClean="0"/>
              <a:t>Faciliter la </a:t>
            </a:r>
            <a:r>
              <a:rPr lang="fr-FR" b="1" i="1" dirty="0" smtClean="0">
                <a:solidFill>
                  <a:srgbClr val="1F497D"/>
                </a:solidFill>
              </a:rPr>
              <a:t>création de tests</a:t>
            </a:r>
          </a:p>
          <a:p>
            <a:pPr lvl="1"/>
            <a:r>
              <a:rPr lang="fr-FR" dirty="0" smtClean="0"/>
              <a:t>Aider à automatiser </a:t>
            </a:r>
            <a:r>
              <a:rPr lang="fr-FR" b="1" i="1" dirty="0" smtClean="0">
                <a:solidFill>
                  <a:srgbClr val="1F497D"/>
                </a:solidFill>
              </a:rPr>
              <a:t>l’exécution des tests</a:t>
            </a:r>
          </a:p>
          <a:p>
            <a:r>
              <a:rPr lang="fr-FR" dirty="0" err="1" smtClean="0"/>
              <a:t>JUnit</a:t>
            </a:r>
            <a:r>
              <a:rPr lang="fr-FR" dirty="0" smtClean="0"/>
              <a:t> peut pas …</a:t>
            </a:r>
          </a:p>
          <a:p>
            <a:pPr lvl="1"/>
            <a:r>
              <a:rPr lang="fr-FR" dirty="0" smtClean="0"/>
              <a:t>Trouver seul les </a:t>
            </a:r>
            <a:r>
              <a:rPr lang="fr-FR" b="1" i="1" dirty="0" smtClean="0">
                <a:solidFill>
                  <a:srgbClr val="1F497D"/>
                </a:solidFill>
              </a:rPr>
              <a:t>bons tests à réaliser</a:t>
            </a:r>
          </a:p>
          <a:p>
            <a:pPr lvl="1"/>
            <a:r>
              <a:rPr lang="fr-FR" dirty="0" smtClean="0"/>
              <a:t>Penser seul à la réalité du terrain </a:t>
            </a:r>
            <a:r>
              <a:rPr lang="fr-FR" i="1" dirty="0" smtClean="0"/>
              <a:t>(</a:t>
            </a:r>
            <a:r>
              <a:rPr lang="fr-FR" b="1" i="1" dirty="0" smtClean="0">
                <a:solidFill>
                  <a:srgbClr val="1F497D"/>
                </a:solidFill>
              </a:rPr>
              <a:t>real world scenarios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Imaginer seul les </a:t>
            </a:r>
            <a:r>
              <a:rPr lang="fr-FR" b="1" i="1" dirty="0" smtClean="0">
                <a:solidFill>
                  <a:srgbClr val="1F497D"/>
                </a:solidFill>
              </a:rPr>
              <a:t>jeux de données </a:t>
            </a:r>
            <a:r>
              <a:rPr lang="fr-FR" dirty="0" smtClean="0"/>
              <a:t>à tester </a:t>
            </a:r>
            <a:br>
              <a:rPr lang="fr-FR" dirty="0" smtClean="0"/>
            </a:br>
            <a:r>
              <a:rPr lang="fr-FR" dirty="0" smtClean="0"/>
              <a:t>(</a:t>
            </a:r>
            <a:r>
              <a:rPr lang="fr-FR" i="1" dirty="0" err="1" smtClean="0"/>
              <a:t>boundaries</a:t>
            </a:r>
            <a:r>
              <a:rPr lang="fr-FR" dirty="0" smtClean="0"/>
              <a:t> </a:t>
            </a:r>
            <a:r>
              <a:rPr lang="fr-FR" i="1" dirty="0" smtClean="0"/>
              <a:t>: x&lt;0, x=0, x&gt;0, x&lt;&lt;0, x&gt;&gt;0…</a:t>
            </a:r>
            <a:r>
              <a:rPr lang="fr-FR" dirty="0" smtClean="0"/>
              <a:t>)</a:t>
            </a:r>
          </a:p>
          <a:p>
            <a:r>
              <a:rPr lang="fr-FR" dirty="0" smtClean="0"/>
              <a:t>Ce qu’on teste : </a:t>
            </a:r>
          </a:p>
          <a:p>
            <a:pPr lvl="1"/>
            <a:r>
              <a:rPr lang="fr-FR" dirty="0" smtClean="0"/>
              <a:t>Les </a:t>
            </a:r>
            <a:r>
              <a:rPr lang="fr-FR" b="1" dirty="0" smtClean="0">
                <a:solidFill>
                  <a:srgbClr val="1F497D"/>
                </a:solidFill>
              </a:rPr>
              <a:t>classes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smtClean="0"/>
              <a:t>et les </a:t>
            </a:r>
            <a:r>
              <a:rPr lang="fr-FR" b="1" dirty="0" smtClean="0">
                <a:solidFill>
                  <a:srgbClr val="1F497D"/>
                </a:solidFill>
              </a:rPr>
              <a:t>méthodes</a:t>
            </a:r>
          </a:p>
          <a:p>
            <a:pPr lvl="2"/>
            <a:r>
              <a:rPr lang="fr-FR" dirty="0" smtClean="0"/>
              <a:t>Pour </a:t>
            </a:r>
            <a:r>
              <a:rPr lang="fr-FR" b="1" i="1" dirty="0" smtClean="0">
                <a:solidFill>
                  <a:srgbClr val="1F497D"/>
                </a:solidFill>
              </a:rPr>
              <a:t>chaque classe</a:t>
            </a:r>
            <a:r>
              <a:rPr lang="fr-FR" dirty="0" smtClean="0"/>
              <a:t> </a:t>
            </a:r>
            <a:r>
              <a:rPr lang="fr-FR" i="1" dirty="0" smtClean="0"/>
              <a:t>XXX</a:t>
            </a:r>
            <a:r>
              <a:rPr lang="fr-FR" dirty="0" smtClean="0"/>
              <a:t> </a:t>
            </a:r>
            <a:r>
              <a:rPr lang="fr-FR" dirty="0" smtClean="0">
                <a:sym typeface="Wingdings"/>
              </a:rPr>
              <a:t> une </a:t>
            </a:r>
            <a:r>
              <a:rPr lang="fr-FR" b="1" i="1" dirty="0" smtClean="0">
                <a:solidFill>
                  <a:srgbClr val="1F497D"/>
                </a:solidFill>
                <a:sym typeface="Wingdings"/>
              </a:rPr>
              <a:t>classe de test</a:t>
            </a:r>
            <a:r>
              <a:rPr lang="fr-FR" b="1" i="1" dirty="0" smtClean="0">
                <a:solidFill>
                  <a:srgbClr val="1F497D"/>
                </a:solidFill>
              </a:rPr>
              <a:t> </a:t>
            </a:r>
            <a:r>
              <a:rPr lang="fr-FR" i="1" dirty="0" err="1" smtClean="0"/>
              <a:t>XXX</a:t>
            </a:r>
            <a:r>
              <a:rPr lang="fr-FR" b="1" dirty="0" err="1" smtClean="0"/>
              <a:t>Test</a:t>
            </a:r>
            <a:endParaRPr lang="fr-FR" b="1" dirty="0" smtClean="0"/>
          </a:p>
          <a:p>
            <a:pPr lvl="2"/>
            <a:r>
              <a:rPr lang="fr-FR" dirty="0" smtClean="0"/>
              <a:t>Pour </a:t>
            </a:r>
            <a:r>
              <a:rPr lang="fr-FR" b="1" i="1" dirty="0" smtClean="0">
                <a:solidFill>
                  <a:srgbClr val="1F497D"/>
                </a:solidFill>
              </a:rPr>
              <a:t>chaque méthode </a:t>
            </a:r>
            <a:r>
              <a:rPr lang="fr-FR" i="1" dirty="0" err="1" smtClean="0"/>
              <a:t>yyy</a:t>
            </a:r>
            <a:r>
              <a:rPr lang="fr-FR" i="1" dirty="0" smtClean="0"/>
              <a:t>()</a:t>
            </a:r>
            <a:r>
              <a:rPr lang="fr-FR" dirty="0" smtClean="0">
                <a:sym typeface="Wingdings"/>
              </a:rPr>
              <a:t> une </a:t>
            </a:r>
            <a:r>
              <a:rPr lang="fr-FR" b="1" i="1" dirty="0" smtClean="0">
                <a:solidFill>
                  <a:srgbClr val="1F497D"/>
                </a:solidFill>
                <a:sym typeface="Wingdings"/>
              </a:rPr>
              <a:t>méthode de test </a:t>
            </a:r>
            <a:r>
              <a:rPr lang="fr-FR" b="1" dirty="0" err="1" smtClean="0">
                <a:sym typeface="Wingdings"/>
              </a:rPr>
              <a:t>test</a:t>
            </a:r>
            <a:r>
              <a:rPr lang="fr-FR" i="1" dirty="0" err="1" smtClean="0">
                <a:sym typeface="Wingdings"/>
              </a:rPr>
              <a:t>yyy</a:t>
            </a:r>
            <a:r>
              <a:rPr lang="fr-FR" i="1" dirty="0" smtClean="0">
                <a:sym typeface="Wingdings"/>
              </a:rPr>
              <a:t>()</a:t>
            </a:r>
            <a:endParaRPr lang="fr-FR" i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3AA6-58E4-3146-B8D0-E735901F1E1D}" type="datetime1">
              <a:rPr lang="fr-FR" smtClean="0"/>
              <a:t>28/08/13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42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2174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Tester avec </a:t>
            </a:r>
            <a:r>
              <a:rPr lang="fr-FR" dirty="0" err="1"/>
              <a:t>JUnit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112568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Concepts de base :</a:t>
            </a:r>
          </a:p>
          <a:p>
            <a:pPr lvl="1"/>
            <a:r>
              <a:rPr lang="fr-FR" b="1" dirty="0" err="1" smtClean="0">
                <a:solidFill>
                  <a:srgbClr val="1F497D"/>
                </a:solidFill>
              </a:rPr>
              <a:t>TestCase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smtClean="0"/>
              <a:t>: cas de test</a:t>
            </a:r>
          </a:p>
          <a:p>
            <a:pPr lvl="2"/>
            <a:r>
              <a:rPr lang="fr-FR" dirty="0" smtClean="0"/>
              <a:t>Classe contenant les méthode de test</a:t>
            </a:r>
          </a:p>
          <a:p>
            <a:pPr lvl="2"/>
            <a:r>
              <a:rPr lang="fr-FR" dirty="0" smtClean="0"/>
              <a:t>Classe testant une autre classe </a:t>
            </a:r>
          </a:p>
          <a:p>
            <a:pPr marL="4319588" lvl="2" indent="0">
              <a:buNone/>
            </a:pPr>
            <a:r>
              <a:rPr lang="fr-FR" i="1" dirty="0">
                <a:solidFill>
                  <a:srgbClr val="1F497D"/>
                </a:solidFill>
              </a:rPr>
              <a:t>public class </a:t>
            </a:r>
            <a:r>
              <a:rPr lang="fr-FR" dirty="0" err="1" smtClean="0">
                <a:solidFill>
                  <a:srgbClr val="1F497D"/>
                </a:solidFill>
              </a:rPr>
              <a:t>classeATester</a:t>
            </a:r>
            <a:r>
              <a:rPr lang="fr-FR" b="1" i="1" dirty="0" err="1" smtClean="0">
                <a:solidFill>
                  <a:srgbClr val="1F497D"/>
                </a:solidFill>
              </a:rPr>
              <a:t>Test</a:t>
            </a:r>
            <a:endParaRPr lang="fr-FR" dirty="0" smtClean="0"/>
          </a:p>
          <a:p>
            <a:pPr lvl="1"/>
            <a:r>
              <a:rPr lang="fr-FR" b="1" dirty="0" err="1" smtClean="0">
                <a:solidFill>
                  <a:srgbClr val="1F497D"/>
                </a:solidFill>
              </a:rPr>
              <a:t>TestSuite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smtClean="0"/>
              <a:t>: suite de tests</a:t>
            </a:r>
          </a:p>
          <a:p>
            <a:pPr lvl="2"/>
            <a:r>
              <a:rPr lang="fr-FR" dirty="0" smtClean="0"/>
              <a:t>Suite regroupant ensemble de cas de test à exécuter</a:t>
            </a:r>
          </a:p>
          <a:p>
            <a:pPr lvl="1"/>
            <a:r>
              <a:rPr lang="fr-FR" b="1" dirty="0" smtClean="0">
                <a:solidFill>
                  <a:srgbClr val="1F497D"/>
                </a:solidFill>
              </a:rPr>
              <a:t>Assertion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smtClean="0"/>
              <a:t>: oracle </a:t>
            </a:r>
          </a:p>
          <a:p>
            <a:pPr lvl="2"/>
            <a:r>
              <a:rPr lang="fr-FR" dirty="0" smtClean="0"/>
              <a:t>Expression devant être vraie</a:t>
            </a:r>
          </a:p>
          <a:p>
            <a:pPr lvl="2"/>
            <a:r>
              <a:rPr lang="fr-FR" dirty="0" smtClean="0"/>
              <a:t>Méthodes statiques jouant le rôle d’oracle</a:t>
            </a:r>
          </a:p>
          <a:p>
            <a:pPr lvl="2"/>
            <a:r>
              <a:rPr lang="fr-FR" dirty="0" smtClean="0"/>
              <a:t>Toute assertion non vérifiée est signalée comme une défaillance </a:t>
            </a:r>
          </a:p>
          <a:p>
            <a:pPr lvl="2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D3407-B2F1-4743-9132-54B07805BE13}" type="datetime1">
              <a:rPr lang="fr-FR" smtClean="0"/>
              <a:t>28/08/13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43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4850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Tester avec </a:t>
            </a:r>
            <a:r>
              <a:rPr lang="fr-FR" dirty="0" err="1"/>
              <a:t>JUnit</a:t>
            </a:r>
            <a:r>
              <a:rPr lang="fr-FR" dirty="0"/>
              <a:t> </a:t>
            </a:r>
            <a:r>
              <a:rPr lang="fr-FR" b="1" dirty="0">
                <a:solidFill>
                  <a:srgbClr val="1F497D"/>
                </a:solidFill>
              </a:rPr>
              <a:t>4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/>
          <a:lstStyle/>
          <a:p>
            <a:r>
              <a:rPr lang="fr-FR" dirty="0" smtClean="0"/>
              <a:t>Cycle de vie d’un </a:t>
            </a:r>
            <a:r>
              <a:rPr lang="fr-FR" dirty="0" err="1" smtClean="0"/>
              <a:t>TestCase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6793-815A-2749-84C4-6E399B58EF88}" type="datetime1">
              <a:rPr lang="fr-FR" smtClean="0"/>
              <a:t>28/08/13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44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79512" y="2132856"/>
            <a:ext cx="3456384" cy="10464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400" b="1" dirty="0" smtClean="0"/>
              <a:t>Préambule à la classe</a:t>
            </a:r>
          </a:p>
          <a:p>
            <a:pPr algn="ctr"/>
            <a:r>
              <a:rPr lang="fr-FR" sz="2400" b="1" i="1" dirty="0" smtClean="0">
                <a:solidFill>
                  <a:srgbClr val="1F497D"/>
                </a:solidFill>
              </a:rPr>
              <a:t>@</a:t>
            </a:r>
            <a:r>
              <a:rPr lang="fr-FR" sz="2400" b="1" i="1" dirty="0" err="1" smtClean="0">
                <a:solidFill>
                  <a:srgbClr val="1F497D"/>
                </a:solidFill>
              </a:rPr>
              <a:t>BeforeClass</a:t>
            </a:r>
            <a:endParaRPr lang="fr-FR" sz="2400" b="1" i="1" dirty="0" smtClean="0">
              <a:solidFill>
                <a:srgbClr val="1F497D"/>
              </a:solidFill>
            </a:endParaRPr>
          </a:p>
          <a:p>
            <a:pPr algn="ctr"/>
            <a:r>
              <a:rPr lang="fr-FR" sz="2000" dirty="0" smtClean="0"/>
              <a:t>Constitution état initial</a:t>
            </a:r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107504" y="5013176"/>
            <a:ext cx="3562915" cy="10464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400" b="1" dirty="0" smtClean="0"/>
              <a:t>Post ambule à la classe</a:t>
            </a:r>
          </a:p>
          <a:p>
            <a:pPr algn="ctr"/>
            <a:r>
              <a:rPr lang="fr-FR" sz="2400" b="1" i="1" dirty="0" smtClean="0">
                <a:solidFill>
                  <a:srgbClr val="1F497D"/>
                </a:solidFill>
              </a:rPr>
              <a:t>@</a:t>
            </a:r>
            <a:r>
              <a:rPr lang="fr-FR" sz="2400" b="1" i="1" dirty="0" err="1" smtClean="0">
                <a:solidFill>
                  <a:srgbClr val="1F497D"/>
                </a:solidFill>
              </a:rPr>
              <a:t>AfterClass</a:t>
            </a:r>
            <a:endParaRPr lang="fr-FR" sz="2400" b="1" i="1" dirty="0" smtClean="0">
              <a:solidFill>
                <a:srgbClr val="1F497D"/>
              </a:solidFill>
            </a:endParaRPr>
          </a:p>
          <a:p>
            <a:pPr algn="ctr"/>
            <a:r>
              <a:rPr lang="fr-FR" sz="2000" dirty="0" smtClean="0"/>
              <a:t>Clean-up final</a:t>
            </a: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5640465" y="1412776"/>
            <a:ext cx="3396031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400" b="1" dirty="0" smtClean="0"/>
              <a:t>Préambule au test</a:t>
            </a:r>
          </a:p>
          <a:p>
            <a:pPr algn="ctr"/>
            <a:r>
              <a:rPr lang="fr-FR" sz="2400" b="1" i="1" dirty="0" smtClean="0">
                <a:solidFill>
                  <a:srgbClr val="1F497D"/>
                </a:solidFill>
              </a:rPr>
              <a:t>@</a:t>
            </a:r>
            <a:r>
              <a:rPr lang="fr-FR" sz="2400" b="1" i="1" dirty="0" err="1" smtClean="0">
                <a:solidFill>
                  <a:srgbClr val="1F497D"/>
                </a:solidFill>
              </a:rPr>
              <a:t>Before</a:t>
            </a:r>
            <a:endParaRPr lang="fr-FR" sz="2400" b="1" i="1" dirty="0" smtClean="0">
              <a:solidFill>
                <a:srgbClr val="1F497D"/>
              </a:solidFill>
            </a:endParaRPr>
          </a:p>
          <a:p>
            <a:pPr algn="ctr"/>
            <a:r>
              <a:rPr lang="fr-FR" sz="2000" dirty="0" smtClean="0"/>
              <a:t>Définition variables de test</a:t>
            </a:r>
          </a:p>
          <a:p>
            <a:pPr algn="ctr"/>
            <a:r>
              <a:rPr lang="fr-FR" sz="2000" dirty="0" smtClean="0"/>
              <a:t>Avant chaque test</a:t>
            </a:r>
            <a:endParaRPr lang="fr-FR" sz="2000" dirty="0"/>
          </a:p>
        </p:txBody>
      </p:sp>
      <p:cxnSp>
        <p:nvCxnSpPr>
          <p:cNvPr id="10" name="Connecteur en arc 9"/>
          <p:cNvCxnSpPr>
            <a:stCxn id="6" idx="3"/>
            <a:endCxn id="8" idx="1"/>
          </p:cNvCxnSpPr>
          <p:nvPr/>
        </p:nvCxnSpPr>
        <p:spPr>
          <a:xfrm flipV="1">
            <a:off x="3635896" y="2089885"/>
            <a:ext cx="2004569" cy="566191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796136" y="5301208"/>
            <a:ext cx="3168352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400" b="1" dirty="0" smtClean="0"/>
              <a:t>Post ambule au test</a:t>
            </a:r>
          </a:p>
          <a:p>
            <a:pPr algn="ctr"/>
            <a:r>
              <a:rPr lang="fr-FR" sz="2400" b="1" i="1" dirty="0" smtClean="0">
                <a:solidFill>
                  <a:srgbClr val="1F497D"/>
                </a:solidFill>
              </a:rPr>
              <a:t>@</a:t>
            </a:r>
            <a:r>
              <a:rPr lang="fr-FR" sz="2400" b="1" i="1" dirty="0" err="1" smtClean="0">
                <a:solidFill>
                  <a:srgbClr val="1F497D"/>
                </a:solidFill>
              </a:rPr>
              <a:t>After</a:t>
            </a:r>
            <a:endParaRPr lang="fr-FR" sz="2400" b="1" i="1" dirty="0" smtClean="0">
              <a:solidFill>
                <a:srgbClr val="1F497D"/>
              </a:solidFill>
            </a:endParaRPr>
          </a:p>
          <a:p>
            <a:pPr algn="ctr"/>
            <a:r>
              <a:rPr lang="fr-FR" sz="2000" dirty="0" smtClean="0"/>
              <a:t>Clean-up après le test</a:t>
            </a:r>
          </a:p>
          <a:p>
            <a:pPr algn="ctr"/>
            <a:r>
              <a:rPr lang="fr-FR" sz="2000" dirty="0" smtClean="0"/>
              <a:t>Après chaque test</a:t>
            </a:r>
            <a:endParaRPr lang="fr-FR" sz="2000" dirty="0"/>
          </a:p>
        </p:txBody>
      </p:sp>
      <p:cxnSp>
        <p:nvCxnSpPr>
          <p:cNvPr id="16" name="Connecteur en arc 15"/>
          <p:cNvCxnSpPr/>
          <p:nvPr/>
        </p:nvCxnSpPr>
        <p:spPr>
          <a:xfrm rot="10800000">
            <a:off x="5640466" y="2348880"/>
            <a:ext cx="155671" cy="3384376"/>
          </a:xfrm>
          <a:prstGeom prst="curvedConnector3">
            <a:avLst>
              <a:gd name="adj1" fmla="val 847926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necteur en arc 18"/>
          <p:cNvCxnSpPr>
            <a:stCxn id="14" idx="1"/>
            <a:endCxn id="7" idx="3"/>
          </p:cNvCxnSpPr>
          <p:nvPr/>
        </p:nvCxnSpPr>
        <p:spPr>
          <a:xfrm rot="10800000">
            <a:off x="3670420" y="5536397"/>
            <a:ext cx="2125717" cy="441921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4788024" y="3356992"/>
            <a:ext cx="3672408" cy="13542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400" b="1" dirty="0" smtClean="0"/>
              <a:t>Test</a:t>
            </a:r>
          </a:p>
          <a:p>
            <a:pPr algn="ctr"/>
            <a:r>
              <a:rPr lang="fr-FR" sz="2400" b="1" i="1" dirty="0" smtClean="0">
                <a:solidFill>
                  <a:srgbClr val="1F497D"/>
                </a:solidFill>
              </a:rPr>
              <a:t>@Test</a:t>
            </a:r>
          </a:p>
          <a:p>
            <a:pPr algn="ctr"/>
            <a:r>
              <a:rPr lang="fr-FR" sz="2000" dirty="0" smtClean="0"/>
              <a:t>Réalisation du test </a:t>
            </a:r>
            <a:br>
              <a:rPr lang="fr-FR" sz="2000" dirty="0" smtClean="0"/>
            </a:br>
            <a:r>
              <a:rPr lang="fr-FR" sz="2000" dirty="0" smtClean="0"/>
              <a:t>(avec les oracles)</a:t>
            </a:r>
            <a:endParaRPr lang="fr-FR" sz="2000" dirty="0"/>
          </a:p>
        </p:txBody>
      </p:sp>
      <p:cxnSp>
        <p:nvCxnSpPr>
          <p:cNvPr id="31" name="Connecteur en arc 30"/>
          <p:cNvCxnSpPr>
            <a:stCxn id="8" idx="2"/>
            <a:endCxn id="28" idx="0"/>
          </p:cNvCxnSpPr>
          <p:nvPr/>
        </p:nvCxnSpPr>
        <p:spPr>
          <a:xfrm rot="5400000">
            <a:off x="6686356" y="2704866"/>
            <a:ext cx="589999" cy="714253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Connecteur en arc 43"/>
          <p:cNvCxnSpPr>
            <a:stCxn id="28" idx="2"/>
            <a:endCxn id="14" idx="0"/>
          </p:cNvCxnSpPr>
          <p:nvPr/>
        </p:nvCxnSpPr>
        <p:spPr>
          <a:xfrm rot="16200000" flipH="1">
            <a:off x="6707271" y="4628166"/>
            <a:ext cx="589999" cy="756084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1445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Tester avec </a:t>
            </a:r>
            <a:r>
              <a:rPr lang="fr-FR" dirty="0" err="1"/>
              <a:t>JUnit</a:t>
            </a:r>
            <a:r>
              <a:rPr lang="fr-FR" dirty="0"/>
              <a:t> </a:t>
            </a:r>
            <a:r>
              <a:rPr lang="fr-FR" b="1" dirty="0">
                <a:solidFill>
                  <a:srgbClr val="1F497D"/>
                </a:solidFill>
              </a:rPr>
              <a:t>4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75EC-B84C-734C-982D-F7FFF879B484}" type="datetime1">
              <a:rPr lang="fr-FR" smtClean="0"/>
              <a:t>28/08/13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45</a:t>
            </a:fld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184576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Squelette d’un cas de test :</a:t>
            </a:r>
          </a:p>
          <a:p>
            <a:pPr marL="457200" lvl="1" indent="0">
              <a:buNone/>
            </a:pPr>
            <a:r>
              <a:rPr lang="fr-FR" sz="2400" dirty="0"/>
              <a:t>package </a:t>
            </a:r>
            <a:r>
              <a:rPr lang="fr-FR" sz="2400" dirty="0" err="1" smtClean="0"/>
              <a:t>paquetage.aTester</a:t>
            </a:r>
            <a:r>
              <a:rPr lang="fr-FR" sz="2400" dirty="0" smtClean="0"/>
              <a:t>;</a:t>
            </a:r>
            <a:endParaRPr lang="fr-FR" sz="2400" dirty="0"/>
          </a:p>
          <a:p>
            <a:pPr marL="457200" lvl="1" indent="0">
              <a:buNone/>
            </a:pPr>
            <a:r>
              <a:rPr lang="fr-FR" sz="2400" dirty="0"/>
              <a:t>import </a:t>
            </a:r>
            <a:r>
              <a:rPr lang="fr-FR" sz="2400" dirty="0" err="1" smtClean="0"/>
              <a:t>org.junit</a:t>
            </a:r>
            <a:r>
              <a:rPr lang="fr-FR" sz="2400" dirty="0" smtClean="0"/>
              <a:t>.*;</a:t>
            </a:r>
          </a:p>
          <a:p>
            <a:pPr marL="457200" lvl="1" indent="0">
              <a:buNone/>
            </a:pPr>
            <a:r>
              <a:rPr lang="fr-FR" sz="2400" dirty="0" smtClean="0"/>
              <a:t>import </a:t>
            </a:r>
            <a:r>
              <a:rPr lang="fr-FR" sz="2400" dirty="0" err="1"/>
              <a:t>static</a:t>
            </a:r>
            <a:r>
              <a:rPr lang="fr-FR" sz="2400" dirty="0"/>
              <a:t> </a:t>
            </a:r>
            <a:r>
              <a:rPr lang="fr-FR" sz="2400" dirty="0" err="1"/>
              <a:t>org.junit.Assert</a:t>
            </a:r>
            <a:r>
              <a:rPr lang="fr-FR" sz="2400" dirty="0"/>
              <a:t>.*;</a:t>
            </a:r>
          </a:p>
          <a:p>
            <a:pPr marL="457200" lvl="1" indent="0">
              <a:buNone/>
            </a:pPr>
            <a:r>
              <a:rPr lang="fr-FR" sz="2400" dirty="0" smtClean="0"/>
              <a:t>public </a:t>
            </a:r>
            <a:r>
              <a:rPr lang="fr-FR" sz="2400" dirty="0"/>
              <a:t>class </a:t>
            </a:r>
            <a:r>
              <a:rPr lang="fr-FR" sz="2400" dirty="0" err="1"/>
              <a:t>CalculetteTest</a:t>
            </a:r>
            <a:r>
              <a:rPr lang="fr-FR" sz="2400" dirty="0"/>
              <a:t> </a:t>
            </a:r>
            <a:r>
              <a:rPr lang="fr-FR" sz="2400" dirty="0" smtClean="0"/>
              <a:t>{</a:t>
            </a:r>
          </a:p>
          <a:p>
            <a:pPr marL="457200" lvl="1" indent="0">
              <a:buNone/>
            </a:pPr>
            <a:r>
              <a:rPr lang="fr-FR" sz="2400" dirty="0"/>
              <a:t>	</a:t>
            </a:r>
            <a:r>
              <a:rPr lang="fr-FR" sz="2400" b="1" i="1" dirty="0">
                <a:solidFill>
                  <a:srgbClr val="1F497D"/>
                </a:solidFill>
              </a:rPr>
              <a:t>@</a:t>
            </a:r>
            <a:r>
              <a:rPr lang="fr-FR" sz="2400" b="1" i="1" dirty="0" err="1">
                <a:solidFill>
                  <a:srgbClr val="1F497D"/>
                </a:solidFill>
              </a:rPr>
              <a:t>BeforeClass</a:t>
            </a:r>
            <a:endParaRPr lang="fr-FR" sz="2400" b="1" i="1" dirty="0">
              <a:solidFill>
                <a:srgbClr val="1F497D"/>
              </a:solidFill>
            </a:endParaRPr>
          </a:p>
          <a:p>
            <a:pPr marL="457200" lvl="1" indent="0">
              <a:buNone/>
            </a:pPr>
            <a:r>
              <a:rPr lang="fr-FR" sz="2400" dirty="0"/>
              <a:t>    </a:t>
            </a:r>
            <a:r>
              <a:rPr lang="fr-FR" sz="2400" dirty="0" smtClean="0"/>
              <a:t>	public </a:t>
            </a:r>
            <a:r>
              <a:rPr lang="fr-FR" sz="2400" dirty="0" err="1"/>
              <a:t>static</a:t>
            </a:r>
            <a:r>
              <a:rPr lang="fr-FR" sz="2400" dirty="0"/>
              <a:t> </a:t>
            </a:r>
            <a:r>
              <a:rPr lang="fr-FR" sz="2400" dirty="0" err="1"/>
              <a:t>void</a:t>
            </a:r>
            <a:r>
              <a:rPr lang="fr-FR" sz="2400" dirty="0"/>
              <a:t> </a:t>
            </a:r>
            <a:r>
              <a:rPr lang="fr-FR" sz="2400" dirty="0" err="1"/>
              <a:t>setUpClass</a:t>
            </a:r>
            <a:r>
              <a:rPr lang="fr-FR" sz="2400" dirty="0"/>
              <a:t>() </a:t>
            </a:r>
            <a:r>
              <a:rPr lang="fr-FR" sz="2400" i="1" dirty="0" err="1"/>
              <a:t>throws</a:t>
            </a:r>
            <a:r>
              <a:rPr lang="fr-FR" sz="2400" i="1" dirty="0"/>
              <a:t> Exception</a:t>
            </a:r>
            <a:r>
              <a:rPr lang="fr-FR" sz="2400" dirty="0"/>
              <a:t> </a:t>
            </a:r>
            <a:r>
              <a:rPr lang="fr-FR" sz="2400" dirty="0" smtClean="0"/>
              <a:t>{ … }</a:t>
            </a:r>
          </a:p>
          <a:p>
            <a:pPr marL="457200" lvl="1" indent="0">
              <a:buNone/>
            </a:pPr>
            <a:r>
              <a:rPr lang="fr-FR" sz="2400" dirty="0"/>
              <a:t>	</a:t>
            </a:r>
            <a:r>
              <a:rPr lang="fr-FR" sz="2400" b="1" i="1" dirty="0">
                <a:solidFill>
                  <a:srgbClr val="1F497D"/>
                </a:solidFill>
              </a:rPr>
              <a:t>@</a:t>
            </a:r>
            <a:r>
              <a:rPr lang="fr-FR" sz="2400" b="1" i="1" dirty="0" err="1">
                <a:solidFill>
                  <a:srgbClr val="1F497D"/>
                </a:solidFill>
              </a:rPr>
              <a:t>AfterClass</a:t>
            </a:r>
            <a:endParaRPr lang="fr-FR" sz="2400" b="1" i="1" dirty="0">
              <a:solidFill>
                <a:srgbClr val="1F497D"/>
              </a:solidFill>
            </a:endParaRPr>
          </a:p>
          <a:p>
            <a:pPr marL="457200" lvl="1" indent="0">
              <a:buNone/>
            </a:pPr>
            <a:r>
              <a:rPr lang="fr-FR" sz="2400" dirty="0"/>
              <a:t>    </a:t>
            </a:r>
            <a:r>
              <a:rPr lang="fr-FR" sz="2400" dirty="0" smtClean="0"/>
              <a:t>	public </a:t>
            </a:r>
            <a:r>
              <a:rPr lang="fr-FR" sz="2400" dirty="0" err="1"/>
              <a:t>static</a:t>
            </a:r>
            <a:r>
              <a:rPr lang="fr-FR" sz="2400" dirty="0"/>
              <a:t> </a:t>
            </a:r>
            <a:r>
              <a:rPr lang="fr-FR" sz="2400" dirty="0" err="1"/>
              <a:t>void</a:t>
            </a:r>
            <a:r>
              <a:rPr lang="fr-FR" sz="2400" dirty="0"/>
              <a:t> </a:t>
            </a:r>
            <a:r>
              <a:rPr lang="fr-FR" sz="2400" dirty="0" err="1"/>
              <a:t>tearDownClass</a:t>
            </a:r>
            <a:r>
              <a:rPr lang="fr-FR" sz="2400" dirty="0"/>
              <a:t>() </a:t>
            </a:r>
            <a:r>
              <a:rPr lang="fr-FR" sz="2400" i="1" dirty="0" err="1"/>
              <a:t>throws</a:t>
            </a:r>
            <a:r>
              <a:rPr lang="fr-FR" sz="2400" i="1" dirty="0"/>
              <a:t> Exception </a:t>
            </a:r>
            <a:r>
              <a:rPr lang="fr-FR" sz="2400" dirty="0" smtClean="0"/>
              <a:t>{ … }</a:t>
            </a:r>
            <a:endParaRPr lang="fr-FR" sz="2400" dirty="0"/>
          </a:p>
          <a:p>
            <a:pPr marL="457200" lvl="1" indent="0">
              <a:buNone/>
            </a:pPr>
            <a:r>
              <a:rPr lang="fr-FR" sz="2400" dirty="0"/>
              <a:t>	</a:t>
            </a:r>
            <a:r>
              <a:rPr lang="fr-FR" sz="2400" b="1" i="1" dirty="0">
                <a:solidFill>
                  <a:srgbClr val="1F497D"/>
                </a:solidFill>
              </a:rPr>
              <a:t>@</a:t>
            </a:r>
            <a:r>
              <a:rPr lang="fr-FR" sz="2400" b="1" i="1" dirty="0" err="1">
                <a:solidFill>
                  <a:srgbClr val="1F497D"/>
                </a:solidFill>
              </a:rPr>
              <a:t>Before</a:t>
            </a:r>
            <a:endParaRPr lang="fr-FR" sz="2400" b="1" i="1" dirty="0">
              <a:solidFill>
                <a:srgbClr val="1F497D"/>
              </a:solidFill>
            </a:endParaRPr>
          </a:p>
          <a:p>
            <a:pPr marL="457200" lvl="1" indent="0">
              <a:buNone/>
            </a:pPr>
            <a:r>
              <a:rPr lang="fr-FR" sz="2400" dirty="0"/>
              <a:t>    </a:t>
            </a:r>
            <a:r>
              <a:rPr lang="fr-FR" sz="2400" dirty="0" smtClean="0"/>
              <a:t>	public </a:t>
            </a:r>
            <a:r>
              <a:rPr lang="fr-FR" sz="2400" dirty="0" err="1"/>
              <a:t>void</a:t>
            </a:r>
            <a:r>
              <a:rPr lang="fr-FR" sz="2400" dirty="0"/>
              <a:t> </a:t>
            </a:r>
            <a:r>
              <a:rPr lang="fr-FR" sz="2400" dirty="0" err="1"/>
              <a:t>setUp</a:t>
            </a:r>
            <a:r>
              <a:rPr lang="fr-FR" sz="2400" dirty="0"/>
              <a:t>() </a:t>
            </a:r>
            <a:r>
              <a:rPr lang="fr-FR" sz="2400" dirty="0" smtClean="0"/>
              <a:t>{ …. }</a:t>
            </a:r>
          </a:p>
          <a:p>
            <a:pPr marL="457200" lvl="1" indent="0">
              <a:buNone/>
            </a:pPr>
            <a:r>
              <a:rPr lang="fr-FR" sz="2400" dirty="0"/>
              <a:t>	</a:t>
            </a:r>
            <a:r>
              <a:rPr lang="fr-FR" sz="2400" b="1" i="1" dirty="0">
                <a:solidFill>
                  <a:srgbClr val="1F497D"/>
                </a:solidFill>
              </a:rPr>
              <a:t>@</a:t>
            </a:r>
            <a:r>
              <a:rPr lang="fr-FR" sz="2400" b="1" i="1" dirty="0" err="1">
                <a:solidFill>
                  <a:srgbClr val="1F497D"/>
                </a:solidFill>
              </a:rPr>
              <a:t>After</a:t>
            </a:r>
            <a:endParaRPr lang="fr-FR" sz="2400" b="1" i="1" dirty="0">
              <a:solidFill>
                <a:srgbClr val="1F497D"/>
              </a:solidFill>
            </a:endParaRPr>
          </a:p>
          <a:p>
            <a:pPr marL="457200" lvl="1" indent="0">
              <a:buNone/>
            </a:pPr>
            <a:r>
              <a:rPr lang="fr-FR" sz="2400" dirty="0"/>
              <a:t>    </a:t>
            </a:r>
            <a:r>
              <a:rPr lang="fr-FR" sz="2400" dirty="0" smtClean="0"/>
              <a:t>	public </a:t>
            </a:r>
            <a:r>
              <a:rPr lang="fr-FR" sz="2400" dirty="0" err="1"/>
              <a:t>void</a:t>
            </a:r>
            <a:r>
              <a:rPr lang="fr-FR" sz="2400" dirty="0"/>
              <a:t> </a:t>
            </a:r>
            <a:r>
              <a:rPr lang="fr-FR" sz="2400" dirty="0" err="1"/>
              <a:t>tearDown</a:t>
            </a:r>
            <a:r>
              <a:rPr lang="fr-FR" sz="2400" dirty="0"/>
              <a:t>() </a:t>
            </a:r>
            <a:r>
              <a:rPr lang="fr-FR" sz="2400" dirty="0" smtClean="0"/>
              <a:t>{ … }</a:t>
            </a:r>
          </a:p>
          <a:p>
            <a:pPr marL="457200" lvl="1" indent="0">
              <a:buNone/>
            </a:pPr>
            <a:r>
              <a:rPr lang="fr-FR" sz="2400" dirty="0"/>
              <a:t>	</a:t>
            </a:r>
            <a:r>
              <a:rPr lang="fr-FR" sz="2400" b="1" i="1" dirty="0">
                <a:solidFill>
                  <a:srgbClr val="1F497D"/>
                </a:solidFill>
              </a:rPr>
              <a:t>@Test</a:t>
            </a:r>
          </a:p>
          <a:p>
            <a:pPr marL="457200" lvl="1" indent="0">
              <a:buNone/>
            </a:pPr>
            <a:r>
              <a:rPr lang="fr-FR" sz="2400" dirty="0"/>
              <a:t>   </a:t>
            </a:r>
            <a:r>
              <a:rPr lang="fr-FR" sz="2400" dirty="0" smtClean="0"/>
              <a:t>	 </a:t>
            </a:r>
            <a:r>
              <a:rPr lang="fr-FR" sz="2400" dirty="0"/>
              <a:t>public </a:t>
            </a:r>
            <a:r>
              <a:rPr lang="fr-FR" sz="2400" dirty="0" err="1"/>
              <a:t>void</a:t>
            </a:r>
            <a:r>
              <a:rPr lang="fr-FR" sz="2400" dirty="0"/>
              <a:t> </a:t>
            </a:r>
            <a:r>
              <a:rPr lang="fr-FR" sz="2400" dirty="0" err="1" smtClean="0"/>
              <a:t>testDoATest</a:t>
            </a:r>
            <a:r>
              <a:rPr lang="fr-FR" sz="2400" dirty="0" smtClean="0"/>
              <a:t>(</a:t>
            </a:r>
            <a:r>
              <a:rPr lang="fr-FR" sz="2400" dirty="0"/>
              <a:t>) </a:t>
            </a:r>
            <a:r>
              <a:rPr lang="fr-FR" sz="2400" dirty="0" smtClean="0"/>
              <a:t>{ … }</a:t>
            </a:r>
          </a:p>
          <a:p>
            <a:pPr marL="457200" lvl="1" indent="0">
              <a:buNone/>
            </a:pPr>
            <a:r>
              <a:rPr lang="fr-FR" sz="2400" dirty="0"/>
              <a:t>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99592" y="1628800"/>
            <a:ext cx="4501049" cy="4638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46800" rIns="36000" bIns="46800">
            <a:spAutoFit/>
          </a:bodyPr>
          <a:lstStyle/>
          <a:p>
            <a:r>
              <a:rPr lang="fr-FR" sz="2400" dirty="0"/>
              <a:t>package </a:t>
            </a:r>
            <a:r>
              <a:rPr lang="fr-FR" sz="2400" dirty="0" err="1"/>
              <a:t>paquetage.aTester</a:t>
            </a:r>
            <a:r>
              <a:rPr lang="fr-FR" sz="2400" dirty="0"/>
              <a:t>;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652120" y="1556792"/>
            <a:ext cx="3168353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Les classes de test s’organisent dans la même hiérarchie que les classes testées</a:t>
            </a:r>
            <a:endParaRPr lang="fr-FR" sz="2400" dirty="0"/>
          </a:p>
        </p:txBody>
      </p:sp>
      <p:sp>
        <p:nvSpPr>
          <p:cNvPr id="13" name="Rectangle 12"/>
          <p:cNvSpPr/>
          <p:nvPr/>
        </p:nvSpPr>
        <p:spPr>
          <a:xfrm>
            <a:off x="683568" y="2060848"/>
            <a:ext cx="4440636" cy="8331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36000" tIns="46800" rIns="36000" bIns="46800">
            <a:spAutoFit/>
          </a:bodyPr>
          <a:lstStyle/>
          <a:p>
            <a:r>
              <a:rPr lang="fr-FR" sz="2400" dirty="0" smtClean="0"/>
              <a:t>import </a:t>
            </a:r>
            <a:r>
              <a:rPr lang="fr-FR" sz="2400" dirty="0" err="1"/>
              <a:t>org.junit</a:t>
            </a:r>
            <a:r>
              <a:rPr lang="fr-FR" sz="2400" dirty="0"/>
              <a:t>.*;</a:t>
            </a:r>
          </a:p>
          <a:p>
            <a:r>
              <a:rPr lang="fr-FR" sz="2400" dirty="0"/>
              <a:t>import </a:t>
            </a:r>
            <a:r>
              <a:rPr lang="fr-FR" sz="2400" dirty="0" err="1"/>
              <a:t>static</a:t>
            </a:r>
            <a:r>
              <a:rPr lang="fr-FR" sz="2400" dirty="0"/>
              <a:t> </a:t>
            </a:r>
            <a:r>
              <a:rPr lang="fr-FR" sz="2400" dirty="0" err="1"/>
              <a:t>org.junit.Assert</a:t>
            </a:r>
            <a:r>
              <a:rPr lang="fr-FR" sz="2400" dirty="0"/>
              <a:t>.*;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580112" y="2132856"/>
            <a:ext cx="3168353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Framework </a:t>
            </a:r>
            <a:r>
              <a:rPr lang="fr-FR" sz="2400" dirty="0" err="1" smtClean="0"/>
              <a:t>JUnit</a:t>
            </a:r>
            <a:r>
              <a:rPr lang="fr-FR" sz="2400" dirty="0" smtClean="0"/>
              <a:t> 4</a:t>
            </a:r>
          </a:p>
          <a:p>
            <a:pPr algn="ctr"/>
            <a:r>
              <a:rPr lang="fr-FR" sz="2400" dirty="0" err="1" smtClean="0"/>
              <a:t>org.junit</a:t>
            </a:r>
            <a:r>
              <a:rPr lang="fr-FR" sz="2400" dirty="0" smtClean="0"/>
              <a:t>.*</a:t>
            </a:r>
            <a:endParaRPr lang="fr-FR" sz="2400" dirty="0"/>
          </a:p>
        </p:txBody>
      </p:sp>
      <p:sp>
        <p:nvSpPr>
          <p:cNvPr id="15" name="Rectangle 14"/>
          <p:cNvSpPr/>
          <p:nvPr/>
        </p:nvSpPr>
        <p:spPr>
          <a:xfrm>
            <a:off x="3131839" y="2435404"/>
            <a:ext cx="2511560" cy="8331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46800" rIns="36000" bIns="46800">
            <a:spAutoFit/>
          </a:bodyPr>
          <a:lstStyle/>
          <a:p>
            <a:pPr algn="ctr"/>
            <a:r>
              <a:rPr lang="fr-FR" sz="2400" b="1" i="1" dirty="0">
                <a:solidFill>
                  <a:srgbClr val="1F497D"/>
                </a:solidFill>
              </a:rPr>
              <a:t>@</a:t>
            </a:r>
            <a:r>
              <a:rPr lang="fr-FR" sz="2400" b="1" i="1" dirty="0" err="1" smtClean="0">
                <a:solidFill>
                  <a:srgbClr val="1F497D"/>
                </a:solidFill>
              </a:rPr>
              <a:t>BeforeClass</a:t>
            </a:r>
            <a:endParaRPr lang="fr-FR" sz="2400" b="1" i="1" dirty="0" smtClean="0">
              <a:solidFill>
                <a:srgbClr val="1F497D"/>
              </a:solidFill>
            </a:endParaRPr>
          </a:p>
          <a:p>
            <a:pPr algn="ctr"/>
            <a:r>
              <a:rPr lang="fr-FR" sz="2400" b="1" i="1" dirty="0" smtClean="0">
                <a:solidFill>
                  <a:srgbClr val="1F497D"/>
                </a:solidFill>
              </a:rPr>
              <a:t>@</a:t>
            </a:r>
            <a:r>
              <a:rPr lang="fr-FR" sz="2400" b="1" i="1" dirty="0" err="1">
                <a:solidFill>
                  <a:srgbClr val="1F497D"/>
                </a:solidFill>
              </a:rPr>
              <a:t>AfterClass</a:t>
            </a:r>
            <a:endParaRPr lang="fr-FR" sz="2400" b="1" i="1" dirty="0">
              <a:solidFill>
                <a:srgbClr val="1F497D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724128" y="1700808"/>
            <a:ext cx="3168353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Méthodes d’initialisation et de finalisation du cas de test</a:t>
            </a:r>
            <a:endParaRPr lang="fr-FR" sz="2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5868143" y="3356992"/>
            <a:ext cx="3168353" cy="1200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Méthodes exécutées avant et après chaque test</a:t>
            </a:r>
            <a:endParaRPr lang="fr-FR" sz="2400" dirty="0"/>
          </a:p>
        </p:txBody>
      </p:sp>
      <p:sp>
        <p:nvSpPr>
          <p:cNvPr id="19" name="Rectangle 18"/>
          <p:cNvSpPr/>
          <p:nvPr/>
        </p:nvSpPr>
        <p:spPr>
          <a:xfrm>
            <a:off x="2627784" y="5229200"/>
            <a:ext cx="1512168" cy="4638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46800" rIns="36000" bIns="46800">
            <a:spAutoFit/>
          </a:bodyPr>
          <a:lstStyle/>
          <a:p>
            <a:pPr algn="ctr"/>
            <a:r>
              <a:rPr lang="fr-FR" sz="2400" b="1" i="1" dirty="0" smtClean="0">
                <a:solidFill>
                  <a:srgbClr val="1F497D"/>
                </a:solidFill>
              </a:rPr>
              <a:t>@Test</a:t>
            </a:r>
            <a:endParaRPr lang="fr-FR" sz="2400" b="1" i="1" dirty="0">
              <a:solidFill>
                <a:srgbClr val="1F497D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995936" y="6021288"/>
            <a:ext cx="316835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M</a:t>
            </a:r>
            <a:r>
              <a:rPr lang="fr-FR" sz="2400" dirty="0" smtClean="0"/>
              <a:t>éthodes de test</a:t>
            </a:r>
            <a:endParaRPr lang="fr-FR" sz="2400" dirty="0"/>
          </a:p>
        </p:txBody>
      </p:sp>
      <p:sp>
        <p:nvSpPr>
          <p:cNvPr id="17" name="Rectangle 16"/>
          <p:cNvSpPr/>
          <p:nvPr/>
        </p:nvSpPr>
        <p:spPr>
          <a:xfrm>
            <a:off x="4139952" y="4365104"/>
            <a:ext cx="1872208" cy="8331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46800" rIns="36000" bIns="46800">
            <a:spAutoFit/>
          </a:bodyPr>
          <a:lstStyle/>
          <a:p>
            <a:pPr algn="ctr"/>
            <a:r>
              <a:rPr lang="fr-FR" sz="2400" b="1" i="1" dirty="0">
                <a:solidFill>
                  <a:srgbClr val="1F497D"/>
                </a:solidFill>
              </a:rPr>
              <a:t>@</a:t>
            </a:r>
            <a:r>
              <a:rPr lang="fr-FR" sz="2400" b="1" i="1" dirty="0" err="1" smtClean="0">
                <a:solidFill>
                  <a:srgbClr val="1F497D"/>
                </a:solidFill>
              </a:rPr>
              <a:t>Before</a:t>
            </a:r>
            <a:endParaRPr lang="fr-FR" sz="2400" b="1" i="1" dirty="0" smtClean="0">
              <a:solidFill>
                <a:srgbClr val="1F497D"/>
              </a:solidFill>
            </a:endParaRPr>
          </a:p>
          <a:p>
            <a:pPr algn="ctr"/>
            <a:r>
              <a:rPr lang="fr-FR" sz="2400" b="1" i="1" dirty="0" smtClean="0">
                <a:solidFill>
                  <a:srgbClr val="1F497D"/>
                </a:solidFill>
              </a:rPr>
              <a:t>@</a:t>
            </a:r>
            <a:r>
              <a:rPr lang="fr-FR" sz="2400" b="1" i="1" dirty="0" err="1" smtClean="0">
                <a:solidFill>
                  <a:srgbClr val="1F497D"/>
                </a:solidFill>
              </a:rPr>
              <a:t>After</a:t>
            </a:r>
            <a:endParaRPr lang="fr-FR" sz="2400" b="1" i="1" dirty="0">
              <a:solidFill>
                <a:srgbClr val="1F497D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6181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Tester avec </a:t>
            </a:r>
            <a:r>
              <a:rPr lang="fr-FR" dirty="0" err="1"/>
              <a:t>JUnit</a:t>
            </a:r>
            <a:r>
              <a:rPr lang="fr-FR" dirty="0"/>
              <a:t> </a:t>
            </a:r>
            <a:r>
              <a:rPr lang="fr-FR" b="1" dirty="0">
                <a:solidFill>
                  <a:srgbClr val="1F497D"/>
                </a:solidFill>
              </a:rPr>
              <a:t>4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fr-FR" dirty="0" smtClean="0"/>
              <a:t>Comment tester ??</a:t>
            </a:r>
          </a:p>
          <a:p>
            <a:pPr lvl="1"/>
            <a:r>
              <a:rPr lang="fr-FR" dirty="0" smtClean="0"/>
              <a:t>Définir le </a:t>
            </a:r>
            <a:r>
              <a:rPr lang="fr-FR" b="1" dirty="0"/>
              <a:t>jeu de données </a:t>
            </a:r>
            <a:r>
              <a:rPr lang="fr-FR" dirty="0" smtClean="0"/>
              <a:t>pour le test</a:t>
            </a:r>
          </a:p>
          <a:p>
            <a:pPr lvl="1"/>
            <a:r>
              <a:rPr lang="fr-FR" dirty="0" smtClean="0"/>
              <a:t>Définir le </a:t>
            </a:r>
            <a:r>
              <a:rPr lang="fr-FR" b="1" dirty="0" smtClean="0"/>
              <a:t>résultat attendu</a:t>
            </a:r>
          </a:p>
          <a:p>
            <a:pPr lvl="1"/>
            <a:r>
              <a:rPr lang="fr-FR" dirty="0" smtClean="0"/>
              <a:t>Comparer le résultat obtenu à l’attendu grâce aux </a:t>
            </a:r>
            <a:r>
              <a:rPr lang="fr-FR" b="1" dirty="0" smtClean="0"/>
              <a:t>oracles</a:t>
            </a:r>
          </a:p>
          <a:p>
            <a:pPr lvl="2">
              <a:buFont typeface="Wingdings" charset="2"/>
              <a:buChar char="Ø"/>
            </a:pPr>
            <a:r>
              <a:rPr lang="fr-FR" sz="3600" b="1" dirty="0" smtClean="0">
                <a:solidFill>
                  <a:srgbClr val="1F497D"/>
                </a:solidFill>
              </a:rPr>
              <a:t>Assertions </a:t>
            </a:r>
            <a:endParaRPr lang="fr-FR" sz="3600" b="1" dirty="0">
              <a:solidFill>
                <a:srgbClr val="1F497D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EE8A-C372-EB44-AC34-93B478620A72}" type="datetime1">
              <a:rPr lang="fr-FR" smtClean="0"/>
              <a:t>28/08/13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46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16" y="1263146"/>
            <a:ext cx="8261336" cy="3101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79512" y="2636912"/>
            <a:ext cx="8496944" cy="372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0" rIns="36000" bIns="0">
            <a:spAutoFit/>
          </a:bodyPr>
          <a:lstStyle/>
          <a:p>
            <a:r>
              <a:rPr lang="fr-FR" sz="2200" dirty="0"/>
              <a:t> </a:t>
            </a:r>
            <a:r>
              <a:rPr lang="fr-FR" sz="2200" dirty="0" smtClean="0"/>
              <a:t> </a:t>
            </a:r>
            <a:r>
              <a:rPr lang="fr-FR" sz="2200" b="1" dirty="0" smtClean="0"/>
              <a:t> @</a:t>
            </a:r>
            <a:r>
              <a:rPr lang="fr-FR" sz="2200" b="1" dirty="0"/>
              <a:t>Test</a:t>
            </a:r>
          </a:p>
          <a:p>
            <a:r>
              <a:rPr lang="fr-FR" sz="2200" dirty="0"/>
              <a:t>    public </a:t>
            </a:r>
            <a:r>
              <a:rPr lang="fr-FR" sz="2200" dirty="0" err="1"/>
              <a:t>void</a:t>
            </a:r>
            <a:r>
              <a:rPr lang="fr-FR" sz="2200" dirty="0"/>
              <a:t> </a:t>
            </a:r>
            <a:r>
              <a:rPr lang="fr-FR" sz="2200" dirty="0" err="1"/>
              <a:t>testToCelcius</a:t>
            </a:r>
            <a:r>
              <a:rPr lang="fr-FR" sz="2200" dirty="0"/>
              <a:t>() {</a:t>
            </a:r>
          </a:p>
          <a:p>
            <a:r>
              <a:rPr lang="fr-FR" sz="2200" dirty="0"/>
              <a:t>        </a:t>
            </a:r>
            <a:r>
              <a:rPr lang="fr-FR" sz="2200" dirty="0" err="1"/>
              <a:t>System.out.println</a:t>
            </a:r>
            <a:r>
              <a:rPr lang="fr-FR" sz="2200" dirty="0"/>
              <a:t>("</a:t>
            </a:r>
            <a:r>
              <a:rPr lang="fr-FR" sz="2200" dirty="0" err="1"/>
              <a:t>toCelcius</a:t>
            </a:r>
            <a:r>
              <a:rPr lang="fr-FR" sz="2200" dirty="0"/>
              <a:t>");</a:t>
            </a:r>
          </a:p>
          <a:p>
            <a:r>
              <a:rPr lang="fr-FR" sz="2200" dirty="0"/>
              <a:t>        double </a:t>
            </a:r>
            <a:r>
              <a:rPr lang="fr-FR" sz="2200" b="1" dirty="0" err="1"/>
              <a:t>temp</a:t>
            </a:r>
            <a:r>
              <a:rPr lang="fr-FR" sz="2200" dirty="0"/>
              <a:t> = </a:t>
            </a:r>
            <a:r>
              <a:rPr lang="fr-FR" sz="2200" dirty="0" smtClean="0"/>
              <a:t>32.0;	     	</a:t>
            </a:r>
            <a:r>
              <a:rPr lang="fr-FR" sz="2200" b="1" dirty="0" smtClean="0">
                <a:solidFill>
                  <a:srgbClr val="1F497D"/>
                </a:solidFill>
              </a:rPr>
              <a:t>/</a:t>
            </a:r>
            <a:r>
              <a:rPr lang="fr-FR" sz="2200" b="1" dirty="0">
                <a:solidFill>
                  <a:srgbClr val="1F497D"/>
                </a:solidFill>
              </a:rPr>
              <a:t>/</a:t>
            </a:r>
            <a:r>
              <a:rPr lang="fr-FR" sz="2200" b="1" dirty="0" err="1">
                <a:solidFill>
                  <a:srgbClr val="1F497D"/>
                </a:solidFill>
              </a:rPr>
              <a:t>definition</a:t>
            </a:r>
            <a:r>
              <a:rPr lang="fr-FR" sz="2200" b="1" dirty="0">
                <a:solidFill>
                  <a:srgbClr val="1F497D"/>
                </a:solidFill>
              </a:rPr>
              <a:t> données de test</a:t>
            </a:r>
          </a:p>
          <a:p>
            <a:endParaRPr lang="fr-FR" sz="2200" dirty="0"/>
          </a:p>
          <a:p>
            <a:r>
              <a:rPr lang="fr-FR" sz="2200" dirty="0"/>
              <a:t>        double </a:t>
            </a:r>
            <a:r>
              <a:rPr lang="fr-FR" sz="2200" b="1" dirty="0" err="1"/>
              <a:t>expResult</a:t>
            </a:r>
            <a:r>
              <a:rPr lang="fr-FR" sz="2200" dirty="0"/>
              <a:t> = 0</a:t>
            </a:r>
            <a:r>
              <a:rPr lang="fr-FR" sz="2200" dirty="0" smtClean="0"/>
              <a:t>.0; 	</a:t>
            </a:r>
            <a:r>
              <a:rPr lang="fr-FR" sz="2200" b="1" dirty="0" smtClean="0">
                <a:solidFill>
                  <a:srgbClr val="1F497D"/>
                </a:solidFill>
              </a:rPr>
              <a:t>/</a:t>
            </a:r>
            <a:r>
              <a:rPr lang="fr-FR" sz="2200" b="1" dirty="0">
                <a:solidFill>
                  <a:srgbClr val="1F497D"/>
                </a:solidFill>
              </a:rPr>
              <a:t>/</a:t>
            </a:r>
            <a:r>
              <a:rPr lang="fr-FR" sz="2200" b="1" dirty="0" err="1">
                <a:solidFill>
                  <a:srgbClr val="1F497D"/>
                </a:solidFill>
              </a:rPr>
              <a:t>definition</a:t>
            </a:r>
            <a:r>
              <a:rPr lang="fr-FR" sz="2200" b="1" dirty="0">
                <a:solidFill>
                  <a:srgbClr val="1F497D"/>
                </a:solidFill>
              </a:rPr>
              <a:t> résultat attendu</a:t>
            </a:r>
            <a:endParaRPr lang="fr-FR" sz="2200" dirty="0"/>
          </a:p>
          <a:p>
            <a:r>
              <a:rPr lang="fr-FR" sz="2200" dirty="0"/>
              <a:t>        double </a:t>
            </a:r>
            <a:r>
              <a:rPr lang="fr-FR" sz="2200" b="1" dirty="0" err="1"/>
              <a:t>result</a:t>
            </a:r>
            <a:r>
              <a:rPr lang="fr-FR" sz="2200" dirty="0"/>
              <a:t> = </a:t>
            </a:r>
            <a:r>
              <a:rPr lang="fr-FR" sz="2200" dirty="0" err="1" smtClean="0"/>
              <a:t>TemperatureConverter.toCelcius</a:t>
            </a:r>
            <a:r>
              <a:rPr lang="fr-FR" sz="2200" dirty="0"/>
              <a:t>(</a:t>
            </a:r>
            <a:r>
              <a:rPr lang="fr-FR" sz="2200" dirty="0" err="1"/>
              <a:t>temp</a:t>
            </a:r>
            <a:r>
              <a:rPr lang="fr-FR" sz="2200" dirty="0"/>
              <a:t>);</a:t>
            </a:r>
          </a:p>
          <a:p>
            <a:endParaRPr lang="fr-FR" sz="2200" dirty="0" smtClean="0"/>
          </a:p>
          <a:p>
            <a:r>
              <a:rPr lang="fr-FR" sz="2200" dirty="0" smtClean="0"/>
              <a:t>        </a:t>
            </a:r>
            <a:r>
              <a:rPr lang="fr-FR" sz="2200" b="1" dirty="0" smtClean="0"/>
              <a:t>/</a:t>
            </a:r>
            <a:r>
              <a:rPr lang="fr-FR" sz="2200" b="1" dirty="0"/>
              <a:t>/</a:t>
            </a:r>
            <a:r>
              <a:rPr lang="fr-FR" sz="2200" b="1" dirty="0" err="1"/>
              <a:t>assertEquals</a:t>
            </a:r>
            <a:r>
              <a:rPr lang="fr-FR" sz="2200" b="1" dirty="0"/>
              <a:t> (attendu, obtenu, delta)</a:t>
            </a:r>
          </a:p>
          <a:p>
            <a:r>
              <a:rPr lang="fr-FR" sz="2200" dirty="0"/>
              <a:t>        </a:t>
            </a:r>
            <a:r>
              <a:rPr lang="fr-FR" sz="2200" b="1" i="1" dirty="0" err="1">
                <a:solidFill>
                  <a:srgbClr val="1F497D"/>
                </a:solidFill>
              </a:rPr>
              <a:t>assertEquals</a:t>
            </a:r>
            <a:r>
              <a:rPr lang="fr-FR" sz="2200" b="1" i="1" dirty="0">
                <a:solidFill>
                  <a:srgbClr val="1F497D"/>
                </a:solidFill>
              </a:rPr>
              <a:t>(</a:t>
            </a:r>
            <a:r>
              <a:rPr lang="fr-FR" sz="2200" b="1" i="1" dirty="0" err="1">
                <a:solidFill>
                  <a:srgbClr val="1F497D"/>
                </a:solidFill>
              </a:rPr>
              <a:t>expResult</a:t>
            </a:r>
            <a:r>
              <a:rPr lang="fr-FR" sz="2200" b="1" i="1" dirty="0">
                <a:solidFill>
                  <a:srgbClr val="1F497D"/>
                </a:solidFill>
              </a:rPr>
              <a:t>, </a:t>
            </a:r>
            <a:r>
              <a:rPr lang="fr-FR" sz="2200" b="1" i="1" dirty="0" err="1">
                <a:solidFill>
                  <a:srgbClr val="1F497D"/>
                </a:solidFill>
              </a:rPr>
              <a:t>result</a:t>
            </a:r>
            <a:r>
              <a:rPr lang="fr-FR" sz="2200" b="1" i="1" dirty="0">
                <a:solidFill>
                  <a:srgbClr val="1F497D"/>
                </a:solidFill>
              </a:rPr>
              <a:t>, 0.0);</a:t>
            </a:r>
          </a:p>
          <a:p>
            <a:r>
              <a:rPr lang="fr-FR" sz="2200" dirty="0"/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933933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0768"/>
            <a:ext cx="8280920" cy="5112568"/>
          </a:xfrm>
        </p:spPr>
        <p:txBody>
          <a:bodyPr>
            <a:normAutofit fontScale="77500" lnSpcReduction="20000"/>
          </a:bodyPr>
          <a:lstStyle/>
          <a:p>
            <a:r>
              <a:rPr lang="fr-FR" b="1" i="1" dirty="0" err="1" smtClean="0">
                <a:solidFill>
                  <a:srgbClr val="1F497D"/>
                </a:solidFill>
              </a:rPr>
              <a:t>assertEquals</a:t>
            </a:r>
            <a:r>
              <a:rPr lang="fr-FR" b="1" i="1" dirty="0" smtClean="0">
                <a:solidFill>
                  <a:srgbClr val="1F497D"/>
                </a:solidFill>
              </a:rPr>
              <a:t>(</a:t>
            </a:r>
            <a:r>
              <a:rPr lang="fr-FR" b="1" i="1" dirty="0" err="1" smtClean="0">
                <a:solidFill>
                  <a:srgbClr val="1F497D"/>
                </a:solidFill>
              </a:rPr>
              <a:t>object,object</a:t>
            </a:r>
            <a:r>
              <a:rPr lang="fr-FR" b="1" i="1" dirty="0" smtClean="0">
                <a:solidFill>
                  <a:srgbClr val="1F497D"/>
                </a:solidFill>
              </a:rPr>
              <a:t>) </a:t>
            </a:r>
            <a:r>
              <a:rPr lang="fr-FR" dirty="0" smtClean="0"/>
              <a:t>: </a:t>
            </a:r>
          </a:p>
          <a:p>
            <a:pPr lvl="1"/>
            <a:r>
              <a:rPr lang="fr-FR" dirty="0" smtClean="0"/>
              <a:t>Tester si les objets sont égaux </a:t>
            </a:r>
            <a:r>
              <a:rPr lang="fr-FR" b="1" dirty="0" smtClean="0"/>
              <a:t>(méthode </a:t>
            </a:r>
            <a:r>
              <a:rPr lang="fr-FR" b="1" i="1" dirty="0" err="1" smtClean="0">
                <a:solidFill>
                  <a:srgbClr val="1F497D"/>
                </a:solidFill>
              </a:rPr>
              <a:t>equals</a:t>
            </a:r>
            <a:r>
              <a:rPr lang="fr-FR" b="1" dirty="0"/>
              <a:t>)</a:t>
            </a:r>
            <a:endParaRPr lang="fr-FR" b="1" dirty="0" smtClean="0"/>
          </a:p>
          <a:p>
            <a:r>
              <a:rPr lang="fr-FR" b="1" i="1" dirty="0" err="1">
                <a:solidFill>
                  <a:srgbClr val="1F497D"/>
                </a:solidFill>
              </a:rPr>
              <a:t>assertArrayEquals</a:t>
            </a:r>
            <a:r>
              <a:rPr lang="fr-FR" b="1" i="1" dirty="0">
                <a:solidFill>
                  <a:srgbClr val="1F497D"/>
                </a:solidFill>
              </a:rPr>
              <a:t>(</a:t>
            </a:r>
            <a:r>
              <a:rPr lang="fr-FR" b="1" i="1" dirty="0" err="1">
                <a:solidFill>
                  <a:srgbClr val="1F497D"/>
                </a:solidFill>
              </a:rPr>
              <a:t>object</a:t>
            </a:r>
            <a:r>
              <a:rPr lang="fr-FR" b="1" i="1" dirty="0">
                <a:solidFill>
                  <a:srgbClr val="1F497D"/>
                </a:solidFill>
              </a:rPr>
              <a:t>[], </a:t>
            </a:r>
            <a:r>
              <a:rPr lang="fr-FR" b="1" i="1" dirty="0" err="1">
                <a:solidFill>
                  <a:srgbClr val="1F497D"/>
                </a:solidFill>
              </a:rPr>
              <a:t>object</a:t>
            </a:r>
            <a:r>
              <a:rPr lang="fr-FR" b="1" i="1" dirty="0">
                <a:solidFill>
                  <a:srgbClr val="1F497D"/>
                </a:solidFill>
              </a:rPr>
              <a:t>[]) </a:t>
            </a:r>
            <a:r>
              <a:rPr lang="fr-FR" dirty="0" smtClean="0"/>
              <a:t>: </a:t>
            </a:r>
          </a:p>
          <a:p>
            <a:pPr lvl="1"/>
            <a:r>
              <a:rPr lang="fr-FR" dirty="0" smtClean="0"/>
              <a:t>Tester si deux tableaux contiennent les mêmes valeurs dans le même ordre</a:t>
            </a:r>
          </a:p>
          <a:p>
            <a:r>
              <a:rPr lang="fr-FR" b="1" i="1" dirty="0" err="1">
                <a:solidFill>
                  <a:srgbClr val="1F497D"/>
                </a:solidFill>
              </a:rPr>
              <a:t>assert</a:t>
            </a:r>
            <a:r>
              <a:rPr lang="fr-FR" b="1" i="1" dirty="0">
                <a:solidFill>
                  <a:srgbClr val="1F497D"/>
                </a:solidFill>
              </a:rPr>
              <a:t>(Not)</a:t>
            </a:r>
            <a:r>
              <a:rPr lang="fr-FR" b="1" i="1" dirty="0" err="1">
                <a:solidFill>
                  <a:srgbClr val="1F497D"/>
                </a:solidFill>
              </a:rPr>
              <a:t>Same</a:t>
            </a:r>
            <a:r>
              <a:rPr lang="fr-FR" b="1" i="1" dirty="0">
                <a:solidFill>
                  <a:srgbClr val="1F497D"/>
                </a:solidFill>
              </a:rPr>
              <a:t>(</a:t>
            </a:r>
            <a:r>
              <a:rPr lang="fr-FR" b="1" i="1" dirty="0" err="1">
                <a:solidFill>
                  <a:srgbClr val="1F497D"/>
                </a:solidFill>
              </a:rPr>
              <a:t>object,object</a:t>
            </a:r>
            <a:r>
              <a:rPr lang="fr-FR" b="1" i="1" dirty="0">
                <a:solidFill>
                  <a:srgbClr val="1F497D"/>
                </a:solidFill>
              </a:rPr>
              <a:t>) : </a:t>
            </a:r>
            <a:endParaRPr lang="fr-FR" b="1" i="1" dirty="0" smtClean="0">
              <a:solidFill>
                <a:srgbClr val="1F497D"/>
              </a:solidFill>
            </a:endParaRPr>
          </a:p>
          <a:p>
            <a:pPr lvl="1"/>
            <a:r>
              <a:rPr lang="fr-FR" dirty="0" smtClean="0"/>
              <a:t>Tester si </a:t>
            </a:r>
            <a:r>
              <a:rPr lang="fr-FR" dirty="0"/>
              <a:t>les </a:t>
            </a:r>
            <a:r>
              <a:rPr lang="fr-FR" dirty="0" smtClean="0"/>
              <a:t>objets </a:t>
            </a:r>
            <a:r>
              <a:rPr lang="fr-FR" dirty="0"/>
              <a:t>sont </a:t>
            </a:r>
            <a:r>
              <a:rPr lang="fr-FR" dirty="0" smtClean="0"/>
              <a:t>(ou </a:t>
            </a:r>
            <a:r>
              <a:rPr lang="fr-FR" dirty="0"/>
              <a:t>pas) la même </a:t>
            </a:r>
            <a:r>
              <a:rPr lang="fr-FR" dirty="0" smtClean="0"/>
              <a:t>instance (</a:t>
            </a:r>
            <a:r>
              <a:rPr lang="fr-FR" b="1" i="1" dirty="0" smtClean="0">
                <a:solidFill>
                  <a:srgbClr val="1F497D"/>
                </a:solidFill>
              </a:rPr>
              <a:t>identité</a:t>
            </a:r>
            <a:r>
              <a:rPr lang="fr-FR" dirty="0" smtClean="0"/>
              <a:t>)</a:t>
            </a:r>
          </a:p>
          <a:p>
            <a:r>
              <a:rPr lang="fr-FR" b="1" i="1" dirty="0" err="1">
                <a:solidFill>
                  <a:srgbClr val="1F497D"/>
                </a:solidFill>
              </a:rPr>
              <a:t>assert</a:t>
            </a:r>
            <a:r>
              <a:rPr lang="fr-FR" b="1" i="1" dirty="0">
                <a:solidFill>
                  <a:srgbClr val="1F497D"/>
                </a:solidFill>
              </a:rPr>
              <a:t>(Not)</a:t>
            </a:r>
            <a:r>
              <a:rPr lang="fr-FR" b="1" i="1" dirty="0" err="1">
                <a:solidFill>
                  <a:srgbClr val="1F497D"/>
                </a:solidFill>
              </a:rPr>
              <a:t>Null</a:t>
            </a:r>
            <a:r>
              <a:rPr lang="fr-FR" b="1" i="1" dirty="0">
                <a:solidFill>
                  <a:srgbClr val="1F497D"/>
                </a:solidFill>
              </a:rPr>
              <a:t>(</a:t>
            </a:r>
            <a:r>
              <a:rPr lang="fr-FR" b="1" i="1" dirty="0" err="1">
                <a:solidFill>
                  <a:srgbClr val="1F497D"/>
                </a:solidFill>
              </a:rPr>
              <a:t>object</a:t>
            </a:r>
            <a:r>
              <a:rPr lang="fr-FR" b="1" i="1" dirty="0">
                <a:solidFill>
                  <a:srgbClr val="1F497D"/>
                </a:solidFill>
              </a:rPr>
              <a:t>) </a:t>
            </a:r>
            <a:r>
              <a:rPr lang="fr-FR" dirty="0" smtClean="0"/>
              <a:t>: </a:t>
            </a:r>
          </a:p>
          <a:p>
            <a:pPr lvl="1"/>
            <a:r>
              <a:rPr lang="fr-FR" dirty="0" smtClean="0"/>
              <a:t>Tester si l’objet est (ou pas) </a:t>
            </a:r>
            <a:r>
              <a:rPr lang="fr-FR" dirty="0" err="1" smtClean="0"/>
              <a:t>null</a:t>
            </a:r>
            <a:endParaRPr lang="fr-FR" dirty="0" smtClean="0"/>
          </a:p>
          <a:p>
            <a:r>
              <a:rPr lang="fr-FR" b="1" i="1" dirty="0" err="1">
                <a:solidFill>
                  <a:srgbClr val="1F497D"/>
                </a:solidFill>
              </a:rPr>
              <a:t>assertTrue</a:t>
            </a:r>
            <a:r>
              <a:rPr lang="fr-FR" b="1" i="1" dirty="0">
                <a:solidFill>
                  <a:srgbClr val="1F497D"/>
                </a:solidFill>
              </a:rPr>
              <a:t>(</a:t>
            </a:r>
            <a:r>
              <a:rPr lang="fr-FR" b="1" i="1" dirty="0" err="1">
                <a:solidFill>
                  <a:srgbClr val="1F497D"/>
                </a:solidFill>
              </a:rPr>
              <a:t>boolean</a:t>
            </a:r>
            <a:r>
              <a:rPr lang="fr-FR" b="1" i="1" dirty="0">
                <a:solidFill>
                  <a:srgbClr val="1F497D"/>
                </a:solidFill>
              </a:rPr>
              <a:t>) </a:t>
            </a:r>
            <a:r>
              <a:rPr lang="fr-FR" dirty="0" smtClean="0"/>
              <a:t>: </a:t>
            </a:r>
          </a:p>
          <a:p>
            <a:pPr lvl="1"/>
            <a:r>
              <a:rPr lang="fr-FR" dirty="0" smtClean="0"/>
              <a:t>Tester si une condition est vrai</a:t>
            </a:r>
          </a:p>
          <a:p>
            <a:r>
              <a:rPr lang="fr-FR" b="1" i="1" dirty="0" err="1">
                <a:solidFill>
                  <a:srgbClr val="1F497D"/>
                </a:solidFill>
              </a:rPr>
              <a:t>assertFalse</a:t>
            </a:r>
            <a:r>
              <a:rPr lang="fr-FR" b="1" i="1" dirty="0">
                <a:solidFill>
                  <a:srgbClr val="1F497D"/>
                </a:solidFill>
              </a:rPr>
              <a:t>(</a:t>
            </a:r>
            <a:r>
              <a:rPr lang="fr-FR" b="1" i="1" dirty="0" err="1">
                <a:solidFill>
                  <a:srgbClr val="1F497D"/>
                </a:solidFill>
              </a:rPr>
              <a:t>boolean</a:t>
            </a:r>
            <a:r>
              <a:rPr lang="fr-FR" b="1" i="1" dirty="0">
                <a:solidFill>
                  <a:srgbClr val="1F497D"/>
                </a:solidFill>
              </a:rPr>
              <a:t>) </a:t>
            </a:r>
            <a:r>
              <a:rPr lang="fr-FR" dirty="0" smtClean="0"/>
              <a:t>: </a:t>
            </a:r>
          </a:p>
          <a:p>
            <a:pPr lvl="1"/>
            <a:r>
              <a:rPr lang="fr-FR" dirty="0" smtClean="0"/>
              <a:t>Tester si la condition est fausse</a:t>
            </a:r>
          </a:p>
          <a:p>
            <a:r>
              <a:rPr lang="fr-FR" b="1" i="1" dirty="0" err="1">
                <a:solidFill>
                  <a:srgbClr val="1F497D"/>
                </a:solidFill>
              </a:rPr>
              <a:t>fail</a:t>
            </a:r>
            <a:r>
              <a:rPr lang="fr-FR" b="1" i="1" dirty="0">
                <a:solidFill>
                  <a:srgbClr val="1F497D"/>
                </a:solidFill>
              </a:rPr>
              <a:t>() </a:t>
            </a:r>
            <a:r>
              <a:rPr lang="fr-FR" dirty="0" smtClean="0"/>
              <a:t>: faire échouer le test quelque soit la situation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B42D-6469-AB45-8AD9-3A2253B5CDC9}" type="datetime1">
              <a:rPr lang="fr-FR" smtClean="0"/>
              <a:t>28/08/13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Manuele Kirsch Pinheiro - CRI/UP1 - mkirschpin@univ-paris1.fr</a:t>
            </a:r>
            <a:endParaRPr lang="fr-BE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Tester avec </a:t>
            </a:r>
            <a:r>
              <a:rPr lang="fr-FR" dirty="0" err="1"/>
              <a:t>JUnit</a:t>
            </a:r>
            <a:r>
              <a:rPr lang="fr-FR" dirty="0"/>
              <a:t> </a:t>
            </a:r>
            <a:r>
              <a:rPr lang="fr-FR" b="1" dirty="0">
                <a:solidFill>
                  <a:srgbClr val="1F497D"/>
                </a:solidFill>
              </a:rPr>
              <a:t>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47</a:t>
            </a:fld>
            <a:endParaRPr lang="fr-FR"/>
          </a:p>
        </p:txBody>
      </p:sp>
      <p:pic>
        <p:nvPicPr>
          <p:cNvPr id="7" name="Image 6" descr="LS00938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376" y="10904"/>
            <a:ext cx="408624" cy="56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77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Tester avec </a:t>
            </a:r>
            <a:r>
              <a:rPr lang="fr-FR" dirty="0" err="1"/>
              <a:t>JUnit</a:t>
            </a:r>
            <a:r>
              <a:rPr lang="fr-FR" dirty="0"/>
              <a:t> </a:t>
            </a:r>
            <a:r>
              <a:rPr lang="fr-FR" b="1" dirty="0">
                <a:solidFill>
                  <a:srgbClr val="1F497D"/>
                </a:solidFill>
              </a:rPr>
              <a:t>4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1F497D"/>
                </a:solidFill>
              </a:rPr>
              <a:t>Important !! </a:t>
            </a:r>
            <a:br>
              <a:rPr lang="fr-FR" b="1" dirty="0" smtClean="0">
                <a:solidFill>
                  <a:srgbClr val="1F497D"/>
                </a:solidFill>
              </a:rPr>
            </a:br>
            <a:r>
              <a:rPr lang="fr-FR" b="1" dirty="0" smtClean="0">
                <a:solidFill>
                  <a:srgbClr val="1F497D"/>
                </a:solidFill>
              </a:rPr>
              <a:t>Il faut bien penser son jeu de données !!!</a:t>
            </a:r>
          </a:p>
          <a:p>
            <a:pPr lvl="1"/>
            <a:r>
              <a:rPr lang="fr-FR" dirty="0" smtClean="0"/>
              <a:t>Penser aux situations réelles (ce qui peut arriver)</a:t>
            </a:r>
          </a:p>
          <a:p>
            <a:pPr lvl="1"/>
            <a:r>
              <a:rPr lang="fr-FR" dirty="0" smtClean="0"/>
              <a:t>Tester toutes les cas possibles (pas forcément tous les valeurs possibles)</a:t>
            </a:r>
          </a:p>
          <a:p>
            <a:pPr lvl="2"/>
            <a:r>
              <a:rPr lang="fr-FR" dirty="0" smtClean="0"/>
              <a:t>Valeurs négatifs, positifs, trop petites, trop grandes, zéro...  </a:t>
            </a:r>
          </a:p>
          <a:p>
            <a:pPr lvl="1"/>
            <a:r>
              <a:rPr lang="fr-FR" dirty="0" smtClean="0"/>
              <a:t>Utiliser le connaissance sur l’implémentation pour de tests complets </a:t>
            </a:r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68842-7567-9A44-AC60-BDD7761B9967}" type="datetime1">
              <a:rPr lang="fr-FR" smtClean="0"/>
              <a:t>28/08/13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48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pic>
        <p:nvPicPr>
          <p:cNvPr id="7" name="Image 6" descr="LS00938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376" y="10904"/>
            <a:ext cx="408624" cy="56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26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Tester avec </a:t>
            </a:r>
            <a:r>
              <a:rPr lang="fr-FR" dirty="0" err="1"/>
              <a:t>JUnit</a:t>
            </a:r>
            <a:r>
              <a:rPr lang="fr-FR" dirty="0"/>
              <a:t> </a:t>
            </a:r>
            <a:r>
              <a:rPr lang="fr-FR" b="1" dirty="0">
                <a:solidFill>
                  <a:srgbClr val="1F497D"/>
                </a:solidFill>
              </a:rPr>
              <a:t>4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68552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Sur </a:t>
            </a:r>
            <a:r>
              <a:rPr lang="fr-FR" dirty="0" err="1" smtClean="0"/>
              <a:t>NetBeans</a:t>
            </a:r>
            <a:r>
              <a:rPr lang="fr-FR" dirty="0" smtClean="0"/>
              <a:t> …</a:t>
            </a:r>
          </a:p>
          <a:p>
            <a:pPr lvl="1"/>
            <a:r>
              <a:rPr lang="fr-FR" dirty="0" smtClean="0"/>
              <a:t>On sélectionne la classe à tester</a:t>
            </a:r>
            <a:endParaRPr lang="fr-FR" dirty="0"/>
          </a:p>
          <a:p>
            <a:pPr lvl="2"/>
            <a:r>
              <a:rPr lang="fr-FR" dirty="0" smtClean="0"/>
              <a:t>Tools </a:t>
            </a:r>
            <a:r>
              <a:rPr lang="fr-FR" dirty="0" smtClean="0">
                <a:sym typeface="Wingdings"/>
              </a:rPr>
              <a:t> </a:t>
            </a:r>
            <a:r>
              <a:rPr lang="fr-FR" dirty="0" err="1" smtClean="0">
                <a:sym typeface="Wingdings"/>
              </a:rPr>
              <a:t>Create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JUnit</a:t>
            </a:r>
            <a:r>
              <a:rPr lang="fr-FR" dirty="0" smtClean="0">
                <a:sym typeface="Wingdings"/>
              </a:rPr>
              <a:t> tests …</a:t>
            </a:r>
          </a:p>
          <a:p>
            <a:pPr lvl="1"/>
            <a:r>
              <a:rPr lang="fr-FR" dirty="0" smtClean="0">
                <a:sym typeface="Wingdings"/>
              </a:rPr>
              <a:t>On remplit les méthodes du </a:t>
            </a:r>
            <a:r>
              <a:rPr lang="fr-FR" dirty="0" err="1" smtClean="0">
                <a:sym typeface="Wingdings"/>
              </a:rPr>
              <a:t>TestCase</a:t>
            </a:r>
            <a:endParaRPr lang="fr-FR" dirty="0" smtClean="0">
              <a:sym typeface="Wingdings"/>
            </a:endParaRPr>
          </a:p>
          <a:p>
            <a:pPr lvl="1"/>
            <a:r>
              <a:rPr lang="fr-FR" dirty="0" smtClean="0">
                <a:sym typeface="Wingdings"/>
              </a:rPr>
              <a:t>On exécute les </a:t>
            </a:r>
            <a:r>
              <a:rPr lang="fr-FR" dirty="0" err="1" smtClean="0">
                <a:sym typeface="Wingdings"/>
              </a:rPr>
              <a:t>TestCases</a:t>
            </a:r>
            <a:r>
              <a:rPr lang="fr-FR" dirty="0" smtClean="0">
                <a:sym typeface="Wingdings"/>
              </a:rPr>
              <a:t> </a:t>
            </a:r>
          </a:p>
          <a:p>
            <a:pPr lvl="2"/>
            <a:r>
              <a:rPr lang="fr-FR" dirty="0" err="1" smtClean="0">
                <a:sym typeface="Wingdings"/>
              </a:rPr>
              <a:t>Run</a:t>
            </a:r>
            <a:r>
              <a:rPr lang="fr-FR" dirty="0" smtClean="0">
                <a:sym typeface="Wingdings"/>
              </a:rPr>
              <a:t>  Test Projet 	(pour exécuter tous les </a:t>
            </a:r>
            <a:r>
              <a:rPr lang="fr-FR" dirty="0" err="1">
                <a:sym typeface="Wingdings"/>
              </a:rPr>
              <a:t>T</a:t>
            </a:r>
            <a:r>
              <a:rPr lang="fr-FR" dirty="0" err="1" smtClean="0">
                <a:sym typeface="Wingdings"/>
              </a:rPr>
              <a:t>estCase</a:t>
            </a:r>
            <a:r>
              <a:rPr lang="fr-FR" dirty="0" smtClean="0">
                <a:sym typeface="Wingdings"/>
              </a:rPr>
              <a:t>)</a:t>
            </a:r>
          </a:p>
          <a:p>
            <a:pPr lvl="2"/>
            <a:r>
              <a:rPr lang="fr-FR" dirty="0" err="1" smtClean="0"/>
              <a:t>Run</a:t>
            </a:r>
            <a:r>
              <a:rPr lang="fr-FR" dirty="0" smtClean="0"/>
              <a:t> </a:t>
            </a:r>
            <a:r>
              <a:rPr lang="fr-FR" dirty="0" smtClean="0">
                <a:sym typeface="Wingdings"/>
              </a:rPr>
              <a:t> Test File 		(pour exécuter un seul </a:t>
            </a:r>
            <a:r>
              <a:rPr lang="fr-FR" dirty="0" err="1" smtClean="0">
                <a:sym typeface="Wingdings"/>
              </a:rPr>
              <a:t>TestCase</a:t>
            </a:r>
            <a:r>
              <a:rPr lang="fr-FR" dirty="0" smtClean="0">
                <a:sym typeface="Wingdings"/>
              </a:rPr>
              <a:t>)</a:t>
            </a:r>
          </a:p>
          <a:p>
            <a:pPr marL="457200" lvl="1" indent="0">
              <a:buNone/>
            </a:pPr>
            <a:r>
              <a:rPr lang="fr-FR" dirty="0" smtClean="0">
                <a:sym typeface="Wingdings"/>
              </a:rPr>
              <a:t>ou</a:t>
            </a:r>
          </a:p>
          <a:p>
            <a:pPr lvl="1"/>
            <a:r>
              <a:rPr lang="fr-FR" dirty="0" smtClean="0">
                <a:sym typeface="Wingdings"/>
              </a:rPr>
              <a:t>On exécute le(s) </a:t>
            </a:r>
            <a:r>
              <a:rPr lang="fr-FR" dirty="0" err="1" smtClean="0">
                <a:sym typeface="Wingdings"/>
              </a:rPr>
              <a:t>TestSuite</a:t>
            </a:r>
            <a:endParaRPr lang="fr-FR" dirty="0" smtClean="0">
              <a:sym typeface="Wingdings"/>
            </a:endParaRPr>
          </a:p>
          <a:p>
            <a:pPr lvl="2"/>
            <a:r>
              <a:rPr lang="fr-FR" dirty="0" err="1" smtClean="0">
                <a:sym typeface="Wingdings"/>
              </a:rPr>
              <a:t>Run</a:t>
            </a:r>
            <a:r>
              <a:rPr lang="fr-FR" dirty="0" smtClean="0">
                <a:sym typeface="Wingdings"/>
              </a:rPr>
              <a:t>  Test File (ou </a:t>
            </a:r>
            <a:r>
              <a:rPr lang="fr-FR" dirty="0" err="1" smtClean="0">
                <a:sym typeface="Wingdings"/>
              </a:rPr>
              <a:t>Run</a:t>
            </a:r>
            <a:r>
              <a:rPr lang="fr-FR" dirty="0" smtClean="0">
                <a:sym typeface="Wingdings"/>
              </a:rPr>
              <a:t> File)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94C7-48E6-5A4B-BFB1-5B6A3EA4F00D}" type="datetime1">
              <a:rPr lang="fr-FR" smtClean="0"/>
              <a:t>28/08/13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49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864" y="661638"/>
            <a:ext cx="5524624" cy="60797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504195"/>
            <a:ext cx="8892480" cy="2237173"/>
          </a:xfrm>
          <a:prstGeom prst="rect">
            <a:avLst/>
          </a:prstGeom>
          <a:ln w="38100" cap="sq">
            <a:solidFill>
              <a:srgbClr val="1F497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 10" descr="LS00938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376" y="10904"/>
            <a:ext cx="408624" cy="56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6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-2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Concepts de base en Java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61FE1-9D05-46A7-9D4B-0EAE232585BD}" type="slidenum">
              <a:rPr lang="fr-FR"/>
              <a:pPr>
                <a:defRPr/>
              </a:pPr>
              <a:t>5</a:t>
            </a:fld>
            <a:endParaRPr lang="fr-FR" dirty="0"/>
          </a:p>
        </p:txBody>
      </p:sp>
      <p:pic>
        <p:nvPicPr>
          <p:cNvPr id="614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372" y="836712"/>
            <a:ext cx="6119812" cy="5934075"/>
          </a:xfrm>
        </p:spPr>
      </p:pic>
      <p:cxnSp>
        <p:nvCxnSpPr>
          <p:cNvPr id="8" name="Straight Arrow Connector 7"/>
          <p:cNvCxnSpPr>
            <a:endCxn id="9" idx="1"/>
          </p:cNvCxnSpPr>
          <p:nvPr/>
        </p:nvCxnSpPr>
        <p:spPr>
          <a:xfrm>
            <a:off x="1928813" y="1000125"/>
            <a:ext cx="3000375" cy="87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929188" y="857250"/>
            <a:ext cx="2281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 b="1">
                <a:solidFill>
                  <a:schemeClr val="tx2"/>
                </a:solidFill>
              </a:rPr>
              <a:t>package</a:t>
            </a:r>
            <a:r>
              <a:rPr lang="fr-FR" sz="2400"/>
              <a:t> review; </a:t>
            </a:r>
          </a:p>
        </p:txBody>
      </p:sp>
      <p:cxnSp>
        <p:nvCxnSpPr>
          <p:cNvPr id="10" name="Straight Arrow Connector 9"/>
          <p:cNvCxnSpPr>
            <a:endCxn id="11" idx="1"/>
          </p:cNvCxnSpPr>
          <p:nvPr/>
        </p:nvCxnSpPr>
        <p:spPr>
          <a:xfrm>
            <a:off x="3071813" y="1357313"/>
            <a:ext cx="2357437" cy="873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429250" y="1214438"/>
            <a:ext cx="3670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 b="1">
                <a:solidFill>
                  <a:schemeClr val="tx2"/>
                </a:solidFill>
              </a:rPr>
              <a:t>import </a:t>
            </a:r>
            <a:r>
              <a:rPr lang="fr-FR" sz="2200"/>
              <a:t>java.text.DateFormat; </a:t>
            </a:r>
          </a:p>
        </p:txBody>
      </p:sp>
      <p:cxnSp>
        <p:nvCxnSpPr>
          <p:cNvPr id="13" name="Straight Arrow Connector 12"/>
          <p:cNvCxnSpPr>
            <a:endCxn id="14" idx="1"/>
          </p:cNvCxnSpPr>
          <p:nvPr/>
        </p:nvCxnSpPr>
        <p:spPr>
          <a:xfrm flipV="1">
            <a:off x="2933700" y="2730500"/>
            <a:ext cx="2281238" cy="222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214938" y="2500313"/>
            <a:ext cx="2419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 b="1">
                <a:solidFill>
                  <a:schemeClr val="tx2"/>
                </a:solidFill>
              </a:rPr>
              <a:t>class </a:t>
            </a:r>
            <a:r>
              <a:rPr lang="fr-FR" sz="2400"/>
              <a:t>HelloWorld </a:t>
            </a:r>
          </a:p>
        </p:txBody>
      </p:sp>
      <p:sp>
        <p:nvSpPr>
          <p:cNvPr id="16" name="Right Bracket 15"/>
          <p:cNvSpPr/>
          <p:nvPr/>
        </p:nvSpPr>
        <p:spPr>
          <a:xfrm>
            <a:off x="5572125" y="2928938"/>
            <a:ext cx="357188" cy="3786187"/>
          </a:xfrm>
          <a:prstGeom prst="rightBracket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7" name="Straight Arrow Connector 16"/>
          <p:cNvCxnSpPr>
            <a:endCxn id="18" idx="1"/>
          </p:cNvCxnSpPr>
          <p:nvPr/>
        </p:nvCxnSpPr>
        <p:spPr>
          <a:xfrm>
            <a:off x="2357438" y="3214688"/>
            <a:ext cx="3929062" cy="158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286500" y="3143250"/>
            <a:ext cx="2786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/>
              <a:t>Attribut « message » </a:t>
            </a:r>
          </a:p>
        </p:txBody>
      </p:sp>
      <p:cxnSp>
        <p:nvCxnSpPr>
          <p:cNvPr id="25" name="Straight Arrow Connector 24"/>
          <p:cNvCxnSpPr>
            <a:endCxn id="26" idx="1"/>
          </p:cNvCxnSpPr>
          <p:nvPr/>
        </p:nvCxnSpPr>
        <p:spPr>
          <a:xfrm>
            <a:off x="3929063" y="3929063"/>
            <a:ext cx="2286000" cy="555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215063" y="3752850"/>
            <a:ext cx="2786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/>
              <a:t>Constructeur</a:t>
            </a:r>
          </a:p>
        </p:txBody>
      </p:sp>
      <p:cxnSp>
        <p:nvCxnSpPr>
          <p:cNvPr id="28" name="Straight Arrow Connector 27"/>
          <p:cNvCxnSpPr>
            <a:endCxn id="29" idx="1"/>
          </p:cNvCxnSpPr>
          <p:nvPr/>
        </p:nvCxnSpPr>
        <p:spPr>
          <a:xfrm>
            <a:off x="4429125" y="5357813"/>
            <a:ext cx="1643063" cy="15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072188" y="5143500"/>
            <a:ext cx="3071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/>
              <a:t>Méthode « showMe » </a:t>
            </a:r>
          </a:p>
        </p:txBody>
      </p:sp>
      <p:cxnSp>
        <p:nvCxnSpPr>
          <p:cNvPr id="32" name="Straight Arrow Connector 31"/>
          <p:cNvCxnSpPr>
            <a:endCxn id="33" idx="1"/>
          </p:cNvCxnSpPr>
          <p:nvPr/>
        </p:nvCxnSpPr>
        <p:spPr>
          <a:xfrm flipV="1">
            <a:off x="5000625" y="6202363"/>
            <a:ext cx="1143000" cy="2270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143625" y="5786438"/>
            <a:ext cx="27860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/>
              <a:t>Méthode de classe</a:t>
            </a:r>
          </a:p>
          <a:p>
            <a:r>
              <a:rPr lang="fr-FR" sz="2400" b="1">
                <a:solidFill>
                  <a:schemeClr val="tx2"/>
                </a:solidFill>
              </a:rPr>
              <a:t>static </a:t>
            </a:r>
          </a:p>
        </p:txBody>
      </p:sp>
      <p:cxnSp>
        <p:nvCxnSpPr>
          <p:cNvPr id="36" name="Straight Arrow Connector 35"/>
          <p:cNvCxnSpPr>
            <a:endCxn id="37" idx="1"/>
          </p:cNvCxnSpPr>
          <p:nvPr/>
        </p:nvCxnSpPr>
        <p:spPr>
          <a:xfrm flipV="1">
            <a:off x="5214938" y="2087563"/>
            <a:ext cx="928687" cy="555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143625" y="1857375"/>
            <a:ext cx="300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/>
              <a:t>Commentaire JavaDoc</a:t>
            </a:r>
          </a:p>
        </p:txBody>
      </p:sp>
      <p:cxnSp>
        <p:nvCxnSpPr>
          <p:cNvPr id="40" name="Straight Arrow Connector 39"/>
          <p:cNvCxnSpPr>
            <a:endCxn id="41" idx="1"/>
          </p:cNvCxnSpPr>
          <p:nvPr/>
        </p:nvCxnSpPr>
        <p:spPr>
          <a:xfrm flipV="1">
            <a:off x="5429250" y="4516438"/>
            <a:ext cx="642938" cy="555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072188" y="4286250"/>
            <a:ext cx="300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/>
              <a:t>Commentaire JavaDoc</a:t>
            </a:r>
          </a:p>
        </p:txBody>
      </p:sp>
      <p:pic>
        <p:nvPicPr>
          <p:cNvPr id="27" name="Image 26" descr="LS00938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376" y="10904"/>
            <a:ext cx="408624" cy="56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18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16" grpId="0" animBg="1"/>
      <p:bldP spid="16" grpId="1" animBg="1"/>
      <p:bldP spid="18" grpId="0"/>
      <p:bldP spid="26" grpId="0"/>
      <p:bldP spid="29" grpId="0"/>
      <p:bldP spid="33" grpId="0"/>
      <p:bldP spid="37" grpId="0"/>
      <p:bldP spid="4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Construire les tests </a:t>
            </a:r>
            <a:r>
              <a:rPr lang="fr-FR" dirty="0" err="1" smtClean="0"/>
              <a:t>JUnit</a:t>
            </a:r>
            <a:r>
              <a:rPr lang="fr-FR" dirty="0" smtClean="0"/>
              <a:t> pour la classe </a:t>
            </a:r>
            <a:r>
              <a:rPr lang="fr-FR" dirty="0" err="1" smtClean="0"/>
              <a:t>Factorial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015B3-16A3-4905-B4F3-EB38921B7931}" type="datetime1">
              <a:rPr lang="fr-FR" smtClean="0"/>
              <a:t>28/08/13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50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67544" y="2924944"/>
            <a:ext cx="6624736" cy="317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public class Factorial </a:t>
            </a:r>
            <a:r>
              <a:rPr lang="en-US" sz="2000" b="1" dirty="0" smtClean="0"/>
              <a:t>{</a:t>
            </a:r>
          </a:p>
          <a:p>
            <a:r>
              <a:rPr lang="en-US" sz="2000" b="1" dirty="0" smtClean="0"/>
              <a:t>    public </a:t>
            </a:r>
            <a:r>
              <a:rPr lang="en-US" sz="2000" b="1" dirty="0"/>
              <a:t>static </a:t>
            </a:r>
            <a:r>
              <a:rPr lang="en-US" sz="2000" b="1" dirty="0" err="1"/>
              <a:t>int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1F497D"/>
                </a:solidFill>
              </a:rPr>
              <a:t>factorial</a:t>
            </a:r>
            <a:r>
              <a:rPr lang="en-US" sz="2000" b="1" dirty="0"/>
              <a:t>(</a:t>
            </a:r>
            <a:r>
              <a:rPr lang="en-US" sz="2000" b="1" dirty="0" err="1"/>
              <a:t>int</a:t>
            </a:r>
            <a:r>
              <a:rPr lang="en-US" sz="2000" b="1" dirty="0"/>
              <a:t> n) </a:t>
            </a:r>
            <a:endParaRPr lang="en-US" sz="2000" b="1" dirty="0" smtClean="0"/>
          </a:p>
          <a:p>
            <a:r>
              <a:rPr lang="en-US" sz="2000" b="1" dirty="0">
                <a:solidFill>
                  <a:srgbClr val="1F497D"/>
                </a:solidFill>
              </a:rPr>
              <a:t>	</a:t>
            </a:r>
            <a:r>
              <a:rPr lang="en-US" sz="2000" b="1" dirty="0" smtClean="0">
                <a:solidFill>
                  <a:srgbClr val="1F497D"/>
                </a:solidFill>
              </a:rPr>
              <a:t>	     throws</a:t>
            </a:r>
            <a:r>
              <a:rPr lang="en-US" sz="2000" b="1" dirty="0" smtClean="0"/>
              <a:t> </a:t>
            </a:r>
            <a:r>
              <a:rPr lang="en-US" sz="2000" b="1" dirty="0" err="1">
                <a:solidFill>
                  <a:srgbClr val="1F497D"/>
                </a:solidFill>
              </a:rPr>
              <a:t>NegativeFactorialException</a:t>
            </a:r>
            <a:r>
              <a:rPr lang="en-US" sz="2000" b="1" dirty="0"/>
              <a:t> {</a:t>
            </a:r>
          </a:p>
          <a:p>
            <a:r>
              <a:rPr lang="en-US" sz="2000" dirty="0"/>
              <a:t>   </a:t>
            </a:r>
            <a:r>
              <a:rPr lang="en-US" sz="2000" dirty="0" smtClean="0"/>
              <a:t>	 </a:t>
            </a:r>
            <a:r>
              <a:rPr lang="en-US" sz="2000" dirty="0" err="1"/>
              <a:t>int</a:t>
            </a:r>
            <a:r>
              <a:rPr lang="en-US" sz="2000" dirty="0"/>
              <a:t> f = 1</a:t>
            </a:r>
            <a:r>
              <a:rPr lang="en-US" sz="2000" dirty="0" smtClean="0"/>
              <a:t>;</a:t>
            </a:r>
            <a:endParaRPr lang="en-US" sz="2000" dirty="0"/>
          </a:p>
          <a:p>
            <a:r>
              <a:rPr lang="en-US" sz="2000" dirty="0"/>
              <a:t>       </a:t>
            </a:r>
            <a:r>
              <a:rPr lang="en-US" sz="2000" dirty="0" smtClean="0"/>
              <a:t>	 </a:t>
            </a:r>
            <a:r>
              <a:rPr lang="en-US" sz="2000" dirty="0"/>
              <a:t>if (n &lt; 0) </a:t>
            </a:r>
          </a:p>
          <a:p>
            <a:r>
              <a:rPr lang="en-US" sz="2000" dirty="0"/>
              <a:t>          </a:t>
            </a:r>
            <a:r>
              <a:rPr lang="en-US" sz="2000" dirty="0" smtClean="0"/>
              <a:t>		throw </a:t>
            </a:r>
            <a:r>
              <a:rPr lang="en-US" sz="2000" dirty="0"/>
              <a:t>new </a:t>
            </a:r>
            <a:r>
              <a:rPr lang="en-US" sz="2000" dirty="0" err="1"/>
              <a:t>NegativeFactorialException</a:t>
            </a:r>
            <a:r>
              <a:rPr lang="en-US" sz="2000" dirty="0"/>
              <a:t>(n)</a:t>
            </a:r>
            <a:r>
              <a:rPr lang="en-US" sz="2000" dirty="0" smtClean="0"/>
              <a:t>;       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	for </a:t>
            </a:r>
            <a:r>
              <a:rPr lang="en-US" sz="2000" dirty="0"/>
              <a:t>(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= 1; </a:t>
            </a:r>
            <a:r>
              <a:rPr lang="en-US" sz="2000" dirty="0" err="1"/>
              <a:t>i</a:t>
            </a:r>
            <a:r>
              <a:rPr lang="en-US" sz="2000" dirty="0"/>
              <a:t> &lt;= n; </a:t>
            </a:r>
            <a:r>
              <a:rPr lang="en-US" sz="2000" dirty="0" err="1"/>
              <a:t>i</a:t>
            </a:r>
            <a:r>
              <a:rPr lang="en-US" sz="2000" dirty="0"/>
              <a:t>++) </a:t>
            </a:r>
            <a:r>
              <a:rPr lang="en-US" sz="2000" dirty="0" smtClean="0"/>
              <a:t>  f </a:t>
            </a:r>
            <a:r>
              <a:rPr lang="en-US" sz="2000" dirty="0"/>
              <a:t>*= </a:t>
            </a:r>
            <a:r>
              <a:rPr lang="en-US" sz="2000" dirty="0" smtClean="0"/>
              <a:t>I;</a:t>
            </a:r>
            <a:endParaRPr lang="en-US" sz="2000" dirty="0"/>
          </a:p>
          <a:p>
            <a:r>
              <a:rPr lang="en-US" sz="2000" dirty="0"/>
              <a:t>        </a:t>
            </a:r>
            <a:r>
              <a:rPr lang="en-US" sz="2000" dirty="0" smtClean="0"/>
              <a:t>	return </a:t>
            </a:r>
            <a:r>
              <a:rPr lang="en-US" sz="2000" dirty="0"/>
              <a:t>f;</a:t>
            </a:r>
          </a:p>
          <a:p>
            <a:r>
              <a:rPr lang="en-US" sz="2000" dirty="0"/>
              <a:t>    }</a:t>
            </a:r>
          </a:p>
          <a:p>
            <a:r>
              <a:rPr lang="en-US" sz="2000" dirty="0"/>
              <a:t>}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760943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Design Patterns (</a:t>
            </a:r>
            <a:r>
              <a:rPr lang="fr-FR" b="1" dirty="0" smtClean="0">
                <a:solidFill>
                  <a:srgbClr val="1F497D"/>
                </a:solidFill>
              </a:rPr>
              <a:t>Complexité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76800"/>
          </a:xfrm>
        </p:spPr>
        <p:txBody>
          <a:bodyPr/>
          <a:lstStyle/>
          <a:p>
            <a:r>
              <a:rPr lang="fr-FR" b="1" dirty="0" smtClean="0">
                <a:solidFill>
                  <a:srgbClr val="1F497D"/>
                </a:solidFill>
              </a:rPr>
              <a:t>Complexité </a:t>
            </a:r>
            <a:endParaRPr lang="fr-FR" b="1" dirty="0">
              <a:solidFill>
                <a:srgbClr val="1F497D"/>
              </a:solidFill>
              <a:sym typeface="Wingdings"/>
            </a:endParaRPr>
          </a:p>
          <a:p>
            <a:pPr lvl="1"/>
            <a:r>
              <a:rPr lang="fr-FR" dirty="0" smtClean="0">
                <a:sym typeface="Wingdings"/>
              </a:rPr>
              <a:t>Bien </a:t>
            </a:r>
            <a:r>
              <a:rPr lang="fr-FR" b="1" dirty="0" smtClean="0">
                <a:sym typeface="Wingdings"/>
              </a:rPr>
              <a:t>décomposer en module réutilisables</a:t>
            </a:r>
          </a:p>
          <a:p>
            <a:pPr lvl="1"/>
            <a:r>
              <a:rPr lang="fr-FR" dirty="0" smtClean="0">
                <a:sym typeface="Wingdings"/>
              </a:rPr>
              <a:t>Bien </a:t>
            </a:r>
            <a:r>
              <a:rPr lang="fr-FR" b="1" dirty="0" smtClean="0">
                <a:solidFill>
                  <a:srgbClr val="1F497D"/>
                </a:solidFill>
                <a:sym typeface="Wingdings"/>
              </a:rPr>
              <a:t>identifier</a:t>
            </a:r>
            <a:r>
              <a:rPr lang="fr-FR" dirty="0" smtClean="0">
                <a:sym typeface="Wingdings"/>
              </a:rPr>
              <a:t> et </a:t>
            </a:r>
            <a:r>
              <a:rPr lang="fr-FR" b="1" dirty="0" smtClean="0">
                <a:solidFill>
                  <a:srgbClr val="1F497D"/>
                </a:solidFill>
                <a:sym typeface="Wingdings"/>
              </a:rPr>
              <a:t>séparer</a:t>
            </a:r>
            <a:r>
              <a:rPr lang="fr-FR" dirty="0" smtClean="0">
                <a:sym typeface="Wingdings"/>
              </a:rPr>
              <a:t> les </a:t>
            </a:r>
            <a:r>
              <a:rPr lang="fr-FR" b="1" dirty="0" smtClean="0">
                <a:solidFill>
                  <a:srgbClr val="1F497D"/>
                </a:solidFill>
                <a:sym typeface="Wingdings"/>
              </a:rPr>
              <a:t>responsabilités</a:t>
            </a:r>
            <a:r>
              <a:rPr lang="fr-FR" dirty="0" smtClean="0">
                <a:sym typeface="Wingdings"/>
              </a:rPr>
              <a:t> / les </a:t>
            </a:r>
            <a:r>
              <a:rPr lang="fr-FR" b="1" dirty="0" smtClean="0">
                <a:solidFill>
                  <a:srgbClr val="1F497D"/>
                </a:solidFill>
                <a:sym typeface="Wingdings"/>
              </a:rPr>
              <a:t>entités</a:t>
            </a:r>
            <a:r>
              <a:rPr lang="fr-FR" dirty="0" smtClean="0">
                <a:sym typeface="Wingdings"/>
              </a:rPr>
              <a:t> </a:t>
            </a:r>
          </a:p>
          <a:p>
            <a:pPr marL="274320" lvl="1" indent="0" algn="ctr">
              <a:buNone/>
            </a:pPr>
            <a:r>
              <a:rPr lang="fr-FR" dirty="0" smtClean="0"/>
              <a:t>Il faut trouver le juste milieu…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28/08/13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51</a:t>
            </a:fld>
            <a:endParaRPr lang="fr-FR"/>
          </a:p>
        </p:txBody>
      </p:sp>
      <p:grpSp>
        <p:nvGrpSpPr>
          <p:cNvPr id="20" name="Grouper 19"/>
          <p:cNvGrpSpPr/>
          <p:nvPr/>
        </p:nvGrpSpPr>
        <p:grpSpPr>
          <a:xfrm>
            <a:off x="555214" y="4437112"/>
            <a:ext cx="2243656" cy="1296144"/>
            <a:chOff x="611560" y="4437112"/>
            <a:chExt cx="2243656" cy="1296144"/>
          </a:xfrm>
        </p:grpSpPr>
        <p:sp>
          <p:nvSpPr>
            <p:cNvPr id="13" name="Rectangle 12"/>
            <p:cNvSpPr/>
            <p:nvPr/>
          </p:nvSpPr>
          <p:spPr>
            <a:xfrm>
              <a:off x="611560" y="4437112"/>
              <a:ext cx="792088" cy="1296144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55576" y="5157192"/>
              <a:ext cx="504056" cy="50405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55576" y="4581128"/>
              <a:ext cx="504056" cy="50405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à coins arrondis 6"/>
            <p:cNvSpPr/>
            <p:nvPr/>
          </p:nvSpPr>
          <p:spPr>
            <a:xfrm>
              <a:off x="863588" y="4658652"/>
              <a:ext cx="288032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à coins arrondis 7"/>
            <p:cNvSpPr/>
            <p:nvPr/>
          </p:nvSpPr>
          <p:spPr>
            <a:xfrm>
              <a:off x="863588" y="4874676"/>
              <a:ext cx="288032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863588" y="5229200"/>
              <a:ext cx="288032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863588" y="5445224"/>
              <a:ext cx="288032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445989" y="4509120"/>
              <a:ext cx="112947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FR" dirty="0" err="1" smtClean="0"/>
                <a:t>saisieNote</a:t>
              </a:r>
              <a:endParaRPr lang="fr-FR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445989" y="4808185"/>
              <a:ext cx="140922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FR" dirty="0" err="1" smtClean="0"/>
                <a:t>afficherNote</a:t>
              </a:r>
              <a:endParaRPr lang="fr-FR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445989" y="5168225"/>
              <a:ext cx="999072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FR" dirty="0" err="1" smtClean="0"/>
                <a:t>estAdmis</a:t>
              </a:r>
              <a:endParaRPr lang="fr-FR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445989" y="5445224"/>
              <a:ext cx="1397819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fr-FR" dirty="0" err="1" smtClean="0"/>
                <a:t>calculerMoy</a:t>
              </a:r>
              <a:endParaRPr lang="fr-FR" dirty="0"/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110610" y="3964994"/>
            <a:ext cx="3021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Trop de responsabilités</a:t>
            </a:r>
            <a:endParaRPr lang="fr-FR" sz="20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539552" y="5818038"/>
            <a:ext cx="2180084" cy="92333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FR" sz="2000" b="1" dirty="0" smtClean="0"/>
              <a:t>Faible cohésion </a:t>
            </a:r>
          </a:p>
          <a:p>
            <a:pPr algn="ctr"/>
            <a:r>
              <a:rPr lang="fr-FR" sz="2000" b="1" dirty="0" smtClean="0"/>
              <a:t>Faible modularité </a:t>
            </a:r>
          </a:p>
          <a:p>
            <a:pPr algn="ctr"/>
            <a:r>
              <a:rPr lang="fr-FR" sz="2000" b="1" dirty="0" smtClean="0"/>
              <a:t>Réutilisation difficile</a:t>
            </a:r>
            <a:endParaRPr lang="fr-FR" sz="2000" b="1" dirty="0"/>
          </a:p>
        </p:txBody>
      </p:sp>
      <p:grpSp>
        <p:nvGrpSpPr>
          <p:cNvPr id="38" name="Grouper 37"/>
          <p:cNvGrpSpPr/>
          <p:nvPr/>
        </p:nvGrpSpPr>
        <p:grpSpPr>
          <a:xfrm>
            <a:off x="7023184" y="4545124"/>
            <a:ext cx="1584176" cy="1080120"/>
            <a:chOff x="7308304" y="4221088"/>
            <a:chExt cx="1584176" cy="1080120"/>
          </a:xfrm>
        </p:grpSpPr>
        <p:sp>
          <p:nvSpPr>
            <p:cNvPr id="33" name="Rectangle 32"/>
            <p:cNvSpPr/>
            <p:nvPr/>
          </p:nvSpPr>
          <p:spPr>
            <a:xfrm>
              <a:off x="7308304" y="4221088"/>
              <a:ext cx="720080" cy="432048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172400" y="4221088"/>
              <a:ext cx="720080" cy="432048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416316" y="4293096"/>
              <a:ext cx="504056" cy="2880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280412" y="4293096"/>
              <a:ext cx="504056" cy="2880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à coins arrondis 23"/>
            <p:cNvSpPr/>
            <p:nvPr/>
          </p:nvSpPr>
          <p:spPr>
            <a:xfrm>
              <a:off x="8388424" y="4365104"/>
              <a:ext cx="288032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à coins arrondis 24"/>
            <p:cNvSpPr/>
            <p:nvPr/>
          </p:nvSpPr>
          <p:spPr>
            <a:xfrm>
              <a:off x="7524328" y="4370620"/>
              <a:ext cx="288032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172400" y="4869160"/>
              <a:ext cx="720080" cy="432048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280412" y="4941168"/>
              <a:ext cx="504056" cy="2880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à coins arrondis 26"/>
            <p:cNvSpPr/>
            <p:nvPr/>
          </p:nvSpPr>
          <p:spPr>
            <a:xfrm>
              <a:off x="8388424" y="5013176"/>
              <a:ext cx="288032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308304" y="4869160"/>
              <a:ext cx="720080" cy="432048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416316" y="4941168"/>
              <a:ext cx="504056" cy="288032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à coins arrondis 25"/>
            <p:cNvSpPr/>
            <p:nvPr/>
          </p:nvSpPr>
          <p:spPr>
            <a:xfrm>
              <a:off x="7524328" y="5013176"/>
              <a:ext cx="288032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9" name="ZoneTexte 38"/>
          <p:cNvSpPr txBox="1"/>
          <p:nvPr/>
        </p:nvSpPr>
        <p:spPr>
          <a:xfrm>
            <a:off x="6779109" y="4037002"/>
            <a:ext cx="2072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Trop fragmenté</a:t>
            </a:r>
            <a:endParaRPr lang="fr-FR" sz="2000" b="1" dirty="0"/>
          </a:p>
        </p:txBody>
      </p:sp>
      <p:sp>
        <p:nvSpPr>
          <p:cNvPr id="40" name="ZoneTexte 39"/>
          <p:cNvSpPr txBox="1"/>
          <p:nvPr/>
        </p:nvSpPr>
        <p:spPr>
          <a:xfrm>
            <a:off x="6725229" y="5733256"/>
            <a:ext cx="2180084" cy="92333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00"/>
                </a:solidFill>
              </a:rPr>
              <a:t>Modules incomplets</a:t>
            </a:r>
          </a:p>
          <a:p>
            <a:pPr algn="ctr"/>
            <a:r>
              <a:rPr lang="fr-FR" sz="2000" b="1" dirty="0" smtClean="0">
                <a:solidFill>
                  <a:srgbClr val="000000"/>
                </a:solidFill>
              </a:rPr>
              <a:t>Forte couplage</a:t>
            </a:r>
          </a:p>
          <a:p>
            <a:pPr algn="ctr"/>
            <a:r>
              <a:rPr lang="fr-FR" sz="2000" b="1" dirty="0">
                <a:solidFill>
                  <a:srgbClr val="000000"/>
                </a:solidFill>
              </a:rPr>
              <a:t>R</a:t>
            </a:r>
            <a:r>
              <a:rPr lang="fr-FR" sz="2000" b="1" dirty="0" smtClean="0">
                <a:solidFill>
                  <a:srgbClr val="000000"/>
                </a:solidFill>
              </a:rPr>
              <a:t>éutilisation difficile</a:t>
            </a:r>
            <a:endParaRPr lang="fr-FR" sz="2000" b="1" dirty="0">
              <a:solidFill>
                <a:srgbClr val="000000"/>
              </a:solidFill>
            </a:endParaRPr>
          </a:p>
        </p:txBody>
      </p:sp>
      <p:grpSp>
        <p:nvGrpSpPr>
          <p:cNvPr id="56" name="Grouper 55"/>
          <p:cNvGrpSpPr/>
          <p:nvPr/>
        </p:nvGrpSpPr>
        <p:grpSpPr>
          <a:xfrm>
            <a:off x="3995936" y="4437112"/>
            <a:ext cx="720080" cy="648072"/>
            <a:chOff x="3635896" y="4293096"/>
            <a:chExt cx="720080" cy="648072"/>
          </a:xfrm>
        </p:grpSpPr>
        <p:sp>
          <p:nvSpPr>
            <p:cNvPr id="43" name="Rectangle 42"/>
            <p:cNvSpPr/>
            <p:nvPr/>
          </p:nvSpPr>
          <p:spPr>
            <a:xfrm>
              <a:off x="3635896" y="4293096"/>
              <a:ext cx="720080" cy="64807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743908" y="4365104"/>
              <a:ext cx="504056" cy="50405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à coins arrondis 45"/>
            <p:cNvSpPr/>
            <p:nvPr/>
          </p:nvSpPr>
          <p:spPr>
            <a:xfrm>
              <a:off x="3851920" y="4442628"/>
              <a:ext cx="288032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à coins arrondis 46"/>
            <p:cNvSpPr/>
            <p:nvPr/>
          </p:nvSpPr>
          <p:spPr>
            <a:xfrm>
              <a:off x="3851920" y="4658652"/>
              <a:ext cx="288032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r 54"/>
          <p:cNvGrpSpPr/>
          <p:nvPr/>
        </p:nvGrpSpPr>
        <p:grpSpPr>
          <a:xfrm>
            <a:off x="4932040" y="5013176"/>
            <a:ext cx="720080" cy="648072"/>
            <a:chOff x="4355976" y="5733256"/>
            <a:chExt cx="720080" cy="648072"/>
          </a:xfrm>
        </p:grpSpPr>
        <p:sp>
          <p:nvSpPr>
            <p:cNvPr id="54" name="Rectangle 53"/>
            <p:cNvSpPr/>
            <p:nvPr/>
          </p:nvSpPr>
          <p:spPr>
            <a:xfrm>
              <a:off x="4355976" y="5733256"/>
              <a:ext cx="720080" cy="64807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463988" y="5805264"/>
              <a:ext cx="504056" cy="504056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à coins arrondis 47"/>
            <p:cNvSpPr/>
            <p:nvPr/>
          </p:nvSpPr>
          <p:spPr>
            <a:xfrm>
              <a:off x="4572000" y="5877272"/>
              <a:ext cx="288032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à coins arrondis 48"/>
            <p:cNvSpPr/>
            <p:nvPr/>
          </p:nvSpPr>
          <p:spPr>
            <a:xfrm>
              <a:off x="4572000" y="6093296"/>
              <a:ext cx="288032" cy="14401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0" name="ZoneTexte 49"/>
          <p:cNvSpPr txBox="1"/>
          <p:nvPr/>
        </p:nvSpPr>
        <p:spPr>
          <a:xfrm>
            <a:off x="4788024" y="4509120"/>
            <a:ext cx="60469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dirty="0" smtClean="0"/>
              <a:t>Saisie</a:t>
            </a:r>
            <a:endParaRPr lang="fr-FR" dirty="0"/>
          </a:p>
        </p:txBody>
      </p:sp>
      <p:sp>
        <p:nvSpPr>
          <p:cNvPr id="52" name="ZoneTexte 51"/>
          <p:cNvSpPr txBox="1"/>
          <p:nvPr/>
        </p:nvSpPr>
        <p:spPr>
          <a:xfrm>
            <a:off x="3851920" y="5301208"/>
            <a:ext cx="94959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dirty="0" smtClean="0"/>
              <a:t>Étudiant </a:t>
            </a:r>
            <a:endParaRPr lang="fr-FR" dirty="0"/>
          </a:p>
        </p:txBody>
      </p:sp>
      <p:sp>
        <p:nvSpPr>
          <p:cNvPr id="57" name="ZoneTexte 56"/>
          <p:cNvSpPr txBox="1"/>
          <p:nvPr/>
        </p:nvSpPr>
        <p:spPr>
          <a:xfrm>
            <a:off x="3347864" y="5805264"/>
            <a:ext cx="2837691" cy="923330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1F497D"/>
                </a:solidFill>
              </a:rPr>
              <a:t>Forte cohésion </a:t>
            </a:r>
          </a:p>
          <a:p>
            <a:pPr algn="ctr"/>
            <a:r>
              <a:rPr lang="fr-FR" sz="2000" b="1" dirty="0" smtClean="0">
                <a:solidFill>
                  <a:srgbClr val="1F497D"/>
                </a:solidFill>
              </a:rPr>
              <a:t>Faible couplage</a:t>
            </a:r>
          </a:p>
          <a:p>
            <a:pPr algn="ctr"/>
            <a:r>
              <a:rPr lang="fr-FR" sz="2000" b="1" dirty="0" smtClean="0">
                <a:solidFill>
                  <a:srgbClr val="1F497D"/>
                </a:solidFill>
              </a:rPr>
              <a:t>Modularité &amp; Réutilisation</a:t>
            </a:r>
            <a:endParaRPr lang="fr-FR" sz="20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394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Design patterns 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472488" cy="4840288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600" b="1" dirty="0" smtClean="0">
                <a:solidFill>
                  <a:schemeClr val="tx2"/>
                </a:solidFill>
              </a:rPr>
              <a:t>Définition d’un pattern :</a:t>
            </a:r>
          </a:p>
          <a:p>
            <a:pPr lvl="1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have been proved efficient and effective by the experienced developers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400" dirty="0" smtClean="0"/>
              <a:t>Réutilisation d’un certain savoir faire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400" dirty="0" smtClean="0"/>
              <a:t>Un problème récurrent pour lequel un décrit une solution reconnue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400" dirty="0" smtClean="0"/>
              <a:t>Une règle en trois parties exprimant une relation entre un </a:t>
            </a:r>
            <a:r>
              <a:rPr lang="fr-FR" sz="2400" b="1" dirty="0" smtClean="0">
                <a:solidFill>
                  <a:srgbClr val="7030A0"/>
                </a:solidFill>
              </a:rPr>
              <a:t>contexte</a:t>
            </a:r>
            <a:r>
              <a:rPr lang="fr-FR" sz="2400" b="1" dirty="0" smtClean="0"/>
              <a:t> </a:t>
            </a:r>
            <a:r>
              <a:rPr lang="fr-FR" sz="2400" dirty="0" smtClean="0"/>
              <a:t>donné, un </a:t>
            </a:r>
            <a:r>
              <a:rPr lang="fr-FR" sz="2400" b="1" dirty="0" smtClean="0">
                <a:solidFill>
                  <a:srgbClr val="7030A0"/>
                </a:solidFill>
              </a:rPr>
              <a:t>problème récurrent </a:t>
            </a:r>
            <a:r>
              <a:rPr lang="fr-FR" sz="2400" b="1" dirty="0" smtClean="0"/>
              <a:t> </a:t>
            </a:r>
            <a:r>
              <a:rPr lang="fr-FR" sz="2400" dirty="0" smtClean="0"/>
              <a:t>dans ce contexte et une </a:t>
            </a:r>
            <a:r>
              <a:rPr lang="fr-FR" sz="2400" b="1" dirty="0" smtClean="0">
                <a:solidFill>
                  <a:srgbClr val="7030A0"/>
                </a:solidFill>
              </a:rPr>
              <a:t>solution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sz="2400" b="1" dirty="0" smtClean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2600" dirty="0" smtClean="0"/>
              <a:t>Plusieurs types de patterns</a:t>
            </a:r>
            <a:endParaRPr lang="fr-FR" sz="19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400" b="1" dirty="0" smtClean="0">
                <a:solidFill>
                  <a:schemeClr val="tx2"/>
                </a:solidFill>
              </a:rPr>
              <a:t>Conception (Design Patterns)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400" dirty="0" smtClean="0"/>
              <a:t>Architecturaux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400" dirty="0" smtClean="0"/>
              <a:t>Organisationnels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sz="2400" dirty="0" smtClean="0"/>
              <a:t>. . 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46777-3D2D-4DAC-89F3-56724111A53A}" type="slidenum">
              <a:rPr lang="fr-FR"/>
              <a:pPr>
                <a:defRPr/>
              </a:pPr>
              <a:t>52</a:t>
            </a:fld>
            <a:endParaRPr lang="fr-FR"/>
          </a:p>
        </p:txBody>
      </p:sp>
      <p:pic>
        <p:nvPicPr>
          <p:cNvPr id="7" name="Image 6" descr="LS00938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376" y="10904"/>
            <a:ext cx="408624" cy="56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21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Design patterns 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Design pattern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Patron de conception logicielle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b="1" dirty="0" smtClean="0">
                <a:solidFill>
                  <a:schemeClr val="tx2"/>
                </a:solidFill>
              </a:rPr>
              <a:t>Gang of Four 94 </a:t>
            </a:r>
            <a:r>
              <a:rPr lang="fr-FR" dirty="0" smtClean="0"/>
              <a:t>: </a:t>
            </a:r>
            <a:r>
              <a:rPr lang="fr-FR" sz="1900" dirty="0" smtClean="0"/>
              <a:t>Gamma, </a:t>
            </a:r>
            <a:r>
              <a:rPr lang="fr-FR" sz="1900" dirty="0" err="1" smtClean="0"/>
              <a:t>Helm</a:t>
            </a:r>
            <a:r>
              <a:rPr lang="fr-FR" sz="1900" dirty="0" smtClean="0"/>
              <a:t>, Johnson, </a:t>
            </a:r>
            <a:r>
              <a:rPr lang="fr-FR" sz="1900" dirty="0" err="1" smtClean="0"/>
              <a:t>Vlissides</a:t>
            </a:r>
            <a:r>
              <a:rPr lang="fr-FR" sz="1900" dirty="0" smtClean="0"/>
              <a:t>, « Design Patterns: </a:t>
            </a:r>
            <a:r>
              <a:rPr lang="fr-FR" sz="1900" dirty="0" err="1" smtClean="0"/>
              <a:t>Elements</a:t>
            </a:r>
            <a:r>
              <a:rPr lang="fr-FR" sz="1900" dirty="0" smtClean="0"/>
              <a:t> of </a:t>
            </a:r>
            <a:r>
              <a:rPr lang="fr-FR" sz="1900" dirty="0" err="1" smtClean="0"/>
              <a:t>reusable</a:t>
            </a:r>
            <a:r>
              <a:rPr lang="fr-FR" sz="1900" dirty="0" smtClean="0"/>
              <a:t> </a:t>
            </a:r>
            <a:r>
              <a:rPr lang="fr-FR" sz="1900" dirty="0" err="1" smtClean="0"/>
              <a:t>object</a:t>
            </a:r>
            <a:r>
              <a:rPr lang="fr-FR" sz="1900" dirty="0" smtClean="0"/>
              <a:t>-</a:t>
            </a:r>
            <a:r>
              <a:rPr lang="fr-FR" sz="1900" dirty="0" err="1" smtClean="0"/>
              <a:t>oriented</a:t>
            </a:r>
            <a:r>
              <a:rPr lang="fr-FR" sz="1900" dirty="0" smtClean="0"/>
              <a:t> software », </a:t>
            </a:r>
            <a:r>
              <a:rPr lang="fr-FR" sz="1900" dirty="0" err="1" smtClean="0"/>
              <a:t>Adison</a:t>
            </a:r>
            <a:r>
              <a:rPr lang="fr-FR" sz="1900" dirty="0" smtClean="0"/>
              <a:t>-Wesley, 1994  </a:t>
            </a:r>
            <a:endParaRPr lang="fr-FR" sz="16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Eléments de définition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b="1" dirty="0" smtClean="0">
                <a:solidFill>
                  <a:schemeClr val="tx2"/>
                </a:solidFill>
              </a:rPr>
              <a:t>Problème</a:t>
            </a:r>
            <a:r>
              <a:rPr lang="fr-FR" dirty="0" smtClean="0"/>
              <a:t> : conditions nécessaires à l’usage du pattern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b="1" dirty="0" smtClean="0">
                <a:solidFill>
                  <a:schemeClr val="tx2"/>
                </a:solidFill>
              </a:rPr>
              <a:t>Solution</a:t>
            </a:r>
            <a:r>
              <a:rPr lang="fr-FR" dirty="0" smtClean="0"/>
              <a:t> : description des éléments qui composent le pattern et leur relation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b="1" dirty="0" smtClean="0">
                <a:solidFill>
                  <a:schemeClr val="tx2"/>
                </a:solidFill>
              </a:rPr>
              <a:t>Conséquences</a:t>
            </a:r>
            <a:r>
              <a:rPr lang="fr-FR" dirty="0" smtClean="0"/>
              <a:t> : pros et cons de l’usage de pattern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167731-ECAC-4A14-92A8-E50ABD31E97C}" type="slidenum">
              <a:rPr lang="fr-FR"/>
              <a:pPr>
                <a:defRPr/>
              </a:pPr>
              <a:t>53</a:t>
            </a:fld>
            <a:endParaRPr lang="fr-FR"/>
          </a:p>
        </p:txBody>
      </p:sp>
      <p:pic>
        <p:nvPicPr>
          <p:cNvPr id="6" name="Image 5" descr="LS00938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376" y="10904"/>
            <a:ext cx="408624" cy="56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93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err="1" smtClean="0"/>
              <a:t>Strategie</a:t>
            </a:r>
            <a:r>
              <a:rPr smtClean="0"/>
              <a:t> 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329613" cy="476885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Intention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« </a:t>
            </a:r>
            <a:r>
              <a:rPr lang="en-US" i="1" dirty="0" smtClean="0"/>
              <a:t>Define a family of algorithms, encapsulate each one, and make them interchangeable. Strategy lets the algorithm vary independently from clients that use it</a:t>
            </a:r>
            <a:r>
              <a:rPr lang="fr-FR" dirty="0" smtClean="0"/>
              <a:t> » (Gamma et al., 94)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Participants</a:t>
            </a:r>
            <a:r>
              <a:rPr lang="fr-FR" dirty="0" smtClean="0"/>
              <a:t>  principaux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Stratégie (</a:t>
            </a:r>
            <a:r>
              <a:rPr lang="fr-FR" i="1" dirty="0" err="1" smtClean="0"/>
              <a:t>Strategy</a:t>
            </a:r>
            <a:r>
              <a:rPr lang="fr-FR" dirty="0" smtClean="0"/>
              <a:t>) et contexte (</a:t>
            </a:r>
            <a:r>
              <a:rPr lang="fr-FR" i="1" dirty="0" err="1" smtClean="0"/>
              <a:t>Context</a:t>
            </a:r>
            <a:r>
              <a:rPr lang="fr-FR" dirty="0" smtClean="0"/>
              <a:t>)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Application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Plusieurs classes (stratégies) qui diffèrent seulement par leur comportement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Prévient l’exposition d’algorithmes et de structures de données complexes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54D5-D91A-4697-A047-0AD95D40BFEA}" type="slidenum">
              <a:rPr lang="fr-FR"/>
              <a:pPr>
                <a:defRPr/>
              </a:pPr>
              <a:t>54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4350" y="3686175"/>
            <a:ext cx="7145338" cy="2886075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lowchart: Or 9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121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472488" cy="469741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Intention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« </a:t>
            </a:r>
            <a:r>
              <a:rPr lang="en-US" i="1" dirty="0" smtClean="0"/>
              <a:t>Define a one-to-many dependency between objects so that when one object changes state, all its depends are notified and updated automatically</a:t>
            </a:r>
            <a:r>
              <a:rPr lang="fr-FR" dirty="0" smtClean="0"/>
              <a:t> » (Gamma et al, 94)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Participants</a:t>
            </a:r>
            <a:r>
              <a:rPr lang="fr-FR" dirty="0" smtClean="0"/>
              <a:t> principaux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Sujet (</a:t>
            </a:r>
            <a:r>
              <a:rPr lang="fr-FR" i="1" dirty="0" err="1" smtClean="0"/>
              <a:t>Subject</a:t>
            </a:r>
            <a:r>
              <a:rPr lang="fr-FR" dirty="0" smtClean="0"/>
              <a:t>)  et observateurs (Observer)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Motivation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Un sujet possède plusieurs observateurs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Les observateurs sont notifiés de tout changement d’état du sujet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tx2"/>
                </a:solidFill>
              </a:rPr>
              <a:t>Publish-subscribe model 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Observer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533BA-3BB8-4723-931E-9B7B8DF3DD3F}" type="slidenum">
              <a:rPr lang="fr-FR"/>
              <a:pPr>
                <a:defRPr/>
              </a:pPr>
              <a:t>55</a:t>
            </a:fld>
            <a:endParaRPr lang="fr-FR"/>
          </a:p>
        </p:txBody>
      </p:sp>
      <p:pic>
        <p:nvPicPr>
          <p:cNvPr id="9" name="Image 8" descr="observe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72816"/>
            <a:ext cx="6062588" cy="4207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4212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541" y="1772816"/>
            <a:ext cx="4811963" cy="216024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2" y="3429000"/>
            <a:ext cx="4423490" cy="30816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Design </a:t>
            </a:r>
            <a:r>
              <a:rPr lang="fr-FR" dirty="0"/>
              <a:t>Patterns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>
                <a:solidFill>
                  <a:srgbClr val="1F497D"/>
                </a:solidFill>
              </a:rPr>
              <a:t>Observer</a:t>
            </a:r>
            <a:endParaRPr lang="fr-FR" dirty="0" smtClean="0"/>
          </a:p>
          <a:p>
            <a:pPr lvl="1"/>
            <a:r>
              <a:rPr lang="fr-FR" dirty="0" smtClean="0"/>
              <a:t>Abonnement 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 algn="r"/>
            <a:r>
              <a:rPr lang="fr-FR" dirty="0" smtClean="0"/>
              <a:t>Notification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64F5-4112-4C01-BA53-B8D4F2F8CAFC}" type="datetime1">
              <a:rPr lang="fr-FR" smtClean="0"/>
              <a:pPr/>
              <a:t>28/08/13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56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004048" y="4509120"/>
            <a:ext cx="3672408" cy="1631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Le </a:t>
            </a:r>
            <a:r>
              <a:rPr lang="fr-FR" sz="2000" b="1" dirty="0" smtClean="0"/>
              <a:t>sujet</a:t>
            </a:r>
            <a:r>
              <a:rPr lang="fr-FR" sz="2000" dirty="0" smtClean="0"/>
              <a:t> n’a pas besoin de réellement connaître les observateurs : il connaît </a:t>
            </a:r>
            <a:r>
              <a:rPr lang="fr-FR" sz="2000" b="1" dirty="0" smtClean="0"/>
              <a:t>uniquement l’interface Observer</a:t>
            </a:r>
            <a:r>
              <a:rPr lang="fr-FR" sz="2000" dirty="0" smtClean="0"/>
              <a:t>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742876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47675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Autres </a:t>
            </a:r>
            <a:r>
              <a:rPr lang="fr-FR" dirty="0"/>
              <a:t>e</a:t>
            </a:r>
            <a:r>
              <a:rPr dirty="0" err="1" smtClean="0"/>
              <a:t>xemples</a:t>
            </a:r>
            <a:r>
              <a:rPr dirty="0" smtClean="0"/>
              <a:t> 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1571625"/>
            <a:ext cx="4572000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Problème 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Une arbre qui contient des branches, qui elles-aussi contiennent d’autres branches, jusqu’aux feuilles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Un panel peut contenir des éléments graphiques, dont d’autres panels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Un conteneur qui contient d’autres éléments, dont des containers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816E1-B695-4DED-A4FB-276F0FF5C218}" type="slidenum">
              <a:rPr lang="fr-FR"/>
              <a:pPr>
                <a:defRPr/>
              </a:pPr>
              <a:t>57</a:t>
            </a:fld>
            <a:endParaRPr lang="fr-FR"/>
          </a:p>
        </p:txBody>
      </p:sp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1214438" y="6305550"/>
            <a:ext cx="7286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1600">
                <a:latin typeface="Calibri" pitchFamily="34" charset="0"/>
              </a:rPr>
              <a:t>Source : </a:t>
            </a:r>
            <a:r>
              <a:rPr lang="fr-FR" sz="1600">
                <a:latin typeface="Calibri" pitchFamily="34" charset="0"/>
                <a:hlinkClick r:id="rId3"/>
              </a:rPr>
              <a:t>http://www.siteduzero.com/tutoriel-3-10601-programmation-en-java.html</a:t>
            </a:r>
            <a:r>
              <a:rPr lang="fr-FR" sz="1600">
                <a:latin typeface="Calibri" pitchFamily="34" charset="0"/>
              </a:rPr>
              <a:t> </a:t>
            </a:r>
          </a:p>
        </p:txBody>
      </p:sp>
      <p:sp>
        <p:nvSpPr>
          <p:cNvPr id="8" name="Flowchart: Or 7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517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Composite 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428750"/>
            <a:ext cx="8472487" cy="4697413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Intention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« </a:t>
            </a:r>
            <a:r>
              <a:rPr lang="en-US" i="1" dirty="0" smtClean="0"/>
              <a:t>Compose objects into tree structures to represent part-whole hierarchies. Composite lets clients treat individual objects and compositions of </a:t>
            </a:r>
            <a:r>
              <a:rPr lang="en-US" i="1" dirty="0" err="1" smtClean="0"/>
              <a:t>objets</a:t>
            </a:r>
            <a:r>
              <a:rPr lang="en-US" i="1" dirty="0" smtClean="0"/>
              <a:t> uniformly</a:t>
            </a:r>
            <a:r>
              <a:rPr lang="fr-FR" dirty="0" smtClean="0"/>
              <a:t> » (Gamma et al., 94)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Participants</a:t>
            </a:r>
            <a:r>
              <a:rPr lang="fr-FR" dirty="0" smtClean="0"/>
              <a:t> principaux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Composition (</a:t>
            </a:r>
            <a:r>
              <a:rPr lang="fr-FR" i="1" dirty="0" smtClean="0"/>
              <a:t>Component</a:t>
            </a:r>
            <a:r>
              <a:rPr lang="fr-FR" dirty="0" smtClean="0"/>
              <a:t>), composite (</a:t>
            </a:r>
            <a:r>
              <a:rPr lang="fr-FR" i="1" dirty="0" smtClean="0"/>
              <a:t>Composite</a:t>
            </a:r>
            <a:r>
              <a:rPr lang="fr-FR" dirty="0" smtClean="0"/>
              <a:t>) et feuille (</a:t>
            </a:r>
            <a:r>
              <a:rPr lang="fr-FR" i="1" dirty="0" err="1" smtClean="0"/>
              <a:t>Leaf</a:t>
            </a:r>
            <a:r>
              <a:rPr lang="fr-FR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Application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Représenter les feuilles et les compositions uniformément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Clients ne diffèrent pas les composites des objets individuels 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38116-E03A-4C58-AEE1-64B96B36C934}" type="slidenum">
              <a:rPr lang="fr-FR"/>
              <a:pPr>
                <a:defRPr/>
              </a:pPr>
              <a:t>58</a:t>
            </a:fld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8600" y="2786063"/>
            <a:ext cx="7502525" cy="342900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lowchart: Or 7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548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CompositeDiagr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082800"/>
            <a:ext cx="7259638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Composite</a:t>
            </a:r>
            <a:endParaRPr/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357188" y="1285875"/>
            <a:ext cx="8229600" cy="4525963"/>
          </a:xfrm>
        </p:spPr>
        <p:txBody>
          <a:bodyPr/>
          <a:lstStyle/>
          <a:p>
            <a:r>
              <a:rPr lang="fr-FR" smtClean="0"/>
              <a:t>Une implémentation possible en java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4C80E-A83F-4C77-A697-CAA6C86E4EAF}" type="slidenum">
              <a:rPr lang="fr-FR"/>
              <a:pPr>
                <a:defRPr/>
              </a:pPr>
              <a:t>59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2000250"/>
            <a:ext cx="4443413" cy="2420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2071688"/>
            <a:ext cx="5286375" cy="3738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3714750"/>
            <a:ext cx="4578350" cy="27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Flowchart: Or 9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143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Concepts de base en Java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29B9A5-21D9-49AA-BD2A-4AD03EB3D559}" type="slidenum">
              <a:rPr lang="fr-FR"/>
              <a:pPr>
                <a:defRPr/>
              </a:pPr>
              <a:t>6</a:t>
            </a:fld>
            <a:endParaRPr lang="fr-FR"/>
          </a:p>
        </p:txBody>
      </p:sp>
      <p:pic>
        <p:nvPicPr>
          <p:cNvPr id="922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71563"/>
            <a:ext cx="6831013" cy="5572125"/>
          </a:xfr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36096" y="1844824"/>
            <a:ext cx="34643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sz="2400" dirty="0" smtClean="0"/>
              <a:t>Invocation du </a:t>
            </a:r>
            <a:r>
              <a:rPr lang="fr-FR" sz="2400" b="1" dirty="0" smtClean="0">
                <a:solidFill>
                  <a:schemeClr val="tx2"/>
                </a:solidFill>
              </a:rPr>
              <a:t>constructeur</a:t>
            </a:r>
            <a:r>
              <a:rPr lang="fr-FR" sz="2400" dirty="0" smtClean="0"/>
              <a:t>  </a:t>
            </a:r>
            <a:endParaRPr lang="fr-FR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63" y="3357563"/>
            <a:ext cx="9017000" cy="185420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0" y="5357813"/>
            <a:ext cx="6072188" cy="12858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2" name="Straight Arrow Connector 11"/>
          <p:cNvCxnSpPr>
            <a:endCxn id="13" idx="1"/>
          </p:cNvCxnSpPr>
          <p:nvPr/>
        </p:nvCxnSpPr>
        <p:spPr>
          <a:xfrm flipV="1">
            <a:off x="4716016" y="2980036"/>
            <a:ext cx="1213297" cy="10970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929313" y="2564904"/>
            <a:ext cx="32146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 b="1" dirty="0">
                <a:solidFill>
                  <a:schemeClr val="tx2"/>
                </a:solidFill>
              </a:rPr>
              <a:t>instanciation</a:t>
            </a:r>
            <a:r>
              <a:rPr lang="fr-FR" sz="2400" dirty="0"/>
              <a:t>: création d’un nouveau objet</a:t>
            </a:r>
          </a:p>
        </p:txBody>
      </p:sp>
      <p:cxnSp>
        <p:nvCxnSpPr>
          <p:cNvPr id="17" name="Straight Arrow Connector 16"/>
          <p:cNvCxnSpPr>
            <a:endCxn id="18" idx="1"/>
          </p:cNvCxnSpPr>
          <p:nvPr/>
        </p:nvCxnSpPr>
        <p:spPr>
          <a:xfrm>
            <a:off x="4932040" y="4725144"/>
            <a:ext cx="1296144" cy="550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228184" y="4365104"/>
            <a:ext cx="2714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 dirty="0"/>
              <a:t>invocation d’une méthode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57250" y="3714750"/>
            <a:ext cx="3586163" cy="4000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Que fait la méthode ci-dessous 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87384" y="5445224"/>
            <a:ext cx="4032448" cy="1200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1"/>
                </a:solidFill>
              </a:rPr>
              <a:t>Etat d’un objet : 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/>
              <a:t>valeur(s) de l’ensemble des attributs à un moment donné</a:t>
            </a:r>
          </a:p>
        </p:txBody>
      </p:sp>
      <p:cxnSp>
        <p:nvCxnSpPr>
          <p:cNvPr id="35" name="Straight Arrow Connector 34"/>
          <p:cNvCxnSpPr>
            <a:endCxn id="36" idx="1"/>
          </p:cNvCxnSpPr>
          <p:nvPr/>
        </p:nvCxnSpPr>
        <p:spPr>
          <a:xfrm flipV="1">
            <a:off x="4071938" y="3516313"/>
            <a:ext cx="1143000" cy="8413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214938" y="3286125"/>
            <a:ext cx="3643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 b="1">
                <a:solidFill>
                  <a:schemeClr val="tx2"/>
                </a:solidFill>
              </a:rPr>
              <a:t>instanciation </a:t>
            </a:r>
            <a:r>
              <a:rPr lang="fr-FR" sz="2400"/>
              <a:t>par </a:t>
            </a:r>
            <a:r>
              <a:rPr lang="fr-FR" sz="2400" b="1" i="1">
                <a:solidFill>
                  <a:schemeClr val="tx2"/>
                </a:solidFill>
              </a:rPr>
              <a:t>factory</a:t>
            </a:r>
          </a:p>
        </p:txBody>
      </p:sp>
      <p:cxnSp>
        <p:nvCxnSpPr>
          <p:cNvPr id="6" name="Connecteur en arc 5"/>
          <p:cNvCxnSpPr>
            <a:stCxn id="13" idx="0"/>
          </p:cNvCxnSpPr>
          <p:nvPr/>
        </p:nvCxnSpPr>
        <p:spPr>
          <a:xfrm rot="16200000" flipV="1">
            <a:off x="5514270" y="542516"/>
            <a:ext cx="360040" cy="3684735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Image 18" descr="LS00938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376" y="10904"/>
            <a:ext cx="408624" cy="56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72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3" grpId="0"/>
      <p:bldP spid="18" grpId="0"/>
      <p:bldP spid="18" grpId="1"/>
      <p:bldP spid="30" grpId="0" animBg="1"/>
      <p:bldP spid="32" grpId="0" animBg="1"/>
      <p:bldP spid="3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err="1" smtClean="0"/>
              <a:t>Facade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Intention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« </a:t>
            </a:r>
            <a:r>
              <a:rPr lang="en-US" i="1" dirty="0" smtClean="0"/>
              <a:t>Provide a unified interface to a set of interfaces […] defines a higher-level interface that makes the subsystem easier to use</a:t>
            </a:r>
            <a:r>
              <a:rPr lang="fr-FR" dirty="0" smtClean="0"/>
              <a:t> »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Participant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/>
              <a:t>Facade</a:t>
            </a:r>
            <a:r>
              <a:rPr lang="fr-FR" dirty="0" smtClean="0"/>
              <a:t>  et sous-système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Motivation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Réduire la complexité à l’usage d’un sous-système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Minimiser les communications et les dépendances entre les sous-systèmes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EA704-C6DB-4EBB-A49B-AB9D21ECE54D}" type="slidenum">
              <a:rPr lang="fr-FR"/>
              <a:pPr>
                <a:defRPr/>
              </a:pPr>
              <a:t>60</a:t>
            </a:fld>
            <a:endParaRPr lang="fr-FR"/>
          </a:p>
        </p:txBody>
      </p:sp>
      <p:pic>
        <p:nvPicPr>
          <p:cNvPr id="6" name="Picture 5" descr="FacadeDiagr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5" y="2857500"/>
            <a:ext cx="5072063" cy="316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lowchart: Or 6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179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Présentation</a:t>
            </a:r>
            <a:endParaRPr dirty="0"/>
          </a:p>
        </p:txBody>
      </p:sp>
      <p:sp>
        <p:nvSpPr>
          <p:cNvPr id="3075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800" smtClean="0">
                <a:solidFill>
                  <a:schemeClr val="tx2"/>
                </a:solidFill>
              </a:rPr>
              <a:t>Contenu prévisionnel</a:t>
            </a:r>
          </a:p>
        </p:txBody>
      </p:sp>
      <p:sp>
        <p:nvSpPr>
          <p:cNvPr id="3076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Révision concepts de base</a:t>
            </a:r>
          </a:p>
          <a:p>
            <a:pPr lvl="1"/>
            <a:r>
              <a:rPr lang="fr-FR" dirty="0" smtClean="0"/>
              <a:t>Héritage, polymorphisme…</a:t>
            </a:r>
          </a:p>
          <a:p>
            <a:r>
              <a:rPr lang="fr-FR" dirty="0" smtClean="0"/>
              <a:t>Qualité dans la POO</a:t>
            </a:r>
          </a:p>
          <a:p>
            <a:pPr lvl="1"/>
            <a:r>
              <a:rPr lang="fr-FR" dirty="0" smtClean="0"/>
              <a:t>Modularité, réutilisabilité… </a:t>
            </a:r>
          </a:p>
          <a:p>
            <a:r>
              <a:rPr lang="fr-FR" dirty="0" smtClean="0"/>
              <a:t>Traitement d’exceptions</a:t>
            </a:r>
          </a:p>
          <a:p>
            <a:r>
              <a:rPr lang="fr-FR" dirty="0" err="1" smtClean="0"/>
              <a:t>JUnit</a:t>
            </a:r>
            <a:endParaRPr lang="fr-FR" dirty="0" smtClean="0"/>
          </a:p>
          <a:p>
            <a:r>
              <a:rPr lang="fr-FR" dirty="0"/>
              <a:t>Design patterns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3077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3078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 smtClean="0"/>
              <a:t>Interface graphique</a:t>
            </a:r>
          </a:p>
          <a:p>
            <a:pPr lvl="1"/>
            <a:r>
              <a:rPr lang="fr-FR" dirty="0" smtClean="0"/>
              <a:t>Swing</a:t>
            </a:r>
          </a:p>
          <a:p>
            <a:pPr lvl="1"/>
            <a:r>
              <a:rPr lang="fr-FR" dirty="0" smtClean="0"/>
              <a:t>Traitement d’événements </a:t>
            </a:r>
          </a:p>
          <a:p>
            <a:r>
              <a:rPr lang="fr-FR" dirty="0" smtClean="0"/>
              <a:t>Modèle MVC</a:t>
            </a:r>
          </a:p>
          <a:p>
            <a:r>
              <a:rPr lang="fr-FR" dirty="0" smtClean="0"/>
              <a:t>Architectures 3-tier</a:t>
            </a:r>
          </a:p>
          <a:p>
            <a:r>
              <a:rPr lang="fr-FR" dirty="0" smtClean="0"/>
              <a:t>Accès aux bases des données en Java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790369-DB35-4000-A9B7-081CEA79C393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1FF60-5E8F-4AB4-9D4B-C6814BAF1D5E}" type="slidenum">
              <a:rPr lang="fr-FR"/>
              <a:pPr>
                <a:defRPr/>
              </a:pPr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85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AWT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AWT</a:t>
            </a:r>
            <a:r>
              <a:rPr lang="fr-FR" i="1" dirty="0" smtClean="0"/>
              <a:t> : </a:t>
            </a:r>
            <a:r>
              <a:rPr lang="fr-FR" b="1" i="1" dirty="0" smtClean="0">
                <a:solidFill>
                  <a:schemeClr val="tx2"/>
                </a:solidFill>
              </a:rPr>
              <a:t>Abstract </a:t>
            </a:r>
            <a:r>
              <a:rPr lang="fr-FR" b="1" i="1" dirty="0" err="1" smtClean="0">
                <a:solidFill>
                  <a:schemeClr val="tx2"/>
                </a:solidFill>
              </a:rPr>
              <a:t>Windowing</a:t>
            </a:r>
            <a:r>
              <a:rPr lang="fr-FR" b="1" i="1" dirty="0" smtClean="0">
                <a:solidFill>
                  <a:schemeClr val="tx2"/>
                </a:solidFill>
              </a:rPr>
              <a:t> </a:t>
            </a:r>
            <a:r>
              <a:rPr lang="fr-FR" b="1" i="1" dirty="0" err="1" smtClean="0">
                <a:solidFill>
                  <a:schemeClr val="tx2"/>
                </a:solidFill>
              </a:rPr>
              <a:t>Toolkit</a:t>
            </a: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i="1" dirty="0" err="1" smtClean="0">
                <a:solidFill>
                  <a:schemeClr val="tx2"/>
                </a:solidFill>
              </a:rPr>
              <a:t>Toolkit</a:t>
            </a:r>
            <a:r>
              <a:rPr lang="fr-FR" dirty="0" smtClean="0"/>
              <a:t> permettant la réalisation d'applications graphiques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Composants </a:t>
            </a:r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interface utilisateurs </a:t>
            </a:r>
            <a:r>
              <a:rPr lang="fr-FR" dirty="0" smtClean="0"/>
              <a:t>(fenêtres, menus, boutons, labels, zone de texte…)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Éléments </a:t>
            </a:r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graphique 2D </a:t>
            </a:r>
            <a:r>
              <a:rPr lang="fr-FR" dirty="0" smtClean="0"/>
              <a:t>(lignes, polygones…)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</a:rPr>
              <a:t>Implémentation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tx2"/>
                </a:solidFill>
              </a:rPr>
              <a:t>native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i="1" dirty="0" smtClean="0"/>
              <a:t>Look &amp; </a:t>
            </a:r>
            <a:r>
              <a:rPr lang="fr-FR" i="1" dirty="0" err="1" smtClean="0"/>
              <a:t>feel</a:t>
            </a:r>
            <a:r>
              <a:rPr lang="fr-FR" i="1" dirty="0" smtClean="0"/>
              <a:t>  </a:t>
            </a:r>
            <a:r>
              <a:rPr lang="fr-FR" dirty="0" smtClean="0"/>
              <a:t>du système hôte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Comportement pouvant varier selon la plateforme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DBA53-F59A-4EAE-B4EE-FC0275C09F80}" type="slidenum">
              <a:rPr lang="fr-FR"/>
              <a:pPr>
                <a:defRPr/>
              </a:pPr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2305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Swing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Développé en collaboration avec Netscape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Fondé sur AWT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Même mode de </a:t>
            </a:r>
            <a:r>
              <a:rPr lang="fr-FR" dirty="0" smtClean="0">
                <a:solidFill>
                  <a:srgbClr val="1F497D"/>
                </a:solidFill>
              </a:rPr>
              <a:t>traitement des événements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Mêmes </a:t>
            </a:r>
            <a:r>
              <a:rPr lang="fr-FR" dirty="0" smtClean="0">
                <a:solidFill>
                  <a:srgbClr val="1F497D"/>
                </a:solidFill>
              </a:rPr>
              <a:t>gestionnaires de </a:t>
            </a:r>
            <a:r>
              <a:rPr lang="fr-FR" dirty="0" err="1" smtClean="0">
                <a:solidFill>
                  <a:srgbClr val="1F497D"/>
                </a:solidFill>
              </a:rPr>
              <a:t>layout</a:t>
            </a:r>
            <a:endParaRPr lang="fr-FR" dirty="0" smtClean="0">
              <a:solidFill>
                <a:srgbClr val="1F497D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rgbClr val="1F497D"/>
                </a:solidFill>
              </a:rPr>
              <a:t>Implémentation Java</a:t>
            </a:r>
            <a:r>
              <a:rPr lang="fr-FR" dirty="0" smtClean="0"/>
              <a:t>, non native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Peu de dépendances par rapport à la plateforme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Implémentation basée sur le modèle MVC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i="1" dirty="0" smtClean="0">
                <a:solidFill>
                  <a:srgbClr val="1F497D"/>
                </a:solidFill>
              </a:rPr>
              <a:t>Look &amp; </a:t>
            </a:r>
            <a:r>
              <a:rPr lang="fr-FR" b="1" i="1" dirty="0" err="1" smtClean="0">
                <a:solidFill>
                  <a:srgbClr val="1F497D"/>
                </a:solidFill>
              </a:rPr>
              <a:t>Feel</a:t>
            </a:r>
            <a:r>
              <a:rPr lang="fr-FR" b="1" dirty="0" smtClean="0">
                <a:solidFill>
                  <a:srgbClr val="1F497D"/>
                </a:solidFill>
              </a:rPr>
              <a:t> configurable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Ensemble de composants étendu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7CC5E-A14E-4011-9FE0-184BC9081122}" type="slidenum">
              <a:rPr lang="fr-FR"/>
              <a:pPr>
                <a:defRPr/>
              </a:pPr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969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Hiérarchie de classes</a:t>
            </a:r>
            <a:endParaRPr/>
          </a:p>
        </p:txBody>
      </p:sp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493963"/>
            <a:ext cx="2786062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429625" cy="49291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Component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“</a:t>
            </a:r>
            <a:r>
              <a:rPr lang="en-US" i="1" dirty="0" smtClean="0"/>
              <a:t>A component is an object having a graphical representation that can be displayed on the screen and that can interact with the user.</a:t>
            </a:r>
            <a:r>
              <a:rPr lang="en-US" dirty="0" smtClean="0"/>
              <a:t>”</a:t>
            </a:r>
            <a:br>
              <a:rPr lang="en-US" dirty="0" smtClean="0"/>
            </a:br>
            <a:r>
              <a:rPr lang="en-US" dirty="0" smtClean="0"/>
              <a:t> (Java API)</a:t>
            </a:r>
            <a:r>
              <a:rPr lang="fr-FR" dirty="0" smtClean="0"/>
              <a:t> </a:t>
            </a:r>
          </a:p>
          <a:p>
            <a:pPr marL="88900" lvl="2" indent="0">
              <a:buNone/>
              <a:defRPr/>
            </a:pPr>
            <a:r>
              <a:rPr lang="fr-FR" dirty="0" err="1" smtClean="0"/>
              <a:t>java.awt.Component</a:t>
            </a:r>
            <a:r>
              <a:rPr lang="fr-FR" dirty="0"/>
              <a:t>, </a:t>
            </a:r>
            <a:r>
              <a:rPr lang="fr-FR" dirty="0" err="1"/>
              <a:t>javax.swing.JComponent</a:t>
            </a: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Container</a:t>
            </a:r>
            <a:r>
              <a:rPr lang="fr-FR" dirty="0" smtClean="0"/>
              <a:t>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i="1" dirty="0" smtClean="0"/>
              <a:t>A container object is a component </a:t>
            </a:r>
            <a:br>
              <a:rPr lang="en-US" i="1" dirty="0" smtClean="0"/>
            </a:br>
            <a:r>
              <a:rPr lang="en-US" i="1" dirty="0" smtClean="0"/>
              <a:t>that can contain other components</a:t>
            </a:r>
          </a:p>
          <a:p>
            <a:pPr marL="88900" lvl="2" indent="0">
              <a:buNone/>
              <a:defRPr/>
            </a:pPr>
            <a:r>
              <a:rPr lang="fr-FR" dirty="0" err="1" smtClean="0"/>
              <a:t>java.awt.Frame</a:t>
            </a:r>
            <a:r>
              <a:rPr lang="fr-FR" dirty="0"/>
              <a:t>, </a:t>
            </a:r>
            <a:r>
              <a:rPr lang="fr-FR" dirty="0" err="1" smtClean="0"/>
              <a:t>javax.swing.JFrame</a:t>
            </a:r>
            <a:r>
              <a:rPr lang="fr-FR" dirty="0" smtClean="0"/>
              <a:t>…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C2340-7241-49C4-BF07-ECCFED16FD33}" type="slidenum">
              <a:rPr lang="fr-FR"/>
              <a:pPr>
                <a:defRPr/>
              </a:pPr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881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-24"/>
            <a:ext cx="732951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Hiérarchie Swing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1E95B-A646-4F93-B154-EC9647D17DB4}" type="slidenum">
              <a:rPr lang="fr-FR"/>
              <a:pPr>
                <a:defRPr/>
              </a:pPr>
              <a:t>65</a:t>
            </a:fld>
            <a:endParaRPr lang="fr-FR"/>
          </a:p>
        </p:txBody>
      </p:sp>
      <p:pic>
        <p:nvPicPr>
          <p:cNvPr id="481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000125"/>
            <a:ext cx="5554663" cy="5786438"/>
          </a:xfrm>
        </p:spPr>
      </p:pic>
      <p:sp>
        <p:nvSpPr>
          <p:cNvPr id="48135" name="TextBox 7"/>
          <p:cNvSpPr txBox="1">
            <a:spLocks noChangeArrowheads="1"/>
          </p:cNvSpPr>
          <p:nvPr/>
        </p:nvSpPr>
        <p:spPr bwMode="auto">
          <a:xfrm>
            <a:off x="5929313" y="1571625"/>
            <a:ext cx="30003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1600"/>
              <a:t>Source : C.S. Lindsey, </a:t>
            </a:r>
            <a:r>
              <a:rPr lang="en-US" sz="1600" i="1"/>
              <a:t>“JavaTech: An Introduction to Scientific and Technical Computing with Java”</a:t>
            </a:r>
          </a:p>
          <a:p>
            <a:endParaRPr lang="fr-FR" sz="1600"/>
          </a:p>
          <a:p>
            <a:r>
              <a:rPr lang="fr-FR" sz="1600">
                <a:hlinkClick r:id="rId3"/>
              </a:rPr>
              <a:t>http://www.particle.kth.se/~lindsey/JavaCourse/Book/Part1/Java/Chapter06/swing.html</a:t>
            </a:r>
            <a:r>
              <a:rPr lang="fr-FR" sz="1600"/>
              <a:t> </a:t>
            </a:r>
          </a:p>
        </p:txBody>
      </p:sp>
      <p:pic>
        <p:nvPicPr>
          <p:cNvPr id="8" name="Image 7" descr="LS00938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376" y="10904"/>
            <a:ext cx="408624" cy="56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21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Containers 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3653581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Un </a:t>
            </a:r>
            <a:r>
              <a:rPr lang="fr-FR" i="1" dirty="0" smtClean="0"/>
              <a:t>container</a:t>
            </a:r>
            <a:r>
              <a:rPr lang="fr-FR" dirty="0" smtClean="0"/>
              <a:t> peut contenir d’autres </a:t>
            </a:r>
            <a:r>
              <a:rPr lang="fr-FR" i="1" dirty="0" smtClean="0"/>
              <a:t>composants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Méthode </a:t>
            </a:r>
            <a:r>
              <a:rPr lang="fr-FR" b="1" dirty="0" err="1" smtClean="0">
                <a:solidFill>
                  <a:schemeClr val="tx2"/>
                </a:solidFill>
              </a:rPr>
              <a:t>add</a:t>
            </a:r>
            <a:r>
              <a:rPr lang="fr-FR" b="1" dirty="0" smtClean="0">
                <a:solidFill>
                  <a:schemeClr val="tx2"/>
                </a:solidFill>
              </a:rPr>
              <a:t> (Component c) </a:t>
            </a:r>
            <a:r>
              <a:rPr lang="fr-FR" dirty="0" smtClean="0"/>
              <a:t>pour ajouter des nouveaux composants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Un conteneur dispose d'un </a:t>
            </a:r>
            <a:r>
              <a:rPr lang="fr-FR" b="1" dirty="0" smtClean="0">
                <a:solidFill>
                  <a:srgbClr val="7030A0"/>
                </a:solidFill>
              </a:rPr>
              <a:t>gestionnaire de placement </a:t>
            </a:r>
            <a:r>
              <a:rPr lang="fr-FR" dirty="0" smtClean="0"/>
              <a:t>(</a:t>
            </a:r>
            <a:r>
              <a:rPr lang="fr-FR" i="1" dirty="0" err="1" smtClean="0"/>
              <a:t>LayoutManager</a:t>
            </a:r>
            <a:r>
              <a:rPr lang="fr-FR" dirty="0" smtClean="0"/>
              <a:t>)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b="1" dirty="0" err="1" smtClean="0">
                <a:solidFill>
                  <a:srgbClr val="7030A0"/>
                </a:solidFill>
              </a:rPr>
              <a:t>LayoutManager</a:t>
            </a:r>
            <a:r>
              <a:rPr lang="fr-FR" dirty="0" smtClean="0"/>
              <a:t> prend en charge de la disposition des composants dans le container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Principaux containers 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D93E3-2BC7-4184-BC59-D42C876C370D}" type="slidenum">
              <a:rPr lang="fr-FR"/>
              <a:pPr>
                <a:defRPr/>
              </a:pPr>
              <a:t>66</a:t>
            </a:fld>
            <a:endParaRPr lang="fr-FR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019111"/>
              </p:ext>
            </p:extLst>
          </p:nvPr>
        </p:nvGraphicFramePr>
        <p:xfrm>
          <a:off x="1691680" y="4725144"/>
          <a:ext cx="60960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AWT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Swing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Frame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JFrame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Panel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JPanel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Dialog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JDialog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…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…</a:t>
                      </a:r>
                      <a:endParaRPr lang="fr-FR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865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71414"/>
            <a:ext cx="732951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Containers</a:t>
            </a:r>
            <a:endParaRPr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0920" r="10920"/>
          <a:stretch>
            <a:fillRect/>
          </a:stretch>
        </p:blipFill>
        <p:spPr>
          <a:xfrm>
            <a:off x="467544" y="1196752"/>
            <a:ext cx="4546848" cy="5095544"/>
          </a:xfrm>
          <a:ln>
            <a:solidFill>
              <a:srgbClr val="4F81BD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075F25-D0CB-4A81-AAE8-1833AC71C057}" type="slidenum">
              <a:rPr lang="fr-FR"/>
              <a:pPr>
                <a:defRPr/>
              </a:pPr>
              <a:t>67</a:t>
            </a:fld>
            <a:endParaRPr lang="fr-FR"/>
          </a:p>
        </p:txBody>
      </p:sp>
      <p:pic>
        <p:nvPicPr>
          <p:cNvPr id="71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2286000"/>
            <a:ext cx="33766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68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Components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3134518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Component représente les composants d’interface utilisateur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Observation des différents événements (actions)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Différents méthodes de base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set/</a:t>
            </a:r>
            <a:r>
              <a:rPr lang="fr-FR" dirty="0" err="1" smtClean="0"/>
              <a:t>getSize</a:t>
            </a:r>
            <a:endParaRPr lang="fr-FR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set/</a:t>
            </a:r>
            <a:r>
              <a:rPr lang="fr-FR" dirty="0" err="1" smtClean="0"/>
              <a:t>getVisible</a:t>
            </a:r>
            <a:endParaRPr lang="fr-FR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 smtClean="0"/>
              <a:t>repaint</a:t>
            </a:r>
            <a:endParaRPr lang="fr-F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Quelques composants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50318-D0DB-4FC8-9FF0-514067BA9D02}" type="slidenum">
              <a:rPr lang="fr-FR"/>
              <a:pPr>
                <a:defRPr/>
              </a:pPr>
              <a:t>68</a:t>
            </a:fld>
            <a:endParaRPr lang="fr-FR"/>
          </a:p>
        </p:txBody>
      </p:sp>
      <p:pic>
        <p:nvPicPr>
          <p:cNvPr id="81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214688"/>
            <a:ext cx="3952875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375084"/>
              </p:ext>
            </p:extLst>
          </p:nvPr>
        </p:nvGraphicFramePr>
        <p:xfrm>
          <a:off x="971600" y="4400128"/>
          <a:ext cx="3237508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72534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AWT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Swing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Button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JButton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Label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JLabel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TextFiel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err="1" smtClean="0"/>
                        <a:t>JTextField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…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…</a:t>
                      </a:r>
                      <a:endParaRPr lang="fr-FR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834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4032445" cy="151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1484784"/>
            <a:ext cx="4032448" cy="1512168"/>
          </a:xfrm>
          <a:prstGeom prst="rect">
            <a:avLst/>
          </a:prstGeom>
          <a:ln w="25400" cmpd="sng">
            <a:solidFill>
              <a:srgbClr val="0000FF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Components </a:t>
            </a:r>
            <a:endParaRPr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Label</a:t>
            </a:r>
          </a:p>
          <a:p>
            <a:r>
              <a:rPr lang="fr-FR" smtClean="0"/>
              <a:t>TextField</a:t>
            </a:r>
          </a:p>
          <a:p>
            <a:r>
              <a:rPr lang="fr-FR" smtClean="0"/>
              <a:t>Button</a:t>
            </a:r>
          </a:p>
          <a:p>
            <a:endParaRPr lang="fr-FR" smtClean="0"/>
          </a:p>
          <a:p>
            <a:r>
              <a:rPr lang="fr-FR" smtClean="0"/>
              <a:t>AWT : présentation </a:t>
            </a:r>
            <a:br>
              <a:rPr lang="fr-FR" smtClean="0"/>
            </a:br>
            <a:r>
              <a:rPr lang="fr-FR" smtClean="0"/>
              <a:t>selon la plateforme </a:t>
            </a:r>
          </a:p>
          <a:p>
            <a:pPr lvl="1"/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81633-843A-4AC8-BC97-A31A80FD32E5}" type="slidenum">
              <a:rPr lang="fr-FR"/>
              <a:pPr>
                <a:defRPr/>
              </a:pPr>
              <a:t>69</a:t>
            </a:fld>
            <a:endParaRPr lang="fr-FR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452321" y="1628800"/>
            <a:ext cx="648071" cy="4920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39952" y="2348880"/>
            <a:ext cx="1008112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436096" y="2636912"/>
            <a:ext cx="864096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Image 14" descr="LS00938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376" y="10904"/>
            <a:ext cx="408624" cy="56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89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13"/>
          <a:stretch/>
        </p:blipFill>
        <p:spPr bwMode="auto">
          <a:xfrm>
            <a:off x="5940152" y="408863"/>
            <a:ext cx="3175000" cy="266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dirty="0" smtClean="0"/>
              <a:t>Organisation du </a:t>
            </a:r>
            <a:br>
              <a:rPr lang="fr-FR" dirty="0" smtClean="0"/>
            </a:br>
            <a:r>
              <a:rPr lang="fr-FR" dirty="0" smtClean="0"/>
              <a:t>code</a:t>
            </a:r>
            <a:endParaRPr lang="fr-FR" dirty="0"/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251520" y="1423317"/>
            <a:ext cx="8229600" cy="4958011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Utilisation des </a:t>
            </a:r>
            <a:r>
              <a:rPr lang="fr-FR" b="1" dirty="0" smtClean="0">
                <a:solidFill>
                  <a:schemeClr val="tx2"/>
                </a:solidFill>
              </a:rPr>
              <a:t>packages</a:t>
            </a:r>
          </a:p>
          <a:p>
            <a:pPr lvl="1"/>
            <a:r>
              <a:rPr lang="fr-FR" dirty="0" smtClean="0"/>
              <a:t>Meilleure structuration du code</a:t>
            </a:r>
          </a:p>
          <a:p>
            <a:pPr lvl="2"/>
            <a:r>
              <a:rPr lang="fr-FR" dirty="0" err="1" smtClean="0"/>
              <a:t>java.util</a:t>
            </a:r>
            <a:r>
              <a:rPr lang="fr-FR" dirty="0" smtClean="0"/>
              <a:t>.*</a:t>
            </a:r>
          </a:p>
          <a:p>
            <a:pPr lvl="2"/>
            <a:r>
              <a:rPr lang="fr-FR" dirty="0" err="1" smtClean="0"/>
              <a:t>java.util.logging</a:t>
            </a:r>
            <a:r>
              <a:rPr lang="fr-FR" dirty="0" smtClean="0"/>
              <a:t>.*</a:t>
            </a:r>
          </a:p>
          <a:p>
            <a:pPr lvl="1"/>
            <a:r>
              <a:rPr lang="fr-FR" dirty="0" smtClean="0"/>
              <a:t>Gestion des classes homonymes</a:t>
            </a:r>
          </a:p>
          <a:p>
            <a:pPr lvl="2"/>
            <a:r>
              <a:rPr lang="fr-FR" dirty="0" err="1" smtClean="0"/>
              <a:t>java.util.List</a:t>
            </a:r>
            <a:endParaRPr lang="fr-FR" dirty="0" smtClean="0"/>
          </a:p>
          <a:p>
            <a:pPr lvl="2"/>
            <a:r>
              <a:rPr lang="fr-FR" dirty="0" err="1" smtClean="0"/>
              <a:t>java.awt.List</a:t>
            </a:r>
            <a:endParaRPr lang="fr-FR" dirty="0" smtClean="0"/>
          </a:p>
          <a:p>
            <a:pPr lvl="1"/>
            <a:r>
              <a:rPr lang="fr-FR" dirty="0" smtClean="0"/>
              <a:t>Organisation des sous-répertoires</a:t>
            </a:r>
            <a:br>
              <a:rPr lang="fr-FR" dirty="0" smtClean="0"/>
            </a:br>
            <a:r>
              <a:rPr lang="fr-FR" dirty="0" smtClean="0"/>
              <a:t>conforme aux packages </a:t>
            </a:r>
          </a:p>
          <a:p>
            <a:r>
              <a:rPr lang="fr-FR" sz="3000" dirty="0" smtClean="0"/>
              <a:t>Organisation des </a:t>
            </a:r>
            <a:r>
              <a:rPr lang="fr-FR" sz="3000" b="1" dirty="0"/>
              <a:t>projets</a:t>
            </a:r>
            <a:r>
              <a:rPr lang="fr-FR" sz="3000" dirty="0"/>
              <a:t> (IDE)</a:t>
            </a:r>
          </a:p>
          <a:p>
            <a:pPr lvl="1"/>
            <a:r>
              <a:rPr lang="fr-FR" sz="2600" dirty="0"/>
              <a:t>Séparation entre code source (java)</a:t>
            </a:r>
            <a:br>
              <a:rPr lang="fr-FR" sz="2600" dirty="0"/>
            </a:br>
            <a:r>
              <a:rPr lang="fr-FR" sz="2600" dirty="0"/>
              <a:t>et </a:t>
            </a:r>
            <a:r>
              <a:rPr lang="fr-FR" sz="2600" dirty="0" err="1"/>
              <a:t>bytecode</a:t>
            </a:r>
            <a:r>
              <a:rPr lang="fr-FR" sz="2600" dirty="0"/>
              <a:t> (class)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B9854162-A1AB-45CF-8430-989DF20FE0A3}" type="datetime1">
              <a:rPr lang="fr-FR" smtClean="0"/>
              <a:pPr/>
              <a:t>28/08/13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3825-AEE3-436C-95B1-18C9C64902DF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12"/>
          <a:stretch/>
        </p:blipFill>
        <p:spPr bwMode="auto">
          <a:xfrm>
            <a:off x="6084168" y="3503962"/>
            <a:ext cx="3000375" cy="33094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696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71414"/>
            <a:ext cx="6992840" cy="693290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dirty="0" smtClean="0"/>
              <a:t>AWT x Swing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0E14C-2D02-4C44-A5BA-D20053B3498B}" type="slidenum">
              <a:rPr lang="fr-FR"/>
              <a:pPr>
                <a:defRPr/>
              </a:pPr>
              <a:t>70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8" y="721320"/>
            <a:ext cx="7061200" cy="5588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6" y="801712"/>
            <a:ext cx="7493000" cy="54356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411" y="3645024"/>
            <a:ext cx="3380093" cy="1267535"/>
          </a:xfrm>
          <a:prstGeom prst="rect">
            <a:avLst/>
          </a:prstGeom>
          <a:ln>
            <a:solidFill>
              <a:srgbClr val="000090"/>
            </a:solidFill>
          </a:ln>
        </p:spPr>
      </p:pic>
      <p:pic>
        <p:nvPicPr>
          <p:cNvPr id="4915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25144"/>
            <a:ext cx="403244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447" y="1052736"/>
            <a:ext cx="3462089" cy="129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6841" y="2060848"/>
            <a:ext cx="3648405" cy="1368152"/>
          </a:xfrm>
          <a:prstGeom prst="rect">
            <a:avLst/>
          </a:prstGeom>
          <a:ln w="25400" cmpd="sng">
            <a:solidFill>
              <a:srgbClr val="0000FF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512" y="4886895"/>
            <a:ext cx="7812360" cy="1926481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956975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Quelques composants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Composants 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/>
              <a:t>JButton</a:t>
            </a:r>
            <a:endParaRPr lang="fr-F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/>
              <a:t>JTextArea</a:t>
            </a:r>
            <a:endParaRPr lang="fr-F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/>
              <a:t>JMenu</a:t>
            </a:r>
            <a:endParaRPr lang="fr-F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/>
              <a:t>JTable</a:t>
            </a:r>
            <a:endParaRPr lang="fr-F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/>
              <a:t>JProgressBar</a:t>
            </a:r>
            <a:r>
              <a:rPr lang="fr-FR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Containers 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/>
              <a:t>JFrame</a:t>
            </a:r>
            <a:endParaRPr lang="fr-F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/>
              <a:t>JPanel</a:t>
            </a:r>
            <a:endParaRPr lang="fr-FR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/>
              <a:t>JScrollPane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27B9B-F278-495E-B71D-F6717590C8BB}" type="slidenum">
              <a:rPr lang="fr-FR"/>
              <a:pPr>
                <a:defRPr/>
              </a:pPr>
              <a:t>71</a:t>
            </a:fld>
            <a:endParaRPr lang="fr-FR"/>
          </a:p>
        </p:txBody>
      </p:sp>
      <p:pic>
        <p:nvPicPr>
          <p:cNvPr id="512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1071563"/>
            <a:ext cx="4786312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3929063"/>
            <a:ext cx="47815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lowchart: Or 8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318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-24"/>
            <a:ext cx="732951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Création d’un menu…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50842-4517-4674-AC3A-1A29D1A11056}" type="slidenum">
              <a:rPr lang="fr-FR"/>
              <a:pPr>
                <a:defRPr/>
              </a:pPr>
              <a:t>72</a:t>
            </a:fld>
            <a:endParaRPr lang="fr-FR"/>
          </a:p>
        </p:txBody>
      </p:sp>
      <p:pic>
        <p:nvPicPr>
          <p:cNvPr id="522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288" y="928688"/>
            <a:ext cx="8953500" cy="5929312"/>
          </a:xfrm>
        </p:spPr>
      </p:pic>
      <p:sp>
        <p:nvSpPr>
          <p:cNvPr id="8" name="TextBox 7"/>
          <p:cNvSpPr txBox="1"/>
          <p:nvPr/>
        </p:nvSpPr>
        <p:spPr>
          <a:xfrm>
            <a:off x="4357688" y="1214438"/>
            <a:ext cx="4572000" cy="14462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200" dirty="0"/>
              <a:t>Collaboration entre 3 éléments : </a:t>
            </a:r>
            <a:r>
              <a:rPr lang="fr-FR" sz="2200" b="1" dirty="0" err="1"/>
              <a:t>MenuBar</a:t>
            </a:r>
            <a:r>
              <a:rPr lang="fr-FR" sz="2200" dirty="0"/>
              <a:t>, </a:t>
            </a:r>
            <a:r>
              <a:rPr lang="fr-FR" sz="2200" b="1" dirty="0"/>
              <a:t>Menu</a:t>
            </a:r>
            <a:r>
              <a:rPr lang="fr-FR" sz="2200" dirty="0"/>
              <a:t> et </a:t>
            </a:r>
            <a:r>
              <a:rPr lang="fr-FR" sz="2200" b="1" dirty="0" err="1"/>
              <a:t>MenuItem</a:t>
            </a:r>
            <a:endParaRPr lang="fr-FR" sz="22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200" dirty="0"/>
              <a:t>Association à des </a:t>
            </a:r>
            <a:r>
              <a:rPr lang="fr-FR" sz="2200" b="1" dirty="0"/>
              <a:t>raccourcis</a:t>
            </a:r>
            <a:r>
              <a:rPr lang="fr-FR" sz="2200" dirty="0"/>
              <a:t> clavier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200" dirty="0"/>
              <a:t>Production d’</a:t>
            </a:r>
            <a:r>
              <a:rPr lang="fr-FR" sz="2200" b="1" dirty="0" err="1"/>
              <a:t>ActionEvents</a:t>
            </a:r>
            <a:r>
              <a:rPr lang="fr-FR" sz="2200" dirty="0"/>
              <a:t> 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3105150"/>
            <a:ext cx="69183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lowchart: Or 8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3418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Autres composants…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4169F1-CB4B-4B76-876E-56E745739BE3}" type="slidenum">
              <a:rPr lang="fr-FR"/>
              <a:pPr>
                <a:defRPr/>
              </a:pPr>
              <a:t>73</a:t>
            </a:fld>
            <a:endParaRPr lang="fr-FR"/>
          </a:p>
        </p:txBody>
      </p:sp>
      <p:pic>
        <p:nvPicPr>
          <p:cNvPr id="532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071688"/>
            <a:ext cx="7297738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owchart: Or 6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3884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Traitement d’événements 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Objectif</a:t>
            </a:r>
            <a:r>
              <a:rPr lang="fr-FR" dirty="0" smtClean="0"/>
              <a:t>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Gérer l’interaction avec l’utilisateur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Chaque action génère un </a:t>
            </a:r>
            <a:r>
              <a:rPr lang="fr-FR" b="1" dirty="0" smtClean="0">
                <a:solidFill>
                  <a:schemeClr val="tx2"/>
                </a:solidFill>
              </a:rPr>
              <a:t>événement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Click souris 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Click bouton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Fermer une fenêtre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…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Pour traiter un type d’action donné, on doit </a:t>
            </a:r>
            <a:r>
              <a:rPr lang="fr-FR" dirty="0" smtClean="0">
                <a:solidFill>
                  <a:schemeClr val="tx2"/>
                </a:solidFill>
              </a:rPr>
              <a:t>souscrire</a:t>
            </a:r>
            <a:r>
              <a:rPr lang="fr-FR" dirty="0" smtClean="0"/>
              <a:t> au type d’</a:t>
            </a:r>
            <a:r>
              <a:rPr lang="fr-FR" dirty="0" smtClean="0">
                <a:solidFill>
                  <a:schemeClr val="tx2"/>
                </a:solidFill>
              </a:rPr>
              <a:t>événement</a:t>
            </a:r>
            <a:r>
              <a:rPr lang="fr-FR" dirty="0" smtClean="0"/>
              <a:t> lui correspondant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Définition des </a:t>
            </a:r>
            <a:r>
              <a:rPr lang="fr-FR" i="1" dirty="0" err="1" smtClean="0">
                <a:solidFill>
                  <a:srgbClr val="7030A0"/>
                </a:solidFill>
              </a:rPr>
              <a:t>listeners</a:t>
            </a:r>
            <a:r>
              <a:rPr lang="fr-FR" dirty="0" smtClean="0">
                <a:solidFill>
                  <a:srgbClr val="7030A0"/>
                </a:solidFill>
              </a:rPr>
              <a:t>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Design pattern </a:t>
            </a:r>
            <a:r>
              <a:rPr lang="fr-FR" i="1" dirty="0" smtClean="0"/>
              <a:t>Observer</a:t>
            </a:r>
            <a:endParaRPr lang="fr-FR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F3C1F-EE05-4F3F-86A7-9FE628B6B298}" type="slidenum">
              <a:rPr lang="fr-FR"/>
              <a:pPr>
                <a:defRPr/>
              </a:pPr>
              <a:t>74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237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Traitement d’événements </a:t>
            </a:r>
            <a:endParaRPr/>
          </a:p>
        </p:txBody>
      </p:sp>
      <p:pic>
        <p:nvPicPr>
          <p:cNvPr id="11267" name="Content Placeholder 6" descr="2eventsource-fromSUNdocs-eventsintro.gif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4476750"/>
            <a:ext cx="7999412" cy="2095500"/>
          </a:xfrm>
        </p:spPr>
      </p:pic>
      <p:sp>
        <p:nvSpPr>
          <p:cNvPr id="11268" name="Content Placeholder 10"/>
          <p:cNvSpPr>
            <a:spLocks noGrp="1"/>
          </p:cNvSpPr>
          <p:nvPr>
            <p:ph sz="half" idx="2"/>
          </p:nvPr>
        </p:nvSpPr>
        <p:spPr>
          <a:xfrm>
            <a:off x="428625" y="1428750"/>
            <a:ext cx="8258175" cy="3500438"/>
          </a:xfrm>
        </p:spPr>
        <p:txBody>
          <a:bodyPr/>
          <a:lstStyle/>
          <a:p>
            <a:r>
              <a:rPr lang="fr-FR" smtClean="0"/>
              <a:t>Les écouteurs (</a:t>
            </a:r>
            <a:r>
              <a:rPr lang="fr-FR" i="1" smtClean="0"/>
              <a:t>listeners</a:t>
            </a:r>
            <a:r>
              <a:rPr lang="fr-FR" smtClean="0"/>
              <a:t>) souscrivent aux événements auprès des sources potentiels des événements</a:t>
            </a:r>
          </a:p>
          <a:p>
            <a:endParaRPr lang="fr-FR" smtClean="0"/>
          </a:p>
          <a:p>
            <a:endParaRPr lang="fr-FR" smtClean="0"/>
          </a:p>
          <a:p>
            <a:endParaRPr lang="fr-FR" smtClean="0"/>
          </a:p>
          <a:p>
            <a:r>
              <a:rPr lang="fr-FR" smtClean="0"/>
              <a:t>Les  sources informent les </a:t>
            </a:r>
            <a:r>
              <a:rPr lang="fr-FR" i="1" smtClean="0"/>
              <a:t>listeners</a:t>
            </a:r>
            <a:r>
              <a:rPr lang="fr-FR" smtClean="0"/>
              <a:t> de l’occurrence de l’événement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BB274-07C6-48E6-BC37-E39782B1504C}" type="slidenum">
              <a:rPr lang="fr-FR"/>
              <a:pPr>
                <a:defRPr/>
              </a:pPr>
              <a:t>75</a:t>
            </a:fld>
            <a:endParaRPr lang="fr-FR"/>
          </a:p>
        </p:txBody>
      </p:sp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5357813" y="5640388"/>
            <a:ext cx="3500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i="1"/>
              <a:t>Source: SUN Java Tutorial, « Introduction to Event Listeners 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28750" y="2928938"/>
            <a:ext cx="1668463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latin typeface="+mn-lt"/>
                <a:cs typeface="+mn-cs"/>
              </a:rPr>
              <a:t>event</a:t>
            </a:r>
            <a:r>
              <a:rPr lang="fr-FR" sz="2000" dirty="0">
                <a:latin typeface="+mn-lt"/>
                <a:cs typeface="+mn-cs"/>
              </a:rPr>
              <a:t>  </a:t>
            </a:r>
            <a:r>
              <a:rPr lang="fr-FR" sz="2000" dirty="0" err="1">
                <a:latin typeface="+mn-lt"/>
                <a:cs typeface="+mn-cs"/>
              </a:rPr>
              <a:t>listener</a:t>
            </a:r>
            <a:endParaRPr lang="fr-FR" sz="2000" dirty="0">
              <a:latin typeface="+mn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2928938"/>
            <a:ext cx="1581150" cy="400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 err="1">
                <a:latin typeface="+mn-lt"/>
                <a:cs typeface="+mn-cs"/>
              </a:rPr>
              <a:t>event</a:t>
            </a:r>
            <a:r>
              <a:rPr lang="fr-FR" sz="2000" dirty="0">
                <a:latin typeface="+mn-lt"/>
                <a:cs typeface="+mn-cs"/>
              </a:rPr>
              <a:t>  source</a:t>
            </a:r>
          </a:p>
        </p:txBody>
      </p:sp>
      <p:cxnSp>
        <p:nvCxnSpPr>
          <p:cNvPr id="15" name="Straight Arrow Connector 14"/>
          <p:cNvCxnSpPr>
            <a:stCxn id="12" idx="3"/>
            <a:endCxn id="13" idx="1"/>
          </p:cNvCxnSpPr>
          <p:nvPr/>
        </p:nvCxnSpPr>
        <p:spPr>
          <a:xfrm>
            <a:off x="3097213" y="3128963"/>
            <a:ext cx="147478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12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Traitement d’événements </a:t>
            </a:r>
            <a:endParaRPr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D539DB-CF29-4C29-BD07-F36AAB544177}" type="slidenum">
              <a:rPr lang="fr-FR"/>
              <a:pPr>
                <a:defRPr/>
              </a:pPr>
              <a:t>76</a:t>
            </a:fld>
            <a:endParaRPr lang="fr-F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1285875"/>
            <a:ext cx="429736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79500"/>
            <a:ext cx="70008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29188" y="3786188"/>
            <a:ext cx="3281362" cy="4302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dirty="0"/>
              <a:t>Souscription à l’événement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00688" y="4429125"/>
            <a:ext cx="3360737" cy="430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dirty="0"/>
              <a:t>Notification de l’événement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3786188" y="3857625"/>
            <a:ext cx="1071562" cy="142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6286500" y="4857750"/>
            <a:ext cx="714375" cy="571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5720" y="4286256"/>
            <a:ext cx="3110948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 smtClean="0"/>
              <a:t>Observateur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(</a:t>
            </a:r>
            <a:r>
              <a:rPr lang="fr-FR" sz="2400" dirty="0" smtClean="0"/>
              <a:t>Publisher / </a:t>
            </a:r>
            <a:r>
              <a:rPr lang="fr-FR" sz="2400" dirty="0" err="1" smtClean="0"/>
              <a:t>Subscriber</a:t>
            </a:r>
            <a:r>
              <a:rPr lang="fr-FR" sz="2400" dirty="0" smtClean="0"/>
              <a:t>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919876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Hiérarchie d’événements 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547F24-F564-4487-A3A8-0013E7427A9A}" type="slidenum">
              <a:rPr lang="fr-FR"/>
              <a:pPr>
                <a:defRPr/>
              </a:pPr>
              <a:t>77</a:t>
            </a:fld>
            <a:endParaRPr lang="fr-FR"/>
          </a:p>
        </p:txBody>
      </p:sp>
      <p:pic>
        <p:nvPicPr>
          <p:cNvPr id="133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000125"/>
            <a:ext cx="8577263" cy="5262563"/>
          </a:xfrm>
        </p:spPr>
      </p:pic>
      <p:sp>
        <p:nvSpPr>
          <p:cNvPr id="8" name="TextBox 7"/>
          <p:cNvSpPr txBox="1"/>
          <p:nvPr/>
        </p:nvSpPr>
        <p:spPr>
          <a:xfrm>
            <a:off x="214313" y="2357438"/>
            <a:ext cx="3857625" cy="10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Les événements </a:t>
            </a:r>
            <a:r>
              <a:rPr lang="fr-FR" sz="2000" dirty="0" smtClean="0"/>
              <a:t>sont </a:t>
            </a:r>
            <a:r>
              <a:rPr lang="fr-FR" sz="2000" dirty="0"/>
              <a:t>sous-classes de </a:t>
            </a:r>
            <a:r>
              <a:rPr lang="fr-FR" sz="2000" b="1" i="1" dirty="0" err="1"/>
              <a:t>AWTEvent</a:t>
            </a:r>
            <a:r>
              <a:rPr lang="fr-FR" sz="2000" dirty="0"/>
              <a:t>. Quelques exemples :</a:t>
            </a:r>
          </a:p>
        </p:txBody>
      </p:sp>
      <p:sp>
        <p:nvSpPr>
          <p:cNvPr id="9" name="Rectangle 8"/>
          <p:cNvSpPr/>
          <p:nvPr/>
        </p:nvSpPr>
        <p:spPr>
          <a:xfrm>
            <a:off x="6000750" y="1214438"/>
            <a:ext cx="2857500" cy="10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Tous les événements sont des sous-classes de </a:t>
            </a:r>
            <a:r>
              <a:rPr lang="fr-FR" sz="2000" b="1" i="1" dirty="0" err="1"/>
              <a:t>EventObject</a:t>
            </a:r>
            <a:endParaRPr lang="fr-FR" sz="2000" b="1" i="1" dirty="0"/>
          </a:p>
        </p:txBody>
      </p:sp>
      <p:sp>
        <p:nvSpPr>
          <p:cNvPr id="10" name="Rectangle 9"/>
          <p:cNvSpPr/>
          <p:nvPr/>
        </p:nvSpPr>
        <p:spPr>
          <a:xfrm>
            <a:off x="5643563" y="5214938"/>
            <a:ext cx="2857500" cy="10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Ces événements sont déclenchés par les classe d’interface utilisateur</a:t>
            </a:r>
            <a:endParaRPr lang="fr-FR" sz="2000" b="1" i="1" dirty="0"/>
          </a:p>
        </p:txBody>
      </p:sp>
    </p:spTree>
    <p:extLst>
      <p:ext uri="{BB962C8B-B14F-4D97-AF65-F5344CB8AC3E}">
        <p14:creationId xmlns:p14="http://schemas.microsoft.com/office/powerpoint/2010/main" val="4251968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Hiérarchie des </a:t>
            </a:r>
            <a:r>
              <a:rPr i="1" err="1" smtClean="0"/>
              <a:t>listeners</a:t>
            </a:r>
            <a:r>
              <a:rPr i="1" smtClean="0"/>
              <a:t>  </a:t>
            </a:r>
            <a:endParaRPr i="1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18B9FF-CC4D-46B3-A741-0239CC6FC188}" type="slidenum">
              <a:rPr lang="fr-FR"/>
              <a:pPr>
                <a:defRPr/>
              </a:pPr>
              <a:t>78</a:t>
            </a:fld>
            <a:endParaRPr lang="fr-FR"/>
          </a:p>
        </p:txBody>
      </p:sp>
      <p:pic>
        <p:nvPicPr>
          <p:cNvPr id="1434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3988"/>
            <a:ext cx="9063038" cy="4862512"/>
          </a:xfrm>
        </p:spPr>
      </p:pic>
      <p:sp>
        <p:nvSpPr>
          <p:cNvPr id="10" name="Rectangle 9"/>
          <p:cNvSpPr/>
          <p:nvPr/>
        </p:nvSpPr>
        <p:spPr>
          <a:xfrm>
            <a:off x="6000750" y="1214438"/>
            <a:ext cx="2857500" cy="708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Les </a:t>
            </a:r>
            <a:r>
              <a:rPr lang="fr-FR" sz="2000" i="1" dirty="0" err="1"/>
              <a:t>listeners</a:t>
            </a:r>
            <a:r>
              <a:rPr lang="fr-FR" sz="2000" dirty="0"/>
              <a:t> spécialisent </a:t>
            </a:r>
            <a:r>
              <a:rPr lang="fr-FR" sz="2000" b="1" i="1" dirty="0" err="1"/>
              <a:t>EventListener</a:t>
            </a:r>
            <a:endParaRPr lang="fr-FR" sz="20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438" y="1143000"/>
            <a:ext cx="3857625" cy="1323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/>
              <a:t>Chaque </a:t>
            </a:r>
            <a:r>
              <a:rPr lang="fr-FR" sz="2000" b="1" i="1" dirty="0" err="1"/>
              <a:t>listener</a:t>
            </a:r>
            <a:r>
              <a:rPr lang="fr-FR" sz="2000" dirty="0"/>
              <a:t> observe un certain type d’événement et propose des </a:t>
            </a:r>
            <a:r>
              <a:rPr lang="fr-FR" sz="2000" b="1" dirty="0"/>
              <a:t>méthodes</a:t>
            </a:r>
            <a:r>
              <a:rPr lang="fr-FR" sz="2000" dirty="0"/>
              <a:t> appropriées pour les traiter.  Quelques </a:t>
            </a:r>
            <a:r>
              <a:rPr lang="fr-FR" sz="2000" b="1" dirty="0"/>
              <a:t>exemples</a:t>
            </a:r>
            <a:r>
              <a:rPr lang="fr-FR" sz="2000" dirty="0"/>
              <a:t> : </a:t>
            </a:r>
          </a:p>
        </p:txBody>
      </p:sp>
    </p:spTree>
    <p:extLst>
      <p:ext uri="{BB962C8B-B14F-4D97-AF65-F5344CB8AC3E}">
        <p14:creationId xmlns:p14="http://schemas.microsoft.com/office/powerpoint/2010/main" val="1985734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Définition d’un </a:t>
            </a:r>
            <a:r>
              <a:rPr i="1" err="1" smtClean="0"/>
              <a:t>listener</a:t>
            </a:r>
            <a:r>
              <a:rPr i="1" smtClean="0"/>
              <a:t> </a:t>
            </a:r>
            <a:endParaRPr i="1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Implémentation de l’interface XXXXListener </a:t>
            </a:r>
          </a:p>
          <a:p>
            <a:r>
              <a:rPr lang="fr-FR" smtClean="0"/>
              <a:t>Possibilités :</a:t>
            </a:r>
          </a:p>
          <a:p>
            <a:pPr lvl="1"/>
            <a:r>
              <a:rPr lang="fr-FR" smtClean="0"/>
              <a:t> dans la propre classe </a:t>
            </a:r>
          </a:p>
          <a:p>
            <a:pPr lvl="1"/>
            <a:r>
              <a:rPr lang="fr-FR" smtClean="0"/>
              <a:t> dans une classe anonyme / inner class </a:t>
            </a:r>
          </a:p>
          <a:p>
            <a:pPr lvl="1"/>
            <a:r>
              <a:rPr lang="fr-FR" smtClean="0"/>
              <a:t> dans une classe dédiée / séparée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7CC2D-D134-4852-8493-37348D29BA99}" type="slidenum">
              <a:rPr lang="fr-FR"/>
              <a:pPr>
                <a:defRPr/>
              </a:pPr>
              <a:t>79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875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Programmer un </a:t>
            </a:r>
            <a:r>
              <a:rPr lang="fr-FR" dirty="0"/>
              <a:t>convertisseur °C </a:t>
            </a:r>
            <a:r>
              <a:rPr lang="fr-FR" dirty="0">
                <a:sym typeface="Symbol" pitchFamily="18" charset="2"/>
              </a:rPr>
              <a:t> °F  </a:t>
            </a:r>
            <a:endParaRPr lang="fr-FR" dirty="0" smtClean="0">
              <a:sym typeface="Symbol" pitchFamily="18" charset="2"/>
            </a:endParaRPr>
          </a:p>
          <a:p>
            <a:pPr lvl="1"/>
            <a:r>
              <a:rPr lang="fr-FR" dirty="0">
                <a:sym typeface="Symbol" pitchFamily="18" charset="2"/>
              </a:rPr>
              <a:t>°C </a:t>
            </a:r>
            <a:r>
              <a:rPr lang="fr-FR" dirty="0" smtClean="0">
                <a:sym typeface="Symbol" pitchFamily="18" charset="2"/>
              </a:rPr>
              <a:t>= ( ( °F – 32 )  x 5 ) ÷ 9</a:t>
            </a:r>
          </a:p>
          <a:p>
            <a:pPr lvl="1"/>
            <a:r>
              <a:rPr lang="fr-FR" dirty="0">
                <a:sym typeface="Symbol" pitchFamily="18" charset="2"/>
              </a:rPr>
              <a:t>°F </a:t>
            </a:r>
            <a:r>
              <a:rPr lang="fr-FR" dirty="0" smtClean="0">
                <a:sym typeface="Symbol" pitchFamily="18" charset="2"/>
              </a:rPr>
              <a:t>= ( ( °C  x 9 ) ÷ 5 )  </a:t>
            </a:r>
            <a:r>
              <a:rPr lang="fr-FR" dirty="0">
                <a:sym typeface="Symbol" pitchFamily="18" charset="2"/>
              </a:rPr>
              <a:t>+ </a:t>
            </a:r>
            <a:r>
              <a:rPr lang="fr-FR" dirty="0" smtClean="0">
                <a:sym typeface="Symbol" pitchFamily="18" charset="2"/>
              </a:rPr>
              <a:t>32</a:t>
            </a:r>
          </a:p>
          <a:p>
            <a:pPr lvl="1"/>
            <a:endParaRPr lang="fr-FR" dirty="0" smtClean="0">
              <a:sym typeface="Symbol" pitchFamily="18" charset="2"/>
            </a:endParaRPr>
          </a:p>
          <a:p>
            <a:r>
              <a:rPr lang="fr-FR" dirty="0" smtClean="0">
                <a:sym typeface="Symbol" pitchFamily="18" charset="2"/>
              </a:rPr>
              <a:t>Attention !!</a:t>
            </a:r>
          </a:p>
          <a:p>
            <a:pPr lvl="1"/>
            <a:r>
              <a:rPr lang="fr-FR" dirty="0" smtClean="0">
                <a:sym typeface="Symbol" pitchFamily="18" charset="2"/>
              </a:rPr>
              <a:t>Cet exemple sera réutilisé plus tard</a:t>
            </a:r>
            <a:endParaRPr lang="fr-FR" dirty="0">
              <a:sym typeface="Symbol" pitchFamily="18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E9896-A40C-43D3-A9A6-E8A7B8194254}" type="slidenum">
              <a:rPr lang="fr-FR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674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71414"/>
            <a:ext cx="7543824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3600" smtClean="0"/>
              <a:t>Traitement dans la propre classe </a:t>
            </a:r>
            <a:endParaRPr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143000"/>
            <a:ext cx="8229600" cy="5214938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Le </a:t>
            </a:r>
            <a:r>
              <a:rPr lang="fr-FR" i="1" dirty="0" smtClean="0">
                <a:solidFill>
                  <a:schemeClr val="tx2"/>
                </a:solidFill>
              </a:rPr>
              <a:t>container</a:t>
            </a:r>
            <a:r>
              <a:rPr lang="fr-FR" dirty="0" smtClean="0"/>
              <a:t> qui contient le composant </a:t>
            </a:r>
            <a:r>
              <a:rPr lang="fr-FR" dirty="0" smtClean="0">
                <a:solidFill>
                  <a:schemeClr val="tx2"/>
                </a:solidFill>
              </a:rPr>
              <a:t>implémente</a:t>
            </a:r>
            <a:r>
              <a:rPr lang="fr-FR" dirty="0" smtClean="0"/>
              <a:t> l’interface </a:t>
            </a:r>
            <a:r>
              <a:rPr lang="fr-FR" i="1" dirty="0" err="1" smtClean="0"/>
              <a:t>XXXXListener</a:t>
            </a:r>
            <a:r>
              <a:rPr lang="fr-FR" dirty="0" smtClean="0"/>
              <a:t> approprié</a:t>
            </a:r>
          </a:p>
          <a:p>
            <a:pPr lvl="1" fontAlgn="auto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public class 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ClassAsListener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extends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</a:rPr>
              <a:t>Frame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implements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ActionListener</a:t>
            </a:r>
            <a:r>
              <a:rPr lang="fr-FR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WindowListener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{ ... }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Le container </a:t>
            </a:r>
            <a:r>
              <a:rPr lang="fr-FR" dirty="0" smtClean="0">
                <a:solidFill>
                  <a:schemeClr val="tx2"/>
                </a:solidFill>
              </a:rPr>
              <a:t>registre</a:t>
            </a:r>
            <a:r>
              <a:rPr lang="fr-FR" dirty="0" smtClean="0"/>
              <a:t> lui-même comme </a:t>
            </a:r>
            <a:r>
              <a:rPr lang="fr-FR" i="1" dirty="0" err="1" smtClean="0"/>
              <a:t>listener</a:t>
            </a:r>
            <a:r>
              <a:rPr lang="fr-FR" dirty="0" smtClean="0"/>
              <a:t> auprès du composant</a:t>
            </a:r>
          </a:p>
          <a:p>
            <a:pPr lvl="1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fr-FR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addWindowListener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lvl="1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button1.</a:t>
            </a:r>
            <a:r>
              <a:rPr lang="fr-FR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addActionListener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b="1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Il implémente les méthodes de l’interface </a:t>
            </a:r>
            <a:r>
              <a:rPr lang="fr-FR" i="1" dirty="0" err="1" smtClean="0"/>
              <a:t>XXXXListener</a:t>
            </a:r>
            <a:endParaRPr lang="fr-FR" i="1" dirty="0" smtClean="0"/>
          </a:p>
          <a:p>
            <a:pPr lvl="1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public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void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actionPerformed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ActionEvent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e)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{ … }</a:t>
            </a:r>
          </a:p>
          <a:p>
            <a:pPr lvl="1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public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void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windowClosing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WindowEvent</a:t>
            </a:r>
            <a:r>
              <a:rPr lang="fr-FR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e)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{ … }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2A9E9-D817-4C6C-BEED-485990C93BDA}" type="slidenum">
              <a:rPr lang="fr-FR"/>
              <a:pPr>
                <a:defRPr/>
              </a:pPr>
              <a:t>80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671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-24"/>
            <a:ext cx="732951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3600" smtClean="0"/>
              <a:t>Exemple dans la propre classe </a:t>
            </a:r>
            <a:endParaRPr sz="360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6BC9B-A019-4767-9BF3-60F616A8B395}" type="slidenum">
              <a:rPr lang="fr-FR"/>
              <a:pPr>
                <a:defRPr/>
              </a:pPr>
              <a:t>81</a:t>
            </a:fld>
            <a:endParaRPr lang="fr-FR"/>
          </a:p>
        </p:txBody>
      </p:sp>
      <p:pic>
        <p:nvPicPr>
          <p:cNvPr id="174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12813"/>
            <a:ext cx="8072438" cy="5945187"/>
          </a:xfrm>
        </p:spPr>
      </p:pic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2000250"/>
            <a:ext cx="1857375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57813"/>
            <a:ext cx="19780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rot="5400000">
            <a:off x="6803231" y="4302920"/>
            <a:ext cx="2098675" cy="11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43563" y="3857625"/>
            <a:ext cx="2100262" cy="708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i="1" dirty="0" err="1"/>
              <a:t>ClassAsListener</a:t>
            </a:r>
            <a:r>
              <a:rPr lang="fr-FR" sz="2000" i="1" dirty="0"/>
              <a:t>.</a:t>
            </a:r>
            <a:br>
              <a:rPr lang="fr-FR" sz="2000" i="1" dirty="0"/>
            </a:br>
            <a:r>
              <a:rPr lang="fr-FR" sz="2000" i="1" dirty="0" err="1"/>
              <a:t>actionPerformed</a:t>
            </a:r>
            <a:r>
              <a:rPr lang="fr-FR" sz="2000" i="1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040996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Développer une interface contenant un champ texte et un bouton. </a:t>
            </a:r>
          </a:p>
          <a:p>
            <a:r>
              <a:rPr lang="fr-FR" dirty="0" smtClean="0"/>
              <a:t>A chaque clique sur le bouton, celui-ci doit afficher le texte écrit sur le champ texte</a:t>
            </a:r>
          </a:p>
          <a:p>
            <a:r>
              <a:rPr lang="fr-FR" dirty="0" smtClean="0"/>
              <a:t>Utiliser un </a:t>
            </a:r>
            <a:r>
              <a:rPr lang="fr-FR" dirty="0" err="1" smtClean="0"/>
              <a:t>listener</a:t>
            </a:r>
            <a:r>
              <a:rPr lang="fr-FR" dirty="0" smtClean="0"/>
              <a:t> dans la propre classe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7FE59-E029-4E8C-BD89-ACEB20CD871D}" type="slidenum">
              <a:rPr lang="fr-FR"/>
              <a:pPr>
                <a:defRPr/>
              </a:pPr>
              <a:t>82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729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Ecrire une interface en Swing pour remplir la fiche d’un employé (</a:t>
            </a:r>
            <a:r>
              <a:rPr lang="fr-FR" dirty="0" err="1" smtClean="0"/>
              <a:t>Employee</a:t>
            </a:r>
            <a:r>
              <a:rPr lang="fr-FR" dirty="0" smtClean="0"/>
              <a:t> ou Manager)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83611A-ED2E-43AF-A90A-E87ACD04D1E2}" type="slidenum">
              <a:rPr lang="fr-FR"/>
              <a:pPr>
                <a:defRPr/>
              </a:pPr>
              <a:t>83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8484615" y="20420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2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fr-FR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Prj</a:t>
            </a:r>
            <a:endParaRPr lang="fr-F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792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71414"/>
            <a:ext cx="7615262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3200" smtClean="0"/>
              <a:t>Traitement dans une classe anonyme </a:t>
            </a:r>
            <a:endParaRPr sz="320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r>
              <a:rPr lang="fr-FR" sz="2800" dirty="0" smtClean="0"/>
              <a:t>Utilisation d’une </a:t>
            </a:r>
            <a:r>
              <a:rPr lang="fr-FR" sz="2800" b="1" dirty="0" smtClean="0">
                <a:solidFill>
                  <a:schemeClr val="tx2"/>
                </a:solidFill>
              </a:rPr>
              <a:t>classe interne anonyme </a:t>
            </a:r>
            <a:r>
              <a:rPr lang="fr-FR" sz="2800" dirty="0" smtClean="0"/>
              <a:t>pour traiter les événements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FR" sz="2400" dirty="0" smtClean="0"/>
              <a:t>Classes définies localement à l’intérieur d’une méthode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fr-FR" sz="2000" dirty="0" smtClean="0">
                <a:latin typeface="Arial" charset="0"/>
                <a:cs typeface="Arial" charset="0"/>
              </a:rPr>
              <a:t> button1.</a:t>
            </a:r>
            <a:r>
              <a:rPr lang="fr-FR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addActionListener(</a:t>
            </a:r>
            <a:r>
              <a:rPr lang="fr-FR" sz="2000" dirty="0" smtClean="0">
                <a:latin typeface="Arial" charset="0"/>
                <a:cs typeface="Arial" charset="0"/>
              </a:rPr>
              <a:t>new </a:t>
            </a:r>
            <a:r>
              <a:rPr lang="fr-FR" sz="2000" b="1" dirty="0" err="1" smtClean="0">
                <a:solidFill>
                  <a:srgbClr val="7030A0"/>
                </a:solidFill>
                <a:latin typeface="Arial" charset="0"/>
                <a:cs typeface="Arial" charset="0"/>
              </a:rPr>
              <a:t>ActionListener</a:t>
            </a:r>
            <a:r>
              <a:rPr lang="fr-FR" sz="2000" dirty="0" smtClean="0">
                <a:latin typeface="Arial" charset="0"/>
                <a:cs typeface="Arial" charset="0"/>
              </a:rPr>
              <a:t>() {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fr-FR" sz="2000" dirty="0" smtClean="0">
                <a:latin typeface="Arial" charset="0"/>
                <a:cs typeface="Arial" charset="0"/>
              </a:rPr>
              <a:t>       public </a:t>
            </a:r>
            <a:r>
              <a:rPr lang="fr-FR" sz="2000" dirty="0" err="1" smtClean="0">
                <a:latin typeface="Arial" charset="0"/>
                <a:cs typeface="Arial" charset="0"/>
              </a:rPr>
              <a:t>void</a:t>
            </a:r>
            <a:r>
              <a:rPr lang="fr-FR" sz="2000" dirty="0" smtClean="0">
                <a:latin typeface="Arial" charset="0"/>
                <a:cs typeface="Arial" charset="0"/>
              </a:rPr>
              <a:t> </a:t>
            </a:r>
            <a:r>
              <a:rPr lang="fr-FR" sz="2000" b="1" dirty="0" err="1" smtClean="0">
                <a:solidFill>
                  <a:srgbClr val="7030A0"/>
                </a:solidFill>
                <a:latin typeface="Arial" charset="0"/>
                <a:cs typeface="Arial" charset="0"/>
              </a:rPr>
              <a:t>actionPerformed</a:t>
            </a:r>
            <a:r>
              <a:rPr lang="fr-FR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(</a:t>
            </a:r>
            <a:r>
              <a:rPr lang="fr-FR" sz="2000" b="1" dirty="0" err="1" smtClean="0">
                <a:solidFill>
                  <a:srgbClr val="7030A0"/>
                </a:solidFill>
                <a:latin typeface="Arial" charset="0"/>
                <a:cs typeface="Arial" charset="0"/>
              </a:rPr>
              <a:t>ActionEvent</a:t>
            </a:r>
            <a:r>
              <a:rPr lang="fr-FR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fr-FR" sz="2000" b="1" dirty="0" err="1" smtClean="0">
                <a:solidFill>
                  <a:srgbClr val="7030A0"/>
                </a:solidFill>
                <a:latin typeface="Arial" charset="0"/>
                <a:cs typeface="Arial" charset="0"/>
              </a:rPr>
              <a:t>evt</a:t>
            </a:r>
            <a:r>
              <a:rPr lang="fr-FR" sz="2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) </a:t>
            </a:r>
            <a:r>
              <a:rPr lang="fr-FR" sz="2000" dirty="0" smtClean="0">
                <a:latin typeface="Arial" charset="0"/>
                <a:cs typeface="Arial" charset="0"/>
              </a:rPr>
              <a:t>{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fr-FR" sz="2000" dirty="0" smtClean="0">
                <a:latin typeface="Arial" charset="0"/>
                <a:cs typeface="Arial" charset="0"/>
              </a:rPr>
              <a:t>                button1ActionPerformed(</a:t>
            </a:r>
            <a:r>
              <a:rPr lang="fr-FR" sz="2000" dirty="0" err="1" smtClean="0">
                <a:latin typeface="Arial" charset="0"/>
                <a:cs typeface="Arial" charset="0"/>
              </a:rPr>
              <a:t>evt</a:t>
            </a:r>
            <a:r>
              <a:rPr lang="fr-FR" sz="2000" dirty="0" smtClean="0">
                <a:latin typeface="Arial" charset="0"/>
                <a:cs typeface="Arial" charset="0"/>
              </a:rPr>
              <a:t>);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fr-FR" sz="2000" dirty="0" smtClean="0">
                <a:latin typeface="Arial" charset="0"/>
                <a:cs typeface="Arial" charset="0"/>
              </a:rPr>
              <a:t>        }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fr-FR" sz="2000" dirty="0" smtClean="0">
                <a:latin typeface="Arial" charset="0"/>
                <a:cs typeface="Arial" charset="0"/>
              </a:rPr>
              <a:t>    });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89CC2-90B0-4E52-9EC3-0284EE01A755}" type="slidenum">
              <a:rPr lang="fr-FR"/>
              <a:pPr>
                <a:defRPr/>
              </a:pPr>
              <a:t>84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747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894" y="71414"/>
            <a:ext cx="76867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3600" smtClean="0"/>
              <a:t>Exemple dans une classe anonyme </a:t>
            </a:r>
            <a:endParaRPr sz="360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8FB8B-D2D4-4BE0-AA54-4C0E829CE236}" type="slidenum">
              <a:rPr lang="fr-FR"/>
              <a:pPr>
                <a:defRPr/>
              </a:pPr>
              <a:t>85</a:t>
            </a:fld>
            <a:endParaRPr lang="fr-FR"/>
          </a:p>
        </p:txBody>
      </p:sp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00125"/>
            <a:ext cx="68897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75" y="1285875"/>
            <a:ext cx="18557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890838"/>
            <a:ext cx="7693025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4572000"/>
            <a:ext cx="18780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rot="16200000" flipH="1">
            <a:off x="7077869" y="3496469"/>
            <a:ext cx="2143125" cy="79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49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5953125"/>
            <a:ext cx="8616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636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Développer une interface contenant un champ texte et un bouton. </a:t>
            </a:r>
          </a:p>
          <a:p>
            <a:r>
              <a:rPr lang="fr-FR" dirty="0" smtClean="0"/>
              <a:t>A chaque clique sur le bouton, celui-ci doit afficher le texte écrit sur le champ texte</a:t>
            </a:r>
          </a:p>
          <a:p>
            <a:r>
              <a:rPr lang="fr-FR" dirty="0" smtClean="0"/>
              <a:t>Utiliser un </a:t>
            </a:r>
            <a:r>
              <a:rPr lang="fr-FR" dirty="0" err="1" smtClean="0"/>
              <a:t>listener</a:t>
            </a:r>
            <a:r>
              <a:rPr lang="fr-FR" dirty="0" smtClean="0"/>
              <a:t> dans une classe anonyme</a:t>
            </a:r>
          </a:p>
          <a:p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26230-F349-4FE7-AFDB-7BC523B03238}" type="slidenum">
              <a:rPr lang="fr-FR"/>
              <a:pPr>
                <a:defRPr/>
              </a:pPr>
              <a:t>86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600" smtClean="0"/>
              <a:t>Traitement dans une </a:t>
            </a:r>
            <a:r>
              <a:rPr sz="3600" i="1" err="1" smtClean="0"/>
              <a:t>inner</a:t>
            </a:r>
            <a:r>
              <a:rPr sz="3600" i="1" smtClean="0"/>
              <a:t> class</a:t>
            </a:r>
            <a:endParaRPr sz="3600" i="1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472488" cy="4840288"/>
          </a:xfrm>
        </p:spPr>
        <p:txBody>
          <a:bodyPr/>
          <a:lstStyle/>
          <a:p>
            <a:r>
              <a:rPr lang="fr-FR" sz="3300" smtClean="0"/>
              <a:t>Utilisation d’une </a:t>
            </a:r>
            <a:r>
              <a:rPr lang="fr-FR" sz="3300" b="1" smtClean="0">
                <a:solidFill>
                  <a:schemeClr val="tx2"/>
                </a:solidFill>
              </a:rPr>
              <a:t>classe interne </a:t>
            </a:r>
            <a:r>
              <a:rPr lang="fr-FR" sz="3300" smtClean="0"/>
              <a:t>non-anonyme</a:t>
            </a:r>
            <a:r>
              <a:rPr lang="fr-FR" sz="3300" b="1" smtClean="0">
                <a:solidFill>
                  <a:schemeClr val="tx2"/>
                </a:solidFill>
              </a:rPr>
              <a:t> (</a:t>
            </a:r>
            <a:r>
              <a:rPr lang="fr-FR" sz="3300" b="1" i="1" smtClean="0">
                <a:solidFill>
                  <a:schemeClr val="tx2"/>
                </a:solidFill>
              </a:rPr>
              <a:t>inner class</a:t>
            </a:r>
            <a:r>
              <a:rPr lang="fr-FR" sz="3300" b="1" smtClean="0">
                <a:solidFill>
                  <a:schemeClr val="tx2"/>
                </a:solidFill>
              </a:rPr>
              <a:t>) </a:t>
            </a:r>
            <a:r>
              <a:rPr lang="fr-FR" sz="3300" smtClean="0"/>
              <a:t>pour traiter les événements</a:t>
            </a:r>
          </a:p>
          <a:p>
            <a:pPr lvl="1">
              <a:spcBef>
                <a:spcPts val="1800"/>
              </a:spcBef>
              <a:buFont typeface="Arial" charset="0"/>
              <a:buNone/>
            </a:pPr>
            <a:r>
              <a:rPr lang="fr-FR" sz="2000" smtClean="0">
                <a:latin typeface="Arial" charset="0"/>
                <a:cs typeface="Arial" charset="0"/>
              </a:rPr>
              <a:t>public </a:t>
            </a:r>
            <a:r>
              <a:rPr lang="fr-FR" sz="2000" smtClean="0">
                <a:solidFill>
                  <a:srgbClr val="7030A0"/>
                </a:solidFill>
                <a:latin typeface="Arial" charset="0"/>
                <a:cs typeface="Arial" charset="0"/>
              </a:rPr>
              <a:t>class</a:t>
            </a:r>
            <a:r>
              <a:rPr lang="fr-FR" sz="2000" smtClean="0">
                <a:latin typeface="Arial" charset="0"/>
                <a:cs typeface="Arial" charset="0"/>
              </a:rPr>
              <a:t> </a:t>
            </a:r>
            <a:r>
              <a:rPr lang="fr-FR" sz="2000" smtClean="0">
                <a:solidFill>
                  <a:srgbClr val="7030A0"/>
                </a:solidFill>
                <a:latin typeface="Arial" charset="0"/>
                <a:cs typeface="Arial" charset="0"/>
              </a:rPr>
              <a:t>InnerAsListener</a:t>
            </a:r>
            <a:r>
              <a:rPr lang="fr-FR" sz="2000" smtClean="0">
                <a:latin typeface="Arial" charset="0"/>
                <a:cs typeface="Arial" charset="0"/>
              </a:rPr>
              <a:t> extends Frame {</a:t>
            </a:r>
          </a:p>
          <a:p>
            <a:pPr lvl="1">
              <a:buFont typeface="Arial" charset="0"/>
              <a:buNone/>
            </a:pPr>
            <a:r>
              <a:rPr lang="fr-FR" sz="2000" smtClean="0">
                <a:latin typeface="Arial" charset="0"/>
                <a:cs typeface="Arial" charset="0"/>
              </a:rPr>
              <a:t>       public InnerAsListener() { … </a:t>
            </a:r>
          </a:p>
          <a:p>
            <a:pPr lvl="1">
              <a:buFont typeface="Arial" charset="0"/>
              <a:buNone/>
            </a:pPr>
            <a:r>
              <a:rPr lang="fr-FR" sz="2000" smtClean="0">
                <a:latin typeface="Arial" charset="0"/>
                <a:cs typeface="Arial" charset="0"/>
              </a:rPr>
              <a:t>               </a:t>
            </a:r>
            <a:r>
              <a:rPr lang="fr-FR" sz="2000" b="1" smtClean="0">
                <a:solidFill>
                  <a:srgbClr val="7030A0"/>
                </a:solidFill>
                <a:latin typeface="Arial" charset="0"/>
                <a:cs typeface="Arial" charset="0"/>
              </a:rPr>
              <a:t>button1.addActionListener(new MyActionListener());</a:t>
            </a:r>
          </a:p>
          <a:p>
            <a:pPr lvl="1">
              <a:buFont typeface="Arial" charset="0"/>
              <a:buNone/>
            </a:pPr>
            <a:r>
              <a:rPr lang="fr-FR" sz="2000" smtClean="0">
                <a:latin typeface="Arial" charset="0"/>
                <a:cs typeface="Arial" charset="0"/>
              </a:rPr>
              <a:t>        … </a:t>
            </a:r>
          </a:p>
          <a:p>
            <a:pPr lvl="1">
              <a:buFont typeface="Arial" charset="0"/>
              <a:buNone/>
            </a:pPr>
            <a:r>
              <a:rPr lang="fr-FR" sz="2000" smtClean="0">
                <a:latin typeface="Arial" charset="0"/>
                <a:cs typeface="Arial" charset="0"/>
              </a:rPr>
              <a:t>        private </a:t>
            </a:r>
            <a:r>
              <a:rPr lang="fr-FR" sz="2000" b="1" smtClean="0">
                <a:solidFill>
                  <a:srgbClr val="7030A0"/>
                </a:solidFill>
                <a:latin typeface="Arial" charset="0"/>
                <a:cs typeface="Arial" charset="0"/>
              </a:rPr>
              <a:t>class MyActionListener implements ActionListener</a:t>
            </a:r>
            <a:r>
              <a:rPr lang="fr-FR" sz="2000" smtClean="0">
                <a:latin typeface="Arial" charset="0"/>
                <a:cs typeface="Arial" charset="0"/>
              </a:rPr>
              <a:t> {</a:t>
            </a:r>
          </a:p>
          <a:p>
            <a:pPr lvl="1">
              <a:buFont typeface="Arial" charset="0"/>
              <a:buNone/>
            </a:pPr>
            <a:r>
              <a:rPr lang="fr-FR" sz="2000" smtClean="0">
                <a:latin typeface="Arial" charset="0"/>
                <a:cs typeface="Arial" charset="0"/>
              </a:rPr>
              <a:t>                public void </a:t>
            </a:r>
            <a:r>
              <a:rPr lang="fr-FR" sz="2000" b="1" smtClean="0">
                <a:solidFill>
                  <a:srgbClr val="7030A0"/>
                </a:solidFill>
                <a:latin typeface="Arial" charset="0"/>
                <a:cs typeface="Arial" charset="0"/>
              </a:rPr>
              <a:t>actionPerformed(ActionEvent e)</a:t>
            </a:r>
            <a:r>
              <a:rPr lang="fr-FR" sz="2000" smtClean="0">
                <a:latin typeface="Arial" charset="0"/>
                <a:cs typeface="Arial" charset="0"/>
              </a:rPr>
              <a:t> { … } </a:t>
            </a:r>
          </a:p>
          <a:p>
            <a:pPr lvl="1">
              <a:buFont typeface="Arial" charset="0"/>
              <a:buNone/>
            </a:pPr>
            <a:r>
              <a:rPr lang="fr-FR" sz="2000" smtClean="0">
                <a:latin typeface="Arial" charset="0"/>
                <a:cs typeface="Arial" charset="0"/>
              </a:rPr>
              <a:t>        }</a:t>
            </a:r>
          </a:p>
          <a:p>
            <a:pPr lvl="1">
              <a:buFont typeface="Arial" charset="0"/>
              <a:buNone/>
            </a:pPr>
            <a:r>
              <a:rPr lang="fr-FR" sz="2000" smtClean="0">
                <a:latin typeface="Arial" charset="0"/>
                <a:cs typeface="Arial" charset="0"/>
              </a:rPr>
              <a:t>} // fin InnerAsListener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8024C-F2E6-48A2-B6DA-8EDC5BF47E2B}" type="slidenum">
              <a:rPr lang="fr-FR"/>
              <a:pPr>
                <a:defRPr/>
              </a:pPr>
              <a:t>87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6423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49300"/>
            <a:ext cx="6929437" cy="51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-16"/>
            <a:ext cx="732951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600" smtClean="0"/>
              <a:t>Exemple dans une </a:t>
            </a:r>
            <a:r>
              <a:rPr sz="3600" i="1" err="1" smtClean="0"/>
              <a:t>inner</a:t>
            </a:r>
            <a:r>
              <a:rPr sz="3600" i="1" smtClean="0"/>
              <a:t> class</a:t>
            </a:r>
            <a:endParaRPr sz="3600" i="1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10F5E-7D8B-480A-B52C-700CA0E1755D}" type="slidenum">
              <a:rPr lang="fr-FR"/>
              <a:pPr>
                <a:defRPr/>
              </a:pPr>
              <a:t>88</a:t>
            </a:fld>
            <a:endParaRPr lang="fr-FR"/>
          </a:p>
        </p:txBody>
      </p:sp>
      <p:pic>
        <p:nvPicPr>
          <p:cNvPr id="2355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1214438"/>
            <a:ext cx="16875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6825"/>
            <a:ext cx="77470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15188" y="4500563"/>
            <a:ext cx="1657350" cy="1104900"/>
          </a:xfrm>
        </p:spPr>
      </p:pic>
      <p:cxnSp>
        <p:nvCxnSpPr>
          <p:cNvPr id="11" name="Straight Arrow Connector 10"/>
          <p:cNvCxnSpPr/>
          <p:nvPr/>
        </p:nvCxnSpPr>
        <p:spPr>
          <a:xfrm rot="5400000">
            <a:off x="6979444" y="3421857"/>
            <a:ext cx="2143125" cy="14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86438" y="2643188"/>
            <a:ext cx="2100262" cy="708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i="1" dirty="0" err="1"/>
              <a:t>MyActionListener</a:t>
            </a:r>
            <a:r>
              <a:rPr lang="fr-FR" sz="2000" i="1" dirty="0"/>
              <a:t>.</a:t>
            </a:r>
            <a:br>
              <a:rPr lang="fr-FR" sz="2000" i="1" dirty="0"/>
            </a:br>
            <a:r>
              <a:rPr lang="fr-FR" sz="2000" i="1" dirty="0" err="1"/>
              <a:t>actionPerformed</a:t>
            </a:r>
            <a:r>
              <a:rPr lang="fr-FR" sz="2000" i="1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727039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Développer une interface contenant un champ texte et un bouton. </a:t>
            </a:r>
          </a:p>
          <a:p>
            <a:r>
              <a:rPr lang="fr-FR" dirty="0" smtClean="0"/>
              <a:t>A chaque clique sur le bouton, celui-ci doit afficher le texte écrit sur le champ texte</a:t>
            </a:r>
          </a:p>
          <a:p>
            <a:r>
              <a:rPr lang="fr-FR" dirty="0" smtClean="0"/>
              <a:t>Utiliser un </a:t>
            </a:r>
            <a:r>
              <a:rPr lang="fr-FR" dirty="0" err="1" smtClean="0"/>
              <a:t>listener</a:t>
            </a:r>
            <a:r>
              <a:rPr lang="fr-FR" dirty="0" smtClean="0"/>
              <a:t> dans une </a:t>
            </a:r>
            <a:r>
              <a:rPr lang="fr-FR" i="1" dirty="0" err="1" smtClean="0"/>
              <a:t>inner</a:t>
            </a:r>
            <a:r>
              <a:rPr lang="fr-FR" i="1" dirty="0" smtClean="0"/>
              <a:t> class</a:t>
            </a:r>
          </a:p>
          <a:p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47EBF-B44E-4DA0-A8FE-A0322C83C3B4}" type="slidenum">
              <a:rPr lang="fr-FR"/>
              <a:pPr>
                <a:defRPr/>
              </a:pPr>
              <a:t>89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15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Créer une classe qui fait la multiplication de deux matrices 2 x 2</a:t>
            </a:r>
          </a:p>
          <a:p>
            <a:pPr lvl="1"/>
            <a:r>
              <a:rPr lang="fr-FR" smtClean="0"/>
              <a:t>float m1[][] = new float { {1, 2}, {3, 4} };</a:t>
            </a:r>
          </a:p>
          <a:p>
            <a:pPr lvl="1"/>
            <a:r>
              <a:rPr lang="fr-FR" smtClean="0"/>
              <a:t>float m2[][] = new float { {5, 6}, {7, 8} }; </a:t>
            </a:r>
          </a:p>
          <a:p>
            <a:pPr lvl="1"/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59CA93-8BDA-46E8-90E0-3173DC118D94}" type="slidenum">
              <a:rPr lang="fr-FR"/>
              <a:pPr>
                <a:defRPr/>
              </a:pPr>
              <a:t>9</a:t>
            </a:fld>
            <a:endParaRPr lang="fr-FR"/>
          </a:p>
        </p:txBody>
      </p:sp>
      <p:sp>
        <p:nvSpPr>
          <p:cNvPr id="6" name="Double Bracket 5"/>
          <p:cNvSpPr/>
          <p:nvPr/>
        </p:nvSpPr>
        <p:spPr>
          <a:xfrm>
            <a:off x="857250" y="4429125"/>
            <a:ext cx="1071563" cy="92868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1.0    2.0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3.0    4.0</a:t>
            </a:r>
          </a:p>
        </p:txBody>
      </p:sp>
      <p:sp>
        <p:nvSpPr>
          <p:cNvPr id="7" name="Double Bracket 6"/>
          <p:cNvSpPr/>
          <p:nvPr/>
        </p:nvSpPr>
        <p:spPr>
          <a:xfrm>
            <a:off x="2500313" y="4429125"/>
            <a:ext cx="1071562" cy="92868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5.0    6.0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7.0    8.0</a:t>
            </a:r>
          </a:p>
        </p:txBody>
      </p:sp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2071688" y="4714875"/>
            <a:ext cx="3444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/>
              <a:t>X</a:t>
            </a:r>
          </a:p>
        </p:txBody>
      </p:sp>
      <p:cxnSp>
        <p:nvCxnSpPr>
          <p:cNvPr id="10" name="Straight Arrow Connector 9"/>
          <p:cNvCxnSpPr>
            <a:stCxn id="6" idx="1"/>
            <a:endCxn id="6" idx="3"/>
          </p:cNvCxnSpPr>
          <p:nvPr/>
        </p:nvCxnSpPr>
        <p:spPr>
          <a:xfrm rot="10800000" flipH="1">
            <a:off x="857250" y="4894263"/>
            <a:ext cx="1071563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0"/>
            <a:endCxn id="7" idx="2"/>
          </p:cNvCxnSpPr>
          <p:nvPr/>
        </p:nvCxnSpPr>
        <p:spPr>
          <a:xfrm rot="16200000" flipH="1">
            <a:off x="2571750" y="4894263"/>
            <a:ext cx="92868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275" name="TextBox 12"/>
          <p:cNvSpPr txBox="1">
            <a:spLocks noChangeArrowheads="1"/>
          </p:cNvSpPr>
          <p:nvPr/>
        </p:nvSpPr>
        <p:spPr bwMode="auto">
          <a:xfrm>
            <a:off x="3786188" y="4643438"/>
            <a:ext cx="344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/>
              <a:t>=</a:t>
            </a:r>
          </a:p>
        </p:txBody>
      </p:sp>
      <p:sp>
        <p:nvSpPr>
          <p:cNvPr id="14" name="Double Bracket 13"/>
          <p:cNvSpPr/>
          <p:nvPr/>
        </p:nvSpPr>
        <p:spPr>
          <a:xfrm>
            <a:off x="4357688" y="4429125"/>
            <a:ext cx="2643187" cy="92868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1*5 + 2*7        1*6 + 2*8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3*5 + 4*7        3*6 + 4*8</a:t>
            </a:r>
          </a:p>
        </p:txBody>
      </p:sp>
      <p:sp>
        <p:nvSpPr>
          <p:cNvPr id="13" name="Flowchart: Or 12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05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3400" smtClean="0"/>
              <a:t>Traitement dans une classe dédiée</a:t>
            </a:r>
            <a:endParaRPr sz="340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401050" cy="4697413"/>
          </a:xfrm>
        </p:spPr>
        <p:txBody>
          <a:bodyPr/>
          <a:lstStyle/>
          <a:p>
            <a:r>
              <a:rPr lang="fr-FR" smtClean="0"/>
              <a:t>Utilisation d’une </a:t>
            </a:r>
            <a:r>
              <a:rPr lang="fr-FR" b="1" smtClean="0">
                <a:solidFill>
                  <a:schemeClr val="tx2"/>
                </a:solidFill>
              </a:rPr>
              <a:t>classe</a:t>
            </a:r>
            <a:r>
              <a:rPr lang="fr-FR" smtClean="0">
                <a:solidFill>
                  <a:schemeClr val="tx2"/>
                </a:solidFill>
              </a:rPr>
              <a:t> à part </a:t>
            </a:r>
            <a:r>
              <a:rPr lang="fr-FR" smtClean="0"/>
              <a:t>(extérieure), entièrement </a:t>
            </a:r>
            <a:r>
              <a:rPr lang="fr-FR" b="1" smtClean="0">
                <a:solidFill>
                  <a:schemeClr val="tx2"/>
                </a:solidFill>
              </a:rPr>
              <a:t>dédiée</a:t>
            </a:r>
            <a:r>
              <a:rPr lang="fr-FR" smtClean="0"/>
              <a:t> au traitement des </a:t>
            </a:r>
            <a:r>
              <a:rPr lang="fr-FR" b="1" smtClean="0">
                <a:solidFill>
                  <a:schemeClr val="tx2"/>
                </a:solidFill>
              </a:rPr>
              <a:t>événements </a:t>
            </a:r>
          </a:p>
          <a:p>
            <a:r>
              <a:rPr lang="fr-FR" smtClean="0"/>
              <a:t>Cette classe </a:t>
            </a:r>
            <a:r>
              <a:rPr lang="fr-FR" smtClean="0">
                <a:solidFill>
                  <a:schemeClr val="tx2"/>
                </a:solidFill>
              </a:rPr>
              <a:t>implémente</a:t>
            </a:r>
            <a:r>
              <a:rPr lang="fr-FR" smtClean="0"/>
              <a:t> les interfaces </a:t>
            </a:r>
            <a:r>
              <a:rPr lang="fr-FR" smtClean="0">
                <a:solidFill>
                  <a:schemeClr val="tx2"/>
                </a:solidFill>
              </a:rPr>
              <a:t>listeners</a:t>
            </a:r>
            <a:r>
              <a:rPr lang="fr-FR" smtClean="0"/>
              <a:t> souhaitées </a:t>
            </a:r>
          </a:p>
          <a:p>
            <a:r>
              <a:rPr lang="fr-FR" smtClean="0"/>
              <a:t>La </a:t>
            </a:r>
            <a:r>
              <a:rPr lang="fr-FR" b="1" smtClean="0">
                <a:solidFill>
                  <a:schemeClr val="tx2"/>
                </a:solidFill>
              </a:rPr>
              <a:t>communication</a:t>
            </a:r>
            <a:r>
              <a:rPr lang="fr-FR" smtClean="0"/>
              <a:t> entre les classes doit être gérée</a:t>
            </a:r>
          </a:p>
          <a:p>
            <a:pPr lvl="1"/>
            <a:r>
              <a:rPr lang="fr-FR" b="1" smtClean="0">
                <a:solidFill>
                  <a:srgbClr val="7030A0"/>
                </a:solidFill>
              </a:rPr>
              <a:t>Classes d’interface </a:t>
            </a:r>
            <a:r>
              <a:rPr lang="fr-FR" b="1" smtClean="0">
                <a:solidFill>
                  <a:srgbClr val="7030A0"/>
                </a:solidFill>
                <a:sym typeface="Wingdings" pitchFamily="2" charset="2"/>
              </a:rPr>
              <a:t> classe de traitement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79F14-C513-440E-B7A4-2671DC7BE094}" type="slidenum">
              <a:rPr lang="fr-FR"/>
              <a:pPr>
                <a:defRPr/>
              </a:pPr>
              <a:t>90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277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600" i="1" err="1" smtClean="0"/>
              <a:t>Listener</a:t>
            </a:r>
            <a:r>
              <a:rPr sz="3600" smtClean="0"/>
              <a:t> dans une classe dédiée</a:t>
            </a:r>
            <a:endParaRPr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Une </a:t>
            </a:r>
            <a:r>
              <a:rPr lang="fr-FR" dirty="0" smtClean="0">
                <a:solidFill>
                  <a:schemeClr val="tx2"/>
                </a:solidFill>
              </a:rPr>
              <a:t>classe dédiée </a:t>
            </a:r>
            <a:r>
              <a:rPr lang="fr-FR" dirty="0" smtClean="0"/>
              <a:t>au traitement des </a:t>
            </a:r>
            <a:r>
              <a:rPr lang="fr-FR" dirty="0" smtClean="0">
                <a:solidFill>
                  <a:schemeClr val="tx2"/>
                </a:solidFill>
              </a:rPr>
              <a:t>événements</a:t>
            </a:r>
            <a:r>
              <a:rPr lang="fr-FR" dirty="0" smtClean="0"/>
              <a:t> (d’un type donné, d’un composant ou ensemble de composants donnés)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Réutilisation</a:t>
            </a:r>
            <a:r>
              <a:rPr lang="fr-FR" dirty="0" smtClean="0"/>
              <a:t> du traitement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Isoler</a:t>
            </a:r>
            <a:r>
              <a:rPr lang="fr-FR" dirty="0" smtClean="0"/>
              <a:t> le traitement aussi bien du métier que des composants graphiques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Implémentation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Implémentation d’une interface  </a:t>
            </a:r>
            <a:r>
              <a:rPr lang="fr-FR" i="1" dirty="0" err="1" smtClean="0">
                <a:solidFill>
                  <a:srgbClr val="7030A0"/>
                </a:solidFill>
              </a:rPr>
              <a:t>XXXXListener</a:t>
            </a:r>
            <a:endParaRPr lang="fr-FR" i="1" dirty="0" smtClean="0">
              <a:solidFill>
                <a:srgbClr val="7030A0"/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Extension d’une classe </a:t>
            </a:r>
            <a:r>
              <a:rPr lang="fr-FR" i="1" dirty="0" err="1" smtClean="0">
                <a:solidFill>
                  <a:srgbClr val="7030A0"/>
                </a:solidFill>
              </a:rPr>
              <a:t>XXXXAdapter</a:t>
            </a:r>
            <a:r>
              <a:rPr lang="fr-FR" dirty="0" smtClean="0">
                <a:solidFill>
                  <a:srgbClr val="7030A0"/>
                </a:solidFill>
              </a:rPr>
              <a:t>  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0377F2-6E5C-4C58-A418-1809D125AD40}" type="slidenum">
              <a:rPr lang="fr-FR"/>
              <a:pPr>
                <a:defRPr/>
              </a:pPr>
              <a:t>91</a:t>
            </a:fld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4643438" y="3571875"/>
            <a:ext cx="4286250" cy="15700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Un </a:t>
            </a:r>
            <a:r>
              <a:rPr lang="fr-FR" sz="2400" b="1" dirty="0"/>
              <a:t>Adapter</a:t>
            </a:r>
            <a:r>
              <a:rPr lang="fr-FR" sz="2400" dirty="0"/>
              <a:t> est une classe qui implémente tous les méthodes d’une  interface </a:t>
            </a:r>
            <a:r>
              <a:rPr lang="fr-FR" sz="2400" i="1" dirty="0" err="1"/>
              <a:t>xxxlistener</a:t>
            </a:r>
            <a:r>
              <a:rPr lang="fr-FR" sz="2400" dirty="0"/>
              <a:t> en comptant plusieurs </a:t>
            </a:r>
          </a:p>
        </p:txBody>
      </p:sp>
    </p:spTree>
    <p:extLst>
      <p:ext uri="{BB962C8B-B14F-4D97-AF65-F5344CB8AC3E}">
        <p14:creationId xmlns:p14="http://schemas.microsoft.com/office/powerpoint/2010/main" val="1472302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12"/>
          <p:cNvGrpSpPr>
            <a:grpSpLocks/>
          </p:cNvGrpSpPr>
          <p:nvPr/>
        </p:nvGrpSpPr>
        <p:grpSpPr bwMode="auto">
          <a:xfrm>
            <a:off x="214313" y="1071563"/>
            <a:ext cx="6992937" cy="4562475"/>
            <a:chOff x="214282" y="1071546"/>
            <a:chExt cx="6993532" cy="4562717"/>
          </a:xfrm>
        </p:grpSpPr>
        <p:sp>
          <p:nvSpPr>
            <p:cNvPr id="10" name="TextBox 9"/>
            <p:cNvSpPr txBox="1"/>
            <p:nvPr/>
          </p:nvSpPr>
          <p:spPr>
            <a:xfrm>
              <a:off x="230158" y="1571635"/>
              <a:ext cx="6977656" cy="406262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public class </a:t>
              </a:r>
              <a:r>
                <a:rPr lang="fr-FR" sz="2000" b="1" dirty="0" err="1"/>
                <a:t>MyExternalListener</a:t>
              </a:r>
              <a:r>
                <a:rPr lang="fr-FR" sz="2000" dirty="0"/>
                <a:t> </a:t>
              </a:r>
              <a:r>
                <a:rPr lang="fr-FR" sz="2000" b="1" dirty="0" err="1"/>
                <a:t>implements</a:t>
              </a:r>
              <a:r>
                <a:rPr lang="fr-FR" sz="2000" dirty="0"/>
                <a:t> </a:t>
              </a:r>
              <a:r>
                <a:rPr lang="fr-FR" sz="2000" b="1" dirty="0" err="1"/>
                <a:t>ActionListener</a:t>
              </a:r>
              <a:r>
                <a:rPr lang="fr-FR" sz="2000" dirty="0"/>
                <a:t> {</a:t>
              </a: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</a:t>
              </a:r>
              <a:r>
                <a:rPr lang="fr-FR" sz="2000" dirty="0" err="1"/>
                <a:t>int</a:t>
              </a:r>
              <a:r>
                <a:rPr lang="fr-FR" sz="2000" dirty="0"/>
                <a:t> count;</a:t>
              </a: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</a:t>
              </a:r>
              <a:r>
                <a:rPr lang="fr-FR" sz="2000" b="1" dirty="0" err="1"/>
                <a:t>ExternalListener</a:t>
              </a:r>
              <a:r>
                <a:rPr lang="fr-FR" sz="2000" b="1" dirty="0"/>
                <a:t> frame;</a:t>
              </a: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 dirty="0"/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public </a:t>
              </a:r>
              <a:r>
                <a:rPr lang="fr-FR" sz="2000" dirty="0" err="1"/>
                <a:t>MyExternalListener</a:t>
              </a:r>
              <a:r>
                <a:rPr lang="fr-FR" sz="2000" dirty="0"/>
                <a:t> (</a:t>
              </a:r>
              <a:r>
                <a:rPr lang="fr-FR" sz="2000" dirty="0" err="1"/>
                <a:t>ExternalListener</a:t>
              </a:r>
              <a:r>
                <a:rPr lang="fr-FR" sz="2000" dirty="0"/>
                <a:t> parent) {</a:t>
              </a: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    </a:t>
              </a:r>
              <a:r>
                <a:rPr lang="fr-FR" sz="2000" dirty="0" err="1"/>
                <a:t>this.frame</a:t>
              </a:r>
              <a:r>
                <a:rPr lang="fr-FR" sz="2000" dirty="0"/>
                <a:t> = parent; </a:t>
              </a: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    </a:t>
              </a:r>
              <a:r>
                <a:rPr lang="fr-FR" sz="2000" dirty="0" err="1"/>
                <a:t>this.count</a:t>
              </a:r>
              <a:r>
                <a:rPr lang="fr-FR" sz="2000" dirty="0"/>
                <a:t> = 0;</a:t>
              </a: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}</a:t>
              </a: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public </a:t>
              </a:r>
              <a:r>
                <a:rPr lang="fr-FR" sz="2000" dirty="0" err="1"/>
                <a:t>void</a:t>
              </a:r>
              <a:r>
                <a:rPr lang="fr-FR" sz="2000" dirty="0"/>
                <a:t> </a:t>
              </a:r>
              <a:r>
                <a:rPr lang="fr-FR" sz="2000" b="1" dirty="0" err="1"/>
                <a:t>actionPerformed</a:t>
              </a:r>
              <a:r>
                <a:rPr lang="fr-FR" sz="2000" b="1" dirty="0"/>
                <a:t>(</a:t>
              </a:r>
              <a:r>
                <a:rPr lang="fr-FR" sz="2000" b="1" dirty="0" err="1"/>
                <a:t>ActionEvent</a:t>
              </a:r>
              <a:r>
                <a:rPr lang="fr-FR" sz="2000" dirty="0"/>
                <a:t> </a:t>
              </a:r>
              <a:r>
                <a:rPr lang="fr-FR" sz="2000" b="1" dirty="0"/>
                <a:t>e</a:t>
              </a:r>
              <a:r>
                <a:rPr lang="fr-FR" sz="2000" dirty="0"/>
                <a:t>) {</a:t>
              </a: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    </a:t>
              </a:r>
              <a:r>
                <a:rPr lang="fr-FR" sz="2000" b="1" dirty="0" err="1"/>
                <a:t>frame.setLabel</a:t>
              </a:r>
              <a:r>
                <a:rPr lang="fr-FR" sz="2000" b="1" dirty="0"/>
                <a:t>("Click "+ (++count));</a:t>
              </a: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}</a:t>
              </a:r>
            </a:p>
            <a:p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}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4282" y="1071546"/>
              <a:ext cx="2286195" cy="523903"/>
            </a:xfrm>
            <a:prstGeom prst="rect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800" dirty="0"/>
                <a:t>Classe externe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71422"/>
            <a:ext cx="7400948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600" smtClean="0"/>
              <a:t>Exemple dans une classe dédiée </a:t>
            </a:r>
            <a:endParaRPr sz="3600" i="1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F164F5-4112-4C01-BA53-B8D4F2F8CAFC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6E2407-FC16-4EA7-909A-9048B137C3B5}" type="slidenum">
              <a:rPr lang="fr-FR"/>
              <a:pPr>
                <a:defRPr/>
              </a:pPr>
              <a:t>92</a:t>
            </a:fld>
            <a:endParaRPr lang="fr-FR"/>
          </a:p>
        </p:txBody>
      </p:sp>
      <p:sp>
        <p:nvSpPr>
          <p:cNvPr id="27655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endParaRPr lang="fr-FR" smtClean="0"/>
          </a:p>
          <a:p>
            <a:endParaRPr lang="fr-FR" smtClean="0"/>
          </a:p>
        </p:txBody>
      </p:sp>
      <p:pic>
        <p:nvPicPr>
          <p:cNvPr id="276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1357313"/>
            <a:ext cx="1550987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5214938"/>
            <a:ext cx="1574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500063" y="1214438"/>
            <a:ext cx="6357937" cy="4891087"/>
            <a:chOff x="285720" y="1223946"/>
            <a:chExt cx="6357982" cy="4891747"/>
          </a:xfrm>
        </p:grpSpPr>
        <p:sp>
          <p:nvSpPr>
            <p:cNvPr id="9" name="TextBox 8"/>
            <p:cNvSpPr txBox="1"/>
            <p:nvPr/>
          </p:nvSpPr>
          <p:spPr>
            <a:xfrm>
              <a:off x="357158" y="1714549"/>
              <a:ext cx="6286544" cy="440114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public class </a:t>
              </a:r>
              <a:r>
                <a:rPr lang="fr-FR" sz="2000" b="1" dirty="0" err="1"/>
                <a:t>ExternalListener</a:t>
              </a:r>
              <a:r>
                <a:rPr lang="fr-FR" sz="2000" b="1" dirty="0"/>
                <a:t> </a:t>
              </a:r>
              <a:r>
                <a:rPr lang="fr-FR" sz="2000" b="1" dirty="0" err="1"/>
                <a:t>extends</a:t>
              </a:r>
              <a:r>
                <a:rPr lang="fr-FR" sz="2000" b="1" dirty="0"/>
                <a:t> Frame </a:t>
              </a:r>
              <a:r>
                <a:rPr lang="fr-FR" sz="2000" dirty="0"/>
                <a:t>{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 public </a:t>
              </a:r>
              <a:r>
                <a:rPr lang="fr-FR" sz="2000" dirty="0" err="1"/>
                <a:t>ExternalListener</a:t>
              </a:r>
              <a:r>
                <a:rPr lang="fr-FR" sz="2000" dirty="0"/>
                <a:t>() {   . . 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        </a:t>
              </a:r>
              <a:r>
                <a:rPr lang="fr-FR" sz="2000" b="1" dirty="0" err="1"/>
                <a:t>listener</a:t>
              </a:r>
              <a:r>
                <a:rPr lang="fr-FR" sz="2000" b="1" dirty="0"/>
                <a:t> = new </a:t>
              </a:r>
              <a:r>
                <a:rPr lang="fr-FR" sz="2000" b="1" dirty="0" err="1"/>
                <a:t>MyExternalListener</a:t>
              </a:r>
              <a:r>
                <a:rPr lang="fr-FR" sz="2000" b="1" dirty="0"/>
                <a:t>(</a:t>
              </a:r>
              <a:r>
                <a:rPr lang="fr-FR" sz="2000" b="1" dirty="0" err="1"/>
                <a:t>this</a:t>
              </a:r>
              <a:r>
                <a:rPr lang="fr-FR" sz="2000" b="1" dirty="0"/>
                <a:t>);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        button1 = new java.awt.Button();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        button1.</a:t>
              </a:r>
              <a:r>
                <a:rPr lang="fr-FR" sz="2000" dirty="0" err="1"/>
                <a:t>setLabel</a:t>
              </a:r>
              <a:r>
                <a:rPr lang="fr-FR" sz="2000" dirty="0"/>
                <a:t>("Click me!");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        </a:t>
              </a:r>
              <a:r>
                <a:rPr lang="fr-FR" sz="2000" b="1" dirty="0"/>
                <a:t>button1.</a:t>
              </a:r>
              <a:r>
                <a:rPr lang="fr-FR" sz="2000" b="1" dirty="0" err="1"/>
                <a:t>addActionListener</a:t>
              </a:r>
              <a:r>
                <a:rPr lang="fr-FR" sz="2000" b="1" dirty="0"/>
                <a:t>(</a:t>
              </a:r>
              <a:r>
                <a:rPr lang="fr-FR" sz="2000" b="1" dirty="0" err="1"/>
                <a:t>listener</a:t>
              </a:r>
              <a:r>
                <a:rPr lang="fr-FR" sz="2000" b="1" dirty="0"/>
                <a:t>);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        </a:t>
              </a:r>
              <a:r>
                <a:rPr lang="fr-FR" sz="2000" dirty="0" err="1"/>
                <a:t>add</a:t>
              </a:r>
              <a:r>
                <a:rPr lang="fr-FR" sz="2000" dirty="0"/>
                <a:t>(button1, java.awt.BorderLayout.CENTER);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  … }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</a:t>
              </a:r>
              <a:r>
                <a:rPr lang="fr-FR" sz="2000" b="1" dirty="0"/>
                <a:t>public </a:t>
              </a:r>
              <a:r>
                <a:rPr lang="fr-FR" sz="2000" b="1" dirty="0" err="1"/>
                <a:t>void</a:t>
              </a:r>
              <a:r>
                <a:rPr lang="fr-FR" sz="2000" b="1" dirty="0"/>
                <a:t> </a:t>
              </a:r>
              <a:r>
                <a:rPr lang="fr-FR" sz="2000" b="1" dirty="0" err="1"/>
                <a:t>setLabel</a:t>
              </a:r>
              <a:r>
                <a:rPr lang="fr-FR" sz="2000" b="1" dirty="0"/>
                <a:t> (String </a:t>
              </a:r>
              <a:r>
                <a:rPr lang="fr-FR" sz="2000" b="1" dirty="0" err="1"/>
                <a:t>text</a:t>
              </a:r>
              <a:r>
                <a:rPr lang="fr-FR" sz="2000" b="1" dirty="0"/>
                <a:t>) </a:t>
              </a:r>
              <a:r>
                <a:rPr lang="fr-FR" sz="2000" dirty="0"/>
                <a:t>{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    label1.</a:t>
              </a:r>
              <a:r>
                <a:rPr lang="fr-FR" sz="2000" dirty="0" err="1"/>
                <a:t>setText</a:t>
              </a:r>
              <a:r>
                <a:rPr lang="fr-FR" sz="2000" dirty="0"/>
                <a:t>(</a:t>
              </a:r>
              <a:r>
                <a:rPr lang="fr-FR" sz="2000" dirty="0" err="1"/>
                <a:t>text</a:t>
              </a:r>
              <a:r>
                <a:rPr lang="fr-FR" sz="2000" dirty="0"/>
                <a:t>);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}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000" dirty="0"/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</a:t>
              </a:r>
              <a:r>
                <a:rPr lang="fr-FR" sz="2000" dirty="0" err="1"/>
                <a:t>private</a:t>
              </a:r>
              <a:r>
                <a:rPr lang="fr-FR" sz="2000" dirty="0"/>
                <a:t> </a:t>
              </a:r>
              <a:r>
                <a:rPr lang="fr-FR" sz="2000" dirty="0" err="1"/>
                <a:t>MyExternalListener</a:t>
              </a:r>
              <a:r>
                <a:rPr lang="fr-FR" sz="2000" dirty="0"/>
                <a:t> </a:t>
              </a:r>
              <a:r>
                <a:rPr lang="fr-FR" sz="2000" dirty="0" err="1"/>
                <a:t>listener</a:t>
              </a:r>
              <a:r>
                <a:rPr lang="fr-FR" sz="2000" dirty="0"/>
                <a:t>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000" dirty="0"/>
                <a:t>    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5720" y="1223946"/>
              <a:ext cx="3244873" cy="52394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800" dirty="0"/>
                <a:t>L’interface utilisateur</a:t>
              </a: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 rot="16200000" flipH="1">
            <a:off x="6869906" y="3796507"/>
            <a:ext cx="2824163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86438" y="4214813"/>
            <a:ext cx="2225675" cy="7080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i="1" dirty="0" err="1"/>
              <a:t>MyExternalListener</a:t>
            </a:r>
            <a:r>
              <a:rPr lang="fr-FR" sz="2000" i="1" dirty="0"/>
              <a:t>.</a:t>
            </a:r>
            <a:br>
              <a:rPr lang="fr-FR" sz="2000" i="1" dirty="0"/>
            </a:br>
            <a:r>
              <a:rPr lang="fr-FR" sz="2000" i="1" dirty="0" err="1"/>
              <a:t>actionPerformed</a:t>
            </a:r>
            <a:r>
              <a:rPr lang="fr-FR" sz="2000" i="1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556725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Développer une interface contenant un champ texte et un bouton. </a:t>
            </a:r>
          </a:p>
          <a:p>
            <a:r>
              <a:rPr lang="fr-FR" dirty="0" smtClean="0"/>
              <a:t>A chaque clique sur le bouton, celui-ci doit afficher le texte écrit sur le champ texte</a:t>
            </a:r>
          </a:p>
          <a:p>
            <a:r>
              <a:rPr lang="fr-FR" dirty="0" smtClean="0"/>
              <a:t>Utiliser un </a:t>
            </a:r>
            <a:r>
              <a:rPr lang="fr-FR" dirty="0" err="1" smtClean="0"/>
              <a:t>listener</a:t>
            </a:r>
            <a:r>
              <a:rPr lang="fr-FR" dirty="0" smtClean="0"/>
              <a:t> dans une classe dédiée</a:t>
            </a:r>
          </a:p>
          <a:p>
            <a:endParaRPr lang="fr-F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854162-A1AB-45CF-8430-989DF20FE0A3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7810CA-F568-485A-B1E0-65CBEACE9122}" type="slidenum">
              <a:rPr lang="fr-FR"/>
              <a:pPr>
                <a:defRPr/>
              </a:pPr>
              <a:t>93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686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Exercice</a:t>
            </a:r>
            <a:endParaRPr/>
          </a:p>
        </p:txBody>
      </p:sp>
      <p:sp>
        <p:nvSpPr>
          <p:cNvPr id="2969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fr-FR" dirty="0" smtClean="0"/>
              <a:t>Implémenter un convertisseur °C </a:t>
            </a:r>
            <a:r>
              <a:rPr lang="fr-FR" dirty="0" smtClean="0">
                <a:sym typeface="Symbol" pitchFamily="18" charset="2"/>
              </a:rPr>
              <a:t> °F  </a:t>
            </a:r>
          </a:p>
          <a:p>
            <a:pPr marL="514350" indent="-514350"/>
            <a:r>
              <a:rPr lang="fr-FR" dirty="0" smtClean="0">
                <a:sym typeface="Symbol" pitchFamily="18" charset="2"/>
              </a:rPr>
              <a:t>Construire 3 interfaces Swing (ou </a:t>
            </a:r>
            <a:r>
              <a:rPr lang="fr-FR" dirty="0" err="1" smtClean="0">
                <a:sym typeface="Symbol" pitchFamily="18" charset="2"/>
              </a:rPr>
              <a:t>AWT</a:t>
            </a:r>
            <a:r>
              <a:rPr lang="fr-FR" dirty="0" smtClean="0">
                <a:sym typeface="Symbol" pitchFamily="18" charset="2"/>
              </a:rPr>
              <a:t>), chacune avec une option de </a:t>
            </a:r>
            <a:r>
              <a:rPr lang="fr-FR" dirty="0" err="1" smtClean="0">
                <a:sym typeface="Symbol" pitchFamily="18" charset="2"/>
              </a:rPr>
              <a:t>listener</a:t>
            </a:r>
            <a:endParaRPr lang="fr-FR" dirty="0" smtClean="0">
              <a:sym typeface="Symbol" pitchFamily="18" charset="2"/>
            </a:endParaRPr>
          </a:p>
          <a:p>
            <a:pPr marL="914400" lvl="1" indent="-514350"/>
            <a:r>
              <a:rPr lang="fr-FR" dirty="0" smtClean="0"/>
              <a:t>Une avec </a:t>
            </a:r>
            <a:r>
              <a:rPr lang="fr-FR" dirty="0" err="1" smtClean="0"/>
              <a:t>listener</a:t>
            </a:r>
            <a:r>
              <a:rPr lang="fr-FR" dirty="0" smtClean="0"/>
              <a:t> dans la propre classe</a:t>
            </a:r>
          </a:p>
          <a:p>
            <a:pPr marL="914400" lvl="1" indent="-514350"/>
            <a:r>
              <a:rPr lang="fr-FR" dirty="0" smtClean="0"/>
              <a:t>Une avec classe anonyme</a:t>
            </a:r>
          </a:p>
          <a:p>
            <a:pPr marL="914400" lvl="1" indent="-514350"/>
            <a:r>
              <a:rPr lang="fr-FR" dirty="0" smtClean="0"/>
              <a:t>Une avec classe dédiée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5DACB92-A570-4E70-A02E-A12DBDD910CB}" type="datetime1">
              <a:rPr lang="fr-FR"/>
              <a:pPr>
                <a:defRPr/>
              </a:pPr>
              <a:t>28/08/13</a:t>
            </a:fld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C12F0D-1A3B-4F6D-9470-2F52B23F10CA}" type="slidenum">
              <a:rPr lang="fr-FR"/>
              <a:pPr>
                <a:defRPr/>
              </a:pPr>
              <a:t>94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8484615" y="20420"/>
            <a:ext cx="59503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2Lef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fr-FR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Prj</a:t>
            </a:r>
            <a:endParaRPr lang="fr-F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4584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0"/>
            <a:ext cx="732951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4000" smtClean="0"/>
              <a:t>Gestionnaires de placement</a:t>
            </a:r>
            <a:endParaRPr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401050" cy="50720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Interface </a:t>
            </a:r>
            <a:r>
              <a:rPr lang="fr-FR" i="1" dirty="0" smtClean="0"/>
              <a:t>java.awt.</a:t>
            </a:r>
            <a:r>
              <a:rPr lang="fr-FR" b="1" i="1" dirty="0" smtClean="0">
                <a:solidFill>
                  <a:schemeClr val="tx2"/>
                </a:solidFill>
              </a:rPr>
              <a:t>LayoutManager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Objectif 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Gérer l’</a:t>
            </a:r>
            <a:r>
              <a:rPr lang="fr-FR" b="1" dirty="0" smtClean="0">
                <a:solidFill>
                  <a:srgbClr val="7030A0"/>
                </a:solidFill>
              </a:rPr>
              <a:t>emplacement</a:t>
            </a:r>
            <a:r>
              <a:rPr lang="fr-FR" dirty="0" smtClean="0"/>
              <a:t> des composants dans un container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chemeClr val="tx2"/>
                </a:solidFill>
              </a:rPr>
              <a:t>Positionner</a:t>
            </a:r>
            <a:r>
              <a:rPr lang="fr-FR" dirty="0" smtClean="0"/>
              <a:t> les </a:t>
            </a:r>
            <a:r>
              <a:rPr lang="fr-FR" b="1" dirty="0" smtClean="0">
                <a:solidFill>
                  <a:schemeClr val="tx2"/>
                </a:solidFill>
              </a:rPr>
              <a:t>composants</a:t>
            </a:r>
            <a:r>
              <a:rPr lang="fr-FR" dirty="0" smtClean="0"/>
              <a:t> d’interface graphique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Calcul </a:t>
            </a:r>
            <a:r>
              <a:rPr lang="fr-FR" dirty="0" smtClean="0">
                <a:solidFill>
                  <a:srgbClr val="7030A0"/>
                </a:solidFill>
              </a:rPr>
              <a:t>automatique</a:t>
            </a:r>
            <a:r>
              <a:rPr lang="fr-FR" dirty="0" smtClean="0"/>
              <a:t> de la position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En cas de redimensionnement, le repositionnement des composants est automatique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i="1" dirty="0" smtClean="0">
                <a:solidFill>
                  <a:srgbClr val="7030A0"/>
                </a:solidFill>
              </a:rPr>
              <a:t>Pas besoin d’affecter des positions précises aux composants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C87517E-5D8B-46AD-9F85-45A9EC79E7E1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70BA9-2069-4A5A-8EB8-437D557B732A}" type="slidenum">
              <a:rPr lang="fr-FR"/>
              <a:pPr>
                <a:defRPr/>
              </a:pPr>
              <a:t>95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8686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4000" smtClean="0"/>
              <a:t>Gestionnaires de placement</a:t>
            </a:r>
            <a:endParaRPr sz="400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>
            <a:normAutofit lnSpcReduction="10000"/>
          </a:bodyPr>
          <a:lstStyle/>
          <a:p>
            <a:r>
              <a:rPr lang="fr-FR" smtClean="0"/>
              <a:t>Chaque container possède un </a:t>
            </a:r>
            <a:r>
              <a:rPr lang="fr-FR" b="1" smtClean="0">
                <a:solidFill>
                  <a:schemeClr val="tx2"/>
                </a:solidFill>
              </a:rPr>
              <a:t>LayoutManager</a:t>
            </a:r>
          </a:p>
          <a:p>
            <a:pPr lvl="1"/>
            <a:r>
              <a:rPr lang="fr-FR" smtClean="0"/>
              <a:t>Méthode </a:t>
            </a:r>
            <a:r>
              <a:rPr lang="fr-FR" b="1" smtClean="0"/>
              <a:t>setLayout</a:t>
            </a:r>
            <a:r>
              <a:rPr lang="fr-FR" smtClean="0"/>
              <a:t>(</a:t>
            </a:r>
            <a:r>
              <a:rPr lang="fr-FR" smtClean="0">
                <a:hlinkClick r:id="rId3" action="ppaction://hlinkfile" tooltip="interface in java.awt"/>
              </a:rPr>
              <a:t>LayoutManager</a:t>
            </a:r>
            <a:r>
              <a:rPr lang="fr-FR" smtClean="0"/>
              <a:t>) de </a:t>
            </a:r>
            <a:r>
              <a:rPr lang="fr-FR" b="1" smtClean="0"/>
              <a:t>Container </a:t>
            </a:r>
            <a:endParaRPr lang="fr-FR" smtClean="0"/>
          </a:p>
          <a:p>
            <a:r>
              <a:rPr lang="fr-FR" smtClean="0"/>
              <a:t>Différents </a:t>
            </a:r>
            <a:r>
              <a:rPr lang="fr-FR" smtClean="0">
                <a:solidFill>
                  <a:schemeClr val="tx2"/>
                </a:solidFill>
              </a:rPr>
              <a:t>implémentations</a:t>
            </a:r>
            <a:r>
              <a:rPr lang="fr-FR" smtClean="0"/>
              <a:t>, dont  </a:t>
            </a:r>
          </a:p>
          <a:p>
            <a:pPr lvl="1"/>
            <a:r>
              <a:rPr lang="fr-FR" i="1" smtClean="0"/>
              <a:t>FlowLayout : présentation en ligne</a:t>
            </a:r>
            <a:endParaRPr lang="fr-FR" smtClean="0"/>
          </a:p>
          <a:p>
            <a:pPr lvl="1"/>
            <a:r>
              <a:rPr lang="fr-FR" i="1" smtClean="0"/>
              <a:t>BorderLayout : présentation en blocs nord, sud…</a:t>
            </a:r>
            <a:endParaRPr lang="fr-FR" smtClean="0"/>
          </a:p>
          <a:p>
            <a:pPr lvl="1"/>
            <a:r>
              <a:rPr lang="fr-FR" i="1" smtClean="0"/>
              <a:t>CardLayout : présentation en pile</a:t>
            </a:r>
            <a:endParaRPr lang="fr-FR" smtClean="0"/>
          </a:p>
          <a:p>
            <a:pPr lvl="1"/>
            <a:r>
              <a:rPr lang="fr-FR" i="1" smtClean="0"/>
              <a:t>GridLayout : présentation en grille</a:t>
            </a:r>
            <a:endParaRPr lang="fr-FR" smtClean="0"/>
          </a:p>
          <a:p>
            <a:pPr lvl="1"/>
            <a:r>
              <a:rPr lang="fr-FR" i="1" smtClean="0"/>
              <a:t>GridBagLayout: présentation en grille composite</a:t>
            </a:r>
            <a:r>
              <a:rPr lang="fr-FR" smtClean="0"/>
              <a:t> </a:t>
            </a:r>
          </a:p>
          <a:p>
            <a:pPr lvl="1"/>
            <a:r>
              <a:rPr lang="fr-FR" smtClean="0"/>
              <a:t>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29E68F5-41F5-476C-821E-44DD8D23CEE5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714874-E93C-407D-941D-4B67300AF026}" type="slidenum">
              <a:rPr lang="fr-FR"/>
              <a:pPr>
                <a:defRPr/>
              </a:pPr>
              <a:t>96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7935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err="1" smtClean="0"/>
              <a:t>BorderLayout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 smtClean="0"/>
              <a:t>Layout</a:t>
            </a:r>
            <a:r>
              <a:rPr lang="fr-FR" dirty="0" smtClean="0"/>
              <a:t> par défaut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On choisit dans que région le composant est attachée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cap="all" dirty="0" smtClean="0"/>
              <a:t>center, north, south, east, west</a:t>
            </a:r>
            <a:endParaRPr lang="fr-FR" cap="all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err="1" smtClean="0"/>
              <a:t>Layout</a:t>
            </a:r>
            <a:r>
              <a:rPr lang="fr-FR" dirty="0" smtClean="0"/>
              <a:t> composé par de </a:t>
            </a:r>
            <a:br>
              <a:rPr lang="fr-FR" dirty="0" smtClean="0"/>
            </a:br>
            <a:r>
              <a:rPr lang="fr-FR" dirty="0" smtClean="0"/>
              <a:t>sous-panels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41E509-84C0-4BD6-A05F-9DB065FD5541}" type="slidenum">
              <a:rPr lang="fr-FR"/>
              <a:pPr>
                <a:defRPr/>
              </a:pPr>
              <a:t>97</a:t>
            </a:fld>
            <a:endParaRPr lang="fr-FR"/>
          </a:p>
        </p:txBody>
      </p:sp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3" y="3643313"/>
            <a:ext cx="31623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extBox 7"/>
          <p:cNvSpPr txBox="1">
            <a:spLocks noChangeArrowheads="1"/>
          </p:cNvSpPr>
          <p:nvPr/>
        </p:nvSpPr>
        <p:spPr bwMode="auto">
          <a:xfrm>
            <a:off x="7072313" y="3286125"/>
            <a:ext cx="1939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fr-FR" sz="1600"/>
              <a:t>Source : Core Java </a:t>
            </a:r>
            <a:r>
              <a:rPr lang="fr-FR" sz="1600">
                <a:sym typeface="Symbol" pitchFamily="18" charset="2"/>
              </a:rPr>
              <a:t></a:t>
            </a:r>
            <a:r>
              <a:rPr lang="fr-FR" sz="1600"/>
              <a:t> </a:t>
            </a:r>
          </a:p>
        </p:txBody>
      </p:sp>
      <p:pic>
        <p:nvPicPr>
          <p:cNvPr id="358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418013"/>
            <a:ext cx="3929063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024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-71462"/>
            <a:ext cx="732951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Exemple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922EE-4FC7-4130-BCB6-5244BB89DA20}" type="slidenum">
              <a:rPr lang="fr-FR"/>
              <a:pPr>
                <a:defRPr/>
              </a:pPr>
              <a:t>98</a:t>
            </a:fld>
            <a:endParaRPr lang="fr-FR"/>
          </a:p>
        </p:txBody>
      </p:sp>
      <p:pic>
        <p:nvPicPr>
          <p:cNvPr id="3687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88" y="942975"/>
            <a:ext cx="6935787" cy="5486400"/>
          </a:xfrm>
        </p:spPr>
      </p:pic>
      <p:sp>
        <p:nvSpPr>
          <p:cNvPr id="8" name="TextBox 7"/>
          <p:cNvSpPr txBox="1"/>
          <p:nvPr/>
        </p:nvSpPr>
        <p:spPr>
          <a:xfrm>
            <a:off x="5429250" y="3786188"/>
            <a:ext cx="3357563" cy="8302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à"/>
              <a:defRPr/>
            </a:pPr>
            <a:r>
              <a:rPr lang="fr-FR" sz="2400" dirty="0"/>
              <a:t>Chaque composant est attaché à une zone</a:t>
            </a:r>
          </a:p>
        </p:txBody>
      </p:sp>
      <p:pic>
        <p:nvPicPr>
          <p:cNvPr id="368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000250"/>
            <a:ext cx="28575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01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14"/>
            <a:ext cx="74009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err="1" smtClean="0"/>
              <a:t>FlowLayout</a:t>
            </a:r>
            <a:endParaRPr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Le plus simple</a:t>
            </a:r>
          </a:p>
          <a:p>
            <a:r>
              <a:rPr lang="fr-FR" smtClean="0"/>
              <a:t>Organisation dans une ligne</a:t>
            </a:r>
          </a:p>
          <a:p>
            <a:pPr lvl="1"/>
            <a:r>
              <a:rPr lang="fr-FR" smtClean="0"/>
              <a:t>Gauche </a:t>
            </a:r>
            <a:r>
              <a:rPr lang="fr-FR" smtClean="0">
                <a:sym typeface="Wingdings" pitchFamily="2" charset="2"/>
              </a:rPr>
              <a:t> droite, droite  gauche </a:t>
            </a:r>
          </a:p>
          <a:p>
            <a:pPr lvl="1"/>
            <a:r>
              <a:rPr lang="fr-FR" smtClean="0">
                <a:sym typeface="Wingdings" pitchFamily="2" charset="2"/>
              </a:rPr>
              <a:t>Centralisée ou pas</a:t>
            </a:r>
          </a:p>
          <a:p>
            <a:pPr lvl="1"/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6F8844-D16B-4D22-BCF8-2C7F686ACD79}" type="datetime1">
              <a:rPr lang="fr-FR"/>
              <a:pPr>
                <a:defRPr/>
              </a:pPr>
              <a:t>28/08/13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21AC4-DCA5-40FE-9713-E16ABBD2806C}" type="slidenum">
              <a:rPr lang="fr-FR"/>
              <a:pPr>
                <a:defRPr/>
              </a:pPr>
              <a:t>99</a:t>
            </a:fld>
            <a:endParaRPr lang="fr-FR"/>
          </a:p>
        </p:txBody>
      </p:sp>
      <p:pic>
        <p:nvPicPr>
          <p:cNvPr id="327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000500"/>
            <a:ext cx="39084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071938"/>
            <a:ext cx="2143125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4429125" y="4714875"/>
            <a:ext cx="1857375" cy="571500"/>
          </a:xfrm>
          <a:prstGeom prst="rightArrow">
            <a:avLst>
              <a:gd name="adj1" fmla="val 50000"/>
              <a:gd name="adj2" fmla="val 909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i="1" dirty="0" err="1"/>
              <a:t>resize</a:t>
            </a:r>
            <a:endParaRPr lang="fr-FR" i="1" dirty="0"/>
          </a:p>
        </p:txBody>
      </p:sp>
      <p:sp>
        <p:nvSpPr>
          <p:cNvPr id="10" name="Flowchart: Or 9"/>
          <p:cNvSpPr/>
          <p:nvPr/>
        </p:nvSpPr>
        <p:spPr>
          <a:xfrm>
            <a:off x="8615669" y="44624"/>
            <a:ext cx="492835" cy="432048"/>
          </a:xfrm>
          <a:prstGeom prst="flowChartOr">
            <a:avLst/>
          </a:prstGeom>
          <a:ln>
            <a:solidFill>
              <a:schemeClr val="tx1"/>
            </a:solidFill>
          </a:ln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522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P1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UP1Template2</Template>
  <TotalTime>11041</TotalTime>
  <Words>10317</Words>
  <Application>Microsoft Macintosh PowerPoint</Application>
  <PresentationFormat>Présentation à l'écran (4:3)</PresentationFormat>
  <Paragraphs>2384</Paragraphs>
  <Slides>204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204</vt:i4>
      </vt:variant>
    </vt:vector>
  </HeadingPairs>
  <TitlesOfParts>
    <vt:vector size="205" baseType="lpstr">
      <vt:lpstr>UP1Template2</vt:lpstr>
      <vt:lpstr>Remise à Niveau Passerelle M1</vt:lpstr>
      <vt:lpstr>Présentation</vt:lpstr>
      <vt:lpstr>Révision Orientation à Objets</vt:lpstr>
      <vt:lpstr>Concepts de base en Java</vt:lpstr>
      <vt:lpstr>Concepts de base en Java</vt:lpstr>
      <vt:lpstr>Concepts de base en Java</vt:lpstr>
      <vt:lpstr>Organisation du  code</vt:lpstr>
      <vt:lpstr>Exercice</vt:lpstr>
      <vt:lpstr>Exercice</vt:lpstr>
      <vt:lpstr>Concevoir un code de qualité </vt:lpstr>
      <vt:lpstr>Concevoir un code de qualité </vt:lpstr>
      <vt:lpstr>Concevoir un code de qualité </vt:lpstr>
      <vt:lpstr>Anti-exemples </vt:lpstr>
      <vt:lpstr>Anti-exemples </vt:lpstr>
      <vt:lpstr>Encapsulation (Modularité) </vt:lpstr>
      <vt:lpstr>Encapsulation </vt:lpstr>
      <vt:lpstr>Encapsulation </vt:lpstr>
      <vt:lpstr>Héritage (Réutilisabilité) </vt:lpstr>
      <vt:lpstr>Héritage</vt:lpstr>
      <vt:lpstr>Héritage</vt:lpstr>
      <vt:lpstr>Exercice</vt:lpstr>
      <vt:lpstr>Exercice</vt:lpstr>
      <vt:lpstr>Exercice </vt:lpstr>
      <vt:lpstr>Interface Java</vt:lpstr>
      <vt:lpstr>Classes Abstraites</vt:lpstr>
      <vt:lpstr>Framework Collection</vt:lpstr>
      <vt:lpstr>Structures de données</vt:lpstr>
      <vt:lpstr>Génériques</vt:lpstr>
      <vt:lpstr>Exercice</vt:lpstr>
      <vt:lpstr>Exercice</vt:lpstr>
      <vt:lpstr>Exercice </vt:lpstr>
      <vt:lpstr>Structures de données</vt:lpstr>
      <vt:lpstr>Exercice</vt:lpstr>
      <vt:lpstr>Présentation</vt:lpstr>
      <vt:lpstr>Exceptions (Robustesse)</vt:lpstr>
      <vt:lpstr>Exceptions</vt:lpstr>
      <vt:lpstr>Traitement d’exceptions</vt:lpstr>
      <vt:lpstr>Hiérarchie d’exceptions</vt:lpstr>
      <vt:lpstr>Exceptions : throw / throws </vt:lpstr>
      <vt:lpstr>Exemple</vt:lpstr>
      <vt:lpstr>Exercice</vt:lpstr>
      <vt:lpstr>Tester avec JUnit</vt:lpstr>
      <vt:lpstr>Tester avec JUnit</vt:lpstr>
      <vt:lpstr>Tester avec JUnit 4</vt:lpstr>
      <vt:lpstr>Tester avec JUnit 4</vt:lpstr>
      <vt:lpstr>Tester avec JUnit 4</vt:lpstr>
      <vt:lpstr>Tester avec JUnit 4</vt:lpstr>
      <vt:lpstr>Tester avec JUnit 4</vt:lpstr>
      <vt:lpstr>Tester avec JUnit 4</vt:lpstr>
      <vt:lpstr>Exercice</vt:lpstr>
      <vt:lpstr>Design Patterns (Complexité)</vt:lpstr>
      <vt:lpstr>Design patterns </vt:lpstr>
      <vt:lpstr>Design patterns </vt:lpstr>
      <vt:lpstr>Strategie </vt:lpstr>
      <vt:lpstr>Observer</vt:lpstr>
      <vt:lpstr>Design Patterns </vt:lpstr>
      <vt:lpstr>Autres exemples </vt:lpstr>
      <vt:lpstr>Composite </vt:lpstr>
      <vt:lpstr>Composite</vt:lpstr>
      <vt:lpstr>Facade</vt:lpstr>
      <vt:lpstr>Présentation</vt:lpstr>
      <vt:lpstr>AWT</vt:lpstr>
      <vt:lpstr>Swing</vt:lpstr>
      <vt:lpstr>Hiérarchie de classes</vt:lpstr>
      <vt:lpstr>Hiérarchie Swing</vt:lpstr>
      <vt:lpstr>Containers </vt:lpstr>
      <vt:lpstr>Containers</vt:lpstr>
      <vt:lpstr>Components</vt:lpstr>
      <vt:lpstr>Components </vt:lpstr>
      <vt:lpstr>AWT x Swing</vt:lpstr>
      <vt:lpstr>Quelques composants</vt:lpstr>
      <vt:lpstr>Création d’un menu…</vt:lpstr>
      <vt:lpstr>Autres composants…</vt:lpstr>
      <vt:lpstr>Traitement d’événements </vt:lpstr>
      <vt:lpstr>Traitement d’événements </vt:lpstr>
      <vt:lpstr>Traitement d’événements </vt:lpstr>
      <vt:lpstr>Hiérarchie d’événements </vt:lpstr>
      <vt:lpstr>Hiérarchie des listeners  </vt:lpstr>
      <vt:lpstr>Définition d’un listener </vt:lpstr>
      <vt:lpstr>Traitement dans la propre classe </vt:lpstr>
      <vt:lpstr>Exemple dans la propre classe </vt:lpstr>
      <vt:lpstr>Exercice</vt:lpstr>
      <vt:lpstr>Exercice</vt:lpstr>
      <vt:lpstr>Traitement dans une classe anonyme </vt:lpstr>
      <vt:lpstr>Exemple dans une classe anonyme </vt:lpstr>
      <vt:lpstr>Exercice</vt:lpstr>
      <vt:lpstr>Traitement dans une inner class</vt:lpstr>
      <vt:lpstr>Exemple dans une inner class</vt:lpstr>
      <vt:lpstr>Exercice</vt:lpstr>
      <vt:lpstr>Traitement dans une classe dédiée</vt:lpstr>
      <vt:lpstr>Listener dans une classe dédiée</vt:lpstr>
      <vt:lpstr>Exemple dans une classe dédiée </vt:lpstr>
      <vt:lpstr>Exercice</vt:lpstr>
      <vt:lpstr>Exercice</vt:lpstr>
      <vt:lpstr>Gestionnaires de placement</vt:lpstr>
      <vt:lpstr>Gestionnaires de placement</vt:lpstr>
      <vt:lpstr>BorderLayout</vt:lpstr>
      <vt:lpstr>Exemple</vt:lpstr>
      <vt:lpstr>FlowLayout</vt:lpstr>
      <vt:lpstr>  Exemple</vt:lpstr>
      <vt:lpstr>Exemple</vt:lpstr>
      <vt:lpstr>GridLayout</vt:lpstr>
      <vt:lpstr>Exemple</vt:lpstr>
      <vt:lpstr>GridBagLayout</vt:lpstr>
      <vt:lpstr>Exemple</vt:lpstr>
      <vt:lpstr>GridBagConstraints</vt:lpstr>
      <vt:lpstr>GridBagConstraints</vt:lpstr>
      <vt:lpstr>Exemple</vt:lpstr>
      <vt:lpstr>Exercice</vt:lpstr>
      <vt:lpstr>Présentation</vt:lpstr>
      <vt:lpstr>Modèle MVC</vt:lpstr>
      <vt:lpstr>Modèle MVC</vt:lpstr>
      <vt:lpstr>Modèle MVC</vt:lpstr>
      <vt:lpstr>MVC par Sun</vt:lpstr>
      <vt:lpstr>MVC par Sun</vt:lpstr>
      <vt:lpstr>Une application selon MVC</vt:lpstr>
      <vt:lpstr>Une application selon MVC</vt:lpstr>
      <vt:lpstr>Avantages MVC</vt:lpstr>
      <vt:lpstr>Exemple </vt:lpstr>
      <vt:lpstr>Présentation PowerPoint</vt:lpstr>
      <vt:lpstr>Exemple : interactions</vt:lpstr>
      <vt:lpstr>Exemple</vt:lpstr>
      <vt:lpstr>Exemple : le modèle</vt:lpstr>
      <vt:lpstr>Exemple :  Les événements et les écouteurs </vt:lpstr>
      <vt:lpstr>Exemple : le contrôleur</vt:lpstr>
      <vt:lpstr>Exemple : la vue abstraite</vt:lpstr>
      <vt:lpstr>Exemple : les vues concrètes  </vt:lpstr>
      <vt:lpstr>Exemple : les vues concrètes  </vt:lpstr>
      <vt:lpstr>Exemple : les vues concrètes </vt:lpstr>
      <vt:lpstr>Exemple : les vues concrètes </vt:lpstr>
      <vt:lpstr>Exemple : l’application</vt:lpstr>
      <vt:lpstr>Exercice</vt:lpstr>
      <vt:lpstr>Exercices</vt:lpstr>
      <vt:lpstr>Exercice</vt:lpstr>
      <vt:lpstr>Présentation</vt:lpstr>
      <vt:lpstr>Architectures</vt:lpstr>
      <vt:lpstr>Architecture en 2 couches</vt:lpstr>
      <vt:lpstr>Limites des 2 couches</vt:lpstr>
      <vt:lpstr>Architecture en 3 couches</vt:lpstr>
      <vt:lpstr>Architecture en 3 couches</vt:lpstr>
      <vt:lpstr>Architecture en 3 couches</vt:lpstr>
      <vt:lpstr>Architecture en 3 couches</vt:lpstr>
      <vt:lpstr>Architecture en 3 couches</vt:lpstr>
      <vt:lpstr>Connexion aux bases de données JDBC</vt:lpstr>
      <vt:lpstr>JDBC</vt:lpstr>
      <vt:lpstr>JDBC</vt:lpstr>
      <vt:lpstr>Architecture avec JDBC</vt:lpstr>
      <vt:lpstr>Connexion JDBC</vt:lpstr>
      <vt:lpstr>Connexion JDBC</vt:lpstr>
      <vt:lpstr>Connexion JDBC</vt:lpstr>
      <vt:lpstr>Connexion JDBC</vt:lpstr>
      <vt:lpstr>Connexion JDBC</vt:lpstr>
      <vt:lpstr>Connexion JDBC</vt:lpstr>
      <vt:lpstr>Connexion JDBC</vt:lpstr>
      <vt:lpstr>Connexion JDBC</vt:lpstr>
      <vt:lpstr>Connexion JDBC</vt:lpstr>
      <vt:lpstr>Manipulation BD  </vt:lpstr>
      <vt:lpstr>Manipulation BD </vt:lpstr>
      <vt:lpstr>Manipulation BD </vt:lpstr>
      <vt:lpstr>Exemple</vt:lpstr>
      <vt:lpstr>Exemple </vt:lpstr>
      <vt:lpstr>Exemple </vt:lpstr>
      <vt:lpstr>Exemple </vt:lpstr>
      <vt:lpstr>Exemple </vt:lpstr>
      <vt:lpstr>Exercice</vt:lpstr>
      <vt:lpstr>Présentation PowerPoint</vt:lpstr>
      <vt:lpstr>Extras</vt:lpstr>
      <vt:lpstr>Structures de données</vt:lpstr>
      <vt:lpstr>Structures de données</vt:lpstr>
      <vt:lpstr>Structures de données</vt:lpstr>
      <vt:lpstr>Exemple Listes</vt:lpstr>
      <vt:lpstr>Exemple Listes</vt:lpstr>
      <vt:lpstr>Streams </vt:lpstr>
      <vt:lpstr>Streams</vt:lpstr>
      <vt:lpstr>Exercice</vt:lpstr>
      <vt:lpstr>Sérialisation </vt:lpstr>
      <vt:lpstr>Exemple</vt:lpstr>
      <vt:lpstr>Exercice</vt:lpstr>
      <vt:lpstr>Propriétés</vt:lpstr>
      <vt:lpstr>Propriétés </vt:lpstr>
      <vt:lpstr>Exemple</vt:lpstr>
      <vt:lpstr>Exemple</vt:lpstr>
      <vt:lpstr>Exemple</vt:lpstr>
      <vt:lpstr>Propriétés du système</vt:lpstr>
      <vt:lpstr>Exemple </vt:lpstr>
      <vt:lpstr>Exercice</vt:lpstr>
      <vt:lpstr>Internationalisation</vt:lpstr>
      <vt:lpstr>Internationalisation</vt:lpstr>
      <vt:lpstr>Internationalisation</vt:lpstr>
      <vt:lpstr>Internationalisation</vt:lpstr>
      <vt:lpstr>Internationalisation</vt:lpstr>
      <vt:lpstr>Présentation PowerPoint</vt:lpstr>
      <vt:lpstr>Exercices</vt:lpstr>
      <vt:lpstr>Déploiement des applications  avec Jar</vt:lpstr>
      <vt:lpstr>Fichiers Jar</vt:lpstr>
      <vt:lpstr>Commande jar</vt:lpstr>
      <vt:lpstr>Exemple </vt:lpstr>
      <vt:lpstr>Manifeste</vt:lpstr>
      <vt:lpstr>Exemple </vt:lpstr>
      <vt:lpstr>Exemple </vt:lpstr>
      <vt:lpstr>Jar exécutable </vt:lpstr>
      <vt:lpstr>Exercice</vt:lpstr>
      <vt:lpstr>Exercice : Solution</vt:lpstr>
      <vt:lpstr>Exercice : Solution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Passerelle M1 remise à niveau</dc:title>
  <dc:creator>Manuele Kirsch Pinheiro</dc:creator>
  <cp:lastModifiedBy>Manuele Kirsch Pinheiro</cp:lastModifiedBy>
  <cp:revision>155</cp:revision>
  <cp:lastPrinted>2011-08-23T12:36:16Z</cp:lastPrinted>
  <dcterms:created xsi:type="dcterms:W3CDTF">2011-08-23T12:28:46Z</dcterms:created>
  <dcterms:modified xsi:type="dcterms:W3CDTF">2013-08-30T23:04:56Z</dcterms:modified>
</cp:coreProperties>
</file>