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44"/>
  </p:notesMasterIdLst>
  <p:handoutMasterIdLst>
    <p:handoutMasterId r:id="rId45"/>
  </p:handoutMasterIdLst>
  <p:sldIdLst>
    <p:sldId id="258" r:id="rId2"/>
    <p:sldId id="259" r:id="rId3"/>
    <p:sldId id="393" r:id="rId4"/>
    <p:sldId id="356" r:id="rId5"/>
    <p:sldId id="357" r:id="rId6"/>
    <p:sldId id="359" r:id="rId7"/>
    <p:sldId id="394" r:id="rId8"/>
    <p:sldId id="358" r:id="rId9"/>
    <p:sldId id="360" r:id="rId10"/>
    <p:sldId id="366" r:id="rId11"/>
    <p:sldId id="363" r:id="rId12"/>
    <p:sldId id="362" r:id="rId13"/>
    <p:sldId id="365" r:id="rId14"/>
    <p:sldId id="395" r:id="rId15"/>
    <p:sldId id="361" r:id="rId16"/>
    <p:sldId id="364" r:id="rId17"/>
    <p:sldId id="368" r:id="rId18"/>
    <p:sldId id="371" r:id="rId19"/>
    <p:sldId id="367" r:id="rId20"/>
    <p:sldId id="369" r:id="rId21"/>
    <p:sldId id="370" r:id="rId22"/>
    <p:sldId id="373" r:id="rId23"/>
    <p:sldId id="381" r:id="rId24"/>
    <p:sldId id="372" r:id="rId25"/>
    <p:sldId id="382" r:id="rId26"/>
    <p:sldId id="383" r:id="rId27"/>
    <p:sldId id="384" r:id="rId28"/>
    <p:sldId id="387" r:id="rId29"/>
    <p:sldId id="374" r:id="rId30"/>
    <p:sldId id="379" r:id="rId31"/>
    <p:sldId id="385" r:id="rId32"/>
    <p:sldId id="375" r:id="rId33"/>
    <p:sldId id="376" r:id="rId34"/>
    <p:sldId id="377" r:id="rId35"/>
    <p:sldId id="378" r:id="rId36"/>
    <p:sldId id="386" r:id="rId37"/>
    <p:sldId id="380" r:id="rId38"/>
    <p:sldId id="388" r:id="rId39"/>
    <p:sldId id="391" r:id="rId40"/>
    <p:sldId id="389" r:id="rId41"/>
    <p:sldId id="390" r:id="rId42"/>
    <p:sldId id="392" r:id="rId4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8" autoAdjust="0"/>
    <p:restoredTop sz="97887" autoAdjust="0"/>
  </p:normalViewPr>
  <p:slideViewPr>
    <p:cSldViewPr>
      <p:cViewPr>
        <p:scale>
          <a:sx n="70" d="100"/>
          <a:sy n="70" d="100"/>
        </p:scale>
        <p:origin x="-786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796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08" y="-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BEA3F-0A73-4436-90C0-CCFD7D781E38}" type="datetimeFigureOut">
              <a:rPr lang="fr-FR" smtClean="0"/>
              <a:pPr/>
              <a:t>12/09/2010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0BCC3-4C1F-4687-8D47-85ABECFFD3E8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55032-24C2-4F24-8129-D594D0258EF2}" type="datetimeFigureOut">
              <a:rPr lang="fr-FR" smtClean="0"/>
              <a:pPr/>
              <a:t>12/09/2010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1C951-35ED-48E5-98CD-8FD4C212E5C3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1C951-35ED-48E5-98CD-8FD4C212E5C3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D4FA-2301-47A4-86F4-08CCA76A7FDD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760-93D3-4D3A-BE85-4544BE3698D2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80A6-E6D2-4CB6-B79B-2D486EDC949C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1C25-4BC0-496D-BF9D-966FA25651F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F409-BB9F-4027-8277-EA224C9F0487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B9C8-EBDB-4722-9C8F-2299188D069F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ACB92-A570-4E70-A02E-A12DBDD910CB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B548-3867-4420-8E56-A0EA8B7D3062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8C22-432A-4ADA-A0E7-C0FAABB8E6A2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9830-11E2-4A68-9AD5-401B62541B02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9a00c00egerdp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DAECD-BBE7-463B-BFA7-E740C99F9FB6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9BE58-7793-45FF-A067-2A41621469A2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Picture 7" descr="logo_paris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1406" y="142852"/>
            <a:ext cx="1393041" cy="92869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000100" y="6286520"/>
            <a:ext cx="8072462" cy="158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lang="fr-FR" sz="4400" b="1" kern="1200" cap="all" dirty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kirschp.free.fr/" TargetMode="External"/><Relationship Id="rId2" Type="http://schemas.openxmlformats.org/officeDocument/2006/relationships/hyperlink" Target="mailto:Manuele.Kirsch-Pinheiro@univ-paris1.f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netbeans.org/downloads/index.html" TargetMode="External"/><Relationship Id="rId2" Type="http://schemas.openxmlformats.org/officeDocument/2006/relationships/hyperlink" Target="http://www.oracle.com/technetwork/java/javase/download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kirsch\Documents\Manu\Paris\MIAGE\PassarelleM1\execution1.ba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Passerelle M1</a:t>
            </a:r>
            <a:b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fr-FR" dirty="0" smtClean="0"/>
              <a:t>remise à niveau</a:t>
            </a:r>
            <a:endParaRPr lang="fr-F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929066"/>
            <a:ext cx="6400800" cy="1995486"/>
          </a:xfrm>
        </p:spPr>
        <p:txBody>
          <a:bodyPr>
            <a:normAutofit fontScale="62500" lnSpcReduction="20000"/>
          </a:bodyPr>
          <a:lstStyle/>
          <a:p>
            <a:r>
              <a:rPr lang="fr-FR" sz="4000" b="1" dirty="0" smtClean="0">
                <a:solidFill>
                  <a:schemeClr val="tx2"/>
                </a:solidFill>
              </a:rPr>
              <a:t>Manuele Kirsch Pinheiro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Maître de conférences en Informatique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Centre de Recherche en Informatique 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Université Paris 1 – Panthéon Sorbonne</a:t>
            </a:r>
            <a:endParaRPr lang="fr-FR" sz="3600" dirty="0" smtClean="0">
              <a:solidFill>
                <a:schemeClr val="tx2"/>
              </a:solidFill>
            </a:endParaRPr>
          </a:p>
          <a:p>
            <a:r>
              <a:rPr lang="fr-FR" sz="2800" dirty="0" smtClean="0">
                <a:hlinkClick r:id="rId2"/>
              </a:rPr>
              <a:t>Manuele.Kirsch-Pinheiro@univ-paris1.fr</a:t>
            </a:r>
            <a:r>
              <a:rPr lang="fr-FR" sz="2800" dirty="0" smtClean="0"/>
              <a:t> </a:t>
            </a:r>
          </a:p>
          <a:p>
            <a:r>
              <a:rPr lang="fr-FR" sz="2800" dirty="0" smtClean="0">
                <a:hlinkClick r:id="rId3"/>
              </a:rPr>
              <a:t>http://mkirschp.free.fr</a:t>
            </a:r>
            <a:r>
              <a:rPr lang="fr-FR" sz="2800" dirty="0" smtClean="0"/>
              <a:t>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Créer une classe qui fait la multiplication de deux matrices 2 x 2</a:t>
            </a:r>
          </a:p>
          <a:p>
            <a:pPr lvl="1"/>
            <a:r>
              <a:rPr lang="fr-FR" dirty="0" err="1" smtClean="0"/>
              <a:t>float</a:t>
            </a:r>
            <a:r>
              <a:rPr lang="fr-FR" dirty="0" smtClean="0"/>
              <a:t> m1[][] = new </a:t>
            </a:r>
            <a:r>
              <a:rPr lang="fr-FR" dirty="0" err="1" smtClean="0"/>
              <a:t>float</a:t>
            </a:r>
            <a:r>
              <a:rPr lang="fr-FR" dirty="0" smtClean="0"/>
              <a:t> { {1, 2}, {3, 4} };</a:t>
            </a:r>
          </a:p>
          <a:p>
            <a:pPr lvl="1"/>
            <a:r>
              <a:rPr lang="fr-FR" dirty="0" err="1" smtClean="0"/>
              <a:t>float</a:t>
            </a:r>
            <a:r>
              <a:rPr lang="fr-FR" dirty="0" smtClean="0"/>
              <a:t> m2[][] = new </a:t>
            </a:r>
            <a:r>
              <a:rPr lang="fr-FR" dirty="0" err="1" smtClean="0"/>
              <a:t>float</a:t>
            </a:r>
            <a:r>
              <a:rPr lang="fr-FR" dirty="0" smtClean="0"/>
              <a:t> { {5, 6}, {7, 8} }; </a:t>
            </a:r>
          </a:p>
          <a:p>
            <a:pPr lvl="1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6" name="Double Bracket 5"/>
          <p:cNvSpPr/>
          <p:nvPr/>
        </p:nvSpPr>
        <p:spPr>
          <a:xfrm>
            <a:off x="857224" y="4429132"/>
            <a:ext cx="1071570" cy="928694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fr-FR" dirty="0" smtClean="0"/>
              <a:t>1.0    2.0</a:t>
            </a:r>
          </a:p>
          <a:p>
            <a:endParaRPr lang="fr-FR" dirty="0" smtClean="0"/>
          </a:p>
          <a:p>
            <a:r>
              <a:rPr lang="fr-FR" dirty="0" smtClean="0"/>
              <a:t>3.0    4.0</a:t>
            </a:r>
            <a:endParaRPr lang="fr-FR" dirty="0"/>
          </a:p>
        </p:txBody>
      </p:sp>
      <p:sp>
        <p:nvSpPr>
          <p:cNvPr id="7" name="Double Bracket 6"/>
          <p:cNvSpPr/>
          <p:nvPr/>
        </p:nvSpPr>
        <p:spPr>
          <a:xfrm>
            <a:off x="2500298" y="4429132"/>
            <a:ext cx="1071570" cy="928694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fr-FR" dirty="0" smtClean="0"/>
              <a:t>5.0    6.0</a:t>
            </a:r>
          </a:p>
          <a:p>
            <a:endParaRPr lang="fr-FR" dirty="0" smtClean="0"/>
          </a:p>
          <a:p>
            <a:r>
              <a:rPr lang="fr-FR" dirty="0" smtClean="0"/>
              <a:t>7.0    8.0</a:t>
            </a:r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2071670" y="4714884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X</a:t>
            </a:r>
            <a:endParaRPr lang="fr-FR" sz="2400" dirty="0"/>
          </a:p>
        </p:txBody>
      </p:sp>
      <p:cxnSp>
        <p:nvCxnSpPr>
          <p:cNvPr id="10" name="Straight Arrow Connector 9"/>
          <p:cNvCxnSpPr>
            <a:stCxn id="6" idx="1"/>
            <a:endCxn id="6" idx="3"/>
          </p:cNvCxnSpPr>
          <p:nvPr/>
        </p:nvCxnSpPr>
        <p:spPr>
          <a:xfrm rot="10800000" flipH="1">
            <a:off x="857224" y="4893479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0"/>
            <a:endCxn id="7" idx="2"/>
          </p:cNvCxnSpPr>
          <p:nvPr/>
        </p:nvCxnSpPr>
        <p:spPr>
          <a:xfrm rot="16200000" flipH="1">
            <a:off x="2571736" y="4893479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86182" y="4643446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=</a:t>
            </a:r>
            <a:endParaRPr lang="fr-FR" sz="2400" dirty="0"/>
          </a:p>
        </p:txBody>
      </p:sp>
      <p:sp>
        <p:nvSpPr>
          <p:cNvPr id="14" name="Double Bracket 13"/>
          <p:cNvSpPr/>
          <p:nvPr/>
        </p:nvSpPr>
        <p:spPr>
          <a:xfrm>
            <a:off x="4357686" y="4429132"/>
            <a:ext cx="2643206" cy="928694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fr-FR" dirty="0" smtClean="0"/>
              <a:t>1*5 + 2*7        1*6 + 2*8</a:t>
            </a:r>
          </a:p>
          <a:p>
            <a:endParaRPr lang="fr-FR" dirty="0" smtClean="0"/>
          </a:p>
          <a:p>
            <a:r>
              <a:rPr lang="fr-FR" dirty="0" smtClean="0"/>
              <a:t>3*5 + 4*7        3*6 + 4*8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encapsulation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Principe de l’encapsulation consiste à isoler l’accès aux données </a:t>
            </a:r>
          </a:p>
          <a:p>
            <a:r>
              <a:rPr lang="fr-FR" dirty="0" smtClean="0"/>
              <a:t>Trois mots clés : </a:t>
            </a:r>
            <a:r>
              <a:rPr lang="fr-FR" b="1" dirty="0" smtClean="0">
                <a:solidFill>
                  <a:schemeClr val="tx2"/>
                </a:solidFill>
              </a:rPr>
              <a:t>public, </a:t>
            </a:r>
            <a:r>
              <a:rPr lang="fr-FR" b="1" dirty="0" err="1" smtClean="0">
                <a:solidFill>
                  <a:schemeClr val="tx2"/>
                </a:solidFill>
              </a:rPr>
              <a:t>private</a:t>
            </a:r>
            <a:r>
              <a:rPr lang="fr-FR" b="1" dirty="0" smtClean="0">
                <a:solidFill>
                  <a:schemeClr val="tx2"/>
                </a:solidFill>
              </a:rPr>
              <a:t>, </a:t>
            </a:r>
            <a:r>
              <a:rPr lang="fr-FR" b="1" dirty="0" err="1" smtClean="0">
                <a:solidFill>
                  <a:schemeClr val="tx2"/>
                </a:solidFill>
              </a:rPr>
              <a:t>protected</a:t>
            </a:r>
            <a:r>
              <a:rPr lang="fr-FR" b="1" dirty="0" smtClean="0">
                <a:solidFill>
                  <a:schemeClr val="tx2"/>
                </a:solidFill>
              </a:rPr>
              <a:t> 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357562"/>
            <a:ext cx="739383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785786" y="3286124"/>
            <a:ext cx="785818" cy="35719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ounded Rectangle 9"/>
          <p:cNvSpPr/>
          <p:nvPr/>
        </p:nvSpPr>
        <p:spPr>
          <a:xfrm>
            <a:off x="1214414" y="4429132"/>
            <a:ext cx="785818" cy="35719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ounded Rectangle 10"/>
          <p:cNvSpPr/>
          <p:nvPr/>
        </p:nvSpPr>
        <p:spPr>
          <a:xfrm>
            <a:off x="1214414" y="5072074"/>
            <a:ext cx="785818" cy="35719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ounded Rectangle 11"/>
          <p:cNvSpPr/>
          <p:nvPr/>
        </p:nvSpPr>
        <p:spPr>
          <a:xfrm>
            <a:off x="714348" y="3714752"/>
            <a:ext cx="500066" cy="3571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071934" y="3929082"/>
          <a:ext cx="4738678" cy="2286000"/>
        </p:xfrm>
        <a:graphic>
          <a:graphicData uri="http://schemas.openxmlformats.org/drawingml/2006/table">
            <a:tbl>
              <a:tblPr firstRow="1" bandRow="1">
                <a:effectLst>
                  <a:outerShdw blurRad="63500" dist="38100" dir="2400000" sx="103000" sy="103000" algn="tl" rotWithShape="0">
                    <a:prstClr val="black">
                      <a:alpha val="50000"/>
                    </a:prstClr>
                  </a:outerShdw>
                </a:effectLst>
                <a:tableStyleId>{1E171933-4619-4E11-9A3F-F7608DF75F80}</a:tableStyleId>
              </a:tblPr>
              <a:tblGrid>
                <a:gridCol w="1500198"/>
                <a:gridCol w="3238480"/>
              </a:tblGrid>
              <a:tr h="37505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Mot-clé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Visibilité </a:t>
                      </a:r>
                      <a:endParaRPr lang="fr-FR" sz="2400" b="1" dirty="0"/>
                    </a:p>
                  </a:txBody>
                  <a:tcPr/>
                </a:tc>
              </a:tr>
              <a:tr h="375050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public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visible à</a:t>
                      </a:r>
                      <a:r>
                        <a:rPr lang="fr-FR" sz="2400" baseline="0" dirty="0" smtClean="0"/>
                        <a:t> tous</a:t>
                      </a:r>
                      <a:endParaRPr lang="fr-FR" sz="2400" b="0" dirty="0"/>
                    </a:p>
                  </a:txBody>
                  <a:tcPr/>
                </a:tc>
              </a:tr>
              <a:tr h="375050">
                <a:tc>
                  <a:txBody>
                    <a:bodyPr/>
                    <a:lstStyle/>
                    <a:p>
                      <a:r>
                        <a:rPr lang="fr-FR" sz="2400" b="1" dirty="0" err="1" smtClean="0"/>
                        <a:t>private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Uniquement à la classe</a:t>
                      </a:r>
                      <a:endParaRPr lang="fr-FR" sz="2400" b="0" dirty="0"/>
                    </a:p>
                  </a:txBody>
                  <a:tcPr/>
                </a:tc>
              </a:tr>
              <a:tr h="375050">
                <a:tc>
                  <a:txBody>
                    <a:bodyPr/>
                    <a:lstStyle/>
                    <a:p>
                      <a:r>
                        <a:rPr lang="fr-FR" sz="2400" b="1" dirty="0" err="1" smtClean="0"/>
                        <a:t>protected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Package et sous-classes</a:t>
                      </a:r>
                      <a:endParaRPr lang="fr-FR" sz="2400" b="0" dirty="0"/>
                    </a:p>
                  </a:txBody>
                  <a:tcPr/>
                </a:tc>
              </a:tr>
              <a:tr h="375050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---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0" dirty="0" smtClean="0"/>
                        <a:t>Package </a:t>
                      </a:r>
                      <a:endParaRPr lang="fr-FR" sz="2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Héritage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6972320" cy="4525963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Réutilisation</a:t>
            </a:r>
            <a:r>
              <a:rPr lang="fr-FR" dirty="0" smtClean="0"/>
              <a:t> d’une classe pour la création d’une nouvelle 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307" y="2500306"/>
            <a:ext cx="4375255" cy="32147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Class Diagram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1996" y="1357298"/>
            <a:ext cx="2540598" cy="4822204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3429000"/>
            <a:ext cx="6357982" cy="323808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Straight Connector 13"/>
          <p:cNvCxnSpPr/>
          <p:nvPr/>
        </p:nvCxnSpPr>
        <p:spPr>
          <a:xfrm>
            <a:off x="2071670" y="6215082"/>
            <a:ext cx="407196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643174" y="3429000"/>
            <a:ext cx="857256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6143668" cy="1143000"/>
          </a:xfrm>
        </p:spPr>
        <p:txBody>
          <a:bodyPr/>
          <a:lstStyle/>
          <a:p>
            <a:r>
              <a:rPr lang="fr-FR" dirty="0" smtClean="0"/>
              <a:t>Héritage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58006" cy="4686320"/>
          </a:xfrm>
        </p:spPr>
        <p:txBody>
          <a:bodyPr>
            <a:normAutofit/>
          </a:bodyPr>
          <a:lstStyle/>
          <a:p>
            <a:r>
              <a:rPr lang="fr-FR" dirty="0" smtClean="0"/>
              <a:t>Application du principe d’</a:t>
            </a:r>
            <a:r>
              <a:rPr lang="fr-FR" b="1" dirty="0" smtClean="0">
                <a:solidFill>
                  <a:schemeClr val="tx2"/>
                </a:solidFill>
              </a:rPr>
              <a:t>encapsulation </a:t>
            </a:r>
          </a:p>
          <a:p>
            <a:endParaRPr lang="fr-FR" dirty="0" smtClean="0"/>
          </a:p>
          <a:p>
            <a:r>
              <a:rPr lang="fr-FR" dirty="0" smtClean="0"/>
              <a:t>Exemple : classe </a:t>
            </a:r>
            <a:r>
              <a:rPr lang="fr-FR" b="1" dirty="0" err="1" smtClean="0">
                <a:solidFill>
                  <a:schemeClr val="tx2"/>
                </a:solidFill>
              </a:rPr>
              <a:t>SubClass</a:t>
            </a:r>
            <a:endParaRPr lang="fr-FR" b="1" dirty="0" smtClean="0">
              <a:solidFill>
                <a:schemeClr val="tx2"/>
              </a:solidFill>
            </a:endParaRPr>
          </a:p>
          <a:p>
            <a:pPr lvl="1">
              <a:buNone/>
            </a:pPr>
            <a:r>
              <a:rPr lang="fr-FR" b="1" dirty="0" smtClean="0">
                <a:solidFill>
                  <a:schemeClr val="tx2"/>
                </a:solidFill>
              </a:rPr>
              <a:t>Pouvons-nous accéder l’attribut1 ?</a:t>
            </a:r>
            <a:endParaRPr lang="fr-FR" b="1" dirty="0" smtClean="0">
              <a:solidFill>
                <a:schemeClr val="tx2"/>
              </a:solidFill>
            </a:endParaRPr>
          </a:p>
          <a:p>
            <a:pPr lvl="1">
              <a:buClr>
                <a:srgbClr val="7030A0"/>
              </a:buClr>
              <a:buSzPct val="125000"/>
              <a:buFont typeface="Wingdings" pitchFamily="2" charset="2"/>
              <a:buChar char=""/>
            </a:pPr>
            <a:r>
              <a:rPr lang="fr-FR" sz="2600" dirty="0" err="1" smtClean="0"/>
              <a:t>float</a:t>
            </a:r>
            <a:r>
              <a:rPr lang="fr-FR" sz="2600" dirty="0" smtClean="0"/>
              <a:t> </a:t>
            </a:r>
            <a:r>
              <a:rPr lang="fr-FR" sz="2600" dirty="0" smtClean="0"/>
              <a:t>c = </a:t>
            </a:r>
            <a:r>
              <a:rPr lang="fr-FR" sz="2600" dirty="0" smtClean="0"/>
              <a:t>this.attribut2 + this.attribut1</a:t>
            </a:r>
            <a:r>
              <a:rPr lang="fr-FR" sz="2600" dirty="0" smtClean="0"/>
              <a:t>;</a:t>
            </a:r>
            <a:endParaRPr lang="fr-FR" sz="2600" dirty="0" smtClean="0"/>
          </a:p>
          <a:p>
            <a:pPr lvl="1"/>
            <a:r>
              <a:rPr lang="fr-FR" sz="2600" dirty="0" err="1" smtClean="0"/>
              <a:t>float</a:t>
            </a:r>
            <a:r>
              <a:rPr lang="fr-FR" sz="2600" dirty="0" smtClean="0"/>
              <a:t> </a:t>
            </a:r>
            <a:r>
              <a:rPr lang="fr-FR" sz="2600" dirty="0" smtClean="0"/>
              <a:t>c = </a:t>
            </a:r>
            <a:r>
              <a:rPr lang="fr-FR" sz="2600" dirty="0" smtClean="0"/>
              <a:t>this.attribut2 + </a:t>
            </a:r>
            <a:r>
              <a:rPr lang="fr-FR" sz="2600" b="1" dirty="0" smtClean="0">
                <a:solidFill>
                  <a:schemeClr val="tx2"/>
                </a:solidFill>
              </a:rPr>
              <a:t>(</a:t>
            </a:r>
            <a:r>
              <a:rPr lang="fr-FR" sz="2600" b="1" dirty="0" err="1" smtClean="0">
                <a:solidFill>
                  <a:schemeClr val="tx2"/>
                </a:solidFill>
              </a:rPr>
              <a:t>float</a:t>
            </a:r>
            <a:r>
              <a:rPr lang="fr-FR" sz="2600" b="1" dirty="0" smtClean="0">
                <a:solidFill>
                  <a:schemeClr val="tx2"/>
                </a:solidFill>
              </a:rPr>
              <a:t>) this.getAttribut1</a:t>
            </a:r>
            <a:r>
              <a:rPr lang="fr-FR" sz="2600" b="1" dirty="0" smtClean="0">
                <a:solidFill>
                  <a:schemeClr val="tx2"/>
                </a:solidFill>
              </a:rPr>
              <a:t>();</a:t>
            </a:r>
            <a:endParaRPr lang="fr-FR" sz="2600" dirty="0" smtClean="0"/>
          </a:p>
          <a:p>
            <a:pPr lvl="1">
              <a:buNone/>
            </a:pPr>
            <a:endParaRPr lang="fr-FR" sz="2600" dirty="0" smtClean="0"/>
          </a:p>
          <a:p>
            <a:pPr lvl="1">
              <a:buNone/>
            </a:pPr>
            <a:endParaRPr lang="fr-FR" sz="2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6" name="Picture 5" descr="Class Diagram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142852"/>
            <a:ext cx="2640969" cy="6572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6143668" cy="1143000"/>
          </a:xfrm>
        </p:spPr>
        <p:txBody>
          <a:bodyPr/>
          <a:lstStyle/>
          <a:p>
            <a:r>
              <a:rPr lang="fr-FR" dirty="0" smtClean="0"/>
              <a:t>Héritage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58006" cy="468632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Redéfinition</a:t>
            </a:r>
            <a:r>
              <a:rPr lang="fr-FR" dirty="0" smtClean="0"/>
              <a:t> &amp; </a:t>
            </a:r>
            <a:r>
              <a:rPr lang="fr-FR" b="1" dirty="0" smtClean="0">
                <a:solidFill>
                  <a:schemeClr val="tx2"/>
                </a:solidFill>
              </a:rPr>
              <a:t>surcharge</a:t>
            </a:r>
            <a:r>
              <a:rPr lang="fr-FR" dirty="0" smtClean="0"/>
              <a:t> des méthodes  par les sous-classes</a:t>
            </a:r>
          </a:p>
          <a:p>
            <a:r>
              <a:rPr lang="fr-FR" dirty="0" smtClean="0"/>
              <a:t>Exemple : classe </a:t>
            </a:r>
            <a:r>
              <a:rPr lang="fr-FR" b="1" dirty="0" err="1" smtClean="0">
                <a:solidFill>
                  <a:schemeClr val="tx2"/>
                </a:solidFill>
              </a:rPr>
              <a:t>MultplyClass</a:t>
            </a:r>
            <a:endParaRPr lang="fr-FR" b="1" dirty="0" smtClean="0">
              <a:solidFill>
                <a:schemeClr val="tx2"/>
              </a:solidFill>
            </a:endParaRPr>
          </a:p>
          <a:p>
            <a:pPr lvl="1"/>
            <a:r>
              <a:rPr lang="fr-FR" b="1" dirty="0" smtClean="0"/>
              <a:t>Redéfinition</a:t>
            </a:r>
            <a:r>
              <a:rPr lang="fr-FR" dirty="0" smtClean="0"/>
              <a:t>  :  méthode </a:t>
            </a:r>
            <a:r>
              <a:rPr lang="fr-FR" b="1" dirty="0" smtClean="0"/>
              <a:t>calcul ()</a:t>
            </a:r>
          </a:p>
          <a:p>
            <a:pPr lvl="1"/>
            <a:r>
              <a:rPr lang="fr-FR" b="1" dirty="0" smtClean="0"/>
              <a:t>Surcharge</a:t>
            </a:r>
            <a:r>
              <a:rPr lang="fr-FR" dirty="0" smtClean="0"/>
              <a:t> : méthode </a:t>
            </a:r>
            <a:r>
              <a:rPr lang="fr-FR" b="1" dirty="0" smtClean="0"/>
              <a:t>calcul(</a:t>
            </a:r>
            <a:r>
              <a:rPr lang="fr-FR" b="1" dirty="0" err="1" smtClean="0"/>
              <a:t>float</a:t>
            </a:r>
            <a:r>
              <a:rPr lang="fr-FR" b="1" dirty="0" smtClean="0"/>
              <a:t>)</a:t>
            </a:r>
          </a:p>
          <a:p>
            <a:pPr>
              <a:spcBef>
                <a:spcPts val="200"/>
              </a:spcBef>
              <a:buFont typeface="Wingdings" pitchFamily="2" charset="2"/>
              <a:buChar char="Ø"/>
            </a:pPr>
            <a:r>
              <a:rPr lang="fr-FR" b="1" dirty="0" err="1" smtClean="0">
                <a:solidFill>
                  <a:schemeClr val="tx2"/>
                </a:solidFill>
              </a:rPr>
              <a:t>Polimorphisme</a:t>
            </a:r>
            <a:endParaRPr lang="fr-FR" b="1" dirty="0" smtClean="0">
              <a:solidFill>
                <a:schemeClr val="tx2"/>
              </a:solidFill>
            </a:endParaRPr>
          </a:p>
          <a:p>
            <a:pPr lvl="1">
              <a:buClr>
                <a:srgbClr val="7030A0"/>
              </a:buClr>
              <a:buSzPct val="125000"/>
              <a:buFont typeface="Wingdings" pitchFamily="2" charset="2"/>
              <a:buChar char=""/>
            </a:pPr>
            <a:r>
              <a:rPr lang="fr-FR" sz="2600" dirty="0" err="1" smtClean="0"/>
              <a:t>float</a:t>
            </a:r>
            <a:r>
              <a:rPr lang="fr-FR" sz="2600" dirty="0" smtClean="0"/>
              <a:t> </a:t>
            </a:r>
            <a:r>
              <a:rPr lang="fr-FR" sz="2600" dirty="0" smtClean="0"/>
              <a:t>c = calcul(); // mais </a:t>
            </a:r>
            <a:r>
              <a:rPr lang="fr-FR" sz="2600" dirty="0" smtClean="0"/>
              <a:t>lequel ?!</a:t>
            </a:r>
            <a:endParaRPr lang="fr-FR" sz="2600" dirty="0" smtClean="0"/>
          </a:p>
          <a:p>
            <a:pPr lvl="1"/>
            <a:r>
              <a:rPr lang="fr-FR" sz="2600" dirty="0" err="1" smtClean="0"/>
              <a:t>float</a:t>
            </a:r>
            <a:r>
              <a:rPr lang="fr-FR" sz="2600" dirty="0" smtClean="0"/>
              <a:t> c = </a:t>
            </a:r>
            <a:r>
              <a:rPr lang="fr-FR" sz="2600" b="1" dirty="0" err="1" smtClean="0">
                <a:solidFill>
                  <a:schemeClr val="tx2"/>
                </a:solidFill>
              </a:rPr>
              <a:t>super</a:t>
            </a:r>
            <a:r>
              <a:rPr lang="fr-FR" sz="2600" dirty="0" err="1" smtClean="0"/>
              <a:t>.calcul</a:t>
            </a:r>
            <a:r>
              <a:rPr lang="fr-FR" sz="2600" dirty="0" smtClean="0"/>
              <a:t>(); </a:t>
            </a:r>
          </a:p>
          <a:p>
            <a:pPr lvl="1"/>
            <a:r>
              <a:rPr lang="fr-FR" sz="2600" dirty="0" err="1" smtClean="0"/>
              <a:t>float</a:t>
            </a:r>
            <a:r>
              <a:rPr lang="fr-FR" sz="2600" dirty="0" smtClean="0"/>
              <a:t> c = </a:t>
            </a:r>
            <a:r>
              <a:rPr lang="fr-FR" sz="2600" b="1" dirty="0" err="1" smtClean="0">
                <a:solidFill>
                  <a:schemeClr val="tx2"/>
                </a:solidFill>
              </a:rPr>
              <a:t>this</a:t>
            </a:r>
            <a:r>
              <a:rPr lang="fr-FR" sz="2600" dirty="0" err="1" smtClean="0"/>
              <a:t>.calcul</a:t>
            </a:r>
            <a:r>
              <a:rPr lang="fr-FR" sz="2600" dirty="0" smtClean="0"/>
              <a:t>();</a:t>
            </a:r>
            <a:endParaRPr lang="fr-FR" sz="2600" dirty="0" smtClean="0"/>
          </a:p>
          <a:p>
            <a:pPr lvl="1">
              <a:buFont typeface="Wingdings" pitchFamily="2" charset="2"/>
              <a:buChar char=""/>
            </a:pPr>
            <a:endParaRPr lang="fr-FR" sz="2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6" name="Picture 5" descr="Class Diagram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142852"/>
            <a:ext cx="2640969" cy="6572273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00174"/>
            <a:ext cx="7286676" cy="3256317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Etendre</a:t>
            </a:r>
            <a:r>
              <a:rPr lang="fr-FR" dirty="0" smtClean="0"/>
              <a:t> la classe </a:t>
            </a:r>
            <a:r>
              <a:rPr lang="fr-FR" dirty="0" err="1" smtClean="0"/>
              <a:t>HelloWorld</a:t>
            </a:r>
            <a:endParaRPr lang="fr-FR" dirty="0" smtClean="0"/>
          </a:p>
          <a:p>
            <a:pPr lvl="1"/>
            <a:r>
              <a:rPr lang="fr-FR" dirty="0" smtClean="0"/>
              <a:t>Le message est lu à partir du clavier</a:t>
            </a:r>
          </a:p>
          <a:p>
            <a:pPr lvl="1"/>
            <a:r>
              <a:rPr lang="fr-FR" dirty="0" smtClean="0"/>
              <a:t>Concepts :</a:t>
            </a:r>
          </a:p>
          <a:p>
            <a:pPr lvl="2"/>
            <a:r>
              <a:rPr lang="fr-FR" dirty="0" smtClean="0"/>
              <a:t>Héritage</a:t>
            </a:r>
          </a:p>
          <a:p>
            <a:pPr lvl="2"/>
            <a:r>
              <a:rPr lang="fr-FR" dirty="0" smtClean="0"/>
              <a:t>Manipulation documentation API Java</a:t>
            </a:r>
          </a:p>
          <a:p>
            <a:pPr lvl="2"/>
            <a:r>
              <a:rPr lang="fr-FR" dirty="0" smtClean="0"/>
              <a:t>Manipulation de la classe </a:t>
            </a:r>
            <a:r>
              <a:rPr lang="fr-FR" b="1" dirty="0" err="1" smtClean="0">
                <a:solidFill>
                  <a:schemeClr val="tx2"/>
                </a:solidFill>
              </a:rPr>
              <a:t>java.util.Scanner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0"/>
            <a:ext cx="7400948" cy="1143000"/>
          </a:xfrm>
        </p:spPr>
        <p:txBody>
          <a:bodyPr/>
          <a:lstStyle/>
          <a:p>
            <a:r>
              <a:rPr lang="fr-FR" dirty="0" smtClean="0"/>
              <a:t>Exercice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" y="1214422"/>
            <a:ext cx="2857520" cy="4525963"/>
          </a:xfrm>
        </p:spPr>
        <p:txBody>
          <a:bodyPr>
            <a:normAutofit/>
          </a:bodyPr>
          <a:lstStyle/>
          <a:p>
            <a:r>
              <a:rPr lang="fr-FR" sz="2800" dirty="0" smtClean="0"/>
              <a:t>Implémenter les classes </a:t>
            </a:r>
            <a:r>
              <a:rPr lang="fr-FR" sz="2800" b="1" dirty="0" err="1" smtClean="0">
                <a:solidFill>
                  <a:schemeClr val="tx2"/>
                </a:solidFill>
              </a:rPr>
              <a:t>Employee</a:t>
            </a:r>
            <a:r>
              <a:rPr lang="fr-FR" sz="2800" dirty="0" smtClean="0"/>
              <a:t> et </a:t>
            </a:r>
            <a:r>
              <a:rPr lang="fr-FR" sz="2800" b="1" dirty="0" smtClean="0">
                <a:solidFill>
                  <a:schemeClr val="tx2"/>
                </a:solidFill>
              </a:rPr>
              <a:t>Manager</a:t>
            </a:r>
            <a:r>
              <a:rPr lang="fr-FR" sz="2800" dirty="0" smtClean="0"/>
              <a:t> décrites dans le diagramme de classe ci-contre</a:t>
            </a:r>
            <a:endParaRPr lang="fr-FR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6" name="Picture 5" descr="Class Diagram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871482"/>
            <a:ext cx="6255937" cy="5915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Structures de données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Quelques structures des données</a:t>
            </a:r>
          </a:p>
          <a:p>
            <a:pPr lvl="1"/>
            <a:r>
              <a:rPr lang="fr-FR" b="1" dirty="0" smtClean="0">
                <a:solidFill>
                  <a:schemeClr val="tx2"/>
                </a:solidFill>
              </a:rPr>
              <a:t>Tableaux</a:t>
            </a:r>
            <a:endParaRPr lang="fr-FR" dirty="0" smtClean="0"/>
          </a:p>
          <a:p>
            <a:pPr lvl="1"/>
            <a:r>
              <a:rPr lang="fr-FR" b="1" dirty="0" smtClean="0">
                <a:solidFill>
                  <a:schemeClr val="tx2"/>
                </a:solidFill>
              </a:rPr>
              <a:t>Listes </a:t>
            </a:r>
          </a:p>
          <a:p>
            <a:pPr lvl="1"/>
            <a:r>
              <a:rPr lang="fr-FR" dirty="0" smtClean="0"/>
              <a:t>Ensembles </a:t>
            </a:r>
          </a:p>
          <a:p>
            <a:pPr lvl="1"/>
            <a:r>
              <a:rPr lang="fr-FR" dirty="0" smtClean="0"/>
              <a:t>Tables de hachage  </a:t>
            </a:r>
          </a:p>
          <a:p>
            <a:pPr lvl="1"/>
            <a:r>
              <a:rPr lang="fr-FR" dirty="0" smtClean="0"/>
              <a:t>File (FIFO)</a:t>
            </a:r>
          </a:p>
          <a:p>
            <a:pPr lvl="1"/>
            <a:r>
              <a:rPr lang="fr-FR" dirty="0" smtClean="0"/>
              <a:t>Pile (LIFO)</a:t>
            </a:r>
          </a:p>
          <a:p>
            <a:pPr lvl="1"/>
            <a:r>
              <a:rPr lang="fr-FR" dirty="0" smtClean="0"/>
              <a:t>Arbres </a:t>
            </a:r>
          </a:p>
          <a:p>
            <a:pPr lvl="1"/>
            <a:r>
              <a:rPr lang="fr-FR" dirty="0" smtClean="0"/>
              <a:t>… </a:t>
            </a:r>
          </a:p>
          <a:p>
            <a:r>
              <a:rPr lang="fr-FR" dirty="0" smtClean="0"/>
              <a:t>Le langage Java offre, dans son API, plusieurs structures de données (</a:t>
            </a:r>
            <a:r>
              <a:rPr lang="fr-FR" b="1" dirty="0" smtClean="0">
                <a:solidFill>
                  <a:schemeClr val="tx2"/>
                </a:solidFill>
              </a:rPr>
              <a:t>Collections</a:t>
            </a:r>
            <a:r>
              <a:rPr lang="fr-FR" dirty="0" smtClean="0"/>
              <a:t>)</a:t>
            </a:r>
          </a:p>
          <a:p>
            <a:pPr lvl="1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Structures de données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/>
          <a:lstStyle/>
          <a:p>
            <a:r>
              <a:rPr lang="fr-FR" dirty="0" smtClean="0"/>
              <a:t>Tableaux</a:t>
            </a:r>
          </a:p>
          <a:p>
            <a:pPr lvl="1"/>
            <a:r>
              <a:rPr lang="fr-FR" dirty="0" smtClean="0"/>
              <a:t>Collection des données d’un même type et d’une taille prédéterminée </a:t>
            </a:r>
          </a:p>
          <a:p>
            <a:pPr lvl="1"/>
            <a:r>
              <a:rPr lang="fr-FR" dirty="0" err="1" smtClean="0">
                <a:solidFill>
                  <a:schemeClr val="tx2"/>
                </a:solidFill>
              </a:rPr>
              <a:t>int</a:t>
            </a:r>
            <a:r>
              <a:rPr lang="fr-FR" dirty="0" smtClean="0">
                <a:solidFill>
                  <a:schemeClr val="tx2"/>
                </a:solidFill>
              </a:rPr>
              <a:t> m[</a:t>
            </a:r>
            <a:r>
              <a:rPr lang="fr-FR" i="1" dirty="0" smtClean="0">
                <a:solidFill>
                  <a:schemeClr val="tx2"/>
                </a:solidFill>
              </a:rPr>
              <a:t>n</a:t>
            </a:r>
            <a:r>
              <a:rPr lang="fr-FR" dirty="0" smtClean="0">
                <a:solidFill>
                  <a:schemeClr val="tx2"/>
                </a:solidFill>
              </a:rPr>
              <a:t>];  m[</a:t>
            </a:r>
            <a:r>
              <a:rPr lang="fr-FR" i="1" dirty="0" smtClean="0">
                <a:solidFill>
                  <a:schemeClr val="tx2"/>
                </a:solidFill>
              </a:rPr>
              <a:t>i</a:t>
            </a:r>
            <a:r>
              <a:rPr lang="fr-FR" dirty="0" smtClean="0">
                <a:solidFill>
                  <a:schemeClr val="tx2"/>
                </a:solidFill>
              </a:rPr>
              <a:t>]=</a:t>
            </a:r>
            <a:r>
              <a:rPr lang="fr-FR" i="1" dirty="0" smtClean="0">
                <a:solidFill>
                  <a:schemeClr val="tx2"/>
                </a:solidFill>
              </a:rPr>
              <a:t>i</a:t>
            </a:r>
            <a:r>
              <a:rPr lang="fr-FR" dirty="0" smtClean="0">
                <a:solidFill>
                  <a:schemeClr val="tx2"/>
                </a:solidFill>
              </a:rPr>
              <a:t>; </a:t>
            </a:r>
          </a:p>
          <a:p>
            <a:r>
              <a:rPr lang="fr-FR" dirty="0" smtClean="0"/>
              <a:t>Classe </a:t>
            </a:r>
            <a:r>
              <a:rPr lang="fr-FR" b="1" dirty="0" err="1" smtClean="0">
                <a:solidFill>
                  <a:schemeClr val="tx2"/>
                </a:solidFill>
              </a:rPr>
              <a:t>Arrays</a:t>
            </a:r>
            <a:endParaRPr lang="fr-FR" b="1" dirty="0" smtClean="0">
              <a:solidFill>
                <a:schemeClr val="tx2"/>
              </a:solidFill>
            </a:endParaRPr>
          </a:p>
          <a:p>
            <a:pPr lvl="1"/>
            <a:r>
              <a:rPr lang="fr-FR" dirty="0" smtClean="0"/>
              <a:t>Ensemble de méthodes statiques permettant la manipulation des tableaux</a:t>
            </a:r>
          </a:p>
          <a:p>
            <a:pPr lvl="1"/>
            <a:r>
              <a:rPr lang="fr-FR" i="1" dirty="0" err="1" smtClean="0">
                <a:solidFill>
                  <a:schemeClr val="tx2"/>
                </a:solidFill>
              </a:rPr>
              <a:t>binarySearch</a:t>
            </a:r>
            <a:r>
              <a:rPr lang="fr-FR" i="1" dirty="0" smtClean="0">
                <a:solidFill>
                  <a:schemeClr val="tx2"/>
                </a:solidFill>
              </a:rPr>
              <a:t>, sort, </a:t>
            </a:r>
            <a:r>
              <a:rPr lang="fr-FR" i="1" dirty="0" err="1" smtClean="0">
                <a:solidFill>
                  <a:schemeClr val="tx2"/>
                </a:solidFill>
              </a:rPr>
              <a:t>copyOf</a:t>
            </a:r>
            <a:r>
              <a:rPr lang="fr-FR" dirty="0" smtClean="0">
                <a:solidFill>
                  <a:schemeClr val="tx2"/>
                </a:solidFill>
              </a:rPr>
              <a:t>…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6" name="Double Bracket 5"/>
          <p:cNvSpPr/>
          <p:nvPr/>
        </p:nvSpPr>
        <p:spPr>
          <a:xfrm>
            <a:off x="6286512" y="3286124"/>
            <a:ext cx="2000264" cy="500066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0    2   3   4   . . . 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Etendre la classe de multiplication de matrice</a:t>
            </a:r>
          </a:p>
          <a:p>
            <a:r>
              <a:rPr lang="fr-FR" dirty="0" smtClean="0"/>
              <a:t>Multiplier une matrice </a:t>
            </a:r>
            <a:r>
              <a:rPr lang="fr-FR" i="1" dirty="0" smtClean="0"/>
              <a:t>n x m </a:t>
            </a:r>
            <a:r>
              <a:rPr lang="fr-FR" dirty="0" smtClean="0"/>
              <a:t>par une matrice </a:t>
            </a:r>
            <a:r>
              <a:rPr lang="fr-FR" i="1" dirty="0" smtClean="0"/>
              <a:t>m x k</a:t>
            </a:r>
          </a:p>
          <a:p>
            <a:pPr lvl="1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6" name="Double Bracket 5"/>
          <p:cNvSpPr/>
          <p:nvPr/>
        </p:nvSpPr>
        <p:spPr>
          <a:xfrm>
            <a:off x="571472" y="4214818"/>
            <a:ext cx="1571636" cy="928694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fr-FR" dirty="0" smtClean="0"/>
              <a:t>1.0    2.0    3.0</a:t>
            </a:r>
          </a:p>
          <a:p>
            <a:endParaRPr lang="fr-FR" dirty="0" smtClean="0"/>
          </a:p>
          <a:p>
            <a:r>
              <a:rPr lang="fr-FR" dirty="0" smtClean="0"/>
              <a:t>3.0    4.0    5.0</a:t>
            </a:r>
            <a:endParaRPr lang="fr-FR" dirty="0"/>
          </a:p>
        </p:txBody>
      </p:sp>
      <p:sp>
        <p:nvSpPr>
          <p:cNvPr id="7" name="Double Bracket 6"/>
          <p:cNvSpPr/>
          <p:nvPr/>
        </p:nvSpPr>
        <p:spPr>
          <a:xfrm>
            <a:off x="2571736" y="4071942"/>
            <a:ext cx="1214446" cy="1357322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fr-FR" dirty="0" smtClean="0"/>
              <a:t>5.0      6.0</a:t>
            </a:r>
          </a:p>
          <a:p>
            <a:endParaRPr lang="fr-FR" dirty="0" smtClean="0"/>
          </a:p>
          <a:p>
            <a:r>
              <a:rPr lang="fr-FR" dirty="0" smtClean="0"/>
              <a:t>7.0      8.0</a:t>
            </a:r>
          </a:p>
          <a:p>
            <a:endParaRPr lang="fr-FR" dirty="0" smtClean="0"/>
          </a:p>
          <a:p>
            <a:r>
              <a:rPr lang="fr-FR" dirty="0" smtClean="0"/>
              <a:t>9.0      10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4546" y="4429132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X</a:t>
            </a:r>
            <a:endParaRPr lang="fr-FR" sz="2400" dirty="0"/>
          </a:p>
        </p:txBody>
      </p:sp>
      <p:cxnSp>
        <p:nvCxnSpPr>
          <p:cNvPr id="10" name="Straight Arrow Connector 9"/>
          <p:cNvCxnSpPr>
            <a:stCxn id="6" idx="1"/>
            <a:endCxn id="6" idx="3"/>
          </p:cNvCxnSpPr>
          <p:nvPr/>
        </p:nvCxnSpPr>
        <p:spPr>
          <a:xfrm rot="10800000" flipH="1">
            <a:off x="571472" y="4679165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0"/>
            <a:endCxn id="7" idx="2"/>
          </p:cNvCxnSpPr>
          <p:nvPr/>
        </p:nvCxnSpPr>
        <p:spPr>
          <a:xfrm rot="16200000" flipH="1">
            <a:off x="2500298" y="4750603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57620" y="4429132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=</a:t>
            </a:r>
            <a:endParaRPr lang="fr-FR" sz="2400" dirty="0"/>
          </a:p>
        </p:txBody>
      </p:sp>
      <p:sp>
        <p:nvSpPr>
          <p:cNvPr id="14" name="Double Bracket 13"/>
          <p:cNvSpPr/>
          <p:nvPr/>
        </p:nvSpPr>
        <p:spPr>
          <a:xfrm>
            <a:off x="4286248" y="4214818"/>
            <a:ext cx="3357586" cy="928694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fr-FR" dirty="0" smtClean="0"/>
              <a:t>1*5+2*7+3*9     1*6+2*8+3*10</a:t>
            </a:r>
          </a:p>
          <a:p>
            <a:endParaRPr lang="fr-FR" dirty="0" smtClean="0"/>
          </a:p>
          <a:p>
            <a:r>
              <a:rPr lang="fr-FR" dirty="0" smtClean="0"/>
              <a:t>3*5+4*7+5*9     3*6+4*8+5*10</a:t>
            </a:r>
            <a:endParaRPr lang="fr-FR" dirty="0"/>
          </a:p>
        </p:txBody>
      </p:sp>
      <p:sp>
        <p:nvSpPr>
          <p:cNvPr id="22" name="TextBox 21"/>
          <p:cNvSpPr txBox="1"/>
          <p:nvPr/>
        </p:nvSpPr>
        <p:spPr>
          <a:xfrm>
            <a:off x="1071538" y="3714752"/>
            <a:ext cx="64472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2 X 3</a:t>
            </a:r>
            <a:endParaRPr lang="fr-FR" dirty="0"/>
          </a:p>
        </p:txBody>
      </p:sp>
      <p:sp>
        <p:nvSpPr>
          <p:cNvPr id="23" name="TextBox 22"/>
          <p:cNvSpPr txBox="1"/>
          <p:nvPr/>
        </p:nvSpPr>
        <p:spPr>
          <a:xfrm>
            <a:off x="2857488" y="3643314"/>
            <a:ext cx="64472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3 X 2</a:t>
            </a:r>
            <a:endParaRPr 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5572132" y="3714752"/>
            <a:ext cx="64472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2 X 2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Présentation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tx2"/>
                </a:solidFill>
              </a:rPr>
              <a:t>Contenu prévisionnel</a:t>
            </a:r>
            <a:endParaRPr lang="fr-FR" sz="2800" dirty="0">
              <a:solidFill>
                <a:schemeClr val="tx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Révision Programmation Orientée Objets</a:t>
            </a:r>
          </a:p>
          <a:p>
            <a:pPr lvl="1"/>
            <a:r>
              <a:rPr lang="fr-FR" dirty="0" smtClean="0"/>
              <a:t>Révision concepts de base (classe, objet, héritage, polymorphisme…)</a:t>
            </a:r>
          </a:p>
          <a:p>
            <a:r>
              <a:rPr lang="fr-FR" dirty="0" smtClean="0"/>
              <a:t>Structures des données en Java</a:t>
            </a:r>
          </a:p>
          <a:p>
            <a:pPr lvl="1"/>
            <a:r>
              <a:rPr lang="fr-FR" dirty="0" err="1" smtClean="0"/>
              <a:t>Array</a:t>
            </a:r>
            <a:r>
              <a:rPr lang="fr-FR" dirty="0" smtClean="0"/>
              <a:t>, List, </a:t>
            </a:r>
            <a:r>
              <a:rPr lang="fr-FR" dirty="0" err="1" smtClean="0"/>
              <a:t>Map</a:t>
            </a:r>
            <a:r>
              <a:rPr lang="fr-FR" dirty="0" smtClean="0"/>
              <a:t>, Set… </a:t>
            </a:r>
          </a:p>
          <a:p>
            <a:r>
              <a:rPr lang="fr-FR" dirty="0" smtClean="0"/>
              <a:t>Traitement d’exceptions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smtClean="0"/>
              <a:t>Interface graphique</a:t>
            </a:r>
          </a:p>
          <a:p>
            <a:pPr lvl="1"/>
            <a:r>
              <a:rPr lang="fr-FR" dirty="0" smtClean="0"/>
              <a:t>AWT &amp; Swing </a:t>
            </a:r>
          </a:p>
          <a:p>
            <a:pPr lvl="1"/>
            <a:r>
              <a:rPr lang="fr-FR" dirty="0" smtClean="0"/>
              <a:t>Traitement d’événements </a:t>
            </a:r>
          </a:p>
          <a:p>
            <a:r>
              <a:rPr lang="fr-FR" dirty="0" smtClean="0"/>
              <a:t>Design patterns</a:t>
            </a:r>
          </a:p>
          <a:p>
            <a:r>
              <a:rPr lang="fr-FR" dirty="0" smtClean="0"/>
              <a:t>Modèle MVC</a:t>
            </a:r>
          </a:p>
          <a:p>
            <a:r>
              <a:rPr lang="fr-FR" dirty="0" smtClean="0"/>
              <a:t>Architectures 2-</a:t>
            </a:r>
            <a:r>
              <a:rPr lang="fr-FR" dirty="0" err="1" smtClean="0"/>
              <a:t>tier</a:t>
            </a:r>
            <a:r>
              <a:rPr lang="fr-FR" dirty="0" smtClean="0"/>
              <a:t> et 3-</a:t>
            </a:r>
            <a:r>
              <a:rPr lang="fr-FR" dirty="0" err="1" smtClean="0"/>
              <a:t>tier</a:t>
            </a:r>
            <a:endParaRPr lang="fr-FR" dirty="0" smtClean="0"/>
          </a:p>
          <a:p>
            <a:r>
              <a:rPr lang="fr-FR" dirty="0" smtClean="0"/>
              <a:t>Accès aux bases des données en Java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0369-DB35-4000-A9B7-081CEA79C39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Structures de données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2543180"/>
          </a:xfrm>
        </p:spPr>
        <p:txBody>
          <a:bodyPr>
            <a:normAutofit fontScale="92500"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Listes chaînées </a:t>
            </a:r>
          </a:p>
          <a:p>
            <a:pPr lvl="1"/>
            <a:r>
              <a:rPr lang="fr-FR" dirty="0" smtClean="0"/>
              <a:t>Collection ordonnée d'éléments de même type, dans laquelle chaque élément permet l'accès au suivant </a:t>
            </a:r>
          </a:p>
          <a:p>
            <a:pPr lvl="1"/>
            <a:r>
              <a:rPr lang="fr-FR" dirty="0" smtClean="0"/>
              <a:t>Accès séquentiel</a:t>
            </a:r>
          </a:p>
          <a:p>
            <a:pPr lvl="1"/>
            <a:r>
              <a:rPr lang="fr-FR" dirty="0" smtClean="0"/>
              <a:t>Facile à ajouter ou à supprimer un élément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20</a:t>
            </a:fld>
            <a:endParaRPr lang="fr-FR"/>
          </a:p>
        </p:txBody>
      </p:sp>
      <p:grpSp>
        <p:nvGrpSpPr>
          <p:cNvPr id="94" name="Group 93"/>
          <p:cNvGrpSpPr/>
          <p:nvPr/>
        </p:nvGrpSpPr>
        <p:grpSpPr>
          <a:xfrm>
            <a:off x="857224" y="4143380"/>
            <a:ext cx="3071834" cy="857256"/>
            <a:chOff x="857224" y="4143380"/>
            <a:chExt cx="3071834" cy="857256"/>
          </a:xfrm>
        </p:grpSpPr>
        <p:sp>
          <p:nvSpPr>
            <p:cNvPr id="6" name="Flowchart: Predefined Process 5"/>
            <p:cNvSpPr/>
            <p:nvPr/>
          </p:nvSpPr>
          <p:spPr>
            <a:xfrm>
              <a:off x="857224" y="4572008"/>
              <a:ext cx="714380" cy="428628"/>
            </a:xfrm>
            <a:prstGeom prst="flowChartPredefined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0</a:t>
              </a:r>
              <a:endParaRPr lang="fr-FR" dirty="0"/>
            </a:p>
          </p:txBody>
        </p:sp>
        <p:sp>
          <p:nvSpPr>
            <p:cNvPr id="7" name="Flowchart: Predefined Process 6"/>
            <p:cNvSpPr/>
            <p:nvPr/>
          </p:nvSpPr>
          <p:spPr>
            <a:xfrm>
              <a:off x="2000232" y="4357694"/>
              <a:ext cx="714380" cy="428628"/>
            </a:xfrm>
            <a:prstGeom prst="flowChartPredefined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1</a:t>
              </a:r>
              <a:endParaRPr lang="fr-FR" dirty="0"/>
            </a:p>
          </p:txBody>
        </p:sp>
        <p:sp>
          <p:nvSpPr>
            <p:cNvPr id="8" name="Flowchart: Predefined Process 7"/>
            <p:cNvSpPr/>
            <p:nvPr/>
          </p:nvSpPr>
          <p:spPr>
            <a:xfrm>
              <a:off x="3214678" y="4143380"/>
              <a:ext cx="714380" cy="428628"/>
            </a:xfrm>
            <a:prstGeom prst="flowChartPredefined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3</a:t>
              </a:r>
              <a:endParaRPr lang="fr-FR" dirty="0"/>
            </a:p>
          </p:txBody>
        </p:sp>
        <p:cxnSp>
          <p:nvCxnSpPr>
            <p:cNvPr id="12" name="Curved Connector 11"/>
            <p:cNvCxnSpPr>
              <a:stCxn id="6" idx="3"/>
              <a:endCxn id="7" idx="1"/>
            </p:cNvCxnSpPr>
            <p:nvPr/>
          </p:nvCxnSpPr>
          <p:spPr>
            <a:xfrm flipV="1">
              <a:off x="1571604" y="4572008"/>
              <a:ext cx="428628" cy="214314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hape 19"/>
            <p:cNvCxnSpPr>
              <a:stCxn id="7" idx="3"/>
              <a:endCxn id="8" idx="1"/>
            </p:cNvCxnSpPr>
            <p:nvPr/>
          </p:nvCxnSpPr>
          <p:spPr>
            <a:xfrm flipV="1">
              <a:off x="2714612" y="4357694"/>
              <a:ext cx="500066" cy="214314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3" name="Flowchart: Predefined Process 22"/>
          <p:cNvSpPr/>
          <p:nvPr/>
        </p:nvSpPr>
        <p:spPr>
          <a:xfrm>
            <a:off x="4786314" y="4500570"/>
            <a:ext cx="714380" cy="428628"/>
          </a:xfrm>
          <a:prstGeom prst="flowChartPredefined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24" name="Flowchart: Predefined Process 23"/>
          <p:cNvSpPr/>
          <p:nvPr/>
        </p:nvSpPr>
        <p:spPr>
          <a:xfrm>
            <a:off x="6000760" y="4286256"/>
            <a:ext cx="714380" cy="428628"/>
          </a:xfrm>
          <a:prstGeom prst="flowChartPredefined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25" name="Flowchart: Predefined Process 24"/>
          <p:cNvSpPr/>
          <p:nvPr/>
        </p:nvSpPr>
        <p:spPr>
          <a:xfrm>
            <a:off x="7786710" y="3929066"/>
            <a:ext cx="714380" cy="428628"/>
          </a:xfrm>
          <a:prstGeom prst="flowChartPredefined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cxnSp>
        <p:nvCxnSpPr>
          <p:cNvPr id="26" name="Curved Connector 25"/>
          <p:cNvCxnSpPr>
            <a:stCxn id="23" idx="3"/>
            <a:endCxn id="24" idx="1"/>
          </p:cNvCxnSpPr>
          <p:nvPr/>
        </p:nvCxnSpPr>
        <p:spPr>
          <a:xfrm flipV="1">
            <a:off x="5500694" y="4500570"/>
            <a:ext cx="500066" cy="21431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hape 19"/>
          <p:cNvCxnSpPr>
            <a:stCxn id="24" idx="3"/>
            <a:endCxn id="25" idx="1"/>
          </p:cNvCxnSpPr>
          <p:nvPr/>
        </p:nvCxnSpPr>
        <p:spPr>
          <a:xfrm flipV="1">
            <a:off x="6715140" y="4143380"/>
            <a:ext cx="1071570" cy="35719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8" name="Flowchart: Predefined Process 27"/>
          <p:cNvSpPr/>
          <p:nvPr/>
        </p:nvSpPr>
        <p:spPr>
          <a:xfrm>
            <a:off x="7143768" y="4714884"/>
            <a:ext cx="714380" cy="428628"/>
          </a:xfrm>
          <a:prstGeom prst="flowChartPredefined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30" name="Multiply 29"/>
          <p:cNvSpPr/>
          <p:nvPr/>
        </p:nvSpPr>
        <p:spPr>
          <a:xfrm>
            <a:off x="6929454" y="3929066"/>
            <a:ext cx="500066" cy="785818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urved Connector 31"/>
          <p:cNvCxnSpPr>
            <a:stCxn id="24" idx="3"/>
            <a:endCxn id="28" idx="1"/>
          </p:cNvCxnSpPr>
          <p:nvPr/>
        </p:nvCxnSpPr>
        <p:spPr>
          <a:xfrm>
            <a:off x="6715140" y="4500570"/>
            <a:ext cx="428628" cy="428628"/>
          </a:xfrm>
          <a:prstGeom prst="curvedConnector3">
            <a:avLst>
              <a:gd name="adj1" fmla="val 24528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hape 43"/>
          <p:cNvCxnSpPr>
            <a:stCxn id="28" idx="3"/>
            <a:endCxn id="25" idx="1"/>
          </p:cNvCxnSpPr>
          <p:nvPr/>
        </p:nvCxnSpPr>
        <p:spPr>
          <a:xfrm flipH="1" flipV="1">
            <a:off x="7786710" y="4143380"/>
            <a:ext cx="71438" cy="785818"/>
          </a:xfrm>
          <a:prstGeom prst="curvedConnector5">
            <a:avLst>
              <a:gd name="adj1" fmla="val -319998"/>
              <a:gd name="adj2" fmla="val 50000"/>
              <a:gd name="adj3" fmla="val 419998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Flowchart: Predefined Process 44"/>
          <p:cNvSpPr/>
          <p:nvPr/>
        </p:nvSpPr>
        <p:spPr>
          <a:xfrm>
            <a:off x="4572000" y="5786454"/>
            <a:ext cx="714380" cy="428628"/>
          </a:xfrm>
          <a:prstGeom prst="flowChartPredefined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46" name="Flowchart: Predefined Process 45"/>
          <p:cNvSpPr/>
          <p:nvPr/>
        </p:nvSpPr>
        <p:spPr>
          <a:xfrm>
            <a:off x="5929322" y="5357826"/>
            <a:ext cx="714380" cy="428628"/>
          </a:xfrm>
          <a:prstGeom prst="flowChartPredefined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7" name="Flowchart: Predefined Process 46"/>
          <p:cNvSpPr/>
          <p:nvPr/>
        </p:nvSpPr>
        <p:spPr>
          <a:xfrm>
            <a:off x="8358214" y="5643578"/>
            <a:ext cx="714380" cy="428628"/>
          </a:xfrm>
          <a:prstGeom prst="flowChartPredefined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cxnSp>
        <p:nvCxnSpPr>
          <p:cNvPr id="48" name="Curved Connector 47"/>
          <p:cNvCxnSpPr>
            <a:stCxn id="45" idx="3"/>
            <a:endCxn id="46" idx="1"/>
          </p:cNvCxnSpPr>
          <p:nvPr/>
        </p:nvCxnSpPr>
        <p:spPr>
          <a:xfrm flipV="1">
            <a:off x="5286380" y="5572140"/>
            <a:ext cx="642942" cy="428628"/>
          </a:xfrm>
          <a:prstGeom prst="curvedConnector3">
            <a:avLst>
              <a:gd name="adj1" fmla="val 41509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0" name="Flowchart: Predefined Process 49"/>
          <p:cNvSpPr/>
          <p:nvPr/>
        </p:nvSpPr>
        <p:spPr>
          <a:xfrm>
            <a:off x="7215206" y="5786454"/>
            <a:ext cx="714380" cy="428628"/>
          </a:xfrm>
          <a:prstGeom prst="flowChartPredefined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51" name="Multiply 50"/>
          <p:cNvSpPr/>
          <p:nvPr/>
        </p:nvSpPr>
        <p:spPr>
          <a:xfrm>
            <a:off x="6072198" y="5143512"/>
            <a:ext cx="500066" cy="785818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2" name="Curved Connector 51"/>
          <p:cNvCxnSpPr>
            <a:stCxn id="46" idx="3"/>
            <a:endCxn id="50" idx="1"/>
          </p:cNvCxnSpPr>
          <p:nvPr/>
        </p:nvCxnSpPr>
        <p:spPr>
          <a:xfrm>
            <a:off x="6643702" y="5572140"/>
            <a:ext cx="571504" cy="42862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3" name="Shape 52"/>
          <p:cNvCxnSpPr>
            <a:stCxn id="50" idx="3"/>
            <a:endCxn id="47" idx="1"/>
          </p:cNvCxnSpPr>
          <p:nvPr/>
        </p:nvCxnSpPr>
        <p:spPr>
          <a:xfrm flipV="1">
            <a:off x="7929586" y="5857892"/>
            <a:ext cx="428628" cy="14287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6" name="Multiply 65"/>
          <p:cNvSpPr/>
          <p:nvPr/>
        </p:nvSpPr>
        <p:spPr>
          <a:xfrm>
            <a:off x="5357818" y="5286388"/>
            <a:ext cx="500066" cy="785818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0" name="Curved Connector 69"/>
          <p:cNvCxnSpPr>
            <a:stCxn id="45" idx="3"/>
            <a:endCxn id="50" idx="1"/>
          </p:cNvCxnSpPr>
          <p:nvPr/>
        </p:nvCxnSpPr>
        <p:spPr>
          <a:xfrm>
            <a:off x="5286380" y="6000768"/>
            <a:ext cx="1928826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Multiply 85"/>
          <p:cNvSpPr/>
          <p:nvPr/>
        </p:nvSpPr>
        <p:spPr>
          <a:xfrm>
            <a:off x="6643702" y="5286388"/>
            <a:ext cx="500066" cy="785818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5" name="Curved Connector 94"/>
          <p:cNvCxnSpPr/>
          <p:nvPr/>
        </p:nvCxnSpPr>
        <p:spPr>
          <a:xfrm rot="10800000" flipV="1">
            <a:off x="1571604" y="4714884"/>
            <a:ext cx="428628" cy="28575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6" name="Curved Connector 95"/>
          <p:cNvCxnSpPr/>
          <p:nvPr/>
        </p:nvCxnSpPr>
        <p:spPr>
          <a:xfrm rot="10800000" flipV="1">
            <a:off x="2714612" y="4500570"/>
            <a:ext cx="500066" cy="28575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142976" y="5286388"/>
            <a:ext cx="256115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liste doublement chaînée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8" grpId="0" animBg="1"/>
      <p:bldP spid="30" grpId="0" animBg="1"/>
      <p:bldP spid="45" grpId="0" animBg="1"/>
      <p:bldP spid="46" grpId="0" animBg="1"/>
      <p:bldP spid="47" grpId="0" animBg="1"/>
      <p:bldP spid="50" grpId="0" animBg="1"/>
      <p:bldP spid="51" grpId="0" animBg="1"/>
      <p:bldP spid="66" grpId="0" animBg="1"/>
      <p:bldP spid="86" grpId="0" animBg="1"/>
      <p:bldP spid="9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Structures de données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Listes en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400552" cy="3951288"/>
          </a:xfrm>
        </p:spPr>
        <p:txBody>
          <a:bodyPr>
            <a:normAutofit/>
          </a:bodyPr>
          <a:lstStyle/>
          <a:p>
            <a:r>
              <a:rPr lang="fr-FR" dirty="0" smtClean="0"/>
              <a:t>interface </a:t>
            </a:r>
            <a:r>
              <a:rPr lang="fr-FR" b="1" dirty="0" smtClean="0">
                <a:solidFill>
                  <a:schemeClr val="tx2"/>
                </a:solidFill>
              </a:rPr>
              <a:t>List : </a:t>
            </a:r>
            <a:r>
              <a:rPr lang="fr-FR" dirty="0" smtClean="0"/>
              <a:t>définition générale</a:t>
            </a:r>
            <a:endParaRPr lang="fr-FR" b="1" dirty="0" smtClean="0">
              <a:solidFill>
                <a:schemeClr val="tx2"/>
              </a:solidFill>
            </a:endParaRPr>
          </a:p>
          <a:p>
            <a:pPr lvl="1"/>
            <a:r>
              <a:rPr lang="fr-FR" i="1" dirty="0" err="1" smtClean="0"/>
              <a:t>add</a:t>
            </a:r>
            <a:r>
              <a:rPr lang="fr-FR" i="1" dirty="0" smtClean="0"/>
              <a:t>, </a:t>
            </a:r>
            <a:r>
              <a:rPr lang="fr-FR" i="1" dirty="0" err="1" smtClean="0"/>
              <a:t>remove</a:t>
            </a:r>
            <a:r>
              <a:rPr lang="fr-FR" i="1" dirty="0" smtClean="0"/>
              <a:t>, </a:t>
            </a:r>
            <a:r>
              <a:rPr lang="fr-FR" i="1" dirty="0" err="1" smtClean="0"/>
              <a:t>get</a:t>
            </a:r>
            <a:r>
              <a:rPr lang="fr-FR" i="1" dirty="0" smtClean="0"/>
              <a:t>, set, </a:t>
            </a:r>
            <a:r>
              <a:rPr lang="fr-FR" i="1" dirty="0" err="1" smtClean="0"/>
              <a:t>indexOf</a:t>
            </a:r>
            <a:r>
              <a:rPr lang="fr-FR" i="1" dirty="0" smtClean="0"/>
              <a:t>, </a:t>
            </a:r>
            <a:r>
              <a:rPr lang="fr-FR" i="1" dirty="0" err="1" smtClean="0"/>
              <a:t>getIterator</a:t>
            </a:r>
            <a:r>
              <a:rPr lang="fr-FR" dirty="0" smtClean="0"/>
              <a:t>… </a:t>
            </a:r>
          </a:p>
          <a:p>
            <a:r>
              <a:rPr lang="fr-FR" b="1" dirty="0" err="1" smtClean="0">
                <a:solidFill>
                  <a:schemeClr val="tx2"/>
                </a:solidFill>
              </a:rPr>
              <a:t>ArrayList</a:t>
            </a:r>
            <a:r>
              <a:rPr lang="fr-FR" dirty="0" smtClean="0"/>
              <a:t> :  tableau dynamique</a:t>
            </a:r>
          </a:p>
          <a:p>
            <a:pPr lvl="1"/>
            <a:r>
              <a:rPr lang="fr-FR" i="1" dirty="0" err="1" smtClean="0"/>
              <a:t>add</a:t>
            </a:r>
            <a:r>
              <a:rPr lang="fr-FR" i="1" dirty="0" smtClean="0"/>
              <a:t>, size, </a:t>
            </a:r>
            <a:r>
              <a:rPr lang="fr-FR" i="1" dirty="0" err="1" smtClean="0"/>
              <a:t>trimToSize</a:t>
            </a:r>
            <a:r>
              <a:rPr lang="fr-FR" dirty="0" smtClean="0"/>
              <a:t>…</a:t>
            </a:r>
          </a:p>
          <a:p>
            <a:r>
              <a:rPr lang="fr-FR" b="1" dirty="0" err="1" smtClean="0">
                <a:solidFill>
                  <a:schemeClr val="tx2"/>
                </a:solidFill>
              </a:rPr>
              <a:t>LinkedList</a:t>
            </a:r>
            <a:r>
              <a:rPr lang="fr-FR" dirty="0" smtClean="0"/>
              <a:t> : liste enchaînée</a:t>
            </a:r>
          </a:p>
          <a:p>
            <a:pPr lvl="1"/>
            <a:r>
              <a:rPr lang="fr-FR" i="1" dirty="0" err="1" smtClean="0"/>
              <a:t>addFirst</a:t>
            </a:r>
            <a:r>
              <a:rPr lang="fr-FR" i="1" dirty="0" smtClean="0"/>
              <a:t>, </a:t>
            </a:r>
            <a:r>
              <a:rPr lang="fr-FR" i="1" dirty="0" err="1" smtClean="0"/>
              <a:t>addLast</a:t>
            </a:r>
            <a:r>
              <a:rPr lang="fr-FR" i="1" dirty="0" smtClean="0"/>
              <a:t>, </a:t>
            </a:r>
            <a:r>
              <a:rPr lang="fr-FR" i="1" dirty="0" err="1" smtClean="0"/>
              <a:t>getFirst</a:t>
            </a:r>
            <a:r>
              <a:rPr lang="fr-FR" i="1" dirty="0" smtClean="0"/>
              <a:t>, </a:t>
            </a:r>
            <a:r>
              <a:rPr lang="fr-FR" i="1" dirty="0" err="1" smtClean="0"/>
              <a:t>removeFirst</a:t>
            </a:r>
            <a:r>
              <a:rPr lang="fr-FR" dirty="0" smtClean="0"/>
              <a:t>… </a:t>
            </a:r>
          </a:p>
          <a:p>
            <a:r>
              <a:rPr lang="fr-FR" b="1" dirty="0" err="1" smtClean="0">
                <a:solidFill>
                  <a:schemeClr val="tx2"/>
                </a:solidFill>
              </a:rPr>
              <a:t>Vector</a:t>
            </a:r>
            <a:r>
              <a:rPr lang="fr-FR" dirty="0" smtClean="0"/>
              <a:t> : 1ère implémentation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000628" y="1535113"/>
            <a:ext cx="3686172" cy="639762"/>
          </a:xfrm>
        </p:spPr>
        <p:txBody>
          <a:bodyPr/>
          <a:lstStyle/>
          <a:p>
            <a:r>
              <a:rPr lang="fr-FR" dirty="0" smtClean="0"/>
              <a:t>Parcourir une liste</a:t>
            </a:r>
            <a:endParaRPr lang="fr-F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57752" y="2174875"/>
            <a:ext cx="3829048" cy="3951288"/>
          </a:xfrm>
        </p:spPr>
        <p:txBody>
          <a:bodyPr>
            <a:normAutofit/>
          </a:bodyPr>
          <a:lstStyle/>
          <a:p>
            <a:r>
              <a:rPr lang="fr-FR" b="1" dirty="0" err="1" smtClean="0">
                <a:solidFill>
                  <a:schemeClr val="tx2"/>
                </a:solidFill>
              </a:rPr>
              <a:t>Iterator</a:t>
            </a:r>
            <a:r>
              <a:rPr lang="fr-FR" dirty="0" smtClean="0"/>
              <a:t> : pour parcourir n’importe quelle collection</a:t>
            </a:r>
          </a:p>
          <a:p>
            <a:pPr lvl="1"/>
            <a:r>
              <a:rPr lang="fr-FR" i="1" dirty="0" err="1" smtClean="0"/>
              <a:t>hasNext</a:t>
            </a:r>
            <a:r>
              <a:rPr lang="fr-FR" i="1" dirty="0" smtClean="0"/>
              <a:t> </a:t>
            </a:r>
            <a:r>
              <a:rPr lang="fr-FR" dirty="0" smtClean="0"/>
              <a:t>et</a:t>
            </a:r>
            <a:r>
              <a:rPr lang="fr-FR" i="1" dirty="0" smtClean="0"/>
              <a:t> </a:t>
            </a:r>
            <a:r>
              <a:rPr lang="fr-FR" i="1" dirty="0" err="1" smtClean="0"/>
              <a:t>next</a:t>
            </a:r>
            <a:endParaRPr lang="fr-FR" i="1" dirty="0" smtClean="0"/>
          </a:p>
          <a:p>
            <a:r>
              <a:rPr lang="fr-FR" dirty="0" smtClean="0"/>
              <a:t> </a:t>
            </a:r>
            <a:r>
              <a:rPr lang="fr-FR" b="1" dirty="0" err="1" smtClean="0">
                <a:solidFill>
                  <a:schemeClr val="tx2"/>
                </a:solidFill>
              </a:rPr>
              <a:t>ListIterator</a:t>
            </a:r>
            <a:r>
              <a:rPr lang="fr-FR" dirty="0" smtClean="0"/>
              <a:t> : pour parcourir et manipuler les listes</a:t>
            </a:r>
          </a:p>
          <a:p>
            <a:pPr lvl="1"/>
            <a:r>
              <a:rPr lang="fr-FR" i="1" dirty="0" err="1" smtClean="0"/>
              <a:t>add</a:t>
            </a:r>
            <a:r>
              <a:rPr lang="fr-FR" i="1" dirty="0" smtClean="0"/>
              <a:t>, set, </a:t>
            </a:r>
            <a:r>
              <a:rPr lang="fr-FR" i="1" dirty="0" err="1" smtClean="0"/>
              <a:t>hasNext</a:t>
            </a:r>
            <a:r>
              <a:rPr lang="fr-FR" i="1" dirty="0" smtClean="0"/>
              <a:t>, </a:t>
            </a:r>
            <a:r>
              <a:rPr lang="fr-FR" i="1" dirty="0" err="1" smtClean="0"/>
              <a:t>hasPrevious</a:t>
            </a:r>
            <a:r>
              <a:rPr lang="fr-FR" i="1" dirty="0" smtClean="0"/>
              <a:t>, </a:t>
            </a:r>
            <a:r>
              <a:rPr lang="fr-FR" i="1" dirty="0" err="1" smtClean="0"/>
              <a:t>next</a:t>
            </a:r>
            <a:r>
              <a:rPr lang="fr-FR" i="1" dirty="0" smtClean="0"/>
              <a:t>, </a:t>
            </a:r>
            <a:r>
              <a:rPr lang="fr-FR" i="1" dirty="0" err="1" smtClean="0"/>
              <a:t>previous</a:t>
            </a:r>
            <a:r>
              <a:rPr lang="fr-FR" dirty="0" smtClean="0"/>
              <a:t>… </a:t>
            </a:r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Listes</a:t>
            </a:r>
            <a:endParaRPr lang="fr-F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B9C8-EBDB-4722-9C8F-2299188D069F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60392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285852" y="1857364"/>
            <a:ext cx="383714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dirty="0" err="1" smtClean="0"/>
              <a:t>this.first</a:t>
            </a:r>
            <a:r>
              <a:rPr lang="fr-FR" sz="2000" dirty="0" smtClean="0"/>
              <a:t> = new </a:t>
            </a:r>
            <a:r>
              <a:rPr lang="fr-FR" sz="2000" dirty="0" err="1" smtClean="0"/>
              <a:t>ArrayList</a:t>
            </a:r>
            <a:r>
              <a:rPr lang="fr-FR" sz="2000" dirty="0" smtClean="0"/>
              <a:t>&lt;String&gt;(); </a:t>
            </a:r>
            <a:endParaRPr lang="fr-FR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786446" y="1643050"/>
            <a:ext cx="2605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Création d’une liste</a:t>
            </a:r>
          </a:p>
          <a:p>
            <a:r>
              <a:rPr lang="fr-FR" sz="2400" dirty="0" err="1" smtClean="0"/>
              <a:t>ArrayList</a:t>
            </a:r>
            <a:endParaRPr lang="fr-FR" sz="2400" dirty="0"/>
          </a:p>
        </p:txBody>
      </p:sp>
      <p:cxnSp>
        <p:nvCxnSpPr>
          <p:cNvPr id="16" name="Straight Arrow Connector 15"/>
          <p:cNvCxnSpPr>
            <a:stCxn id="14" idx="1"/>
            <a:endCxn id="13" idx="3"/>
          </p:cNvCxnSpPr>
          <p:nvPr/>
        </p:nvCxnSpPr>
        <p:spPr>
          <a:xfrm rot="10800000">
            <a:off x="5122994" y="2057419"/>
            <a:ext cx="663453" cy="11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500166" y="2643182"/>
            <a:ext cx="278606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dirty="0" smtClean="0"/>
              <a:t>for (String s: </a:t>
            </a:r>
            <a:r>
              <a:rPr lang="fr-FR" sz="2000" dirty="0" err="1" smtClean="0"/>
              <a:t>list</a:t>
            </a:r>
            <a:r>
              <a:rPr lang="fr-FR" sz="2000" dirty="0" smtClean="0"/>
              <a:t>) {</a:t>
            </a:r>
          </a:p>
          <a:p>
            <a:r>
              <a:rPr lang="fr-FR" sz="2000" dirty="0" smtClean="0"/>
              <a:t>             </a:t>
            </a:r>
            <a:r>
              <a:rPr lang="fr-FR" sz="2000" dirty="0" err="1" smtClean="0"/>
              <a:t>this.first.add</a:t>
            </a:r>
            <a:r>
              <a:rPr lang="fr-FR" sz="2000" dirty="0" smtClean="0"/>
              <a:t>(s);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97946" y="2571744"/>
            <a:ext cx="30389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Construction de la liste</a:t>
            </a:r>
          </a:p>
          <a:p>
            <a:r>
              <a:rPr lang="fr-FR" sz="2400" dirty="0" err="1" smtClean="0"/>
              <a:t>ArrayList</a:t>
            </a:r>
            <a:endParaRPr lang="fr-FR" sz="2400" dirty="0"/>
          </a:p>
        </p:txBody>
      </p:sp>
      <p:cxnSp>
        <p:nvCxnSpPr>
          <p:cNvPr id="20" name="Straight Arrow Connector 19"/>
          <p:cNvCxnSpPr>
            <a:stCxn id="19" idx="1"/>
            <a:endCxn id="18" idx="3"/>
          </p:cNvCxnSpPr>
          <p:nvPr/>
        </p:nvCxnSpPr>
        <p:spPr>
          <a:xfrm rot="10800000" flipV="1">
            <a:off x="4286232" y="2987243"/>
            <a:ext cx="1711714" cy="98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00166" y="4572008"/>
            <a:ext cx="384419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dirty="0" smtClean="0"/>
              <a:t>second = new </a:t>
            </a:r>
            <a:r>
              <a:rPr lang="fr-FR" sz="2000" dirty="0" err="1" smtClean="0"/>
              <a:t>LinkedList</a:t>
            </a:r>
            <a:r>
              <a:rPr lang="fr-FR" sz="2000" dirty="0" smtClean="0"/>
              <a:t>&lt;String&gt;(); </a:t>
            </a:r>
            <a:endParaRPr lang="fr-FR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6072198" y="4000504"/>
            <a:ext cx="2605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Création d’une liste</a:t>
            </a:r>
          </a:p>
          <a:p>
            <a:r>
              <a:rPr lang="fr-FR" sz="2400" dirty="0" err="1" smtClean="0"/>
              <a:t>LinkedList</a:t>
            </a:r>
            <a:endParaRPr lang="fr-FR" sz="2400" dirty="0"/>
          </a:p>
        </p:txBody>
      </p:sp>
      <p:cxnSp>
        <p:nvCxnSpPr>
          <p:cNvPr id="26" name="Straight Arrow Connector 25"/>
          <p:cNvCxnSpPr>
            <a:stCxn id="25" idx="1"/>
            <a:endCxn id="24" idx="3"/>
          </p:cNvCxnSpPr>
          <p:nvPr/>
        </p:nvCxnSpPr>
        <p:spPr>
          <a:xfrm rot="10800000" flipV="1">
            <a:off x="5344360" y="4416003"/>
            <a:ext cx="727838" cy="3560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928662" y="4649940"/>
            <a:ext cx="500065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dirty="0" err="1" smtClean="0"/>
              <a:t>ListIterator</a:t>
            </a:r>
            <a:r>
              <a:rPr lang="fr-FR" sz="2000" dirty="0" smtClean="0"/>
              <a:t>&lt;String&gt; </a:t>
            </a:r>
            <a:r>
              <a:rPr lang="fr-FR" sz="2000" dirty="0" err="1" smtClean="0"/>
              <a:t>lIter</a:t>
            </a:r>
            <a:r>
              <a:rPr lang="fr-FR" sz="2000" dirty="0" smtClean="0"/>
              <a:t> = </a:t>
            </a:r>
            <a:r>
              <a:rPr lang="fr-FR" sz="2000" dirty="0" err="1" smtClean="0"/>
              <a:t>second.listIterator</a:t>
            </a:r>
            <a:r>
              <a:rPr lang="fr-FR" sz="2000" dirty="0" smtClean="0"/>
              <a:t>();</a:t>
            </a:r>
          </a:p>
          <a:p>
            <a:r>
              <a:rPr lang="fr-FR" sz="2000" dirty="0" err="1" smtClean="0"/>
              <a:t>Iterator</a:t>
            </a:r>
            <a:r>
              <a:rPr lang="fr-FR" sz="2000" dirty="0" smtClean="0"/>
              <a:t>&lt;String&gt; </a:t>
            </a:r>
            <a:r>
              <a:rPr lang="fr-FR" sz="2000" dirty="0" err="1" smtClean="0"/>
              <a:t>iter</a:t>
            </a:r>
            <a:r>
              <a:rPr lang="fr-FR" sz="2000" dirty="0" smtClean="0"/>
              <a:t> = </a:t>
            </a:r>
            <a:r>
              <a:rPr lang="fr-FR" sz="2000" dirty="0" err="1" smtClean="0"/>
              <a:t>this.first.iterator</a:t>
            </a:r>
            <a:r>
              <a:rPr lang="fr-FR" sz="2000" dirty="0" smtClean="0"/>
              <a:t>();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00826" y="5000636"/>
            <a:ext cx="2580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Obtention </a:t>
            </a:r>
            <a:r>
              <a:rPr lang="fr-FR" sz="2400" dirty="0" err="1" smtClean="0"/>
              <a:t>iterators</a:t>
            </a:r>
            <a:endParaRPr lang="fr-FR" sz="2400" dirty="0"/>
          </a:p>
        </p:txBody>
      </p:sp>
      <p:cxnSp>
        <p:nvCxnSpPr>
          <p:cNvPr id="32" name="Straight Arrow Connector 31"/>
          <p:cNvCxnSpPr>
            <a:stCxn id="31" idx="1"/>
            <a:endCxn id="30" idx="3"/>
          </p:cNvCxnSpPr>
          <p:nvPr/>
        </p:nvCxnSpPr>
        <p:spPr>
          <a:xfrm rot="10800000">
            <a:off x="5929322" y="5003883"/>
            <a:ext cx="571505" cy="2275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000100" y="5429264"/>
            <a:ext cx="5000659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dirty="0" err="1" smtClean="0"/>
              <a:t>while</a:t>
            </a:r>
            <a:r>
              <a:rPr lang="fr-FR" sz="2000" dirty="0" smtClean="0"/>
              <a:t> (</a:t>
            </a:r>
            <a:r>
              <a:rPr lang="fr-FR" sz="2000" dirty="0" err="1" smtClean="0"/>
              <a:t>iter.hasNext</a:t>
            </a:r>
            <a:r>
              <a:rPr lang="fr-FR" sz="2000" dirty="0" smtClean="0"/>
              <a:t>()) {</a:t>
            </a:r>
          </a:p>
          <a:p>
            <a:r>
              <a:rPr lang="fr-FR" sz="2000" dirty="0" smtClean="0"/>
              <a:t>            lIter.add(</a:t>
            </a:r>
            <a:r>
              <a:rPr lang="fr-FR" sz="2000" dirty="0" err="1" smtClean="0"/>
              <a:t>iter.next</a:t>
            </a:r>
            <a:r>
              <a:rPr lang="fr-FR" sz="2000" dirty="0" smtClean="0"/>
              <a:t>());</a:t>
            </a:r>
          </a:p>
          <a:p>
            <a:r>
              <a:rPr lang="fr-FR" sz="2000" dirty="0" smtClean="0"/>
              <a:t>            </a:t>
            </a:r>
            <a:r>
              <a:rPr lang="fr-FR" sz="2000" dirty="0" err="1" smtClean="0"/>
              <a:t>lIter.previous</a:t>
            </a:r>
            <a:r>
              <a:rPr lang="fr-FR" sz="2000" dirty="0" smtClean="0"/>
              <a:t>();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563935" y="5708522"/>
            <a:ext cx="1515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Navigation</a:t>
            </a:r>
            <a:endParaRPr lang="fr-FR" sz="2400" dirty="0"/>
          </a:p>
        </p:txBody>
      </p:sp>
      <p:cxnSp>
        <p:nvCxnSpPr>
          <p:cNvPr id="42" name="Straight Arrow Connector 41"/>
          <p:cNvCxnSpPr>
            <a:stCxn id="41" idx="1"/>
            <a:endCxn id="40" idx="3"/>
          </p:cNvCxnSpPr>
          <p:nvPr/>
        </p:nvCxnSpPr>
        <p:spPr>
          <a:xfrm rot="10800000">
            <a:off x="6000759" y="5937097"/>
            <a:ext cx="563176" cy="2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5580112" y="3212976"/>
            <a:ext cx="3071834" cy="857256"/>
            <a:chOff x="857224" y="4143380"/>
            <a:chExt cx="3071834" cy="857256"/>
          </a:xfrm>
        </p:grpSpPr>
        <p:grpSp>
          <p:nvGrpSpPr>
            <p:cNvPr id="21" name="Group 20"/>
            <p:cNvGrpSpPr/>
            <p:nvPr/>
          </p:nvGrpSpPr>
          <p:grpSpPr>
            <a:xfrm>
              <a:off x="857224" y="4143380"/>
              <a:ext cx="3071834" cy="857256"/>
              <a:chOff x="857224" y="4143380"/>
              <a:chExt cx="3071834" cy="857256"/>
            </a:xfrm>
          </p:grpSpPr>
          <p:sp>
            <p:nvSpPr>
              <p:cNvPr id="22" name="Flowchart: Predefined Process 21"/>
              <p:cNvSpPr/>
              <p:nvPr/>
            </p:nvSpPr>
            <p:spPr>
              <a:xfrm>
                <a:off x="857224" y="4572008"/>
                <a:ext cx="714380" cy="428628"/>
              </a:xfrm>
              <a:prstGeom prst="flowChartPredefined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/>
                  <a:t>0</a:t>
                </a:r>
                <a:endParaRPr lang="fr-FR" dirty="0"/>
              </a:p>
            </p:txBody>
          </p:sp>
          <p:sp>
            <p:nvSpPr>
              <p:cNvPr id="23" name="Flowchart: Predefined Process 22"/>
              <p:cNvSpPr/>
              <p:nvPr/>
            </p:nvSpPr>
            <p:spPr>
              <a:xfrm>
                <a:off x="2000232" y="4357694"/>
                <a:ext cx="714380" cy="428628"/>
              </a:xfrm>
              <a:prstGeom prst="flowChartPredefined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/>
                  <a:t>1</a:t>
                </a:r>
                <a:endParaRPr lang="fr-FR" dirty="0"/>
              </a:p>
            </p:txBody>
          </p:sp>
          <p:sp>
            <p:nvSpPr>
              <p:cNvPr id="27" name="Flowchart: Predefined Process 26"/>
              <p:cNvSpPr/>
              <p:nvPr/>
            </p:nvSpPr>
            <p:spPr>
              <a:xfrm>
                <a:off x="3214678" y="4143380"/>
                <a:ext cx="714380" cy="428628"/>
              </a:xfrm>
              <a:prstGeom prst="flowChartPredefined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/>
                  <a:t>2</a:t>
                </a:r>
                <a:endParaRPr lang="fr-FR" dirty="0"/>
              </a:p>
            </p:txBody>
          </p:sp>
          <p:cxnSp>
            <p:nvCxnSpPr>
              <p:cNvPr id="28" name="Curved Connector 27"/>
              <p:cNvCxnSpPr>
                <a:stCxn id="22" idx="3"/>
                <a:endCxn id="23" idx="1"/>
              </p:cNvCxnSpPr>
              <p:nvPr/>
            </p:nvCxnSpPr>
            <p:spPr>
              <a:xfrm flipV="1">
                <a:off x="1571604" y="4572008"/>
                <a:ext cx="428628" cy="214314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9" name="Shape 19"/>
              <p:cNvCxnSpPr>
                <a:stCxn id="23" idx="3"/>
                <a:endCxn id="27" idx="1"/>
              </p:cNvCxnSpPr>
              <p:nvPr/>
            </p:nvCxnSpPr>
            <p:spPr>
              <a:xfrm flipV="1">
                <a:off x="2714612" y="4357694"/>
                <a:ext cx="500066" cy="214314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33" name="Curved Connector 32"/>
            <p:cNvCxnSpPr/>
            <p:nvPr/>
          </p:nvCxnSpPr>
          <p:spPr>
            <a:xfrm rot="10800000" flipV="1">
              <a:off x="1571604" y="4714884"/>
              <a:ext cx="428628" cy="285752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/>
            <p:nvPr/>
          </p:nvCxnSpPr>
          <p:spPr>
            <a:xfrm rot="10800000" flipV="1">
              <a:off x="2714612" y="4500570"/>
              <a:ext cx="500066" cy="285752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8" grpId="0" animBg="1"/>
      <p:bldP spid="19" grpId="0"/>
      <p:bldP spid="24" grpId="0" animBg="1"/>
      <p:bldP spid="25" grpId="0"/>
      <p:bldP spid="30" grpId="0" animBg="1"/>
      <p:bldP spid="31" grpId="0"/>
      <p:bldP spid="40" grpId="0" animBg="1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Listes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ACB92-A570-4E70-A02E-A12DBDD910CB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5705499" cy="495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215074" y="4000504"/>
            <a:ext cx="191590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Résultat ? </a:t>
            </a:r>
            <a:endParaRPr lang="fr-FR" sz="32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4860032" y="2420888"/>
            <a:ext cx="4248472" cy="1145288"/>
            <a:chOff x="4860032" y="2420888"/>
            <a:chExt cx="4248472" cy="1145288"/>
          </a:xfrm>
        </p:grpSpPr>
        <p:grpSp>
          <p:nvGrpSpPr>
            <p:cNvPr id="24" name="Group 23"/>
            <p:cNvGrpSpPr/>
            <p:nvPr/>
          </p:nvGrpSpPr>
          <p:grpSpPr>
            <a:xfrm>
              <a:off x="4860032" y="2708920"/>
              <a:ext cx="3071834" cy="857256"/>
              <a:chOff x="4860032" y="2708920"/>
              <a:chExt cx="3071834" cy="857256"/>
            </a:xfrm>
          </p:grpSpPr>
          <p:sp>
            <p:nvSpPr>
              <p:cNvPr id="11" name="Flowchart: Predefined Process 10"/>
              <p:cNvSpPr/>
              <p:nvPr/>
            </p:nvSpPr>
            <p:spPr>
              <a:xfrm>
                <a:off x="4860032" y="3137548"/>
                <a:ext cx="714380" cy="428628"/>
              </a:xfrm>
              <a:prstGeom prst="flowChartPredefined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/>
                  <a:t>a</a:t>
                </a:r>
                <a:endParaRPr lang="fr-FR" dirty="0"/>
              </a:p>
            </p:txBody>
          </p:sp>
          <p:sp>
            <p:nvSpPr>
              <p:cNvPr id="12" name="Flowchart: Predefined Process 11"/>
              <p:cNvSpPr/>
              <p:nvPr/>
            </p:nvSpPr>
            <p:spPr>
              <a:xfrm>
                <a:off x="6003040" y="2923234"/>
                <a:ext cx="714380" cy="428628"/>
              </a:xfrm>
              <a:prstGeom prst="flowChartPredefined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/>
                  <a:t>b</a:t>
                </a:r>
                <a:endParaRPr lang="fr-FR" dirty="0"/>
              </a:p>
            </p:txBody>
          </p:sp>
          <p:sp>
            <p:nvSpPr>
              <p:cNvPr id="13" name="Flowchart: Predefined Process 12"/>
              <p:cNvSpPr/>
              <p:nvPr/>
            </p:nvSpPr>
            <p:spPr>
              <a:xfrm>
                <a:off x="7217486" y="2708920"/>
                <a:ext cx="714380" cy="428628"/>
              </a:xfrm>
              <a:prstGeom prst="flowChartPredefined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/>
                  <a:t>c</a:t>
                </a:r>
                <a:endParaRPr lang="fr-FR" dirty="0"/>
              </a:p>
            </p:txBody>
          </p:sp>
          <p:cxnSp>
            <p:nvCxnSpPr>
              <p:cNvPr id="14" name="Curved Connector 13"/>
              <p:cNvCxnSpPr>
                <a:stCxn id="11" idx="3"/>
                <a:endCxn id="12" idx="1"/>
              </p:cNvCxnSpPr>
              <p:nvPr/>
            </p:nvCxnSpPr>
            <p:spPr>
              <a:xfrm flipV="1">
                <a:off x="5574412" y="3137548"/>
                <a:ext cx="428628" cy="214314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5" name="Shape 19"/>
              <p:cNvCxnSpPr>
                <a:stCxn id="12" idx="3"/>
                <a:endCxn id="13" idx="1"/>
              </p:cNvCxnSpPr>
              <p:nvPr/>
            </p:nvCxnSpPr>
            <p:spPr>
              <a:xfrm flipV="1">
                <a:off x="6717420" y="2923234"/>
                <a:ext cx="500066" cy="214314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9" name="Curved Connector 8"/>
            <p:cNvCxnSpPr/>
            <p:nvPr/>
          </p:nvCxnSpPr>
          <p:spPr>
            <a:xfrm rot="10800000" flipV="1">
              <a:off x="5574412" y="3280424"/>
              <a:ext cx="428628" cy="285752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Curved Connector 9"/>
            <p:cNvCxnSpPr/>
            <p:nvPr/>
          </p:nvCxnSpPr>
          <p:spPr>
            <a:xfrm rot="10800000" flipV="1">
              <a:off x="6717420" y="3066110"/>
              <a:ext cx="500066" cy="285752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Flowchart: Predefined Process 15"/>
            <p:cNvSpPr/>
            <p:nvPr/>
          </p:nvSpPr>
          <p:spPr>
            <a:xfrm>
              <a:off x="8394124" y="2420888"/>
              <a:ext cx="714380" cy="428628"/>
            </a:xfrm>
            <a:prstGeom prst="flowChartPredefined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d</a:t>
              </a:r>
              <a:endParaRPr lang="fr-FR" dirty="0"/>
            </a:p>
          </p:txBody>
        </p:sp>
        <p:cxnSp>
          <p:nvCxnSpPr>
            <p:cNvPr id="18" name="Curved Connector 17"/>
            <p:cNvCxnSpPr/>
            <p:nvPr/>
          </p:nvCxnSpPr>
          <p:spPr>
            <a:xfrm rot="10800000" flipV="1">
              <a:off x="7884368" y="2708920"/>
              <a:ext cx="500066" cy="285752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hape 19"/>
            <p:cNvCxnSpPr/>
            <p:nvPr/>
          </p:nvCxnSpPr>
          <p:spPr>
            <a:xfrm flipV="1">
              <a:off x="7884368" y="2564904"/>
              <a:ext cx="500066" cy="214314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0"/>
            <a:ext cx="7400948" cy="1143000"/>
          </a:xfrm>
        </p:spPr>
        <p:txBody>
          <a:bodyPr/>
          <a:lstStyle/>
          <a:p>
            <a:r>
              <a:rPr lang="fr-FR" dirty="0" smtClean="0"/>
              <a:t>Exercice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" y="1357298"/>
            <a:ext cx="2928958" cy="5214974"/>
          </a:xfrm>
        </p:spPr>
        <p:txBody>
          <a:bodyPr>
            <a:normAutofit lnSpcReduction="10000"/>
          </a:bodyPr>
          <a:lstStyle/>
          <a:p>
            <a:r>
              <a:rPr lang="fr-FR" sz="2800" dirty="0" smtClean="0"/>
              <a:t>Implémenter la classe </a:t>
            </a:r>
            <a:r>
              <a:rPr lang="fr-FR" sz="2800" b="1" dirty="0" err="1" smtClean="0">
                <a:solidFill>
                  <a:schemeClr val="tx2"/>
                </a:solidFill>
              </a:rPr>
              <a:t>Department</a:t>
            </a:r>
            <a:r>
              <a:rPr lang="fr-FR" sz="2800" dirty="0" smtClean="0"/>
              <a:t> à l’aide de la classe </a:t>
            </a:r>
            <a:r>
              <a:rPr lang="fr-FR" sz="2800" b="1" dirty="0" err="1" smtClean="0">
                <a:solidFill>
                  <a:schemeClr val="tx2"/>
                </a:solidFill>
              </a:rPr>
              <a:t>ArrayList</a:t>
            </a:r>
            <a:endParaRPr lang="fr-FR" sz="2800" b="1" dirty="0" smtClean="0">
              <a:solidFill>
                <a:schemeClr val="tx2"/>
              </a:solidFill>
            </a:endParaRPr>
          </a:p>
          <a:p>
            <a:r>
              <a:rPr lang="fr-FR" sz="2800" dirty="0" smtClean="0"/>
              <a:t>Ecrire un programme qui augmente le salaire de tous les employés d’un département</a:t>
            </a:r>
            <a:endParaRPr lang="fr-FR" sz="2800" b="1" dirty="0" smtClean="0">
              <a:solidFill>
                <a:schemeClr val="tx2"/>
              </a:solidFill>
            </a:endParaRPr>
          </a:p>
          <a:p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6" name="Picture 5" descr="Class Diagram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1000108"/>
            <a:ext cx="6119874" cy="5786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Structures de données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4714908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Tables de Hachage</a:t>
            </a:r>
          </a:p>
          <a:p>
            <a:pPr lvl="1"/>
            <a:r>
              <a:rPr lang="fr-FR" dirty="0" smtClean="0"/>
              <a:t>Collection de données permettant une association clé-élément (pairs </a:t>
            </a:r>
            <a:r>
              <a:rPr lang="fr-FR" b="1" dirty="0" smtClean="0">
                <a:solidFill>
                  <a:schemeClr val="tx2"/>
                </a:solidFill>
              </a:rPr>
              <a:t>&lt;clé, valeur&gt;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L’accès à chaque élément se fait via sa </a:t>
            </a:r>
            <a:r>
              <a:rPr lang="fr-FR" b="1" dirty="0" smtClean="0">
                <a:solidFill>
                  <a:schemeClr val="tx2"/>
                </a:solidFill>
              </a:rPr>
              <a:t>clé </a:t>
            </a:r>
          </a:p>
          <a:p>
            <a:pPr lvl="1"/>
            <a:r>
              <a:rPr lang="fr-FR" dirty="0" smtClean="0"/>
              <a:t>On transforme la clé en une valeur de hachage par l'intermédiaire d'une </a:t>
            </a:r>
            <a:r>
              <a:rPr lang="fr-FR" b="1" dirty="0" smtClean="0">
                <a:solidFill>
                  <a:schemeClr val="tx2"/>
                </a:solidFill>
              </a:rPr>
              <a:t>fonction de hachage</a:t>
            </a:r>
            <a:r>
              <a:rPr lang="fr-FR" dirty="0" smtClean="0"/>
              <a:t>. </a:t>
            </a:r>
          </a:p>
          <a:p>
            <a:pPr lvl="2"/>
            <a:r>
              <a:rPr lang="fr-FR" dirty="0" smtClean="0"/>
              <a:t>Typiquement, le hachage constitue l'index de l'élément dans le tableau </a:t>
            </a:r>
          </a:p>
          <a:p>
            <a:pPr lvl="1"/>
            <a:r>
              <a:rPr lang="fr-FR" b="1" dirty="0" smtClean="0">
                <a:solidFill>
                  <a:schemeClr val="tx2"/>
                </a:solidFill>
              </a:rPr>
              <a:t>Accès direct à un </a:t>
            </a:r>
            <a:br>
              <a:rPr lang="fr-FR" b="1" dirty="0" smtClean="0">
                <a:solidFill>
                  <a:schemeClr val="tx2"/>
                </a:solidFill>
              </a:rPr>
            </a:br>
            <a:r>
              <a:rPr lang="fr-FR" b="1" dirty="0" smtClean="0">
                <a:solidFill>
                  <a:schemeClr val="tx2"/>
                </a:solidFill>
              </a:rPr>
              <a:t>élément 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25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071934" y="4803158"/>
          <a:ext cx="761984" cy="19834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61984"/>
              </a:tblGrid>
              <a:tr h="49585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Clé</a:t>
                      </a:r>
                      <a:endParaRPr lang="fr-FR" dirty="0"/>
                    </a:p>
                  </a:txBody>
                  <a:tcPr/>
                </a:tc>
              </a:tr>
              <a:tr h="49585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9585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9585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>
            <a:endCxn id="14" idx="1"/>
          </p:cNvCxnSpPr>
          <p:nvPr/>
        </p:nvCxnSpPr>
        <p:spPr>
          <a:xfrm flipV="1">
            <a:off x="4500562" y="5553257"/>
            <a:ext cx="928694" cy="35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8" idx="1"/>
          </p:cNvCxnSpPr>
          <p:nvPr/>
        </p:nvCxnSpPr>
        <p:spPr>
          <a:xfrm flipV="1">
            <a:off x="4500562" y="6053323"/>
            <a:ext cx="1071570" cy="35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29256" y="4803158"/>
            <a:ext cx="928694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Valeur</a:t>
            </a:r>
            <a:endParaRPr lang="fr-FR" b="1" dirty="0"/>
          </a:p>
        </p:txBody>
      </p:sp>
      <p:sp>
        <p:nvSpPr>
          <p:cNvPr id="14" name="Rectangle 13"/>
          <p:cNvSpPr/>
          <p:nvPr/>
        </p:nvSpPr>
        <p:spPr>
          <a:xfrm>
            <a:off x="5429256" y="5374662"/>
            <a:ext cx="857256" cy="3571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5572132" y="5874728"/>
            <a:ext cx="857256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Structures de données</a:t>
            </a:r>
            <a:endParaRPr lang="fr-F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Hachage en Java</a:t>
            </a:r>
          </a:p>
          <a:p>
            <a:pPr lvl="1"/>
            <a:r>
              <a:rPr lang="fr-FR" dirty="0" smtClean="0"/>
              <a:t>interface </a:t>
            </a:r>
            <a:r>
              <a:rPr lang="fr-FR" b="1" dirty="0" err="1" smtClean="0">
                <a:solidFill>
                  <a:schemeClr val="tx2"/>
                </a:solidFill>
              </a:rPr>
              <a:t>Map</a:t>
            </a:r>
            <a:r>
              <a:rPr lang="fr-FR" dirty="0" smtClean="0"/>
              <a:t> :  définition générale</a:t>
            </a:r>
          </a:p>
          <a:p>
            <a:pPr lvl="2"/>
            <a:r>
              <a:rPr lang="fr-FR" i="1" dirty="0" smtClean="0"/>
              <a:t>put, </a:t>
            </a:r>
            <a:r>
              <a:rPr lang="fr-FR" i="1" dirty="0" err="1" smtClean="0"/>
              <a:t>get</a:t>
            </a:r>
            <a:r>
              <a:rPr lang="fr-FR" i="1" dirty="0" smtClean="0"/>
              <a:t>, containsKey, </a:t>
            </a:r>
            <a:r>
              <a:rPr lang="fr-FR" i="1" dirty="0" err="1" smtClean="0"/>
              <a:t>containsValue</a:t>
            </a:r>
            <a:r>
              <a:rPr lang="fr-FR" i="1" dirty="0" smtClean="0"/>
              <a:t>, </a:t>
            </a:r>
            <a:r>
              <a:rPr lang="fr-FR" i="1" dirty="0" err="1" smtClean="0"/>
              <a:t>isEmpty</a:t>
            </a:r>
            <a:r>
              <a:rPr lang="fr-FR" dirty="0" smtClean="0"/>
              <a:t>…</a:t>
            </a:r>
          </a:p>
          <a:p>
            <a:pPr lvl="1"/>
            <a:r>
              <a:rPr lang="fr-FR" b="1" dirty="0" err="1" smtClean="0">
                <a:solidFill>
                  <a:schemeClr val="tx2"/>
                </a:solidFill>
              </a:rPr>
              <a:t>HashTable</a:t>
            </a:r>
            <a:r>
              <a:rPr lang="fr-FR" dirty="0" smtClean="0"/>
              <a:t> : implémentation </a:t>
            </a:r>
            <a:r>
              <a:rPr lang="fr-FR" dirty="0" smtClean="0">
                <a:solidFill>
                  <a:schemeClr val="tx2"/>
                </a:solidFill>
              </a:rPr>
              <a:t>synchronisée </a:t>
            </a:r>
          </a:p>
          <a:p>
            <a:pPr lvl="2"/>
            <a:r>
              <a:rPr lang="fr-FR" i="1" dirty="0" err="1" smtClean="0"/>
              <a:t>contains</a:t>
            </a:r>
            <a:r>
              <a:rPr lang="fr-FR" i="1" dirty="0" smtClean="0"/>
              <a:t>, </a:t>
            </a:r>
            <a:r>
              <a:rPr lang="fr-FR" i="1" dirty="0" err="1" smtClean="0"/>
              <a:t>clear</a:t>
            </a:r>
            <a:r>
              <a:rPr lang="fr-FR" dirty="0" smtClean="0"/>
              <a:t>… </a:t>
            </a:r>
          </a:p>
          <a:p>
            <a:pPr lvl="1"/>
            <a:r>
              <a:rPr lang="fr-FR" b="1" dirty="0" err="1" smtClean="0">
                <a:solidFill>
                  <a:schemeClr val="tx2"/>
                </a:solidFill>
              </a:rPr>
              <a:t>HashMap</a:t>
            </a:r>
            <a:r>
              <a:rPr lang="fr-FR" dirty="0" smtClean="0"/>
              <a:t> : implémentation </a:t>
            </a:r>
            <a:r>
              <a:rPr lang="fr-FR" dirty="0" smtClean="0">
                <a:solidFill>
                  <a:schemeClr val="tx2"/>
                </a:solidFill>
              </a:rPr>
              <a:t>non-synchronisée</a:t>
            </a:r>
            <a:r>
              <a:rPr lang="fr-FR" dirty="0" smtClean="0"/>
              <a:t>  </a:t>
            </a:r>
          </a:p>
          <a:p>
            <a:pPr lvl="2"/>
            <a:r>
              <a:rPr lang="fr-FR" dirty="0" smtClean="0"/>
              <a:t>aucun contrôle des accès simultanés (</a:t>
            </a:r>
            <a:r>
              <a:rPr lang="fr-FR" dirty="0" err="1" smtClean="0"/>
              <a:t>multi-thread</a:t>
            </a:r>
            <a:r>
              <a:rPr lang="fr-FR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thread ?!!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4525963"/>
          </a:xfrm>
        </p:spPr>
        <p:txBody>
          <a:bodyPr/>
          <a:lstStyle/>
          <a:p>
            <a:r>
              <a:rPr lang="fr-FR" dirty="0" smtClean="0"/>
              <a:t>Programmes </a:t>
            </a:r>
            <a:r>
              <a:rPr lang="fr-FR" dirty="0" err="1" smtClean="0"/>
              <a:t>multi-thread</a:t>
            </a:r>
            <a:r>
              <a:rPr lang="fr-FR" dirty="0" smtClean="0"/>
              <a:t> sont capables d’exécuter plusieurs tâches simultanément </a:t>
            </a:r>
          </a:p>
          <a:p>
            <a:r>
              <a:rPr lang="fr-FR" dirty="0" smtClean="0"/>
              <a:t>Les tâches dans un programme (processus) partagent les mêmes données </a:t>
            </a:r>
          </a:p>
          <a:p>
            <a:r>
              <a:rPr lang="fr-FR" dirty="0" smtClean="0"/>
              <a:t>L’accès simultanée aux données risque de poser quelques soucis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6" name="Can 5"/>
          <p:cNvSpPr/>
          <p:nvPr/>
        </p:nvSpPr>
        <p:spPr>
          <a:xfrm>
            <a:off x="6786578" y="5572140"/>
            <a:ext cx="785818" cy="92869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owchart: Predefined Process 6"/>
          <p:cNvSpPr/>
          <p:nvPr/>
        </p:nvSpPr>
        <p:spPr>
          <a:xfrm>
            <a:off x="3428992" y="4857760"/>
            <a:ext cx="2500330" cy="1571636"/>
          </a:xfrm>
          <a:prstGeom prst="flowChartPredefined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ym typeface="Wingdings"/>
              </a:rPr>
              <a:t>thread 1 lit un fichier</a:t>
            </a:r>
          </a:p>
          <a:p>
            <a:pPr algn="ctr"/>
            <a:endParaRPr lang="fr-FR" dirty="0" smtClean="0">
              <a:sym typeface="Wingdings"/>
            </a:endParaRPr>
          </a:p>
          <a:p>
            <a:pPr algn="ctr"/>
            <a:r>
              <a:rPr lang="fr-FR" dirty="0" smtClean="0">
                <a:sym typeface="Wingdings"/>
              </a:rPr>
              <a:t></a:t>
            </a:r>
            <a:r>
              <a:rPr lang="fr-FR" dirty="0" smtClean="0">
                <a:sym typeface="Symbol"/>
              </a:rPr>
              <a:t> thread 2 affiche sur l’écran</a:t>
            </a:r>
            <a:endParaRPr lang="fr-FR" dirty="0"/>
          </a:p>
        </p:txBody>
      </p:sp>
      <p:cxnSp>
        <p:nvCxnSpPr>
          <p:cNvPr id="9" name="Shape 8"/>
          <p:cNvCxnSpPr>
            <a:stCxn id="7" idx="3"/>
            <a:endCxn id="6" idx="1"/>
          </p:cNvCxnSpPr>
          <p:nvPr/>
        </p:nvCxnSpPr>
        <p:spPr>
          <a:xfrm flipV="1">
            <a:off x="5929322" y="5572140"/>
            <a:ext cx="1250165" cy="71438"/>
          </a:xfrm>
          <a:prstGeom prst="curvedConnector4">
            <a:avLst>
              <a:gd name="adj1" fmla="val 34286"/>
              <a:gd name="adj2" fmla="val 827763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Frame 11"/>
          <p:cNvSpPr/>
          <p:nvPr/>
        </p:nvSpPr>
        <p:spPr>
          <a:xfrm>
            <a:off x="1285852" y="5000636"/>
            <a:ext cx="1214446" cy="85725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sym typeface="Wingdings"/>
              </a:rPr>
              <a:t>blablabla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  <a:sym typeface="Wingdings"/>
              </a:rPr>
              <a:t>blabla</a:t>
            </a:r>
            <a:endParaRPr lang="fr-FR" sz="1400" dirty="0">
              <a:solidFill>
                <a:schemeClr val="tx1"/>
              </a:solidFill>
            </a:endParaRPr>
          </a:p>
        </p:txBody>
      </p:sp>
      <p:cxnSp>
        <p:nvCxnSpPr>
          <p:cNvPr id="14" name="Curved Connector 13"/>
          <p:cNvCxnSpPr>
            <a:stCxn id="7" idx="1"/>
            <a:endCxn id="12" idx="3"/>
          </p:cNvCxnSpPr>
          <p:nvPr/>
        </p:nvCxnSpPr>
        <p:spPr>
          <a:xfrm rot="10800000">
            <a:off x="2500298" y="5429264"/>
            <a:ext cx="928694" cy="214314"/>
          </a:xfrm>
          <a:prstGeom prst="curvedConnector3">
            <a:avLst>
              <a:gd name="adj1" fmla="val 42652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5675495" y="4981433"/>
            <a:ext cx="169516" cy="1392071"/>
          </a:xfrm>
          <a:custGeom>
            <a:avLst/>
            <a:gdLst>
              <a:gd name="connsiteX0" fmla="*/ 97508 w 169516"/>
              <a:gd name="connsiteY0" fmla="*/ 0 h 1392071"/>
              <a:gd name="connsiteX1" fmla="*/ 29269 w 169516"/>
              <a:gd name="connsiteY1" fmla="*/ 122830 h 1392071"/>
              <a:gd name="connsiteX2" fmla="*/ 70212 w 169516"/>
              <a:gd name="connsiteY2" fmla="*/ 259307 h 1392071"/>
              <a:gd name="connsiteX3" fmla="*/ 97508 w 169516"/>
              <a:gd name="connsiteY3" fmla="*/ 341194 h 1392071"/>
              <a:gd name="connsiteX4" fmla="*/ 165747 w 169516"/>
              <a:gd name="connsiteY4" fmla="*/ 423080 h 1392071"/>
              <a:gd name="connsiteX5" fmla="*/ 138451 w 169516"/>
              <a:gd name="connsiteY5" fmla="*/ 600501 h 1392071"/>
              <a:gd name="connsiteX6" fmla="*/ 111156 w 169516"/>
              <a:gd name="connsiteY6" fmla="*/ 709683 h 1392071"/>
              <a:gd name="connsiteX7" fmla="*/ 42917 w 169516"/>
              <a:gd name="connsiteY7" fmla="*/ 791570 h 1392071"/>
              <a:gd name="connsiteX8" fmla="*/ 29269 w 169516"/>
              <a:gd name="connsiteY8" fmla="*/ 1009934 h 1392071"/>
              <a:gd name="connsiteX9" fmla="*/ 56565 w 169516"/>
              <a:gd name="connsiteY9" fmla="*/ 1050877 h 1392071"/>
              <a:gd name="connsiteX10" fmla="*/ 97508 w 169516"/>
              <a:gd name="connsiteY10" fmla="*/ 1173707 h 1392071"/>
              <a:gd name="connsiteX11" fmla="*/ 111156 w 169516"/>
              <a:gd name="connsiteY11" fmla="*/ 1214651 h 1392071"/>
              <a:gd name="connsiteX12" fmla="*/ 124804 w 169516"/>
              <a:gd name="connsiteY12" fmla="*/ 1255594 h 1392071"/>
              <a:gd name="connsiteX13" fmla="*/ 138451 w 169516"/>
              <a:gd name="connsiteY13" fmla="*/ 1310185 h 1392071"/>
              <a:gd name="connsiteX14" fmla="*/ 70212 w 169516"/>
              <a:gd name="connsiteY14" fmla="*/ 1378424 h 1392071"/>
              <a:gd name="connsiteX15" fmla="*/ 29269 w 169516"/>
              <a:gd name="connsiteY15" fmla="*/ 1392071 h 139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516" h="1392071">
                <a:moveTo>
                  <a:pt x="97508" y="0"/>
                </a:moveTo>
                <a:cubicBezTo>
                  <a:pt x="34937" y="93856"/>
                  <a:pt x="53291" y="50764"/>
                  <a:pt x="29269" y="122830"/>
                </a:cubicBezTo>
                <a:cubicBezTo>
                  <a:pt x="49895" y="205333"/>
                  <a:pt x="36986" y="159628"/>
                  <a:pt x="70212" y="259307"/>
                </a:cubicBezTo>
                <a:lnTo>
                  <a:pt x="97508" y="341194"/>
                </a:lnTo>
                <a:cubicBezTo>
                  <a:pt x="150049" y="393735"/>
                  <a:pt x="127745" y="366078"/>
                  <a:pt x="165747" y="423080"/>
                </a:cubicBezTo>
                <a:cubicBezTo>
                  <a:pt x="141264" y="667911"/>
                  <a:pt x="169516" y="486595"/>
                  <a:pt x="138451" y="600501"/>
                </a:cubicBezTo>
                <a:cubicBezTo>
                  <a:pt x="128580" y="636693"/>
                  <a:pt x="131965" y="678469"/>
                  <a:pt x="111156" y="709683"/>
                </a:cubicBezTo>
                <a:cubicBezTo>
                  <a:pt x="73154" y="766686"/>
                  <a:pt x="95459" y="739028"/>
                  <a:pt x="42917" y="791570"/>
                </a:cubicBezTo>
                <a:cubicBezTo>
                  <a:pt x="9192" y="892743"/>
                  <a:pt x="0" y="883103"/>
                  <a:pt x="29269" y="1009934"/>
                </a:cubicBezTo>
                <a:cubicBezTo>
                  <a:pt x="32957" y="1025917"/>
                  <a:pt x="47466" y="1037229"/>
                  <a:pt x="56565" y="1050877"/>
                </a:cubicBezTo>
                <a:lnTo>
                  <a:pt x="97508" y="1173707"/>
                </a:lnTo>
                <a:lnTo>
                  <a:pt x="111156" y="1214651"/>
                </a:lnTo>
                <a:cubicBezTo>
                  <a:pt x="115705" y="1228299"/>
                  <a:pt x="121315" y="1241638"/>
                  <a:pt x="124804" y="1255594"/>
                </a:cubicBezTo>
                <a:lnTo>
                  <a:pt x="138451" y="1310185"/>
                </a:lnTo>
                <a:cubicBezTo>
                  <a:pt x="119696" y="1366454"/>
                  <a:pt x="135797" y="1350316"/>
                  <a:pt x="70212" y="1378424"/>
                </a:cubicBezTo>
                <a:cubicBezTo>
                  <a:pt x="56989" y="1384091"/>
                  <a:pt x="29269" y="1392071"/>
                  <a:pt x="29269" y="1392071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reeform 20"/>
          <p:cNvSpPr/>
          <p:nvPr/>
        </p:nvSpPr>
        <p:spPr>
          <a:xfrm>
            <a:off x="3470530" y="4989397"/>
            <a:ext cx="214366" cy="1384107"/>
          </a:xfrm>
          <a:custGeom>
            <a:avLst/>
            <a:gdLst>
              <a:gd name="connsiteX0" fmla="*/ 159774 w 214366"/>
              <a:gd name="connsiteY0" fmla="*/ 19331 h 1384107"/>
              <a:gd name="connsiteX1" fmla="*/ 77888 w 214366"/>
              <a:gd name="connsiteY1" fmla="*/ 87570 h 1384107"/>
              <a:gd name="connsiteX2" fmla="*/ 36945 w 214366"/>
              <a:gd name="connsiteY2" fmla="*/ 114866 h 1384107"/>
              <a:gd name="connsiteX3" fmla="*/ 9649 w 214366"/>
              <a:gd name="connsiteY3" fmla="*/ 196752 h 1384107"/>
              <a:gd name="connsiteX4" fmla="*/ 50592 w 214366"/>
              <a:gd name="connsiteY4" fmla="*/ 292287 h 1384107"/>
              <a:gd name="connsiteX5" fmla="*/ 91536 w 214366"/>
              <a:gd name="connsiteY5" fmla="*/ 374173 h 1384107"/>
              <a:gd name="connsiteX6" fmla="*/ 132479 w 214366"/>
              <a:gd name="connsiteY6" fmla="*/ 415116 h 1384107"/>
              <a:gd name="connsiteX7" fmla="*/ 187070 w 214366"/>
              <a:gd name="connsiteY7" fmla="*/ 551594 h 1384107"/>
              <a:gd name="connsiteX8" fmla="*/ 200718 w 214366"/>
              <a:gd name="connsiteY8" fmla="*/ 592537 h 1384107"/>
              <a:gd name="connsiteX9" fmla="*/ 214366 w 214366"/>
              <a:gd name="connsiteY9" fmla="*/ 633481 h 1384107"/>
              <a:gd name="connsiteX10" fmla="*/ 159774 w 214366"/>
              <a:gd name="connsiteY10" fmla="*/ 660776 h 1384107"/>
              <a:gd name="connsiteX11" fmla="*/ 132479 w 214366"/>
              <a:gd name="connsiteY11" fmla="*/ 701719 h 1384107"/>
              <a:gd name="connsiteX12" fmla="*/ 91536 w 214366"/>
              <a:gd name="connsiteY12" fmla="*/ 742663 h 1384107"/>
              <a:gd name="connsiteX13" fmla="*/ 50592 w 214366"/>
              <a:gd name="connsiteY13" fmla="*/ 824549 h 1384107"/>
              <a:gd name="connsiteX14" fmla="*/ 77888 w 214366"/>
              <a:gd name="connsiteY14" fmla="*/ 1001970 h 1384107"/>
              <a:gd name="connsiteX15" fmla="*/ 105183 w 214366"/>
              <a:gd name="connsiteY15" fmla="*/ 1042913 h 1384107"/>
              <a:gd name="connsiteX16" fmla="*/ 146127 w 214366"/>
              <a:gd name="connsiteY16" fmla="*/ 1083857 h 1384107"/>
              <a:gd name="connsiteX17" fmla="*/ 200718 w 214366"/>
              <a:gd name="connsiteY17" fmla="*/ 1206687 h 1384107"/>
              <a:gd name="connsiteX18" fmla="*/ 146127 w 214366"/>
              <a:gd name="connsiteY18" fmla="*/ 1329516 h 1384107"/>
              <a:gd name="connsiteX19" fmla="*/ 105183 w 214366"/>
              <a:gd name="connsiteY19" fmla="*/ 1343164 h 1384107"/>
              <a:gd name="connsiteX20" fmla="*/ 77888 w 214366"/>
              <a:gd name="connsiteY20" fmla="*/ 1384107 h 138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4366" h="1384107">
                <a:moveTo>
                  <a:pt x="159774" y="19331"/>
                </a:moveTo>
                <a:cubicBezTo>
                  <a:pt x="58120" y="87102"/>
                  <a:pt x="182971" y="0"/>
                  <a:pt x="77888" y="87570"/>
                </a:cubicBezTo>
                <a:cubicBezTo>
                  <a:pt x="65287" y="98071"/>
                  <a:pt x="50593" y="105767"/>
                  <a:pt x="36945" y="114866"/>
                </a:cubicBezTo>
                <a:cubicBezTo>
                  <a:pt x="27846" y="142161"/>
                  <a:pt x="551" y="169457"/>
                  <a:pt x="9649" y="196752"/>
                </a:cubicBezTo>
                <a:cubicBezTo>
                  <a:pt x="41655" y="292770"/>
                  <a:pt x="0" y="174239"/>
                  <a:pt x="50592" y="292287"/>
                </a:cubicBezTo>
                <a:cubicBezTo>
                  <a:pt x="72316" y="342977"/>
                  <a:pt x="52966" y="327889"/>
                  <a:pt x="91536" y="374173"/>
                </a:cubicBezTo>
                <a:cubicBezTo>
                  <a:pt x="103892" y="389000"/>
                  <a:pt x="118831" y="401468"/>
                  <a:pt x="132479" y="415116"/>
                </a:cubicBezTo>
                <a:cubicBezTo>
                  <a:pt x="172641" y="495442"/>
                  <a:pt x="153340" y="450405"/>
                  <a:pt x="187070" y="551594"/>
                </a:cubicBezTo>
                <a:lnTo>
                  <a:pt x="200718" y="592537"/>
                </a:lnTo>
                <a:lnTo>
                  <a:pt x="214366" y="633481"/>
                </a:lnTo>
                <a:cubicBezTo>
                  <a:pt x="196169" y="642579"/>
                  <a:pt x="175404" y="647752"/>
                  <a:pt x="159774" y="660776"/>
                </a:cubicBezTo>
                <a:cubicBezTo>
                  <a:pt x="147173" y="671276"/>
                  <a:pt x="142979" y="689118"/>
                  <a:pt x="132479" y="701719"/>
                </a:cubicBezTo>
                <a:cubicBezTo>
                  <a:pt x="120123" y="716547"/>
                  <a:pt x="103892" y="727836"/>
                  <a:pt x="91536" y="742663"/>
                </a:cubicBezTo>
                <a:cubicBezTo>
                  <a:pt x="62139" y="777940"/>
                  <a:pt x="64271" y="783513"/>
                  <a:pt x="50592" y="824549"/>
                </a:cubicBezTo>
                <a:cubicBezTo>
                  <a:pt x="54507" y="863695"/>
                  <a:pt x="53295" y="952784"/>
                  <a:pt x="77888" y="1001970"/>
                </a:cubicBezTo>
                <a:cubicBezTo>
                  <a:pt x="85223" y="1016641"/>
                  <a:pt x="94682" y="1030312"/>
                  <a:pt x="105183" y="1042913"/>
                </a:cubicBezTo>
                <a:cubicBezTo>
                  <a:pt x="117539" y="1057741"/>
                  <a:pt x="132479" y="1070209"/>
                  <a:pt x="146127" y="1083857"/>
                </a:cubicBezTo>
                <a:cubicBezTo>
                  <a:pt x="178609" y="1181304"/>
                  <a:pt x="157462" y="1141803"/>
                  <a:pt x="200718" y="1206687"/>
                </a:cubicBezTo>
                <a:cubicBezTo>
                  <a:pt x="192378" y="1231706"/>
                  <a:pt x="175618" y="1305923"/>
                  <a:pt x="146127" y="1329516"/>
                </a:cubicBezTo>
                <a:cubicBezTo>
                  <a:pt x="134893" y="1338503"/>
                  <a:pt x="118831" y="1338615"/>
                  <a:pt x="105183" y="1343164"/>
                </a:cubicBezTo>
                <a:lnTo>
                  <a:pt x="77888" y="1384107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extBox 21"/>
          <p:cNvSpPr txBox="1"/>
          <p:nvPr/>
        </p:nvSpPr>
        <p:spPr>
          <a:xfrm>
            <a:off x="4000496" y="4500570"/>
            <a:ext cx="12806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Programme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Spécialiser la classe </a:t>
            </a:r>
            <a:r>
              <a:rPr lang="fr-FR" b="1" dirty="0" err="1" smtClean="0">
                <a:solidFill>
                  <a:schemeClr val="tx2"/>
                </a:solidFill>
              </a:rPr>
              <a:t>Department</a:t>
            </a:r>
            <a:r>
              <a:rPr lang="fr-FR" dirty="0" smtClean="0"/>
              <a:t> de manière à ce qu’elle garde les employées dans un objet </a:t>
            </a:r>
            <a:r>
              <a:rPr lang="fr-FR" b="1" dirty="0" err="1" smtClean="0">
                <a:solidFill>
                  <a:schemeClr val="tx2"/>
                </a:solidFill>
              </a:rPr>
              <a:t>HashMap</a:t>
            </a:r>
            <a:r>
              <a:rPr lang="fr-FR" dirty="0" smtClean="0"/>
              <a:t> (ou </a:t>
            </a:r>
            <a:r>
              <a:rPr lang="fr-FR" b="1" dirty="0" err="1" smtClean="0">
                <a:solidFill>
                  <a:schemeClr val="tx2"/>
                </a:solidFill>
              </a:rPr>
              <a:t>Hashtable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Utiliser comme clé le nom de l’employé</a:t>
            </a:r>
          </a:p>
          <a:p>
            <a:r>
              <a:rPr lang="fr-FR" dirty="0" smtClean="0"/>
              <a:t>Ecrire un programme qui augmente le salaire d’un seul employé du département</a:t>
            </a:r>
          </a:p>
          <a:p>
            <a:pPr lvl="1"/>
            <a:r>
              <a:rPr lang="fr-FR" dirty="0" smtClean="0"/>
              <a:t>Le nom de l’employé est donné en entrée</a:t>
            </a:r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Interface Java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Une </a:t>
            </a:r>
            <a:r>
              <a:rPr lang="fr-FR" b="1" dirty="0" smtClean="0">
                <a:solidFill>
                  <a:schemeClr val="tx2"/>
                </a:solidFill>
              </a:rPr>
              <a:t>interface</a:t>
            </a:r>
            <a:r>
              <a:rPr lang="fr-FR" dirty="0" smtClean="0"/>
              <a:t> décrit le comportement que les classes doivent présenter sans décrire son implémentation </a:t>
            </a:r>
          </a:p>
          <a:p>
            <a:endParaRPr lang="fr-FR" dirty="0" smtClean="0"/>
          </a:p>
          <a:p>
            <a:r>
              <a:rPr lang="fr-FR" dirty="0" smtClean="0"/>
              <a:t>Une interface Java est similaire à une classe abstraite, sauf qu’une classe peut implémenter plusieurs interfaces  </a:t>
            </a:r>
          </a:p>
          <a:p>
            <a:endParaRPr lang="fr-FR" dirty="0" smtClean="0"/>
          </a:p>
          <a:p>
            <a:r>
              <a:rPr lang="fr-FR" dirty="0" smtClean="0"/>
              <a:t>Une </a:t>
            </a:r>
            <a:r>
              <a:rPr lang="fr-FR" b="1" dirty="0" smtClean="0">
                <a:solidFill>
                  <a:schemeClr val="tx2"/>
                </a:solidFill>
              </a:rPr>
              <a:t>classe abstraite </a:t>
            </a:r>
            <a:r>
              <a:rPr lang="fr-FR" dirty="0" smtClean="0"/>
              <a:t>est une classe qui n’implémente pas tous ses méthodes 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29</a:t>
            </a:fld>
            <a:endParaRPr lang="fr-FR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143248"/>
            <a:ext cx="5755738" cy="2428892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42852"/>
            <a:ext cx="5929354" cy="300585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2643182"/>
            <a:ext cx="6639182" cy="229553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Avant-propos</a:t>
            </a:r>
            <a:endParaRPr lang="fr-FR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Environnement de programmation</a:t>
            </a:r>
          </a:p>
          <a:p>
            <a:pPr lvl="1"/>
            <a:r>
              <a:rPr lang="fr-FR" dirty="0" smtClean="0"/>
              <a:t>Java</a:t>
            </a:r>
          </a:p>
          <a:p>
            <a:pPr lvl="2"/>
            <a:r>
              <a:rPr lang="fr-FR" b="1" u="sng" dirty="0" err="1" smtClean="0"/>
              <a:t>JDK</a:t>
            </a:r>
            <a:r>
              <a:rPr lang="fr-FR" dirty="0" smtClean="0"/>
              <a:t> (</a:t>
            </a:r>
            <a:r>
              <a:rPr lang="en-US" i="1" dirty="0" smtClean="0"/>
              <a:t>Java Development Kit</a:t>
            </a:r>
            <a:r>
              <a:rPr lang="fr-FR" dirty="0" smtClean="0"/>
              <a:t>) : développement </a:t>
            </a:r>
          </a:p>
          <a:p>
            <a:pPr lvl="2"/>
            <a:r>
              <a:rPr lang="fr-FR" dirty="0" err="1" smtClean="0"/>
              <a:t>JRE</a:t>
            </a:r>
            <a:r>
              <a:rPr lang="fr-FR" dirty="0" smtClean="0"/>
              <a:t> (</a:t>
            </a:r>
            <a:r>
              <a:rPr lang="en-US" i="1" dirty="0" smtClean="0"/>
              <a:t>Java Runtime Environment</a:t>
            </a:r>
            <a:r>
              <a:rPr lang="fr-FR" dirty="0" smtClean="0"/>
              <a:t>) : exécution</a:t>
            </a:r>
          </a:p>
          <a:p>
            <a:pPr marL="269875" lvl="2" algn="ctr">
              <a:buNone/>
            </a:pPr>
            <a:r>
              <a:rPr lang="fr-FR" dirty="0" smtClean="0">
                <a:hlinkClick r:id="rId2"/>
              </a:rPr>
              <a:t>http://</a:t>
            </a:r>
            <a:r>
              <a:rPr lang="fr-FR" dirty="0" smtClean="0">
                <a:hlinkClick r:id="rId2"/>
              </a:rPr>
              <a:t>www.oracle.com/technetwork/java/javase/downloads/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IDE (</a:t>
            </a:r>
            <a:r>
              <a:rPr lang="fr-FR" i="1" dirty="0" err="1" smtClean="0"/>
              <a:t>Integrated</a:t>
            </a:r>
            <a:r>
              <a:rPr lang="fr-FR" i="1" dirty="0" smtClean="0"/>
              <a:t> </a:t>
            </a:r>
            <a:r>
              <a:rPr lang="fr-FR" i="1" dirty="0" err="1" smtClean="0"/>
              <a:t>Development</a:t>
            </a:r>
            <a:r>
              <a:rPr lang="fr-FR" i="1" dirty="0" smtClean="0"/>
              <a:t> </a:t>
            </a:r>
            <a:r>
              <a:rPr lang="fr-FR" i="1" dirty="0" err="1" smtClean="0"/>
              <a:t>Environment</a:t>
            </a:r>
            <a:r>
              <a:rPr lang="fr-FR" dirty="0" smtClean="0"/>
              <a:t> </a:t>
            </a:r>
            <a:r>
              <a:rPr lang="fr-FR" dirty="0" smtClean="0"/>
              <a:t>)</a:t>
            </a:r>
          </a:p>
          <a:p>
            <a:pPr lvl="2"/>
            <a:r>
              <a:rPr lang="fr-FR" dirty="0" smtClean="0"/>
              <a:t>Pas obligatoire, mais fortement conseillé</a:t>
            </a:r>
          </a:p>
          <a:p>
            <a:pPr lvl="2"/>
            <a:r>
              <a:rPr lang="fr-FR" b="1" i="1" u="sng" dirty="0" err="1" smtClean="0"/>
              <a:t>NetBeans</a:t>
            </a:r>
            <a:r>
              <a:rPr lang="fr-FR" dirty="0" smtClean="0"/>
              <a:t> , Eclipse…</a:t>
            </a:r>
          </a:p>
          <a:p>
            <a:pPr marL="228600" lvl="2" algn="ctr">
              <a:buNone/>
            </a:pPr>
            <a:r>
              <a:rPr lang="fr-FR" dirty="0" smtClean="0">
                <a:hlinkClick r:id="rId3"/>
              </a:rPr>
              <a:t>http://netbeans.org/downloads/index.html</a:t>
            </a:r>
            <a:endParaRPr lang="fr-F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B9C8-EBDB-4722-9C8F-2299188D069F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10" name="Picture 9" descr="netbeans_jd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2780928"/>
            <a:ext cx="6912768" cy="3745380"/>
          </a:xfrm>
          <a:prstGeom prst="rect">
            <a:avLst/>
          </a:prstGeom>
        </p:spPr>
      </p:pic>
      <p:pic>
        <p:nvPicPr>
          <p:cNvPr id="11" name="Picture 10" descr="Netbean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780928"/>
            <a:ext cx="8820472" cy="3691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hape 23"/>
          <p:cNvCxnSpPr>
            <a:stCxn id="16" idx="1"/>
          </p:cNvCxnSpPr>
          <p:nvPr/>
        </p:nvCxnSpPr>
        <p:spPr>
          <a:xfrm rot="5400000" flipH="1" flipV="1">
            <a:off x="6572265" y="2750338"/>
            <a:ext cx="1000132" cy="1357324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Can 17"/>
          <p:cNvSpPr/>
          <p:nvPr/>
        </p:nvSpPr>
        <p:spPr>
          <a:xfrm>
            <a:off x="5857884" y="4786322"/>
            <a:ext cx="1071570" cy="428628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Can 16"/>
          <p:cNvSpPr/>
          <p:nvPr/>
        </p:nvSpPr>
        <p:spPr>
          <a:xfrm>
            <a:off x="5857884" y="4357694"/>
            <a:ext cx="1071570" cy="428628"/>
          </a:xfrm>
          <a:prstGeom prst="ca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Structures de données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3200" i="1" dirty="0" smtClean="0">
                <a:solidFill>
                  <a:schemeClr val="tx2"/>
                </a:solidFill>
              </a:rPr>
              <a:t>Queue </a:t>
            </a:r>
            <a:endParaRPr lang="fr-FR" i="1" dirty="0">
              <a:solidFill>
                <a:schemeClr val="tx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i="1" dirty="0" smtClean="0"/>
              <a:t>First In, First Out</a:t>
            </a:r>
            <a:r>
              <a:rPr lang="fr-FR" dirty="0" smtClean="0"/>
              <a:t> (FIFO)</a:t>
            </a:r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sz="3200" i="1" dirty="0" err="1" smtClean="0">
                <a:solidFill>
                  <a:schemeClr val="tx2"/>
                </a:solidFill>
              </a:rPr>
              <a:t>Stack</a:t>
            </a:r>
            <a:r>
              <a:rPr lang="fr-FR" sz="3200" dirty="0" smtClean="0">
                <a:solidFill>
                  <a:schemeClr val="tx2"/>
                </a:solidFill>
              </a:rPr>
              <a:t> (Pile)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i="1" dirty="0" smtClean="0"/>
              <a:t>Last In, First Out</a:t>
            </a:r>
            <a:r>
              <a:rPr lang="fr-FR" dirty="0" smtClean="0"/>
              <a:t> (LIFO)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10" name="Flowchart: Multidocument 9"/>
          <p:cNvSpPr/>
          <p:nvPr/>
        </p:nvSpPr>
        <p:spPr>
          <a:xfrm>
            <a:off x="1071538" y="3857628"/>
            <a:ext cx="1500198" cy="1143008"/>
          </a:xfrm>
          <a:prstGeom prst="flowChartMulti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Straight Arrow Connector 11"/>
          <p:cNvCxnSpPr>
            <a:endCxn id="10" idx="0"/>
          </p:cNvCxnSpPr>
          <p:nvPr/>
        </p:nvCxnSpPr>
        <p:spPr>
          <a:xfrm rot="5400000">
            <a:off x="1569632" y="3498464"/>
            <a:ext cx="714378" cy="39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2"/>
          </p:cNvCxnSpPr>
          <p:nvPr/>
        </p:nvCxnSpPr>
        <p:spPr>
          <a:xfrm rot="5400000">
            <a:off x="1301347" y="5370483"/>
            <a:ext cx="829104" cy="28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Can 15"/>
          <p:cNvSpPr/>
          <p:nvPr/>
        </p:nvSpPr>
        <p:spPr>
          <a:xfrm>
            <a:off x="5857884" y="3929066"/>
            <a:ext cx="1071570" cy="428628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Shape 19"/>
          <p:cNvCxnSpPr>
            <a:endCxn id="16" idx="0"/>
          </p:cNvCxnSpPr>
          <p:nvPr/>
        </p:nvCxnSpPr>
        <p:spPr>
          <a:xfrm rot="16200000" flipH="1">
            <a:off x="5464975" y="3107528"/>
            <a:ext cx="964413" cy="892975"/>
          </a:xfrm>
          <a:prstGeom prst="curvedConnector3">
            <a:avLst>
              <a:gd name="adj1" fmla="val -29248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76056" y="3212976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Push </a:t>
            </a:r>
            <a:endParaRPr lang="fr-FR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884368" y="2708920"/>
            <a:ext cx="592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Pop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</a:t>
            </a:r>
            <a:endParaRPr lang="fr-FR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 partir des structures des données connues, créer :</a:t>
            </a:r>
          </a:p>
          <a:p>
            <a:pPr lvl="1"/>
            <a:r>
              <a:rPr lang="fr-FR" b="1" dirty="0" smtClean="0">
                <a:solidFill>
                  <a:schemeClr val="tx2"/>
                </a:solidFill>
              </a:rPr>
              <a:t>interface « pile » </a:t>
            </a:r>
            <a:r>
              <a:rPr lang="fr-FR" dirty="0" smtClean="0"/>
              <a:t>avec les méthodes </a:t>
            </a:r>
            <a:r>
              <a:rPr lang="fr-FR" i="1" dirty="0" smtClean="0"/>
              <a:t>« </a:t>
            </a:r>
            <a:r>
              <a:rPr lang="fr-FR" i="1" dirty="0" smtClean="0"/>
              <a:t>push</a:t>
            </a:r>
            <a:r>
              <a:rPr lang="fr-FR" i="1" dirty="0" smtClean="0"/>
              <a:t> », « pop » , « </a:t>
            </a:r>
            <a:r>
              <a:rPr lang="fr-FR" i="1" dirty="0" err="1" smtClean="0"/>
              <a:t>isEmpty</a:t>
            </a:r>
            <a:r>
              <a:rPr lang="fr-FR" i="1" dirty="0" smtClean="0"/>
              <a:t> »</a:t>
            </a:r>
          </a:p>
          <a:p>
            <a:pPr lvl="1"/>
            <a:r>
              <a:rPr lang="fr-FR" dirty="0" smtClean="0"/>
              <a:t>une </a:t>
            </a:r>
            <a:r>
              <a:rPr lang="fr-FR" b="1" dirty="0" smtClean="0">
                <a:solidFill>
                  <a:schemeClr val="tx2"/>
                </a:solidFill>
              </a:rPr>
              <a:t>classe « </a:t>
            </a:r>
            <a:r>
              <a:rPr lang="fr-FR" b="1" dirty="0" err="1" smtClean="0">
                <a:solidFill>
                  <a:schemeClr val="tx2"/>
                </a:solidFill>
              </a:rPr>
              <a:t>maPile</a:t>
            </a:r>
            <a:r>
              <a:rPr lang="fr-FR" b="1" dirty="0" smtClean="0">
                <a:solidFill>
                  <a:schemeClr val="tx2"/>
                </a:solidFill>
              </a:rPr>
              <a:t> » </a:t>
            </a:r>
            <a:r>
              <a:rPr lang="fr-FR" dirty="0" smtClean="0"/>
              <a:t>qui implémente cette interface </a:t>
            </a:r>
          </a:p>
          <a:p>
            <a:pPr lvl="1"/>
            <a:r>
              <a:rPr lang="fr-FR" dirty="0" smtClean="0"/>
              <a:t>un programme qui manipule une </a:t>
            </a:r>
            <a:r>
              <a:rPr lang="fr-FR" b="1" dirty="0" smtClean="0">
                <a:solidFill>
                  <a:schemeClr val="tx2"/>
                </a:solidFill>
              </a:rPr>
              <a:t>pile</a:t>
            </a:r>
            <a:r>
              <a:rPr lang="fr-FR" dirty="0" smtClean="0">
                <a:solidFill>
                  <a:schemeClr val="tx2"/>
                </a:solidFill>
              </a:rPr>
              <a:t> d’objets de la</a:t>
            </a:r>
            <a:r>
              <a:rPr lang="fr-FR" b="1" dirty="0" smtClean="0"/>
              <a:t> </a:t>
            </a:r>
            <a:r>
              <a:rPr lang="fr-FR" dirty="0" smtClean="0">
                <a:solidFill>
                  <a:schemeClr val="tx2"/>
                </a:solidFill>
              </a:rPr>
              <a:t>classe </a:t>
            </a:r>
            <a:r>
              <a:rPr lang="fr-FR" b="1" dirty="0" err="1" smtClean="0">
                <a:solidFill>
                  <a:schemeClr val="tx2"/>
                </a:solidFill>
              </a:rPr>
              <a:t>Employee</a:t>
            </a:r>
            <a:r>
              <a:rPr lang="fr-FR" b="1" dirty="0" smtClean="0">
                <a:solidFill>
                  <a:schemeClr val="tx2"/>
                </a:solidFill>
              </a:rPr>
              <a:t> 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B9C8-EBDB-4722-9C8F-2299188D069F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Exceptions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344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Exception : situation exceptionnelle</a:t>
            </a:r>
          </a:p>
          <a:p>
            <a:r>
              <a:rPr lang="fr-FR" b="1" dirty="0" smtClean="0">
                <a:solidFill>
                  <a:schemeClr val="tx2"/>
                </a:solidFill>
              </a:rPr>
              <a:t>Traitement d’exceptions</a:t>
            </a:r>
            <a:endParaRPr lang="fr-FR" dirty="0" smtClean="0"/>
          </a:p>
          <a:p>
            <a:pPr lvl="1">
              <a:buNone/>
            </a:pPr>
            <a:r>
              <a:rPr lang="fr-FR" b="1" dirty="0" err="1" smtClean="0">
                <a:solidFill>
                  <a:schemeClr val="tx2"/>
                </a:solidFill>
              </a:rPr>
              <a:t>try</a:t>
            </a:r>
            <a:r>
              <a:rPr lang="fr-FR" dirty="0" smtClean="0"/>
              <a:t>  { </a:t>
            </a:r>
          </a:p>
          <a:p>
            <a:pPr lvl="1">
              <a:buNone/>
            </a:pPr>
            <a:r>
              <a:rPr lang="fr-FR" dirty="0" smtClean="0"/>
              <a:t>      //code pouvant lancer l’exception  </a:t>
            </a:r>
          </a:p>
          <a:p>
            <a:pPr lvl="1">
              <a:buNone/>
            </a:pPr>
            <a:r>
              <a:rPr lang="fr-FR" dirty="0" smtClean="0"/>
              <a:t>		. . . </a:t>
            </a:r>
          </a:p>
          <a:p>
            <a:pPr lvl="1">
              <a:buNone/>
            </a:pPr>
            <a:r>
              <a:rPr lang="fr-FR" dirty="0" smtClean="0"/>
              <a:t>} </a:t>
            </a:r>
            <a:r>
              <a:rPr lang="fr-FR" b="1" dirty="0" smtClean="0">
                <a:solidFill>
                  <a:schemeClr val="tx2"/>
                </a:solidFill>
              </a:rPr>
              <a:t>catch</a:t>
            </a:r>
            <a:r>
              <a:rPr lang="fr-FR" dirty="0" smtClean="0"/>
              <a:t> (Exception ex) { </a:t>
            </a:r>
          </a:p>
          <a:p>
            <a:pPr lvl="1">
              <a:buNone/>
            </a:pPr>
            <a:r>
              <a:rPr lang="fr-FR" dirty="0" smtClean="0"/>
              <a:t>     //code traitement le problème</a:t>
            </a:r>
          </a:p>
          <a:p>
            <a:pPr lvl="1">
              <a:buNone/>
            </a:pPr>
            <a:r>
              <a:rPr lang="fr-FR" dirty="0" smtClean="0"/>
              <a:t>     . . . </a:t>
            </a:r>
          </a:p>
          <a:p>
            <a:pPr lvl="1">
              <a:buNone/>
            </a:pPr>
            <a:r>
              <a:rPr lang="fr-FR" dirty="0" smtClean="0"/>
              <a:t>}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12/09/2010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32</a:t>
            </a:fld>
            <a:endParaRPr lang="fr-FR"/>
          </a:p>
        </p:txBody>
      </p:sp>
      <p:pic>
        <p:nvPicPr>
          <p:cNvPr id="1026" name="Picture 2" descr="C:\Users\kirsch\AppData\Local\Microsoft\Windows\Temporary Internet Files\Content.IE5\FA9542Q1\MCj029008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2714620"/>
            <a:ext cx="825374" cy="775580"/>
          </a:xfrm>
          <a:prstGeom prst="rect">
            <a:avLst/>
          </a:prstGeom>
          <a:noFill/>
        </p:spPr>
      </p:pic>
      <p:pic>
        <p:nvPicPr>
          <p:cNvPr id="1029" name="Picture 5" descr="C:\Users\kirsch\AppData\Local\Microsoft\Windows\Temporary Internet Files\Content.IE5\ZAU1YVCK\MCj019939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500570"/>
            <a:ext cx="1513438" cy="1306717"/>
          </a:xfrm>
          <a:prstGeom prst="rect">
            <a:avLst/>
          </a:prstGeom>
          <a:noFill/>
        </p:spPr>
      </p:pic>
      <p:pic>
        <p:nvPicPr>
          <p:cNvPr id="1031" name="Picture 7" descr="C:\Users\kirsch\AppData\Local\Microsoft\Windows\Temporary Internet Files\Content.IE5\8J44T3FQ\MCj007862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71438"/>
            <a:ext cx="1309183" cy="1285860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>
            <a:stCxn id="1026" idx="2"/>
            <a:endCxn id="1029" idx="0"/>
          </p:cNvCxnSpPr>
          <p:nvPr/>
        </p:nvCxnSpPr>
        <p:spPr>
          <a:xfrm rot="5400000">
            <a:off x="6758939" y="3988806"/>
            <a:ext cx="1010370" cy="13158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Exceptions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En cas des </a:t>
            </a:r>
            <a:r>
              <a:rPr lang="fr-FR" dirty="0" smtClean="0"/>
              <a:t>problème grave, une exception est lancée</a:t>
            </a:r>
            <a:endParaRPr lang="fr-FR" dirty="0" smtClean="0"/>
          </a:p>
          <a:p>
            <a:pPr lvl="1"/>
            <a:r>
              <a:rPr lang="fr-FR" dirty="0" smtClean="0"/>
              <a:t>Création d’un objet </a:t>
            </a:r>
            <a:r>
              <a:rPr lang="fr-FR" dirty="0" smtClean="0">
                <a:solidFill>
                  <a:srgbClr val="7030A0"/>
                </a:solidFill>
              </a:rPr>
              <a:t>Exception</a:t>
            </a:r>
            <a:endParaRPr lang="fr-FR" dirty="0" smtClean="0"/>
          </a:p>
          <a:p>
            <a:pPr lvl="1"/>
            <a:r>
              <a:rPr lang="fr-FR" dirty="0" smtClean="0"/>
              <a:t>Lancement : </a:t>
            </a:r>
            <a:r>
              <a:rPr lang="fr-FR" dirty="0" err="1" smtClean="0">
                <a:solidFill>
                  <a:srgbClr val="7030A0"/>
                </a:solidFill>
              </a:rPr>
              <a:t>throw</a:t>
            </a:r>
            <a:endParaRPr lang="fr-FR" dirty="0" smtClean="0">
              <a:solidFill>
                <a:srgbClr val="7030A0"/>
              </a:solidFill>
            </a:endParaRPr>
          </a:p>
          <a:p>
            <a:pPr lvl="2"/>
            <a:r>
              <a:rPr lang="fr-FR" b="1" dirty="0" err="1" smtClean="0">
                <a:solidFill>
                  <a:schemeClr val="tx2"/>
                </a:solidFill>
              </a:rPr>
              <a:t>throw</a:t>
            </a:r>
            <a:r>
              <a:rPr lang="fr-FR" b="1" dirty="0" smtClean="0">
                <a:solidFill>
                  <a:schemeClr val="tx2"/>
                </a:solidFill>
              </a:rPr>
              <a:t> new </a:t>
            </a:r>
            <a:r>
              <a:rPr lang="fr-FR" b="1" dirty="0" err="1" smtClean="0">
                <a:solidFill>
                  <a:schemeClr val="tx2"/>
                </a:solidFill>
              </a:rPr>
              <a:t>NullPointerException</a:t>
            </a:r>
            <a:r>
              <a:rPr lang="fr-FR" b="1" dirty="0" smtClean="0">
                <a:solidFill>
                  <a:schemeClr val="tx2"/>
                </a:solidFill>
              </a:rPr>
              <a:t> ();</a:t>
            </a:r>
          </a:p>
          <a:p>
            <a:r>
              <a:rPr lang="fr-FR" b="1" dirty="0" smtClean="0">
                <a:solidFill>
                  <a:schemeClr val="tx2"/>
                </a:solidFill>
              </a:rPr>
              <a:t>Le flux d’exécution est abandonné</a:t>
            </a:r>
          </a:p>
          <a:p>
            <a:pPr lvl="1"/>
            <a:r>
              <a:rPr lang="fr-FR" dirty="0" smtClean="0"/>
              <a:t>Observation des exceptions : </a:t>
            </a:r>
            <a:r>
              <a:rPr lang="fr-FR" b="1" dirty="0" err="1" smtClean="0">
                <a:solidFill>
                  <a:srgbClr val="7030A0"/>
                </a:solidFill>
              </a:rPr>
              <a:t>try</a:t>
            </a:r>
            <a:endParaRPr lang="fr-FR" b="1" dirty="0" smtClean="0">
              <a:solidFill>
                <a:srgbClr val="7030A0"/>
              </a:solidFill>
            </a:endParaRPr>
          </a:p>
          <a:p>
            <a:pPr lvl="1"/>
            <a:r>
              <a:rPr lang="fr-FR" dirty="0" smtClean="0"/>
              <a:t>Capture d’une exception : </a:t>
            </a:r>
            <a:r>
              <a:rPr lang="fr-FR" b="1" dirty="0" smtClean="0">
                <a:solidFill>
                  <a:srgbClr val="7030A0"/>
                </a:solidFill>
              </a:rPr>
              <a:t>catch</a:t>
            </a:r>
          </a:p>
          <a:p>
            <a:pPr lvl="1"/>
            <a:r>
              <a:rPr lang="fr-FR" dirty="0" smtClean="0"/>
              <a:t>Et si personne observe / capture l’exception 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12/09/2010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Hiérarchie d’exceptions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12/09/2010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34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2636"/>
            <a:ext cx="702945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4525963"/>
          </a:xfrm>
        </p:spPr>
        <p:txBody>
          <a:bodyPr/>
          <a:lstStyle/>
          <a:p>
            <a:r>
              <a:rPr lang="fr-FR" dirty="0" smtClean="0"/>
              <a:t>Toutes des exceptions qu’on traite sont des</a:t>
            </a:r>
            <a:br>
              <a:rPr lang="fr-FR" dirty="0" smtClean="0"/>
            </a:br>
            <a:r>
              <a:rPr lang="fr-FR" dirty="0" smtClean="0"/>
              <a:t>				 spécialisations de la </a:t>
            </a:r>
            <a:br>
              <a:rPr lang="fr-FR" dirty="0" smtClean="0"/>
            </a:br>
            <a:r>
              <a:rPr lang="fr-FR" dirty="0" smtClean="0"/>
              <a:t>				classe </a:t>
            </a:r>
            <a:r>
              <a:rPr lang="fr-FR" b="1" dirty="0" smtClean="0">
                <a:solidFill>
                  <a:schemeClr val="tx2"/>
                </a:solidFill>
              </a:rPr>
              <a:t>Exception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/>
          <a:lstStyle/>
          <a:p>
            <a:r>
              <a:rPr lang="fr-FR" dirty="0" smtClean="0"/>
              <a:t>Il n’existe pas de factoriel d’un nombre négatif</a:t>
            </a:r>
          </a:p>
          <a:p>
            <a:r>
              <a:rPr lang="fr-FR" dirty="0" smtClean="0"/>
              <a:t>Construction d’une nouvelle classe d’exception pour le cas de factoriel négatif</a:t>
            </a:r>
          </a:p>
          <a:p>
            <a:pPr lvl="1"/>
            <a:r>
              <a:rPr lang="fr-FR" dirty="0" err="1" smtClean="0">
                <a:solidFill>
                  <a:schemeClr val="tx2"/>
                </a:solidFill>
              </a:rPr>
              <a:t>NegativeFactorialException</a:t>
            </a:r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/>
              <a:t>Les classes calculant un factoriel peuvent </a:t>
            </a:r>
            <a:r>
              <a:rPr lang="fr-FR" b="1" dirty="0" smtClean="0">
                <a:solidFill>
                  <a:schemeClr val="tx2"/>
                </a:solidFill>
              </a:rPr>
              <a:t>lancer</a:t>
            </a:r>
            <a:r>
              <a:rPr lang="fr-FR" dirty="0" smtClean="0"/>
              <a:t> cette exception</a:t>
            </a:r>
          </a:p>
          <a:p>
            <a:r>
              <a:rPr lang="fr-FR" dirty="0" smtClean="0"/>
              <a:t>Les programmes utilisant ces classes peuvent </a:t>
            </a:r>
            <a:r>
              <a:rPr lang="fr-FR" b="1" dirty="0" smtClean="0">
                <a:solidFill>
                  <a:schemeClr val="tx2"/>
                </a:solidFill>
              </a:rPr>
              <a:t>capturer</a:t>
            </a:r>
            <a:r>
              <a:rPr lang="fr-FR" dirty="0" smtClean="0"/>
              <a:t> cette exception</a:t>
            </a:r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-24"/>
            <a:ext cx="732951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12/09/2010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35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929066"/>
            <a:ext cx="5936461" cy="2571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7693" y="332656"/>
            <a:ext cx="6974788" cy="637247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ounded Rectangle 14"/>
          <p:cNvSpPr/>
          <p:nvPr/>
        </p:nvSpPr>
        <p:spPr>
          <a:xfrm>
            <a:off x="3275856" y="1340768"/>
            <a:ext cx="4176464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ounded Rectangle 15"/>
          <p:cNvSpPr/>
          <p:nvPr/>
        </p:nvSpPr>
        <p:spPr>
          <a:xfrm>
            <a:off x="2843808" y="4007344"/>
            <a:ext cx="714380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ounded Rectangle 16"/>
          <p:cNvSpPr/>
          <p:nvPr/>
        </p:nvSpPr>
        <p:spPr>
          <a:xfrm>
            <a:off x="2843808" y="4869160"/>
            <a:ext cx="648072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Content Placeholder 6" descr="Capture-excep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001" y="3645024"/>
            <a:ext cx="8894495" cy="114357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891438" y="3627021"/>
            <a:ext cx="5006519" cy="1098123"/>
            <a:chOff x="3309897" y="1772816"/>
            <a:chExt cx="5006519" cy="1098123"/>
          </a:xfrm>
        </p:grpSpPr>
        <p:sp>
          <p:nvSpPr>
            <p:cNvPr id="14" name="TextBox 13"/>
            <p:cNvSpPr txBox="1"/>
            <p:nvPr/>
          </p:nvSpPr>
          <p:spPr>
            <a:xfrm>
              <a:off x="3995936" y="1916832"/>
              <a:ext cx="4320480" cy="95410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 smtClean="0">
                  <a:solidFill>
                    <a:schemeClr val="bg1"/>
                  </a:solidFill>
                </a:rPr>
                <a:t>Rarement on va créer nous propres exceptions !!</a:t>
              </a:r>
              <a:endParaRPr lang="fr-FR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Lightning Bolt 17"/>
            <p:cNvSpPr/>
            <p:nvPr/>
          </p:nvSpPr>
          <p:spPr>
            <a:xfrm rot="21307388">
              <a:off x="3309897" y="1772816"/>
              <a:ext cx="1008112" cy="936104"/>
            </a:xfrm>
            <a:prstGeom prst="lightningBol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Créer </a:t>
            </a:r>
            <a:r>
              <a:rPr lang="fr-FR" dirty="0" smtClean="0"/>
              <a:t>un programme qui lit un nombre entier et calcul son factoriel</a:t>
            </a:r>
          </a:p>
          <a:p>
            <a:r>
              <a:rPr lang="fr-FR" dirty="0" smtClean="0"/>
              <a:t>Capturer et traiter les </a:t>
            </a:r>
            <a:r>
              <a:rPr lang="fr-FR" dirty="0" smtClean="0"/>
              <a:t>exceptions</a:t>
            </a:r>
            <a:endParaRPr lang="fr-FR" dirty="0" smtClean="0"/>
          </a:p>
          <a:p>
            <a:pPr lvl="1"/>
            <a:r>
              <a:rPr lang="fr-FR" b="1" dirty="0" err="1" smtClean="0">
                <a:solidFill>
                  <a:schemeClr val="tx2"/>
                </a:solidFill>
              </a:rPr>
              <a:t>InputMismatchException</a:t>
            </a:r>
            <a:endParaRPr lang="fr-FR" b="1" dirty="0" smtClean="0">
              <a:solidFill>
                <a:schemeClr val="tx2"/>
              </a:solidFill>
            </a:endParaRPr>
          </a:p>
          <a:p>
            <a:pPr lvl="1">
              <a:buNone/>
            </a:pPr>
            <a:endParaRPr lang="fr-FR" b="1" dirty="0" smtClean="0">
              <a:solidFill>
                <a:schemeClr val="tx2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fr-FR" sz="3200" dirty="0" smtClean="0"/>
              <a:t>Créer l’exception </a:t>
            </a:r>
            <a:r>
              <a:rPr lang="fr-FR" sz="3200" dirty="0" err="1" smtClean="0">
                <a:solidFill>
                  <a:schemeClr val="tx2"/>
                </a:solidFill>
              </a:rPr>
              <a:t>NegativeFactorialException</a:t>
            </a:r>
            <a:endParaRPr lang="fr-FR" sz="3200" dirty="0" smtClean="0">
              <a:solidFill>
                <a:schemeClr val="tx2"/>
              </a:solidFill>
            </a:endParaRPr>
          </a:p>
          <a:p>
            <a:r>
              <a:rPr lang="fr-FR" dirty="0" smtClean="0"/>
              <a:t>Capturer et traiter les exceptions suivantes</a:t>
            </a:r>
          </a:p>
          <a:p>
            <a:pPr lvl="1"/>
            <a:r>
              <a:rPr lang="fr-FR" dirty="0" err="1" smtClean="0">
                <a:solidFill>
                  <a:schemeClr val="tx2"/>
                </a:solidFill>
              </a:rPr>
              <a:t>NegativeFactorialException</a:t>
            </a:r>
            <a:endParaRPr lang="fr-FR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fr-FR" sz="3200" dirty="0" smtClean="0">
              <a:solidFill>
                <a:schemeClr val="tx2"/>
              </a:solidFill>
            </a:endParaRPr>
          </a:p>
          <a:p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Streams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Lecture / écriture des fichiers, des flux réseaux… </a:t>
            </a:r>
          </a:p>
          <a:p>
            <a:pPr lvl="1"/>
            <a:r>
              <a:rPr lang="fr-FR" dirty="0" smtClean="0"/>
              <a:t>Différentes type de </a:t>
            </a:r>
            <a:r>
              <a:rPr lang="fr-FR" dirty="0" err="1" smtClean="0"/>
              <a:t>stream</a:t>
            </a:r>
            <a:r>
              <a:rPr lang="fr-FR" dirty="0" smtClean="0"/>
              <a:t> sont disponibles (lecture de </a:t>
            </a:r>
            <a:r>
              <a:rPr lang="fr-FR" dirty="0" err="1" smtClean="0"/>
              <a:t>bytes</a:t>
            </a:r>
            <a:r>
              <a:rPr lang="fr-FR" dirty="0" smtClean="0"/>
              <a:t>, de caractères, d’objets…)</a:t>
            </a:r>
          </a:p>
          <a:p>
            <a:pPr lvl="1"/>
            <a:r>
              <a:rPr lang="fr-FR" dirty="0" smtClean="0"/>
              <a:t>Au départ, deux super classes :</a:t>
            </a:r>
          </a:p>
          <a:p>
            <a:pPr lvl="2"/>
            <a:r>
              <a:rPr lang="fr-FR" b="1" dirty="0" err="1" smtClean="0">
                <a:solidFill>
                  <a:schemeClr val="tx2"/>
                </a:solidFill>
              </a:rPr>
              <a:t>InputStream</a:t>
            </a:r>
            <a:r>
              <a:rPr lang="fr-FR" dirty="0" smtClean="0"/>
              <a:t> : lecture d’une séquence de </a:t>
            </a:r>
            <a:r>
              <a:rPr lang="fr-FR" dirty="0" err="1" smtClean="0"/>
              <a:t>bytes</a:t>
            </a:r>
            <a:endParaRPr lang="fr-FR" dirty="0" smtClean="0"/>
          </a:p>
          <a:p>
            <a:pPr lvl="2"/>
            <a:r>
              <a:rPr lang="fr-FR" b="1" dirty="0" err="1" smtClean="0">
                <a:solidFill>
                  <a:schemeClr val="tx2"/>
                </a:solidFill>
              </a:rPr>
              <a:t>OutputStream</a:t>
            </a:r>
            <a:r>
              <a:rPr lang="fr-FR" dirty="0" smtClean="0"/>
              <a:t> : écriture d’une séquence de </a:t>
            </a:r>
            <a:r>
              <a:rPr lang="fr-FR" dirty="0" err="1" smtClean="0"/>
              <a:t>bytes</a:t>
            </a:r>
            <a:endParaRPr lang="fr-FR" dirty="0" smtClean="0"/>
          </a:p>
          <a:p>
            <a:pPr lvl="1"/>
            <a:r>
              <a:rPr lang="fr-FR" dirty="0" smtClean="0"/>
              <a:t>Après, une jungle de </a:t>
            </a:r>
            <a:r>
              <a:rPr lang="fr-FR" dirty="0" err="1" smtClean="0"/>
              <a:t>streams</a:t>
            </a:r>
            <a:endParaRPr lang="fr-FR" dirty="0" smtClean="0"/>
          </a:p>
          <a:p>
            <a:pPr lvl="2"/>
            <a:r>
              <a:rPr lang="fr-FR" dirty="0" err="1" smtClean="0">
                <a:solidFill>
                  <a:schemeClr val="tx2"/>
                </a:solidFill>
              </a:rPr>
              <a:t>FileInputStream</a:t>
            </a:r>
            <a:r>
              <a:rPr lang="fr-FR" dirty="0" smtClean="0">
                <a:solidFill>
                  <a:schemeClr val="tx2"/>
                </a:solidFill>
              </a:rPr>
              <a:t>, </a:t>
            </a:r>
            <a:r>
              <a:rPr lang="fr-FR" dirty="0" err="1" smtClean="0">
                <a:solidFill>
                  <a:schemeClr val="tx2"/>
                </a:solidFill>
              </a:rPr>
              <a:t>ObjectInputStream</a:t>
            </a:r>
            <a:r>
              <a:rPr lang="fr-FR" dirty="0" smtClean="0"/>
              <a:t>, </a:t>
            </a:r>
            <a:r>
              <a:rPr lang="fr-FR" dirty="0" err="1" smtClean="0"/>
              <a:t>StringBufferInputStream</a:t>
            </a:r>
            <a:r>
              <a:rPr lang="fr-FR" dirty="0" smtClean="0"/>
              <a:t>, </a:t>
            </a:r>
            <a:r>
              <a:rPr lang="fr-FR" dirty="0" err="1" smtClean="0"/>
              <a:t>ByteArrayInputStream</a:t>
            </a:r>
            <a:r>
              <a:rPr lang="fr-FR" dirty="0" smtClean="0"/>
              <a:t>… 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Streams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Lecture des fichiers texte : </a:t>
            </a:r>
            <a:r>
              <a:rPr lang="fr-FR" b="1" dirty="0" err="1" smtClean="0">
                <a:solidFill>
                  <a:schemeClr val="tx2"/>
                </a:solidFill>
              </a:rPr>
              <a:t>PrintWriter</a:t>
            </a:r>
            <a:endParaRPr lang="fr-FR" b="1" dirty="0" smtClean="0">
              <a:solidFill>
                <a:schemeClr val="tx2"/>
              </a:solidFill>
            </a:endParaRPr>
          </a:p>
          <a:p>
            <a:r>
              <a:rPr lang="fr-FR" dirty="0" smtClean="0"/>
              <a:t>Ecriture des fichiers texte : </a:t>
            </a:r>
            <a:r>
              <a:rPr lang="fr-FR" b="1" dirty="0" smtClean="0">
                <a:solidFill>
                  <a:schemeClr val="tx2"/>
                </a:solidFill>
              </a:rPr>
              <a:t>Scanner </a:t>
            </a:r>
          </a:p>
          <a:p>
            <a:pPr lvl="1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38</a:t>
            </a:fld>
            <a:endParaRPr lang="fr-F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928934"/>
            <a:ext cx="8769729" cy="2357454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701" y="2928934"/>
            <a:ext cx="8709233" cy="3409964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Enregistrer </a:t>
            </a:r>
            <a:r>
              <a:rPr lang="fr-FR" b="1" dirty="0" smtClean="0"/>
              <a:t>les noms </a:t>
            </a:r>
            <a:r>
              <a:rPr lang="fr-FR" dirty="0" smtClean="0"/>
              <a:t>de tous les employées dans un fichier</a:t>
            </a:r>
          </a:p>
          <a:p>
            <a:r>
              <a:rPr lang="fr-FR" dirty="0" smtClean="0"/>
              <a:t>Lire le fichier enregistré et afficher les noms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Révision </a:t>
            </a:r>
            <a:r>
              <a:rPr lang="fr-FR" dirty="0" err="1" smtClean="0"/>
              <a:t>poo</a:t>
            </a:r>
            <a:endParaRPr lang="fr-FR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600200"/>
            <a:ext cx="7615262" cy="4525963"/>
          </a:xfrm>
        </p:spPr>
        <p:txBody>
          <a:bodyPr>
            <a:normAutofit lnSpcReduction="10000"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Classe </a:t>
            </a:r>
          </a:p>
          <a:p>
            <a:pPr lvl="1"/>
            <a:r>
              <a:rPr lang="fr-FR" dirty="0" smtClean="0"/>
              <a:t>Définition des propriétés et du </a:t>
            </a:r>
            <a:r>
              <a:rPr lang="fr-FR" b="1" dirty="0" smtClean="0"/>
              <a:t>comportement</a:t>
            </a:r>
          </a:p>
          <a:p>
            <a:pPr lvl="1"/>
            <a:r>
              <a:rPr lang="fr-FR" b="1" dirty="0" smtClean="0">
                <a:solidFill>
                  <a:srgbClr val="7030A0"/>
                </a:solidFill>
              </a:rPr>
              <a:t>Attributs &amp; méthodes  </a:t>
            </a:r>
          </a:p>
          <a:p>
            <a:r>
              <a:rPr lang="fr-FR" b="1" dirty="0" smtClean="0">
                <a:solidFill>
                  <a:schemeClr val="tx2"/>
                </a:solidFill>
              </a:rPr>
              <a:t>Objet </a:t>
            </a:r>
          </a:p>
          <a:p>
            <a:pPr lvl="1"/>
            <a:r>
              <a:rPr lang="fr-FR" dirty="0" smtClean="0"/>
              <a:t>Un individu, une instance</a:t>
            </a:r>
          </a:p>
          <a:p>
            <a:pPr lvl="1"/>
            <a:r>
              <a:rPr lang="fr-FR" dirty="0" smtClean="0"/>
              <a:t>Comportement défini par la classe</a:t>
            </a:r>
          </a:p>
          <a:p>
            <a:pPr lvl="1"/>
            <a:r>
              <a:rPr lang="fr-FR" b="1" dirty="0" smtClean="0">
                <a:solidFill>
                  <a:srgbClr val="7030A0"/>
                </a:solidFill>
              </a:rPr>
              <a:t>État</a:t>
            </a:r>
            <a:r>
              <a:rPr lang="fr-FR" dirty="0" smtClean="0"/>
              <a:t> &amp; </a:t>
            </a:r>
            <a:r>
              <a:rPr lang="fr-FR" b="1" dirty="0" smtClean="0">
                <a:solidFill>
                  <a:srgbClr val="7030A0"/>
                </a:solidFill>
              </a:rPr>
              <a:t>identité</a:t>
            </a:r>
            <a:r>
              <a:rPr lang="fr-FR" dirty="0" smtClean="0"/>
              <a:t> propres 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b="1" dirty="0" smtClean="0">
                <a:solidFill>
                  <a:schemeClr val="tx2"/>
                </a:solidFill>
              </a:rPr>
              <a:t>Encapsulation : </a:t>
            </a:r>
            <a:r>
              <a:rPr lang="fr-FR" sz="2800" dirty="0" smtClean="0"/>
              <a:t>données sont isolées</a:t>
            </a:r>
          </a:p>
          <a:p>
            <a:pPr>
              <a:buFont typeface="Wingdings" pitchFamily="2" charset="2"/>
              <a:buChar char="Ø"/>
            </a:pPr>
            <a:endParaRPr lang="fr-FR" b="1" dirty="0" smtClean="0">
              <a:solidFill>
                <a:schemeClr val="tx2"/>
              </a:solidFill>
            </a:endParaRPr>
          </a:p>
          <a:p>
            <a:endParaRPr lang="fr-FR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4610-DF8F-4147-A4E6-DD4C721FDC61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1500174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857628"/>
            <a:ext cx="2047872" cy="136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Sérialisation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Mécanisme permettant de lire ou enregistrer des objets entiers </a:t>
            </a:r>
          </a:p>
          <a:p>
            <a:pPr lvl="1"/>
            <a:r>
              <a:rPr lang="fr-FR" dirty="0" smtClean="0"/>
              <a:t>Format binaire propre à Java</a:t>
            </a:r>
          </a:p>
          <a:p>
            <a:pPr lvl="1"/>
            <a:r>
              <a:rPr lang="fr-FR" dirty="0" smtClean="0"/>
              <a:t>Interface </a:t>
            </a:r>
            <a:r>
              <a:rPr lang="fr-FR" b="1" dirty="0" err="1" smtClean="0">
                <a:solidFill>
                  <a:schemeClr val="tx2"/>
                </a:solidFill>
              </a:rPr>
              <a:t>Serializable</a:t>
            </a:r>
            <a:endParaRPr lang="fr-FR" b="1" dirty="0" smtClean="0">
              <a:solidFill>
                <a:schemeClr val="tx2"/>
              </a:solidFill>
            </a:endParaRPr>
          </a:p>
          <a:p>
            <a:pPr lvl="1"/>
            <a:r>
              <a:rPr lang="fr-FR" dirty="0" smtClean="0"/>
              <a:t>Usage des </a:t>
            </a:r>
            <a:r>
              <a:rPr lang="fr-FR" dirty="0" err="1" smtClean="0"/>
              <a:t>streams</a:t>
            </a:r>
            <a:r>
              <a:rPr lang="fr-FR" dirty="0" smtClean="0"/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ObjectOutputStream</a:t>
            </a:r>
            <a:r>
              <a:rPr lang="en-US" dirty="0" smtClean="0"/>
              <a:t>  et </a:t>
            </a:r>
            <a:r>
              <a:rPr lang="en-US" b="1" dirty="0" err="1" smtClean="0">
                <a:solidFill>
                  <a:schemeClr val="tx2"/>
                </a:solidFill>
              </a:rPr>
              <a:t>ObjectInputStream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</a:p>
          <a:p>
            <a:pPr>
              <a:buNone/>
            </a:pPr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40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214282" y="4643446"/>
            <a:ext cx="4828694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1" dirty="0" err="1" smtClean="0">
                <a:solidFill>
                  <a:schemeClr val="tx2"/>
                </a:solidFill>
              </a:rPr>
              <a:t>ObjectOutputStream</a:t>
            </a:r>
            <a:r>
              <a:rPr lang="en-US" sz="2000" dirty="0" smtClean="0"/>
              <a:t> out = </a:t>
            </a:r>
          </a:p>
          <a:p>
            <a:pPr>
              <a:buNone/>
            </a:pPr>
            <a:r>
              <a:rPr lang="en-US" sz="2000" dirty="0" smtClean="0"/>
              <a:t>        new </a:t>
            </a:r>
            <a:r>
              <a:rPr lang="en-US" sz="2000" dirty="0" err="1" smtClean="0"/>
              <a:t>ObjectOutputStream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/>
              <a:t>                 (new </a:t>
            </a:r>
            <a:r>
              <a:rPr lang="en-US" sz="2000" dirty="0" err="1" smtClean="0"/>
              <a:t>FileOutputStream</a:t>
            </a:r>
            <a:r>
              <a:rPr lang="en-US" sz="2000" dirty="0" smtClean="0"/>
              <a:t>(filename));</a:t>
            </a:r>
          </a:p>
          <a:p>
            <a:pPr>
              <a:buNone/>
            </a:pPr>
            <a:r>
              <a:rPr lang="en-US" sz="2000" dirty="0" smtClean="0"/>
              <a:t>  </a:t>
            </a:r>
            <a:r>
              <a:rPr lang="en-US" sz="2000" dirty="0" err="1" smtClean="0"/>
              <a:t>out.</a:t>
            </a:r>
            <a:r>
              <a:rPr lang="en-US" sz="2000" b="1" dirty="0" err="1" smtClean="0">
                <a:solidFill>
                  <a:schemeClr val="tx2"/>
                </a:solidFill>
              </a:rPr>
              <a:t>writeObject</a:t>
            </a:r>
            <a:r>
              <a:rPr lang="en-US" sz="2000" dirty="0" smtClean="0"/>
              <a:t>(</a:t>
            </a:r>
            <a:r>
              <a:rPr lang="en-US" sz="2000" dirty="0" err="1" smtClean="0"/>
              <a:t>obj</a:t>
            </a:r>
            <a:r>
              <a:rPr lang="en-US" sz="2000" dirty="0" smtClean="0"/>
              <a:t>);</a:t>
            </a:r>
            <a:endParaRPr lang="fr-FR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214810" y="5000636"/>
            <a:ext cx="4520918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1" dirty="0" err="1" smtClean="0">
                <a:solidFill>
                  <a:schemeClr val="tx2"/>
                </a:solidFill>
              </a:rPr>
              <a:t>ObjectInputStream</a:t>
            </a:r>
            <a:r>
              <a:rPr lang="en-US" sz="2000" dirty="0" smtClean="0"/>
              <a:t> in = </a:t>
            </a:r>
            <a:br>
              <a:rPr lang="en-US" sz="2000" dirty="0" smtClean="0"/>
            </a:br>
            <a:r>
              <a:rPr lang="en-US" sz="2000" dirty="0" smtClean="0"/>
              <a:t>       new </a:t>
            </a:r>
            <a:r>
              <a:rPr lang="en-US" sz="2000" dirty="0" err="1" smtClean="0"/>
              <a:t>ObjectInputStream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         (new </a:t>
            </a:r>
            <a:r>
              <a:rPr lang="en-US" sz="2000" dirty="0" err="1" smtClean="0"/>
              <a:t>FileInputStream</a:t>
            </a:r>
            <a:r>
              <a:rPr lang="en-US" sz="2000" dirty="0" smtClean="0"/>
              <a:t>(filename));</a:t>
            </a:r>
          </a:p>
          <a:p>
            <a:pPr>
              <a:buNone/>
            </a:pPr>
            <a:r>
              <a:rPr lang="en-US" sz="2000" dirty="0" smtClean="0"/>
              <a:t>  </a:t>
            </a:r>
            <a:r>
              <a:rPr lang="en-US" sz="2000" dirty="0" err="1" smtClean="0"/>
              <a:t>obj</a:t>
            </a:r>
            <a:r>
              <a:rPr lang="en-US" sz="2000" dirty="0" smtClean="0"/>
              <a:t> = (</a:t>
            </a:r>
            <a:r>
              <a:rPr lang="en-US" sz="2000" dirty="0" err="1" smtClean="0"/>
              <a:t>Classe</a:t>
            </a:r>
            <a:r>
              <a:rPr lang="en-US" sz="2000" dirty="0" smtClean="0"/>
              <a:t>) </a:t>
            </a:r>
            <a:r>
              <a:rPr lang="en-US" sz="2000" dirty="0" err="1" smtClean="0"/>
              <a:t>in.</a:t>
            </a:r>
            <a:r>
              <a:rPr lang="en-US" sz="2000" b="1" dirty="0" err="1" smtClean="0">
                <a:solidFill>
                  <a:schemeClr val="tx2"/>
                </a:solidFill>
              </a:rPr>
              <a:t>readObject</a:t>
            </a:r>
            <a:r>
              <a:rPr lang="en-US" sz="2000" dirty="0" smtClean="0"/>
              <a:t>();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Sérialisation de la classe </a:t>
            </a:r>
            <a:r>
              <a:rPr lang="fr-FR" dirty="0" err="1" smtClean="0"/>
              <a:t>PostIt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41</a:t>
            </a:fld>
            <a:endParaRPr lang="fr-F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357430"/>
            <a:ext cx="5998087" cy="3833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857760"/>
            <a:ext cx="7858180" cy="1493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139" y="2357430"/>
            <a:ext cx="8871017" cy="401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1571604" y="2714620"/>
            <a:ext cx="2071702" cy="4286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ounded Rectangle 9"/>
          <p:cNvSpPr/>
          <p:nvPr/>
        </p:nvSpPr>
        <p:spPr>
          <a:xfrm>
            <a:off x="1571604" y="4643446"/>
            <a:ext cx="3857652" cy="4286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Faire la sérialisation de la classe </a:t>
            </a:r>
            <a:r>
              <a:rPr lang="fr-FR" dirty="0" err="1" smtClean="0"/>
              <a:t>Employee</a:t>
            </a:r>
            <a:endParaRPr lang="fr-FR" dirty="0" smtClean="0"/>
          </a:p>
          <a:p>
            <a:pPr lvl="1"/>
            <a:r>
              <a:rPr lang="fr-FR" dirty="0" smtClean="0"/>
              <a:t>Enregistrer dans un fichier</a:t>
            </a:r>
          </a:p>
          <a:p>
            <a:pPr lvl="1"/>
            <a:r>
              <a:rPr lang="fr-FR" dirty="0" smtClean="0"/>
              <a:t>Lire le fichier créé</a:t>
            </a:r>
          </a:p>
          <a:p>
            <a:pPr lvl="1"/>
            <a:r>
              <a:rPr lang="fr-FR" dirty="0" smtClean="0"/>
              <a:t>Regarder le format du fichier dans Notepad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42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-24"/>
            <a:ext cx="7400948" cy="1143000"/>
          </a:xfrm>
        </p:spPr>
        <p:txBody>
          <a:bodyPr/>
          <a:lstStyle/>
          <a:p>
            <a:r>
              <a:rPr lang="fr-FR" dirty="0" smtClean="0"/>
              <a:t>Concepts de base en Java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857232"/>
            <a:ext cx="6120142" cy="59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>
            <a:endCxn id="9" idx="1"/>
          </p:cNvCxnSpPr>
          <p:nvPr/>
        </p:nvCxnSpPr>
        <p:spPr>
          <a:xfrm>
            <a:off x="1928794" y="1000108"/>
            <a:ext cx="3000396" cy="879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29190" y="857232"/>
            <a:ext cx="2281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tx2"/>
                </a:solidFill>
              </a:rPr>
              <a:t>package</a:t>
            </a:r>
            <a:r>
              <a:rPr lang="fr-FR" sz="2400" dirty="0" smtClean="0"/>
              <a:t> </a:t>
            </a:r>
            <a:r>
              <a:rPr lang="fr-FR" sz="2400" dirty="0" err="1" smtClean="0"/>
              <a:t>review</a:t>
            </a:r>
            <a:r>
              <a:rPr lang="fr-FR" sz="2400" dirty="0" smtClean="0"/>
              <a:t>; </a:t>
            </a:r>
            <a:endParaRPr lang="fr-FR" sz="2400" dirty="0"/>
          </a:p>
        </p:txBody>
      </p:sp>
      <p:cxnSp>
        <p:nvCxnSpPr>
          <p:cNvPr id="10" name="Straight Arrow Connector 9"/>
          <p:cNvCxnSpPr>
            <a:endCxn id="11" idx="1"/>
          </p:cNvCxnSpPr>
          <p:nvPr/>
        </p:nvCxnSpPr>
        <p:spPr>
          <a:xfrm>
            <a:off x="3071802" y="1357298"/>
            <a:ext cx="2357454" cy="879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29256" y="1214422"/>
            <a:ext cx="3669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tx2"/>
                </a:solidFill>
              </a:rPr>
              <a:t>import </a:t>
            </a:r>
            <a:r>
              <a:rPr lang="fr-FR" sz="2200" dirty="0" err="1" smtClean="0"/>
              <a:t>java.text.DateFormat</a:t>
            </a:r>
            <a:r>
              <a:rPr lang="fr-FR" sz="2200" dirty="0" smtClean="0"/>
              <a:t>; </a:t>
            </a:r>
            <a:endParaRPr lang="fr-FR" sz="2200" dirty="0"/>
          </a:p>
        </p:txBody>
      </p:sp>
      <p:cxnSp>
        <p:nvCxnSpPr>
          <p:cNvPr id="13" name="Straight Arrow Connector 12"/>
          <p:cNvCxnSpPr>
            <a:endCxn id="14" idx="1"/>
          </p:cNvCxnSpPr>
          <p:nvPr/>
        </p:nvCxnSpPr>
        <p:spPr>
          <a:xfrm flipV="1">
            <a:off x="2933227" y="2731139"/>
            <a:ext cx="2281715" cy="218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14942" y="2500306"/>
            <a:ext cx="2419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tx2"/>
                </a:solidFill>
              </a:rPr>
              <a:t>class </a:t>
            </a:r>
            <a:r>
              <a:rPr lang="fr-FR" sz="2400" dirty="0" err="1" smtClean="0"/>
              <a:t>HelloWorld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16" name="Right Bracket 15"/>
          <p:cNvSpPr/>
          <p:nvPr/>
        </p:nvSpPr>
        <p:spPr>
          <a:xfrm>
            <a:off x="5572132" y="2928934"/>
            <a:ext cx="357190" cy="3786214"/>
          </a:xfrm>
          <a:prstGeom prst="rightBracket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Straight Arrow Connector 16"/>
          <p:cNvCxnSpPr>
            <a:endCxn id="18" idx="1"/>
          </p:cNvCxnSpPr>
          <p:nvPr/>
        </p:nvCxnSpPr>
        <p:spPr>
          <a:xfrm>
            <a:off x="2357422" y="3214686"/>
            <a:ext cx="3929090" cy="1593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86512" y="3143248"/>
            <a:ext cx="278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Attribut « message » </a:t>
            </a:r>
            <a:endParaRPr lang="fr-FR" sz="2400" dirty="0"/>
          </a:p>
        </p:txBody>
      </p:sp>
      <p:cxnSp>
        <p:nvCxnSpPr>
          <p:cNvPr id="25" name="Straight Arrow Connector 24"/>
          <p:cNvCxnSpPr>
            <a:endCxn id="26" idx="1"/>
          </p:cNvCxnSpPr>
          <p:nvPr/>
        </p:nvCxnSpPr>
        <p:spPr>
          <a:xfrm>
            <a:off x="3929058" y="3929066"/>
            <a:ext cx="2286016" cy="549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15074" y="3753153"/>
            <a:ext cx="278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Constructeur</a:t>
            </a:r>
            <a:endParaRPr lang="fr-FR" sz="2400" dirty="0"/>
          </a:p>
        </p:txBody>
      </p:sp>
      <p:cxnSp>
        <p:nvCxnSpPr>
          <p:cNvPr id="28" name="Straight Arrow Connector 27"/>
          <p:cNvCxnSpPr>
            <a:endCxn id="29" idx="1"/>
          </p:cNvCxnSpPr>
          <p:nvPr/>
        </p:nvCxnSpPr>
        <p:spPr>
          <a:xfrm>
            <a:off x="4429156" y="5357826"/>
            <a:ext cx="1643074" cy="165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72230" y="5143512"/>
            <a:ext cx="3071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Méthode « </a:t>
            </a:r>
            <a:r>
              <a:rPr lang="fr-FR" sz="2400" dirty="0" err="1" smtClean="0"/>
              <a:t>showMe</a:t>
            </a:r>
            <a:r>
              <a:rPr lang="fr-FR" sz="2400" dirty="0" smtClean="0"/>
              <a:t> » </a:t>
            </a:r>
            <a:endParaRPr lang="fr-FR" sz="2400" dirty="0"/>
          </a:p>
        </p:txBody>
      </p:sp>
      <p:cxnSp>
        <p:nvCxnSpPr>
          <p:cNvPr id="32" name="Straight Arrow Connector 31"/>
          <p:cNvCxnSpPr>
            <a:endCxn id="33" idx="1"/>
          </p:cNvCxnSpPr>
          <p:nvPr/>
        </p:nvCxnSpPr>
        <p:spPr>
          <a:xfrm flipV="1">
            <a:off x="5000628" y="6201953"/>
            <a:ext cx="1143008" cy="2274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143636" y="5786454"/>
            <a:ext cx="2786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Méthode de classe</a:t>
            </a:r>
          </a:p>
          <a:p>
            <a:r>
              <a:rPr lang="fr-FR" sz="2400" b="1" dirty="0" err="1" smtClean="0">
                <a:solidFill>
                  <a:schemeClr val="tx2"/>
                </a:solidFill>
              </a:rPr>
              <a:t>static</a:t>
            </a:r>
            <a:r>
              <a:rPr lang="fr-FR" sz="2400" b="1" dirty="0" smtClean="0">
                <a:solidFill>
                  <a:schemeClr val="tx2"/>
                </a:solidFill>
              </a:rPr>
              <a:t> </a:t>
            </a:r>
            <a:endParaRPr lang="fr-FR" sz="2400" b="1" dirty="0">
              <a:solidFill>
                <a:schemeClr val="tx2"/>
              </a:solidFill>
            </a:endParaRPr>
          </a:p>
        </p:txBody>
      </p:sp>
      <p:cxnSp>
        <p:nvCxnSpPr>
          <p:cNvPr id="36" name="Straight Arrow Connector 35"/>
          <p:cNvCxnSpPr>
            <a:endCxn id="37" idx="1"/>
          </p:cNvCxnSpPr>
          <p:nvPr/>
        </p:nvCxnSpPr>
        <p:spPr>
          <a:xfrm flipV="1">
            <a:off x="5214942" y="2088197"/>
            <a:ext cx="928694" cy="549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143636" y="1857364"/>
            <a:ext cx="3000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Commentaire </a:t>
            </a:r>
            <a:r>
              <a:rPr lang="fr-FR" sz="2400" dirty="0" err="1" smtClean="0"/>
              <a:t>JavaDoc</a:t>
            </a:r>
            <a:endParaRPr lang="fr-FR" sz="2400" dirty="0"/>
          </a:p>
        </p:txBody>
      </p:sp>
      <p:cxnSp>
        <p:nvCxnSpPr>
          <p:cNvPr id="40" name="Straight Arrow Connector 39"/>
          <p:cNvCxnSpPr>
            <a:endCxn id="41" idx="1"/>
          </p:cNvCxnSpPr>
          <p:nvPr/>
        </p:nvCxnSpPr>
        <p:spPr>
          <a:xfrm flipV="1">
            <a:off x="5429256" y="4517089"/>
            <a:ext cx="642942" cy="549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072198" y="4286256"/>
            <a:ext cx="3000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Commentaire </a:t>
            </a:r>
            <a:r>
              <a:rPr lang="fr-FR" sz="2400" dirty="0" err="1" smtClean="0"/>
              <a:t>JavaDoc</a:t>
            </a:r>
            <a:endParaRPr lang="fr-FR" sz="2400" dirty="0"/>
          </a:p>
        </p:txBody>
      </p:sp>
      <p:sp>
        <p:nvSpPr>
          <p:cNvPr id="44" name="Right Bracket 43"/>
          <p:cNvSpPr/>
          <p:nvPr/>
        </p:nvSpPr>
        <p:spPr>
          <a:xfrm>
            <a:off x="3143240" y="2857496"/>
            <a:ext cx="214314" cy="785818"/>
          </a:xfrm>
          <a:prstGeom prst="rightBracket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TextBox 44"/>
          <p:cNvSpPr txBox="1"/>
          <p:nvPr/>
        </p:nvSpPr>
        <p:spPr>
          <a:xfrm>
            <a:off x="3500430" y="3000372"/>
            <a:ext cx="5357850" cy="461665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Ensemble d’attributs (« propriétés »)</a:t>
            </a:r>
            <a:endParaRPr lang="fr-FR" sz="2400" dirty="0"/>
          </a:p>
        </p:txBody>
      </p:sp>
      <p:sp>
        <p:nvSpPr>
          <p:cNvPr id="46" name="Right Bracket 45"/>
          <p:cNvSpPr/>
          <p:nvPr/>
        </p:nvSpPr>
        <p:spPr>
          <a:xfrm>
            <a:off x="4929190" y="3643314"/>
            <a:ext cx="285752" cy="3143248"/>
          </a:xfrm>
          <a:prstGeom prst="rightBracket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TextBox 46"/>
          <p:cNvSpPr txBox="1"/>
          <p:nvPr/>
        </p:nvSpPr>
        <p:spPr>
          <a:xfrm>
            <a:off x="5286380" y="4857760"/>
            <a:ext cx="3357586" cy="830997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Ensemble de méthodes (« comportement »)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6" grpId="0" animBg="1"/>
      <p:bldP spid="16" grpId="1" animBg="1"/>
      <p:bldP spid="18" grpId="0"/>
      <p:bldP spid="26" grpId="0"/>
      <p:bldP spid="29" grpId="0"/>
      <p:bldP spid="33" grpId="0"/>
      <p:bldP spid="37" grpId="0"/>
      <p:bldP spid="41" grpId="0"/>
      <p:bldP spid="44" grpId="0" animBg="1"/>
      <p:bldP spid="45" grpId="0" animBg="1"/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4534" y="1556792"/>
            <a:ext cx="317397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organisation du code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072494" cy="5000660"/>
          </a:xfrm>
        </p:spPr>
        <p:txBody>
          <a:bodyPr>
            <a:normAutofit/>
          </a:bodyPr>
          <a:lstStyle/>
          <a:p>
            <a:r>
              <a:rPr lang="fr-FR" dirty="0" smtClean="0"/>
              <a:t>Utilisation des </a:t>
            </a:r>
            <a:r>
              <a:rPr lang="fr-FR" b="1" dirty="0" smtClean="0">
                <a:solidFill>
                  <a:schemeClr val="tx2"/>
                </a:solidFill>
              </a:rPr>
              <a:t>packages</a:t>
            </a:r>
          </a:p>
          <a:p>
            <a:pPr lvl="1"/>
            <a:r>
              <a:rPr lang="fr-FR" dirty="0" smtClean="0"/>
              <a:t>Meilleure structuration du code</a:t>
            </a:r>
          </a:p>
          <a:p>
            <a:pPr lvl="2"/>
            <a:r>
              <a:rPr lang="fr-FR" dirty="0" err="1" smtClean="0"/>
              <a:t>java.util</a:t>
            </a:r>
            <a:r>
              <a:rPr lang="fr-FR" dirty="0" smtClean="0"/>
              <a:t>.*</a:t>
            </a:r>
          </a:p>
          <a:p>
            <a:pPr lvl="2"/>
            <a:r>
              <a:rPr lang="fr-FR" dirty="0" err="1" smtClean="0"/>
              <a:t>java.util.logging</a:t>
            </a:r>
            <a:r>
              <a:rPr lang="fr-FR" dirty="0" smtClean="0"/>
              <a:t>.*</a:t>
            </a:r>
          </a:p>
          <a:p>
            <a:pPr lvl="1"/>
            <a:r>
              <a:rPr lang="fr-FR" dirty="0" smtClean="0"/>
              <a:t>Gestion des classes homonymes</a:t>
            </a:r>
          </a:p>
          <a:p>
            <a:pPr lvl="2"/>
            <a:r>
              <a:rPr lang="fr-FR" dirty="0" err="1" smtClean="0"/>
              <a:t>java.util.List</a:t>
            </a:r>
            <a:endParaRPr lang="fr-FR" dirty="0" smtClean="0"/>
          </a:p>
          <a:p>
            <a:pPr lvl="2"/>
            <a:r>
              <a:rPr lang="fr-FR" dirty="0" smtClean="0"/>
              <a:t>java.awt.List</a:t>
            </a:r>
          </a:p>
          <a:p>
            <a:pPr lvl="1"/>
            <a:r>
              <a:rPr lang="fr-FR" dirty="0" smtClean="0"/>
              <a:t>Organisation des sous-répertoires</a:t>
            </a:r>
            <a:br>
              <a:rPr lang="fr-FR" dirty="0" smtClean="0"/>
            </a:br>
            <a:r>
              <a:rPr lang="fr-FR" dirty="0" smtClean="0"/>
              <a:t>conforme aux packages </a:t>
            </a:r>
          </a:p>
          <a:p>
            <a:pPr lvl="1"/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8108" y="1124744"/>
            <a:ext cx="3000396" cy="371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organisation du code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357298"/>
            <a:ext cx="8072494" cy="5000660"/>
          </a:xfrm>
        </p:spPr>
        <p:txBody>
          <a:bodyPr>
            <a:normAutofit/>
          </a:bodyPr>
          <a:lstStyle/>
          <a:p>
            <a:r>
              <a:rPr lang="fr-FR" sz="3000" dirty="0" smtClean="0"/>
              <a:t>Utilisation </a:t>
            </a:r>
            <a:r>
              <a:rPr lang="fr-FR" sz="3000" dirty="0" smtClean="0"/>
              <a:t>des projets (IDE)</a:t>
            </a:r>
          </a:p>
          <a:p>
            <a:pPr lvl="1"/>
            <a:r>
              <a:rPr lang="fr-FR" sz="2600" dirty="0" smtClean="0"/>
              <a:t>Séparation entre code source (java)</a:t>
            </a:r>
            <a:br>
              <a:rPr lang="fr-FR" sz="2600" dirty="0" smtClean="0"/>
            </a:br>
            <a:r>
              <a:rPr lang="fr-FR" sz="2600" dirty="0" smtClean="0"/>
              <a:t>et </a:t>
            </a:r>
            <a:r>
              <a:rPr lang="fr-FR" sz="2600" dirty="0" err="1" smtClean="0"/>
              <a:t>bytecode</a:t>
            </a:r>
            <a:r>
              <a:rPr lang="fr-FR" sz="2600" dirty="0" smtClean="0"/>
              <a:t> (class</a:t>
            </a:r>
            <a:r>
              <a:rPr lang="fr-FR" sz="2600" dirty="0" smtClean="0"/>
              <a:t>)</a:t>
            </a:r>
          </a:p>
          <a:p>
            <a:r>
              <a:rPr lang="fr-FR" sz="3000" dirty="0" smtClean="0"/>
              <a:t>Exécution en dehors de l’IDE</a:t>
            </a:r>
          </a:p>
          <a:p>
            <a:pPr lvl="1"/>
            <a:r>
              <a:rPr lang="fr-FR" sz="2600" dirty="0" smtClean="0"/>
              <a:t>Respect à la structure des paquetages</a:t>
            </a:r>
          </a:p>
          <a:p>
            <a:pPr lvl="1"/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3075" name="Picture 3">
            <a:hlinkClick r:id="rId3" action="ppaction://program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3822" y="4643446"/>
            <a:ext cx="3070178" cy="217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67544" y="4437112"/>
          <a:ext cx="4896544" cy="12852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50341"/>
                <a:gridCol w="2546203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  ?? 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cd </a:t>
                      </a:r>
                      <a:r>
                        <a:rPr lang="fr-FR" dirty="0" err="1" smtClean="0"/>
                        <a:t>build</a:t>
                      </a:r>
                      <a:r>
                        <a:rPr lang="fr-FR" dirty="0" smtClean="0"/>
                        <a:t>\classes</a:t>
                      </a:r>
                    </a:p>
                    <a:p>
                      <a:r>
                        <a:rPr lang="fr-FR" dirty="0" smtClean="0"/>
                        <a:t>cd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review</a:t>
                      </a:r>
                      <a:endParaRPr lang="fr-FR" baseline="0" dirty="0" smtClean="0"/>
                    </a:p>
                    <a:p>
                      <a:r>
                        <a:rPr lang="fr-FR" baseline="0" dirty="0" smtClean="0"/>
                        <a:t>java </a:t>
                      </a:r>
                      <a:r>
                        <a:rPr lang="fr-FR" baseline="0" dirty="0" err="1" smtClean="0"/>
                        <a:t>HelloWorld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Cd </a:t>
                      </a:r>
                      <a:r>
                        <a:rPr lang="fr-FR" dirty="0" err="1" smtClean="0"/>
                        <a:t>build</a:t>
                      </a:r>
                      <a:r>
                        <a:rPr lang="fr-FR" dirty="0" smtClean="0"/>
                        <a:t>\classes</a:t>
                      </a:r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java </a:t>
                      </a:r>
                      <a:r>
                        <a:rPr lang="fr-FR" dirty="0" err="1" smtClean="0"/>
                        <a:t>HelloWorld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Concepts de base en Java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071546"/>
            <a:ext cx="6830763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3643306" y="2285992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72132" y="1785926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/>
                </a:solidFill>
              </a:rPr>
              <a:t>constructeur</a:t>
            </a:r>
            <a:r>
              <a:rPr lang="fr-FR" sz="2400" dirty="0" smtClean="0"/>
              <a:t> : </a:t>
            </a:r>
          </a:p>
          <a:p>
            <a:r>
              <a:rPr lang="fr-FR" sz="2400" dirty="0" smtClean="0"/>
              <a:t>définition de </a:t>
            </a:r>
            <a:r>
              <a:rPr lang="fr-FR" sz="2400" b="1" dirty="0" smtClean="0"/>
              <a:t>l’état initial</a:t>
            </a:r>
            <a:endParaRPr lang="fr-FR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92" y="3357562"/>
            <a:ext cx="9016602" cy="185341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0" y="5357826"/>
            <a:ext cx="6072198" cy="12858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Straight Arrow Connector 11"/>
          <p:cNvCxnSpPr>
            <a:endCxn id="13" idx="1"/>
          </p:cNvCxnSpPr>
          <p:nvPr/>
        </p:nvCxnSpPr>
        <p:spPr>
          <a:xfrm flipV="1">
            <a:off x="4786314" y="3415871"/>
            <a:ext cx="1142976" cy="6560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29290" y="3000372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/>
                </a:solidFill>
              </a:rPr>
              <a:t>instanciation</a:t>
            </a:r>
            <a:r>
              <a:rPr lang="fr-FR" sz="2400" dirty="0" smtClean="0"/>
              <a:t>: création d’un nouveau objet</a:t>
            </a:r>
            <a:endParaRPr lang="fr-FR" sz="2400" dirty="0"/>
          </a:p>
        </p:txBody>
      </p:sp>
      <p:cxnSp>
        <p:nvCxnSpPr>
          <p:cNvPr id="17" name="Straight Arrow Connector 16"/>
          <p:cNvCxnSpPr>
            <a:endCxn id="18" idx="1"/>
          </p:cNvCxnSpPr>
          <p:nvPr/>
        </p:nvCxnSpPr>
        <p:spPr>
          <a:xfrm>
            <a:off x="5000628" y="4786322"/>
            <a:ext cx="1214446" cy="4154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15074" y="4786322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invocation d’une méthode</a:t>
            </a:r>
            <a:endParaRPr lang="fr-FR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857224" y="3714752"/>
            <a:ext cx="358630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dirty="0" smtClean="0"/>
              <a:t>Que fait la méthode ci-dessous ?</a:t>
            </a:r>
            <a:endParaRPr lang="fr-FR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5000660" y="2728737"/>
            <a:ext cx="392905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1"/>
                </a:solidFill>
              </a:rPr>
              <a:t>Etat d’un objet :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valeur(s) de l’ensemble des attributs à un moment donné</a:t>
            </a:r>
            <a:endParaRPr lang="fr-FR" sz="2400" dirty="0"/>
          </a:p>
        </p:txBody>
      </p:sp>
      <p:cxnSp>
        <p:nvCxnSpPr>
          <p:cNvPr id="35" name="Straight Arrow Connector 34"/>
          <p:cNvCxnSpPr>
            <a:endCxn id="36" idx="1"/>
          </p:cNvCxnSpPr>
          <p:nvPr/>
        </p:nvCxnSpPr>
        <p:spPr>
          <a:xfrm flipV="1">
            <a:off x="4071966" y="3516957"/>
            <a:ext cx="1142976" cy="8407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14942" y="3286124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/>
                </a:solidFill>
              </a:rPr>
              <a:t>instanciation </a:t>
            </a:r>
            <a:r>
              <a:rPr lang="fr-FR" sz="2400" dirty="0" smtClean="0"/>
              <a:t>par </a:t>
            </a:r>
            <a:r>
              <a:rPr lang="fr-FR" sz="2400" b="1" i="1" dirty="0" err="1" smtClean="0">
                <a:solidFill>
                  <a:schemeClr val="tx2"/>
                </a:solidFill>
              </a:rPr>
              <a:t>factory</a:t>
            </a:r>
            <a:endParaRPr lang="fr-FR" sz="24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3" grpId="0"/>
      <p:bldP spid="18" grpId="0"/>
      <p:bldP spid="18" grpId="1"/>
      <p:bldP spid="30" grpId="0" animBg="1"/>
      <p:bldP spid="32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Programmer la classe </a:t>
            </a:r>
            <a:r>
              <a:rPr lang="fr-FR" dirty="0" err="1" smtClean="0"/>
              <a:t>HelloWorld</a:t>
            </a:r>
            <a:endParaRPr lang="fr-FR" dirty="0" smtClean="0"/>
          </a:p>
          <a:p>
            <a:pPr lvl="1"/>
            <a:r>
              <a:rPr lang="fr-FR" dirty="0" smtClean="0"/>
              <a:t>Le</a:t>
            </a:r>
            <a:r>
              <a:rPr lang="fr-FR" b="1" dirty="0" smtClean="0">
                <a:solidFill>
                  <a:schemeClr val="tx2"/>
                </a:solidFill>
              </a:rPr>
              <a:t>(s)</a:t>
            </a:r>
            <a:r>
              <a:rPr lang="fr-FR" dirty="0" smtClean="0"/>
              <a:t> message</a:t>
            </a:r>
            <a:r>
              <a:rPr lang="fr-FR" b="1" dirty="0" smtClean="0">
                <a:solidFill>
                  <a:schemeClr val="tx2"/>
                </a:solidFill>
              </a:rPr>
              <a:t>(s)</a:t>
            </a:r>
            <a:r>
              <a:rPr lang="fr-FR" dirty="0" smtClean="0"/>
              <a:t> est </a:t>
            </a:r>
            <a:r>
              <a:rPr lang="fr-FR" b="1" dirty="0" smtClean="0">
                <a:solidFill>
                  <a:schemeClr val="tx2"/>
                </a:solidFill>
              </a:rPr>
              <a:t>(sont)</a:t>
            </a:r>
            <a:r>
              <a:rPr lang="fr-FR" dirty="0" smtClean="0"/>
              <a:t> passé</a:t>
            </a:r>
            <a:r>
              <a:rPr lang="fr-FR" b="1" dirty="0" smtClean="0">
                <a:solidFill>
                  <a:schemeClr val="tx2"/>
                </a:solidFill>
              </a:rPr>
              <a:t>(s)</a:t>
            </a:r>
            <a:r>
              <a:rPr lang="fr-FR" dirty="0" smtClean="0"/>
              <a:t> par ligne de commande </a:t>
            </a:r>
          </a:p>
          <a:p>
            <a:pPr lvl="1"/>
            <a:r>
              <a:rPr lang="fr-FR" dirty="0" smtClean="0"/>
              <a:t>Présentation du message lettre par lettre </a:t>
            </a:r>
            <a:br>
              <a:rPr lang="fr-FR" dirty="0" smtClean="0"/>
            </a:br>
            <a:r>
              <a:rPr lang="fr-FR" dirty="0" smtClean="0"/>
              <a:t>(« </a:t>
            </a:r>
            <a:r>
              <a:rPr lang="fr-FR" b="1" dirty="0" smtClean="0">
                <a:solidFill>
                  <a:schemeClr val="tx2"/>
                </a:solidFill>
              </a:rPr>
              <a:t>m e s s a g e</a:t>
            </a:r>
            <a:r>
              <a:rPr lang="fr-FR" dirty="0" smtClean="0"/>
              <a:t> »)</a:t>
            </a:r>
          </a:p>
          <a:p>
            <a:pPr lvl="1"/>
            <a:r>
              <a:rPr lang="fr-FR" dirty="0" smtClean="0"/>
              <a:t>Concepts :</a:t>
            </a:r>
          </a:p>
          <a:p>
            <a:pPr lvl="2"/>
            <a:r>
              <a:rPr lang="fr-FR" dirty="0" smtClean="0"/>
              <a:t>Manipulation de l’argument </a:t>
            </a:r>
            <a:r>
              <a:rPr lang="fr-FR" b="1" dirty="0" smtClean="0">
                <a:solidFill>
                  <a:schemeClr val="tx2"/>
                </a:solidFill>
              </a:rPr>
              <a:t>String </a:t>
            </a:r>
            <a:r>
              <a:rPr lang="fr-FR" b="1" dirty="0" err="1" smtClean="0">
                <a:solidFill>
                  <a:schemeClr val="tx2"/>
                </a:solidFill>
              </a:rPr>
              <a:t>args</a:t>
            </a:r>
            <a:r>
              <a:rPr lang="fr-FR" b="1" dirty="0" smtClean="0">
                <a:solidFill>
                  <a:schemeClr val="tx2"/>
                </a:solidFill>
              </a:rPr>
              <a:t>[]</a:t>
            </a:r>
          </a:p>
          <a:p>
            <a:pPr lvl="2"/>
            <a:r>
              <a:rPr lang="fr-FR" dirty="0" smtClean="0"/>
              <a:t>Manipulation de la classe </a:t>
            </a:r>
            <a:r>
              <a:rPr lang="fr-FR" b="1" dirty="0" smtClean="0">
                <a:solidFill>
                  <a:schemeClr val="tx2"/>
                </a:solidFill>
              </a:rPr>
              <a:t>String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Coop-cours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TechCoop-cours3</Template>
  <TotalTime>2068</TotalTime>
  <Words>1572</Words>
  <Application>Microsoft Office PowerPoint</Application>
  <PresentationFormat>On-screen Show (4:3)</PresentationFormat>
  <Paragraphs>449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TechCoop-cours3</vt:lpstr>
      <vt:lpstr>Passerelle M1 remise à niveau</vt:lpstr>
      <vt:lpstr>Présentation</vt:lpstr>
      <vt:lpstr>Avant-propos</vt:lpstr>
      <vt:lpstr>Révision poo</vt:lpstr>
      <vt:lpstr>Concepts de base en Java</vt:lpstr>
      <vt:lpstr>organisation du code</vt:lpstr>
      <vt:lpstr>organisation du code</vt:lpstr>
      <vt:lpstr>Concepts de base en Java</vt:lpstr>
      <vt:lpstr>Exercice</vt:lpstr>
      <vt:lpstr>Exercice</vt:lpstr>
      <vt:lpstr>encapsulation</vt:lpstr>
      <vt:lpstr>Héritage</vt:lpstr>
      <vt:lpstr>Héritage</vt:lpstr>
      <vt:lpstr>Héritage</vt:lpstr>
      <vt:lpstr>Exercice</vt:lpstr>
      <vt:lpstr>Exercice </vt:lpstr>
      <vt:lpstr>Structures de données</vt:lpstr>
      <vt:lpstr>Structures de données</vt:lpstr>
      <vt:lpstr>Exercice</vt:lpstr>
      <vt:lpstr>Structures de données</vt:lpstr>
      <vt:lpstr>Structures de données</vt:lpstr>
      <vt:lpstr>Exemple Listes</vt:lpstr>
      <vt:lpstr>Exemple Listes</vt:lpstr>
      <vt:lpstr>Exercice </vt:lpstr>
      <vt:lpstr>Structures de données</vt:lpstr>
      <vt:lpstr>Structures de données</vt:lpstr>
      <vt:lpstr>thread ?!!</vt:lpstr>
      <vt:lpstr>Exercice</vt:lpstr>
      <vt:lpstr>Interface Java</vt:lpstr>
      <vt:lpstr>Structures de données</vt:lpstr>
      <vt:lpstr>Exercice</vt:lpstr>
      <vt:lpstr>Exceptions</vt:lpstr>
      <vt:lpstr>Exceptions </vt:lpstr>
      <vt:lpstr>Hiérarchie d’exceptions</vt:lpstr>
      <vt:lpstr>Exemple</vt:lpstr>
      <vt:lpstr>Exercice</vt:lpstr>
      <vt:lpstr>Streams </vt:lpstr>
      <vt:lpstr>Streams</vt:lpstr>
      <vt:lpstr>Exercice</vt:lpstr>
      <vt:lpstr>Sérialisation </vt:lpstr>
      <vt:lpstr>Exemple</vt:lpstr>
      <vt:lpstr>Exercice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Passerelle M1 remise à niveau</dc:title>
  <dc:creator>kirsch</dc:creator>
  <cp:lastModifiedBy>Manuele Kirsch Pinheiro</cp:lastModifiedBy>
  <cp:revision>143</cp:revision>
  <dcterms:created xsi:type="dcterms:W3CDTF">2009-09-06T11:04:06Z</dcterms:created>
  <dcterms:modified xsi:type="dcterms:W3CDTF">2010-09-12T15:50:13Z</dcterms:modified>
</cp:coreProperties>
</file>