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81" r:id="rId21"/>
    <p:sldId id="274" r:id="rId22"/>
    <p:sldId id="275" r:id="rId23"/>
    <p:sldId id="282" r:id="rId24"/>
    <p:sldId id="276" r:id="rId25"/>
    <p:sldId id="306" r:id="rId26"/>
    <p:sldId id="277" r:id="rId27"/>
    <p:sldId id="283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8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9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EA3F-0A73-4436-90C0-CCFD7D781E38}" type="datetimeFigureOut">
              <a:rPr lang="fr-FR" smtClean="0"/>
              <a:pPr/>
              <a:t>09/09/2009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BCC3-4C1F-4687-8D47-85ABECFFD3E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5032-24C2-4F24-8129-D594D0258EF2}" type="datetimeFigureOut">
              <a:rPr lang="fr-FR" smtClean="0"/>
              <a:pPr/>
              <a:t>09/09/2009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C951-35ED-48E5-98CD-8FD4C212E5C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Captures d’écran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Diagramme de séquence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Diagramme de séquence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implémentations</a:t>
            </a:r>
            <a:r>
              <a:rPr lang="fr-FR" baseline="0" dirty="0" smtClean="0"/>
              <a:t> sur le convertisseur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D4FA-2301-47A4-86F4-08CCA76A7FDD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760-93D3-4D3A-BE85-4544BE3698D2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80A6-E6D2-4CB6-B79B-2D486EDC949C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1C25-4BC0-496D-BF9D-966FA25651F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F409-BB9F-4027-8277-EA224C9F0487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548-3867-4420-8E56-A0EA8B7D3062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8C22-432A-4ADA-A0E7-C0FAABB8E6A2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9830-11E2-4A68-9AD5-401B62541B02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AECD-BBE7-463B-BFA7-E740C99F9FB6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 descr="logo_paris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06" y="142852"/>
            <a:ext cx="1393041" cy="9286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fr-FR" sz="4400" b="1" kern="1200" cap="all" dirty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kirschp.free.fr/" TargetMode="External"/><Relationship Id="rId2" Type="http://schemas.openxmlformats.org/officeDocument/2006/relationships/hyperlink" Target="mailto:Manuele.Kirsch-Pinheiro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java/awt/LayoutManager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Part1/Java/Chapter06/swing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Passerelle M1</a:t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dirty="0" smtClean="0"/>
              <a:t>remise à niveau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995486"/>
          </a:xfrm>
        </p:spPr>
        <p:txBody>
          <a:bodyPr>
            <a:normAutofit fontScale="62500" lnSpcReduction="20000"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d’événements </a:t>
            </a:r>
            <a:endParaRPr lang="fr-FR" dirty="0"/>
          </a:p>
        </p:txBody>
      </p:sp>
      <p:pic>
        <p:nvPicPr>
          <p:cNvPr id="7" name="Content Placeholder 6" descr="2eventsource-fromSUNdocs-eventsintro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1" y="4477325"/>
            <a:ext cx="7998885" cy="2094947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8258204" cy="3500462"/>
          </a:xfrm>
        </p:spPr>
        <p:txBody>
          <a:bodyPr>
            <a:normAutofit/>
          </a:bodyPr>
          <a:lstStyle/>
          <a:p>
            <a:r>
              <a:rPr lang="fr-FR" dirty="0" smtClean="0"/>
              <a:t>Les écouteurs (</a:t>
            </a:r>
            <a:r>
              <a:rPr lang="fr-FR" i="1" dirty="0" err="1" smtClean="0"/>
              <a:t>listeners</a:t>
            </a:r>
            <a:r>
              <a:rPr lang="fr-FR" dirty="0" smtClean="0"/>
              <a:t>) souscrivent aux événements auprès des sources potentiels des événements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 sources informent les </a:t>
            </a:r>
            <a:r>
              <a:rPr lang="fr-FR" i="1" dirty="0" err="1" smtClean="0"/>
              <a:t>listeners</a:t>
            </a:r>
            <a:r>
              <a:rPr lang="fr-FR" dirty="0" smtClean="0"/>
              <a:t> de l’occurrence de l’événement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57818" y="564018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Source: SUN Java Tutorial, « Introduction to Event </a:t>
            </a:r>
            <a:r>
              <a:rPr lang="fr-FR" i="1" dirty="0" err="1" smtClean="0"/>
              <a:t>Listeners</a:t>
            </a:r>
            <a:r>
              <a:rPr lang="fr-FR" i="1" dirty="0" smtClean="0"/>
              <a:t> »</a:t>
            </a:r>
            <a:endParaRPr lang="fr-FR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2928934"/>
            <a:ext cx="166847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event</a:t>
            </a:r>
            <a:r>
              <a:rPr lang="fr-FR" sz="2000" dirty="0" smtClean="0"/>
              <a:t>  </a:t>
            </a:r>
            <a:r>
              <a:rPr lang="fr-FR" sz="2000" dirty="0" err="1" smtClean="0"/>
              <a:t>listener</a:t>
            </a:r>
            <a:endParaRPr lang="fr-F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928934"/>
            <a:ext cx="15805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event</a:t>
            </a:r>
            <a:r>
              <a:rPr lang="fr-FR" sz="2000" dirty="0" smtClean="0"/>
              <a:t>  source</a:t>
            </a:r>
            <a:endParaRPr lang="fr-FR" sz="2000" dirty="0"/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3097198" y="3128989"/>
            <a:ext cx="14748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d’événements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742" y="1285860"/>
            <a:ext cx="4297258" cy="21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9990"/>
            <a:ext cx="7000924" cy="51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9190" y="3786190"/>
            <a:ext cx="3280963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200" dirty="0" smtClean="0"/>
              <a:t>Souscription à l’événement</a:t>
            </a:r>
            <a:endParaRPr lang="fr-FR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4429132"/>
            <a:ext cx="3360535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200" dirty="0" smtClean="0"/>
              <a:t>Notification de l’événement</a:t>
            </a:r>
            <a:endParaRPr lang="fr-FR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786182" y="3857628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286512" y="485776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4286256"/>
            <a:ext cx="292272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Publisher / </a:t>
            </a:r>
            <a:r>
              <a:rPr lang="fr-FR" sz="2400" dirty="0" err="1" smtClean="0"/>
              <a:t>Subscriber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Hiérarchie d’événements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577789" cy="52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357430"/>
            <a:ext cx="385765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Les événements AWT sont sous-classes de </a:t>
            </a:r>
            <a:r>
              <a:rPr lang="fr-FR" sz="2000" b="1" i="1" dirty="0" err="1" smtClean="0"/>
              <a:t>AWTEvent</a:t>
            </a:r>
            <a:r>
              <a:rPr lang="fr-FR" sz="2000" dirty="0" smtClean="0"/>
              <a:t>. Quelques exemples :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6000760" y="1214422"/>
            <a:ext cx="28575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Tous les événements sont des sous-classes de </a:t>
            </a:r>
            <a:r>
              <a:rPr lang="fr-FR" sz="2000" b="1" i="1" dirty="0" err="1" smtClean="0"/>
              <a:t>EventObject</a:t>
            </a:r>
            <a:endParaRPr lang="fr-FR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643570" y="5214950"/>
            <a:ext cx="28575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Ces événements sont déclenchés par les classe d’interface utilisateur</a:t>
            </a:r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Hiérarchie des </a:t>
            </a:r>
            <a:r>
              <a:rPr lang="fr-FR" i="1" dirty="0" err="1" smtClean="0"/>
              <a:t>listeners</a:t>
            </a:r>
            <a:r>
              <a:rPr lang="fr-FR" i="1" dirty="0" smtClean="0"/>
              <a:t>  </a:t>
            </a:r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526"/>
            <a:ext cx="9062852" cy="48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00760" y="1214422"/>
            <a:ext cx="28575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Les </a:t>
            </a:r>
            <a:r>
              <a:rPr lang="fr-FR" sz="2000" i="1" dirty="0" err="1" smtClean="0"/>
              <a:t>listeners</a:t>
            </a:r>
            <a:r>
              <a:rPr lang="fr-FR" sz="2000" dirty="0" smtClean="0"/>
              <a:t> spécialisent </a:t>
            </a:r>
            <a:r>
              <a:rPr lang="fr-FR" sz="2000" b="1" i="1" dirty="0" err="1" smtClean="0"/>
              <a:t>EventListener</a:t>
            </a:r>
            <a:endParaRPr lang="fr-FR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06" y="1142984"/>
            <a:ext cx="38576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Chaque </a:t>
            </a:r>
            <a:r>
              <a:rPr lang="fr-FR" sz="2000" b="1" i="1" dirty="0" err="1" smtClean="0"/>
              <a:t>listener</a:t>
            </a:r>
            <a:r>
              <a:rPr lang="fr-FR" sz="2000" dirty="0" smtClean="0"/>
              <a:t> observe un certain type d’événement et propose des </a:t>
            </a:r>
            <a:r>
              <a:rPr lang="fr-FR" sz="2000" b="1" dirty="0" smtClean="0"/>
              <a:t>méthodes</a:t>
            </a:r>
            <a:r>
              <a:rPr lang="fr-FR" sz="2000" dirty="0" smtClean="0"/>
              <a:t> appropriées pour les traiter.  Quelques </a:t>
            </a:r>
            <a:r>
              <a:rPr lang="fr-FR" sz="2000" b="1" dirty="0" smtClean="0"/>
              <a:t>exemples</a:t>
            </a:r>
            <a:r>
              <a:rPr lang="fr-FR" sz="2000" dirty="0" smtClean="0"/>
              <a:t> :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 </a:t>
            </a:r>
            <a:r>
              <a:rPr lang="fr-FR" i="1" dirty="0" err="1" smtClean="0"/>
              <a:t>listener</a:t>
            </a: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Implémentation de l’interface </a:t>
            </a:r>
            <a:r>
              <a:rPr lang="fr-FR" dirty="0" err="1" smtClean="0"/>
              <a:t>XXXXListener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Possibilités :</a:t>
            </a:r>
          </a:p>
          <a:p>
            <a:pPr lvl="1"/>
            <a:r>
              <a:rPr lang="fr-FR" dirty="0" smtClean="0"/>
              <a:t> dans la propre classe </a:t>
            </a:r>
          </a:p>
          <a:p>
            <a:pPr lvl="1"/>
            <a:r>
              <a:rPr lang="fr-FR" dirty="0" smtClean="0"/>
              <a:t> dans une classe anonyme / </a:t>
            </a:r>
            <a:r>
              <a:rPr lang="fr-FR" dirty="0" err="1" smtClean="0"/>
              <a:t>inner</a:t>
            </a:r>
            <a:r>
              <a:rPr lang="fr-FR" dirty="0" smtClean="0"/>
              <a:t> class </a:t>
            </a:r>
          </a:p>
          <a:p>
            <a:pPr lvl="1"/>
            <a:r>
              <a:rPr lang="fr-FR" dirty="0" smtClean="0"/>
              <a:t> dans une classe dédiée / séparée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43824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Traitement dans la propre classe 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</a:t>
            </a:r>
            <a:r>
              <a:rPr lang="fr-FR" i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qui contient le composant </a:t>
            </a:r>
            <a:r>
              <a:rPr lang="fr-FR" dirty="0" smtClean="0">
                <a:solidFill>
                  <a:schemeClr val="tx2"/>
                </a:solidFill>
              </a:rPr>
              <a:t>implémente</a:t>
            </a:r>
            <a:r>
              <a:rPr lang="fr-FR" dirty="0" smtClean="0"/>
              <a:t> l’interface </a:t>
            </a:r>
            <a:r>
              <a:rPr lang="fr-FR" i="1" dirty="0" err="1" smtClean="0"/>
              <a:t>XXXXListener</a:t>
            </a:r>
            <a:r>
              <a:rPr lang="fr-FR" dirty="0" smtClean="0"/>
              <a:t> approprié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class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ClassAsListener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extends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Frame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implements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{ ... } </a:t>
            </a:r>
          </a:p>
          <a:p>
            <a:r>
              <a:rPr lang="fr-FR" dirty="0" smtClean="0"/>
              <a:t>Le container </a:t>
            </a:r>
            <a:r>
              <a:rPr lang="fr-FR" dirty="0" smtClean="0">
                <a:solidFill>
                  <a:schemeClr val="tx2"/>
                </a:solidFill>
              </a:rPr>
              <a:t>registre</a:t>
            </a:r>
            <a:r>
              <a:rPr lang="fr-FR" dirty="0" smtClean="0"/>
              <a:t> lui-même comme </a:t>
            </a:r>
            <a:r>
              <a:rPr lang="fr-FR" i="1" dirty="0" err="1" smtClean="0"/>
              <a:t>listener</a:t>
            </a:r>
            <a:r>
              <a:rPr lang="fr-FR" dirty="0" smtClean="0"/>
              <a:t> auprès du composant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addWindowListener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button1.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fr-FR" dirty="0" smtClean="0"/>
              <a:t>Il implémente les méthodes de l’interface </a:t>
            </a:r>
            <a:r>
              <a:rPr lang="fr-FR" i="1" dirty="0" err="1" smtClean="0"/>
              <a:t>XXXXListener</a:t>
            </a:r>
            <a:endParaRPr lang="fr-FR" i="1" dirty="0" smtClean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windowClosing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r>
              <a:rPr lang="fr-FR" sz="3600" dirty="0" smtClean="0"/>
              <a:t>Exemple dans la propre classe </a:t>
            </a:r>
            <a:endParaRPr lang="fr-FR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741"/>
            <a:ext cx="8072462" cy="59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000240"/>
            <a:ext cx="1857388" cy="12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357826"/>
            <a:ext cx="1977996" cy="13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4339" idx="2"/>
            <a:endCxn id="14340" idx="0"/>
          </p:cNvCxnSpPr>
          <p:nvPr/>
        </p:nvCxnSpPr>
        <p:spPr>
          <a:xfrm rot="5400000">
            <a:off x="6802904" y="4302581"/>
            <a:ext cx="2099355" cy="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570" y="3857628"/>
            <a:ext cx="21009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i="1" dirty="0" err="1" smtClean="0"/>
              <a:t>ClassAsListener</a:t>
            </a:r>
            <a:r>
              <a:rPr lang="fr-FR" sz="2000" i="1" dirty="0" smtClean="0"/>
              <a:t>.</a:t>
            </a:r>
            <a:br>
              <a:rPr lang="fr-FR" sz="2000" i="1" dirty="0" smtClean="0"/>
            </a:br>
            <a:r>
              <a:rPr lang="fr-FR" sz="2000" i="1" dirty="0" err="1" smtClean="0"/>
              <a:t>actionPerformed</a:t>
            </a:r>
            <a:r>
              <a:rPr lang="fr-FR" sz="2000" i="1" dirty="0" smtClean="0"/>
              <a:t>()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615262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Traitement dans une classe anonyme 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fr-FR" sz="2800" dirty="0" smtClean="0"/>
              <a:t>Utilisation d’une </a:t>
            </a:r>
            <a:r>
              <a:rPr lang="fr-FR" sz="2800" b="1" dirty="0" smtClean="0">
                <a:solidFill>
                  <a:schemeClr val="tx2"/>
                </a:solidFill>
              </a:rPr>
              <a:t>classe interne anonyme </a:t>
            </a:r>
            <a:r>
              <a:rPr lang="fr-FR" sz="2800" dirty="0" smtClean="0"/>
              <a:t>pour traiter les événements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Classes définies localement à l’intérieur d’une méthode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button1.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() 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public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evt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button1ActionPerformed(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evt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}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});</a:t>
            </a:r>
          </a:p>
          <a:p>
            <a:r>
              <a:rPr lang="fr-FR" sz="2800" dirty="0" smtClean="0"/>
              <a:t>Principe souvent utilisé par les </a:t>
            </a:r>
            <a:r>
              <a:rPr lang="fr-FR" sz="2800" dirty="0" err="1" smtClean="0"/>
              <a:t>IDEs</a:t>
            </a: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94" y="71414"/>
            <a:ext cx="76867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Exemple dans une classe anonyme 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6889928" cy="18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887" y="1285860"/>
            <a:ext cx="18557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890842"/>
            <a:ext cx="7692795" cy="29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572008"/>
            <a:ext cx="187779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5362" idx="2"/>
            <a:endCxn id="15363" idx="0"/>
          </p:cNvCxnSpPr>
          <p:nvPr/>
        </p:nvCxnSpPr>
        <p:spPr>
          <a:xfrm rot="16200000" flipH="1">
            <a:off x="7077853" y="3495755"/>
            <a:ext cx="2143140" cy="9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31" y="5953144"/>
            <a:ext cx="8617573" cy="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Présentation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Contenu prévisionnel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Programmation Orientée Objets</a:t>
            </a:r>
          </a:p>
          <a:p>
            <a:pPr lvl="1"/>
            <a:r>
              <a:rPr lang="fr-FR" dirty="0" smtClean="0"/>
              <a:t>Révision concepts de base (classe, objet, héritage, polymorphisme…)</a:t>
            </a:r>
          </a:p>
          <a:p>
            <a:r>
              <a:rPr lang="fr-FR" dirty="0" smtClean="0"/>
              <a:t>Structures des données en Java</a:t>
            </a:r>
          </a:p>
          <a:p>
            <a:pPr lvl="1"/>
            <a:r>
              <a:rPr lang="fr-FR" dirty="0" err="1" smtClean="0"/>
              <a:t>Array</a:t>
            </a:r>
            <a:r>
              <a:rPr lang="fr-FR" dirty="0" smtClean="0"/>
              <a:t>, List, </a:t>
            </a:r>
            <a:r>
              <a:rPr lang="fr-FR" dirty="0" err="1" smtClean="0"/>
              <a:t>Map</a:t>
            </a:r>
            <a:r>
              <a:rPr lang="fr-FR" dirty="0" smtClean="0"/>
              <a:t>, Set… </a:t>
            </a:r>
          </a:p>
          <a:p>
            <a:r>
              <a:rPr lang="fr-FR" dirty="0" smtClean="0"/>
              <a:t>Traitement d’exceptions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AWT &amp; Swing 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Design patterns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2-</a:t>
            </a:r>
            <a:r>
              <a:rPr lang="fr-FR" dirty="0" err="1" smtClean="0"/>
              <a:t>tier</a:t>
            </a:r>
            <a:r>
              <a:rPr lang="fr-FR" dirty="0" smtClean="0"/>
              <a:t> et 3-</a:t>
            </a:r>
            <a:r>
              <a:rPr lang="fr-FR" dirty="0" err="1" smtClean="0"/>
              <a:t>tier</a:t>
            </a:r>
            <a:endParaRPr lang="fr-FR" dirty="0" smtClean="0"/>
          </a:p>
          <a:p>
            <a:r>
              <a:rPr lang="fr-FR" dirty="0" smtClean="0"/>
              <a:t>Accès aux bases des données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369-DB35-4000-A9B7-081CEA79C39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anonyme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Traitement dans une </a:t>
            </a:r>
            <a:r>
              <a:rPr lang="fr-FR" sz="3600" i="1" dirty="0" err="1" smtClean="0"/>
              <a:t>inner</a:t>
            </a:r>
            <a:r>
              <a:rPr lang="fr-FR" sz="3600" i="1" dirty="0" smtClean="0"/>
              <a:t> class</a:t>
            </a:r>
            <a:endParaRPr lang="fr-FR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rmAutofit/>
          </a:bodyPr>
          <a:lstStyle/>
          <a:p>
            <a:r>
              <a:rPr lang="fr-FR" sz="3300" dirty="0" smtClean="0"/>
              <a:t>Utilisation d’une </a:t>
            </a:r>
            <a:r>
              <a:rPr lang="fr-FR" sz="3300" b="1" dirty="0" smtClean="0">
                <a:solidFill>
                  <a:schemeClr val="tx2"/>
                </a:solidFill>
              </a:rPr>
              <a:t>classe interne </a:t>
            </a:r>
            <a:r>
              <a:rPr lang="fr-FR" sz="3300" dirty="0" smtClean="0"/>
              <a:t>non-anonyme</a:t>
            </a:r>
            <a:r>
              <a:rPr lang="fr-FR" sz="3300" b="1" dirty="0" smtClean="0">
                <a:solidFill>
                  <a:schemeClr val="tx2"/>
                </a:solidFill>
              </a:rPr>
              <a:t> (</a:t>
            </a:r>
            <a:r>
              <a:rPr lang="fr-FR" sz="3300" b="1" i="1" dirty="0" err="1" smtClean="0">
                <a:solidFill>
                  <a:schemeClr val="tx2"/>
                </a:solidFill>
              </a:rPr>
              <a:t>inner</a:t>
            </a:r>
            <a:r>
              <a:rPr lang="fr-FR" sz="3300" b="1" i="1" dirty="0" smtClean="0">
                <a:solidFill>
                  <a:schemeClr val="tx2"/>
                </a:solidFill>
              </a:rPr>
              <a:t> class</a:t>
            </a:r>
            <a:r>
              <a:rPr lang="fr-FR" sz="3300" b="1" dirty="0" smtClean="0">
                <a:solidFill>
                  <a:schemeClr val="tx2"/>
                </a:solidFill>
              </a:rPr>
              <a:t>) </a:t>
            </a:r>
            <a:r>
              <a:rPr lang="fr-FR" sz="3300" dirty="0" smtClean="0"/>
              <a:t>pour traiter les événements</a:t>
            </a:r>
          </a:p>
          <a:p>
            <a:pPr lvl="1">
              <a:spcBef>
                <a:spcPts val="1800"/>
              </a:spcBef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InnerAsListener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extends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Frame {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public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InnerAsListener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() { … 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button1.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(new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MyActionListener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());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… 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private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class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MyActionListener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implements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{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public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{ … } 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}</a:t>
            </a:r>
          </a:p>
          <a:p>
            <a:pPr lvl="1"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} // fin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InnerAsListener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49833"/>
            <a:ext cx="6929486" cy="517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16"/>
            <a:ext cx="732951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Exemple dans une </a:t>
            </a:r>
            <a:r>
              <a:rPr lang="fr-FR" sz="3600" i="1" dirty="0" err="1" smtClean="0"/>
              <a:t>inner</a:t>
            </a:r>
            <a:r>
              <a:rPr lang="fr-FR" sz="3600" i="1" dirty="0" smtClean="0"/>
              <a:t> class</a:t>
            </a:r>
            <a:endParaRPr lang="fr-FR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214422"/>
            <a:ext cx="16872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6817"/>
            <a:ext cx="7746353" cy="178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500570"/>
            <a:ext cx="1657358" cy="110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6386" idx="2"/>
            <a:endCxn id="16387" idx="0"/>
          </p:cNvCxnSpPr>
          <p:nvPr/>
        </p:nvCxnSpPr>
        <p:spPr>
          <a:xfrm rot="5400000">
            <a:off x="6979800" y="3421515"/>
            <a:ext cx="2143140" cy="14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46" y="2643182"/>
            <a:ext cx="21009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i="1" dirty="0" err="1" smtClean="0"/>
              <a:t>MyActionListener</a:t>
            </a:r>
            <a:r>
              <a:rPr lang="fr-FR" sz="2000" i="1" dirty="0" smtClean="0"/>
              <a:t>.</a:t>
            </a:r>
            <a:br>
              <a:rPr lang="fr-FR" sz="2000" i="1" dirty="0" smtClean="0"/>
            </a:br>
            <a:r>
              <a:rPr lang="fr-FR" sz="2000" i="1" dirty="0" err="1" smtClean="0"/>
              <a:t>actionPerformed</a:t>
            </a:r>
            <a:r>
              <a:rPr lang="fr-FR" sz="2000" i="1" dirty="0" smtClean="0"/>
              <a:t>()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</a:t>
            </a:r>
            <a:r>
              <a:rPr lang="fr-FR" i="1" dirty="0" err="1" smtClean="0"/>
              <a:t>inner</a:t>
            </a:r>
            <a:r>
              <a:rPr lang="fr-FR" i="1" dirty="0" smtClean="0"/>
              <a:t> class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400" dirty="0" smtClean="0"/>
              <a:t>Traitement dans une classe dédiée</a:t>
            </a:r>
            <a:endParaRPr lang="fr-F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d’une </a:t>
            </a:r>
            <a:r>
              <a:rPr lang="fr-FR" b="1" dirty="0" smtClean="0">
                <a:solidFill>
                  <a:schemeClr val="tx2"/>
                </a:solidFill>
              </a:rPr>
              <a:t>classe</a:t>
            </a:r>
            <a:r>
              <a:rPr lang="fr-FR" dirty="0" smtClean="0">
                <a:solidFill>
                  <a:schemeClr val="tx2"/>
                </a:solidFill>
              </a:rPr>
              <a:t> à part </a:t>
            </a:r>
            <a:r>
              <a:rPr lang="fr-FR" dirty="0" smtClean="0"/>
              <a:t>(extérieure), entièrement </a:t>
            </a:r>
            <a:r>
              <a:rPr lang="fr-FR" b="1" dirty="0" smtClean="0">
                <a:solidFill>
                  <a:schemeClr val="tx2"/>
                </a:solidFill>
              </a:rPr>
              <a:t>dédiée</a:t>
            </a:r>
            <a:r>
              <a:rPr lang="fr-FR" dirty="0" smtClean="0"/>
              <a:t> au traitement des </a:t>
            </a:r>
            <a:r>
              <a:rPr lang="fr-FR" b="1" dirty="0" smtClean="0">
                <a:solidFill>
                  <a:schemeClr val="tx2"/>
                </a:solidFill>
              </a:rPr>
              <a:t>événements </a:t>
            </a:r>
          </a:p>
          <a:p>
            <a:r>
              <a:rPr lang="fr-FR" dirty="0" smtClean="0"/>
              <a:t>Cette classe </a:t>
            </a:r>
            <a:r>
              <a:rPr lang="fr-FR" dirty="0" smtClean="0">
                <a:solidFill>
                  <a:schemeClr val="tx2"/>
                </a:solidFill>
              </a:rPr>
              <a:t>implémente</a:t>
            </a:r>
            <a:r>
              <a:rPr lang="fr-FR" dirty="0" smtClean="0"/>
              <a:t> les interfaces </a:t>
            </a:r>
            <a:r>
              <a:rPr lang="fr-FR" dirty="0" err="1" smtClean="0">
                <a:solidFill>
                  <a:schemeClr val="tx2"/>
                </a:solidFill>
              </a:rPr>
              <a:t>listeners</a:t>
            </a:r>
            <a:r>
              <a:rPr lang="fr-FR" dirty="0" smtClean="0"/>
              <a:t> souhaitées </a:t>
            </a:r>
          </a:p>
          <a:p>
            <a:r>
              <a:rPr lang="fr-FR" dirty="0" smtClean="0"/>
              <a:t>La </a:t>
            </a:r>
            <a:r>
              <a:rPr lang="fr-FR" b="1" dirty="0" smtClean="0">
                <a:solidFill>
                  <a:schemeClr val="tx2"/>
                </a:solidFill>
              </a:rPr>
              <a:t>communication</a:t>
            </a:r>
            <a:r>
              <a:rPr lang="fr-FR" dirty="0" smtClean="0"/>
              <a:t> entre les classes doit être gérée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Classes d’interface </a:t>
            </a:r>
            <a:r>
              <a:rPr lang="fr-FR" b="1" dirty="0" smtClean="0">
                <a:solidFill>
                  <a:srgbClr val="7030A0"/>
                </a:solidFill>
                <a:sym typeface="Wingdings" pitchFamily="2" charset="2"/>
              </a:rPr>
              <a:t> classe de traitement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err="1" smtClean="0"/>
              <a:t>Listener</a:t>
            </a:r>
            <a:r>
              <a:rPr lang="fr-FR" sz="3600" dirty="0" smtClean="0"/>
              <a:t> dans une classe dédiée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</a:t>
            </a:r>
            <a:r>
              <a:rPr lang="fr-FR" dirty="0" smtClean="0">
                <a:solidFill>
                  <a:schemeClr val="tx2"/>
                </a:solidFill>
              </a:rPr>
              <a:t>classe dédiée </a:t>
            </a:r>
            <a:r>
              <a:rPr lang="fr-FR" dirty="0" smtClean="0"/>
              <a:t>au traitement des </a:t>
            </a:r>
            <a:r>
              <a:rPr lang="fr-FR" dirty="0" smtClean="0">
                <a:solidFill>
                  <a:schemeClr val="tx2"/>
                </a:solidFill>
              </a:rPr>
              <a:t>événements</a:t>
            </a:r>
            <a:r>
              <a:rPr lang="fr-FR" dirty="0" smtClean="0"/>
              <a:t> (d’un type donné, d’un composant ou ensemble de composants donnés)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du traitement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Isoler</a:t>
            </a:r>
            <a:r>
              <a:rPr lang="fr-FR" dirty="0" smtClean="0"/>
              <a:t> le traitement aussi bien du métier que des composants graphiques </a:t>
            </a:r>
          </a:p>
          <a:p>
            <a:r>
              <a:rPr lang="fr-FR" dirty="0" smtClean="0"/>
              <a:t>Implémentation </a:t>
            </a:r>
          </a:p>
          <a:p>
            <a:pPr lvl="1"/>
            <a:r>
              <a:rPr lang="fr-FR" dirty="0" smtClean="0"/>
              <a:t>Implémentation d’une interface  </a:t>
            </a:r>
            <a:r>
              <a:rPr lang="fr-FR" i="1" dirty="0" err="1" smtClean="0">
                <a:solidFill>
                  <a:srgbClr val="7030A0"/>
                </a:solidFill>
              </a:rPr>
              <a:t>XXXXListener</a:t>
            </a:r>
            <a:endParaRPr lang="fr-FR" i="1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/>
              <a:t>Extension d’une classe </a:t>
            </a:r>
            <a:r>
              <a:rPr lang="fr-FR" i="1" dirty="0" err="1" smtClean="0">
                <a:solidFill>
                  <a:srgbClr val="7030A0"/>
                </a:solidFill>
              </a:rPr>
              <a:t>XXXXAdapter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43438" y="3571876"/>
            <a:ext cx="428624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b="1" dirty="0" smtClean="0"/>
              <a:t>Adapter</a:t>
            </a:r>
            <a:r>
              <a:rPr lang="fr-FR" sz="2400" dirty="0" smtClean="0"/>
              <a:t> est une classe qui implémente tous les méthodes d’une  interface </a:t>
            </a:r>
            <a:r>
              <a:rPr lang="fr-FR" sz="2400" i="1" dirty="0" err="1" smtClean="0"/>
              <a:t>xxxlistener</a:t>
            </a:r>
            <a:r>
              <a:rPr lang="fr-FR" sz="2400" dirty="0" smtClean="0"/>
              <a:t> en comptant plusieurs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>
          <a:xfrm>
            <a:off x="214282" y="1071546"/>
            <a:ext cx="6993532" cy="4562717"/>
            <a:chOff x="214282" y="1071546"/>
            <a:chExt cx="6993532" cy="4562717"/>
          </a:xfrm>
        </p:grpSpPr>
        <p:sp>
          <p:nvSpPr>
            <p:cNvPr id="10" name="TextBox 9"/>
            <p:cNvSpPr txBox="1"/>
            <p:nvPr/>
          </p:nvSpPr>
          <p:spPr>
            <a:xfrm>
              <a:off x="230776" y="1571612"/>
              <a:ext cx="6977038" cy="40626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1">
                <a:buNone/>
              </a:pPr>
              <a:r>
                <a:rPr lang="fr-FR" sz="2000" dirty="0" smtClean="0"/>
                <a:t>public class </a:t>
              </a:r>
              <a:r>
                <a:rPr lang="fr-FR" sz="2000" b="1" dirty="0" err="1" smtClean="0"/>
                <a:t>MyExternalListener</a:t>
              </a:r>
              <a:r>
                <a:rPr lang="fr-FR" sz="2000" dirty="0" smtClean="0"/>
                <a:t> </a:t>
              </a:r>
              <a:r>
                <a:rPr lang="fr-FR" sz="2000" b="1" dirty="0" err="1" smtClean="0"/>
                <a:t>implements</a:t>
              </a:r>
              <a:r>
                <a:rPr lang="fr-FR" sz="2000" dirty="0" smtClean="0"/>
                <a:t> </a:t>
              </a:r>
              <a:r>
                <a:rPr lang="fr-FR" sz="2000" b="1" dirty="0" err="1" smtClean="0"/>
                <a:t>ActionListener</a:t>
              </a:r>
              <a:r>
                <a:rPr lang="fr-FR" sz="2000" dirty="0" smtClean="0"/>
                <a:t> {</a:t>
              </a:r>
            </a:p>
            <a:p>
              <a:pPr lvl="1">
                <a:buNone/>
              </a:pPr>
              <a:r>
                <a:rPr lang="fr-FR" sz="2000" dirty="0" smtClean="0"/>
                <a:t>    </a:t>
              </a:r>
              <a:r>
                <a:rPr lang="fr-FR" sz="2000" dirty="0" err="1" smtClean="0"/>
                <a:t>int</a:t>
              </a:r>
              <a:r>
                <a:rPr lang="fr-FR" sz="2000" dirty="0" smtClean="0"/>
                <a:t> count;</a:t>
              </a:r>
            </a:p>
            <a:p>
              <a:pPr lvl="1">
                <a:buNone/>
              </a:pPr>
              <a:r>
                <a:rPr lang="fr-FR" sz="2000" dirty="0" smtClean="0"/>
                <a:t>    </a:t>
              </a:r>
              <a:r>
                <a:rPr lang="fr-FR" sz="2000" b="1" dirty="0" err="1" smtClean="0"/>
                <a:t>ExternalListener</a:t>
              </a:r>
              <a:r>
                <a:rPr lang="fr-FR" sz="2000" b="1" dirty="0" smtClean="0"/>
                <a:t> frame;</a:t>
              </a:r>
            </a:p>
            <a:p>
              <a:pPr lvl="1">
                <a:buNone/>
              </a:pPr>
              <a:endParaRPr lang="fr-FR" sz="2000" dirty="0" smtClean="0"/>
            </a:p>
            <a:p>
              <a:pPr lvl="1">
                <a:buNone/>
              </a:pPr>
              <a:r>
                <a:rPr lang="fr-FR" sz="2000" dirty="0" smtClean="0"/>
                <a:t>    public </a:t>
              </a:r>
              <a:r>
                <a:rPr lang="fr-FR" sz="2000" dirty="0" err="1" smtClean="0"/>
                <a:t>MyExternalListener</a:t>
              </a:r>
              <a:r>
                <a:rPr lang="fr-FR" sz="2000" dirty="0" smtClean="0"/>
                <a:t> (</a:t>
              </a:r>
              <a:r>
                <a:rPr lang="fr-FR" sz="2000" dirty="0" err="1" smtClean="0"/>
                <a:t>ExternalListener</a:t>
              </a:r>
              <a:r>
                <a:rPr lang="fr-FR" sz="2000" dirty="0" smtClean="0"/>
                <a:t> parent) {</a:t>
              </a:r>
            </a:p>
            <a:p>
              <a:pPr lvl="1">
                <a:buNone/>
              </a:pPr>
              <a:r>
                <a:rPr lang="fr-FR" sz="2000" dirty="0" smtClean="0"/>
                <a:t>        </a:t>
              </a:r>
              <a:r>
                <a:rPr lang="fr-FR" sz="2000" dirty="0" err="1" smtClean="0"/>
                <a:t>this.frame</a:t>
              </a:r>
              <a:r>
                <a:rPr lang="fr-FR" sz="2000" dirty="0" smtClean="0"/>
                <a:t> = parent; </a:t>
              </a:r>
            </a:p>
            <a:p>
              <a:pPr lvl="1">
                <a:buNone/>
              </a:pPr>
              <a:r>
                <a:rPr lang="fr-FR" sz="2000" dirty="0" smtClean="0"/>
                <a:t>        </a:t>
              </a:r>
              <a:r>
                <a:rPr lang="fr-FR" sz="2000" dirty="0" err="1" smtClean="0"/>
                <a:t>this.count</a:t>
              </a:r>
              <a:r>
                <a:rPr lang="fr-FR" sz="2000" dirty="0" smtClean="0"/>
                <a:t> = 0;</a:t>
              </a:r>
            </a:p>
            <a:p>
              <a:pPr lvl="1">
                <a:buNone/>
              </a:pPr>
              <a:r>
                <a:rPr lang="fr-FR" sz="2000" dirty="0" smtClean="0"/>
                <a:t>    }</a:t>
              </a:r>
            </a:p>
            <a:p>
              <a:pPr lvl="1">
                <a:buNone/>
              </a:pPr>
              <a:r>
                <a:rPr lang="fr-FR" sz="2000" dirty="0" smtClean="0"/>
                <a:t>    public </a:t>
              </a:r>
              <a:r>
                <a:rPr lang="fr-FR" sz="2000" dirty="0" err="1" smtClean="0"/>
                <a:t>void</a:t>
              </a:r>
              <a:r>
                <a:rPr lang="fr-FR" sz="2000" dirty="0" smtClean="0"/>
                <a:t> </a:t>
              </a:r>
              <a:r>
                <a:rPr lang="fr-FR" sz="2000" b="1" dirty="0" err="1" smtClean="0"/>
                <a:t>actionPerformed</a:t>
              </a:r>
              <a:r>
                <a:rPr lang="fr-FR" sz="2000" b="1" dirty="0" smtClean="0"/>
                <a:t>(</a:t>
              </a:r>
              <a:r>
                <a:rPr lang="fr-FR" sz="2000" b="1" dirty="0" err="1" smtClean="0"/>
                <a:t>ActionEvent</a:t>
              </a:r>
              <a:r>
                <a:rPr lang="fr-FR" sz="2000" dirty="0" smtClean="0"/>
                <a:t> </a:t>
              </a:r>
              <a:r>
                <a:rPr lang="fr-FR" sz="2000" b="1" dirty="0" smtClean="0"/>
                <a:t>e</a:t>
              </a:r>
              <a:r>
                <a:rPr lang="fr-FR" sz="2000" dirty="0" smtClean="0"/>
                <a:t>) {</a:t>
              </a:r>
            </a:p>
            <a:p>
              <a:pPr lvl="1">
                <a:buNone/>
              </a:pPr>
              <a:r>
                <a:rPr lang="fr-FR" sz="2000" dirty="0" smtClean="0"/>
                <a:t>        </a:t>
              </a:r>
              <a:r>
                <a:rPr lang="fr-FR" sz="2000" b="1" dirty="0" err="1" smtClean="0"/>
                <a:t>frame.setLabel</a:t>
              </a:r>
              <a:r>
                <a:rPr lang="fr-FR" sz="2000" b="1" dirty="0" smtClean="0"/>
                <a:t>("Click "+ (++count));</a:t>
              </a:r>
            </a:p>
            <a:p>
              <a:pPr lvl="1">
                <a:buNone/>
              </a:pPr>
              <a:r>
                <a:rPr lang="fr-FR" sz="2000" dirty="0" smtClean="0"/>
                <a:t>    }</a:t>
              </a:r>
            </a:p>
            <a:p>
              <a:pPr lvl="1">
                <a:buNone/>
              </a:pPr>
              <a:r>
                <a:rPr lang="fr-FR" sz="2000" dirty="0" smtClean="0"/>
                <a:t>}</a:t>
              </a:r>
            </a:p>
            <a:p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1071546"/>
              <a:ext cx="2285947" cy="523220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2800" dirty="0" smtClean="0"/>
                <a:t>Classe externe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Exemple dans une classe dédiée </a:t>
            </a:r>
            <a:endParaRPr lang="fr-FR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357298"/>
            <a:ext cx="1550201" cy="10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214950"/>
            <a:ext cx="1574806" cy="102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5"/>
          <p:cNvGrpSpPr/>
          <p:nvPr/>
        </p:nvGrpSpPr>
        <p:grpSpPr>
          <a:xfrm>
            <a:off x="500034" y="1214422"/>
            <a:ext cx="6357982" cy="4891747"/>
            <a:chOff x="285720" y="1223946"/>
            <a:chExt cx="6357982" cy="4891747"/>
          </a:xfrm>
        </p:grpSpPr>
        <p:sp>
          <p:nvSpPr>
            <p:cNvPr id="9" name="TextBox 8"/>
            <p:cNvSpPr txBox="1"/>
            <p:nvPr/>
          </p:nvSpPr>
          <p:spPr>
            <a:xfrm>
              <a:off x="357158" y="1714488"/>
              <a:ext cx="6286544" cy="44012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public class </a:t>
              </a:r>
              <a:r>
                <a:rPr lang="fr-FR" sz="2000" b="1" dirty="0" err="1" smtClean="0"/>
                <a:t>ExternalListener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extends</a:t>
              </a:r>
              <a:r>
                <a:rPr lang="fr-FR" sz="2000" b="1" dirty="0" smtClean="0"/>
                <a:t> Frame </a:t>
              </a:r>
              <a:r>
                <a:rPr lang="fr-FR" sz="2000" dirty="0" smtClean="0"/>
                <a:t>{</a:t>
              </a:r>
            </a:p>
            <a:p>
              <a:r>
                <a:rPr lang="fr-FR" sz="2000" dirty="0" smtClean="0"/>
                <a:t>     public </a:t>
              </a:r>
              <a:r>
                <a:rPr lang="fr-FR" sz="2000" dirty="0" err="1" smtClean="0"/>
                <a:t>ExternalListener</a:t>
              </a:r>
              <a:r>
                <a:rPr lang="fr-FR" sz="2000" dirty="0" smtClean="0"/>
                <a:t>() {   . . .</a:t>
              </a:r>
            </a:p>
            <a:p>
              <a:r>
                <a:rPr lang="fr-FR" sz="2000" dirty="0" smtClean="0"/>
                <a:t>            </a:t>
              </a:r>
              <a:r>
                <a:rPr lang="fr-FR" sz="2000" b="1" dirty="0" err="1" smtClean="0"/>
                <a:t>listener</a:t>
              </a:r>
              <a:r>
                <a:rPr lang="fr-FR" sz="2000" b="1" dirty="0" smtClean="0"/>
                <a:t> = new </a:t>
              </a:r>
              <a:r>
                <a:rPr lang="fr-FR" sz="2000" b="1" dirty="0" err="1" smtClean="0"/>
                <a:t>MyExternalListener</a:t>
              </a:r>
              <a:r>
                <a:rPr lang="fr-FR" sz="2000" b="1" dirty="0" smtClean="0"/>
                <a:t>(</a:t>
              </a:r>
              <a:r>
                <a:rPr lang="fr-FR" sz="2000" b="1" dirty="0" err="1" smtClean="0"/>
                <a:t>this</a:t>
              </a:r>
              <a:r>
                <a:rPr lang="fr-FR" sz="2000" b="1" dirty="0" smtClean="0"/>
                <a:t>);</a:t>
              </a:r>
            </a:p>
            <a:p>
              <a:r>
                <a:rPr lang="fr-FR" sz="2000" dirty="0" smtClean="0"/>
                <a:t>            button1 = new java.awt.Button();</a:t>
              </a:r>
            </a:p>
            <a:p>
              <a:r>
                <a:rPr lang="fr-FR" sz="2000" dirty="0" smtClean="0"/>
                <a:t>            button1.</a:t>
              </a:r>
              <a:r>
                <a:rPr lang="fr-FR" sz="2000" dirty="0" err="1" smtClean="0"/>
                <a:t>setLabel</a:t>
              </a:r>
              <a:r>
                <a:rPr lang="fr-FR" sz="2000" dirty="0" smtClean="0"/>
                <a:t>("Click me!");</a:t>
              </a:r>
            </a:p>
            <a:p>
              <a:r>
                <a:rPr lang="fr-FR" sz="2000" dirty="0" smtClean="0"/>
                <a:t>            </a:t>
              </a:r>
              <a:r>
                <a:rPr lang="fr-FR" sz="2000" b="1" dirty="0" smtClean="0"/>
                <a:t>button1.</a:t>
              </a:r>
              <a:r>
                <a:rPr lang="fr-FR" sz="2000" b="1" dirty="0" err="1" smtClean="0"/>
                <a:t>addActionListener</a:t>
              </a:r>
              <a:r>
                <a:rPr lang="fr-FR" sz="2000" b="1" dirty="0" smtClean="0"/>
                <a:t>(</a:t>
              </a:r>
              <a:r>
                <a:rPr lang="fr-FR" sz="2000" b="1" dirty="0" err="1" smtClean="0"/>
                <a:t>listener</a:t>
              </a:r>
              <a:r>
                <a:rPr lang="fr-FR" sz="2000" b="1" dirty="0" smtClean="0"/>
                <a:t>);</a:t>
              </a:r>
            </a:p>
            <a:p>
              <a:r>
                <a:rPr lang="fr-FR" sz="2000" dirty="0" smtClean="0"/>
                <a:t>            </a:t>
              </a:r>
              <a:r>
                <a:rPr lang="fr-FR" sz="2000" dirty="0" err="1" smtClean="0"/>
                <a:t>add</a:t>
              </a:r>
              <a:r>
                <a:rPr lang="fr-FR" sz="2000" dirty="0" smtClean="0"/>
                <a:t>(button1, java.awt.BorderLayout.CENTER); </a:t>
              </a:r>
            </a:p>
            <a:p>
              <a:r>
                <a:rPr lang="fr-FR" sz="2000" dirty="0" smtClean="0"/>
                <a:t>      … }</a:t>
              </a:r>
            </a:p>
            <a:p>
              <a:r>
                <a:rPr lang="fr-FR" sz="2000" dirty="0" smtClean="0"/>
                <a:t>    </a:t>
              </a:r>
              <a:r>
                <a:rPr lang="fr-FR" sz="2000" b="1" dirty="0" smtClean="0"/>
                <a:t>public </a:t>
              </a:r>
              <a:r>
                <a:rPr lang="fr-FR" sz="2000" b="1" dirty="0" err="1" smtClean="0"/>
                <a:t>void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setLabel</a:t>
              </a:r>
              <a:r>
                <a:rPr lang="fr-FR" sz="2000" b="1" dirty="0" smtClean="0"/>
                <a:t> (String </a:t>
              </a:r>
              <a:r>
                <a:rPr lang="fr-FR" sz="2000" b="1" dirty="0" err="1" smtClean="0"/>
                <a:t>text</a:t>
              </a:r>
              <a:r>
                <a:rPr lang="fr-FR" sz="2000" b="1" dirty="0" smtClean="0"/>
                <a:t>) </a:t>
              </a:r>
              <a:r>
                <a:rPr lang="fr-FR" sz="2000" dirty="0" smtClean="0"/>
                <a:t>{</a:t>
              </a:r>
            </a:p>
            <a:p>
              <a:r>
                <a:rPr lang="fr-FR" sz="2000" dirty="0" smtClean="0"/>
                <a:t>        label1.</a:t>
              </a:r>
              <a:r>
                <a:rPr lang="fr-FR" sz="2000" dirty="0" err="1" smtClean="0"/>
                <a:t>setText</a:t>
              </a:r>
              <a:r>
                <a:rPr lang="fr-FR" sz="2000" dirty="0" smtClean="0"/>
                <a:t>(</a:t>
              </a:r>
              <a:r>
                <a:rPr lang="fr-FR" sz="2000" dirty="0" err="1" smtClean="0"/>
                <a:t>text</a:t>
              </a:r>
              <a:r>
                <a:rPr lang="fr-FR" sz="2000" dirty="0" smtClean="0"/>
                <a:t>);</a:t>
              </a:r>
            </a:p>
            <a:p>
              <a:r>
                <a:rPr lang="fr-FR" sz="2000" dirty="0" smtClean="0"/>
                <a:t>    }</a:t>
              </a:r>
            </a:p>
            <a:p>
              <a:endParaRPr lang="fr-FR" sz="2000" dirty="0" smtClean="0"/>
            </a:p>
            <a:p>
              <a:r>
                <a:rPr lang="fr-FR" sz="2000" dirty="0" smtClean="0"/>
                <a:t>    </a:t>
              </a:r>
              <a:r>
                <a:rPr lang="fr-FR" sz="2000" dirty="0" err="1" smtClean="0"/>
                <a:t>private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MyExternalListener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listener</a:t>
              </a:r>
              <a:r>
                <a:rPr lang="fr-FR" sz="2000" dirty="0" smtClean="0"/>
                <a:t>;</a:t>
              </a:r>
            </a:p>
            <a:p>
              <a:r>
                <a:rPr lang="fr-FR" sz="2000" dirty="0" smtClean="0"/>
                <a:t>    </a:t>
              </a:r>
              <a:endParaRPr lang="fr-FR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20" y="1223946"/>
              <a:ext cx="3245568" cy="5232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2800" dirty="0" smtClean="0"/>
                <a:t>L’interface utilisateur</a:t>
              </a:r>
              <a:endParaRPr lang="fr-FR" sz="2800" dirty="0"/>
            </a:p>
          </p:txBody>
        </p:sp>
      </p:grpSp>
      <p:cxnSp>
        <p:nvCxnSpPr>
          <p:cNvPr id="17" name="Straight Arrow Connector 16"/>
          <p:cNvCxnSpPr>
            <a:stCxn id="17410" idx="2"/>
            <a:endCxn id="17411" idx="0"/>
          </p:cNvCxnSpPr>
          <p:nvPr/>
        </p:nvCxnSpPr>
        <p:spPr>
          <a:xfrm rot="16200000" flipH="1">
            <a:off x="6870118" y="3796706"/>
            <a:ext cx="2824185" cy="1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46" y="4214818"/>
            <a:ext cx="222548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i="1" dirty="0" err="1" smtClean="0"/>
              <a:t>MyExternalListener</a:t>
            </a:r>
            <a:r>
              <a:rPr lang="fr-FR" sz="2000" i="1" dirty="0" smtClean="0"/>
              <a:t>.</a:t>
            </a:r>
            <a:br>
              <a:rPr lang="fr-FR" sz="2000" i="1" dirty="0" smtClean="0"/>
            </a:br>
            <a:r>
              <a:rPr lang="fr-FR" sz="2000" i="1" dirty="0" err="1" smtClean="0"/>
              <a:t>actionPerformed</a:t>
            </a:r>
            <a:r>
              <a:rPr lang="fr-FR" sz="2000" i="1" dirty="0" smtClean="0"/>
              <a:t>()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dédiée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Implémenter un convertisseur °C </a:t>
            </a:r>
            <a:r>
              <a:rPr lang="fr-FR" dirty="0" smtClean="0">
                <a:sym typeface="Symbol"/>
              </a:rPr>
              <a:t> °F  en utilisant des composants AWT</a:t>
            </a:r>
          </a:p>
          <a:p>
            <a:pPr marL="514350" indent="-514350"/>
            <a:r>
              <a:rPr lang="fr-FR" dirty="0" smtClean="0">
                <a:sym typeface="Symbol"/>
              </a:rPr>
              <a:t>Varier les options de </a:t>
            </a:r>
            <a:r>
              <a:rPr lang="fr-FR" dirty="0" err="1" smtClean="0">
                <a:sym typeface="Symbol"/>
              </a:rPr>
              <a:t>listener</a:t>
            </a:r>
            <a:endParaRPr lang="fr-FR" dirty="0" smtClean="0">
              <a:sym typeface="Symbol"/>
            </a:endParaRPr>
          </a:p>
          <a:p>
            <a:pPr marL="914400" lvl="1" indent="-514350"/>
            <a:r>
              <a:rPr lang="fr-FR" dirty="0" smtClean="0"/>
              <a:t>Utiliser une </a:t>
            </a:r>
            <a:r>
              <a:rPr lang="fr-FR" dirty="0" err="1" smtClean="0"/>
              <a:t>listener</a:t>
            </a:r>
            <a:r>
              <a:rPr lang="fr-FR" dirty="0" smtClean="0"/>
              <a:t> dans une classe interne</a:t>
            </a:r>
          </a:p>
          <a:p>
            <a:pPr marL="914400" lvl="1" indent="-514350"/>
            <a:r>
              <a:rPr lang="fr-FR" dirty="0" smtClean="0"/>
              <a:t>Utiliser une classe anonyme</a:t>
            </a:r>
          </a:p>
          <a:p>
            <a:pPr marL="914400" lvl="1" indent="-514350"/>
            <a:r>
              <a:rPr lang="fr-FR" dirty="0" smtClean="0"/>
              <a:t>Utiliser une classe dédiée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r>
              <a:rPr lang="fr-FR" sz="4000" dirty="0" smtClean="0"/>
              <a:t>Gestionnaires de placement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07209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Interface </a:t>
            </a:r>
            <a:r>
              <a:rPr lang="fr-FR" i="1" dirty="0" smtClean="0"/>
              <a:t>java.awt.</a:t>
            </a:r>
            <a:r>
              <a:rPr lang="fr-FR" b="1" i="1" dirty="0" smtClean="0">
                <a:solidFill>
                  <a:schemeClr val="tx2"/>
                </a:solidFill>
              </a:rPr>
              <a:t>LayoutManager</a:t>
            </a:r>
          </a:p>
          <a:p>
            <a:r>
              <a:rPr lang="fr-FR" dirty="0" smtClean="0"/>
              <a:t>Objectif :</a:t>
            </a:r>
          </a:p>
          <a:p>
            <a:pPr lvl="1"/>
            <a:r>
              <a:rPr lang="fr-FR" dirty="0" smtClean="0"/>
              <a:t>Gérer l’</a:t>
            </a:r>
            <a:r>
              <a:rPr lang="fr-FR" b="1" dirty="0" smtClean="0">
                <a:solidFill>
                  <a:srgbClr val="7030A0"/>
                </a:solidFill>
              </a:rPr>
              <a:t>emplacement</a:t>
            </a:r>
            <a:r>
              <a:rPr lang="fr-FR" dirty="0" smtClean="0"/>
              <a:t> des composants dans un container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Positionner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chemeClr val="tx2"/>
                </a:solidFill>
              </a:rPr>
              <a:t>composants</a:t>
            </a:r>
            <a:r>
              <a:rPr lang="fr-FR" dirty="0" smtClean="0"/>
              <a:t> d’interface graphique </a:t>
            </a:r>
          </a:p>
          <a:p>
            <a:pPr lvl="1"/>
            <a:r>
              <a:rPr lang="fr-FR" dirty="0" smtClean="0"/>
              <a:t>Calcul </a:t>
            </a:r>
            <a:r>
              <a:rPr lang="fr-FR" dirty="0" smtClean="0">
                <a:solidFill>
                  <a:srgbClr val="7030A0"/>
                </a:solidFill>
              </a:rPr>
              <a:t>automatique</a:t>
            </a:r>
            <a:r>
              <a:rPr lang="fr-FR" dirty="0" smtClean="0"/>
              <a:t> de la position</a:t>
            </a:r>
          </a:p>
          <a:p>
            <a:pPr lvl="1"/>
            <a:r>
              <a:rPr lang="fr-FR" dirty="0" smtClean="0"/>
              <a:t>En cas de redimensionnement, le repositionnement des composants est automatique</a:t>
            </a:r>
          </a:p>
          <a:p>
            <a:pPr lvl="1"/>
            <a:r>
              <a:rPr lang="fr-FR" i="1" dirty="0" smtClean="0">
                <a:solidFill>
                  <a:srgbClr val="7030A0"/>
                </a:solidFill>
              </a:rPr>
              <a:t>Pas besoin d’affecter des positions précises aux composants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17E-5D8B-46AD-9F85-45A9EC79E7E1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AWT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fr-FR" dirty="0" smtClean="0"/>
              <a:t>AWT</a:t>
            </a:r>
            <a:r>
              <a:rPr lang="fr-FR" i="1" dirty="0" smtClean="0"/>
              <a:t> : </a:t>
            </a:r>
            <a:r>
              <a:rPr lang="fr-FR" b="1" i="1" dirty="0" smtClean="0">
                <a:solidFill>
                  <a:schemeClr val="tx2"/>
                </a:solidFill>
              </a:rPr>
              <a:t>Abstract </a:t>
            </a:r>
            <a:r>
              <a:rPr lang="fr-FR" b="1" i="1" dirty="0" err="1" smtClean="0">
                <a:solidFill>
                  <a:schemeClr val="tx2"/>
                </a:solidFill>
              </a:rPr>
              <a:t>Windowing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Toolkit</a:t>
            </a:r>
            <a:endParaRPr lang="fr-FR" dirty="0" smtClean="0"/>
          </a:p>
          <a:p>
            <a:r>
              <a:rPr lang="fr-FR" i="1" dirty="0" err="1" smtClean="0">
                <a:solidFill>
                  <a:schemeClr val="tx2"/>
                </a:solidFill>
              </a:rPr>
              <a:t>Toolkit</a:t>
            </a:r>
            <a:r>
              <a:rPr lang="fr-FR" dirty="0" smtClean="0"/>
              <a:t> permettant la réalisation d'applications graphiques</a:t>
            </a:r>
          </a:p>
          <a:p>
            <a:pPr lvl="1"/>
            <a:r>
              <a:rPr lang="fr-FR" dirty="0" smtClean="0"/>
              <a:t>Composants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interface utilisateurs </a:t>
            </a:r>
            <a:r>
              <a:rPr lang="fr-FR" dirty="0" smtClean="0"/>
              <a:t>(fenêtres, menus, boutons, labels, zone de texte…)</a:t>
            </a:r>
          </a:p>
          <a:p>
            <a:pPr lvl="1"/>
            <a:r>
              <a:rPr lang="fr-FR" dirty="0" smtClean="0"/>
              <a:t>Éléments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graphique 2D </a:t>
            </a:r>
            <a:r>
              <a:rPr lang="fr-FR" dirty="0" smtClean="0"/>
              <a:t>(lignes, polygones…)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Implémentation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native</a:t>
            </a:r>
          </a:p>
          <a:p>
            <a:pPr lvl="1"/>
            <a:r>
              <a:rPr lang="fr-FR" i="1" dirty="0" smtClean="0"/>
              <a:t>Look &amp; </a:t>
            </a:r>
            <a:r>
              <a:rPr lang="fr-FR" i="1" dirty="0" err="1" smtClean="0"/>
              <a:t>feel</a:t>
            </a:r>
            <a:r>
              <a:rPr lang="fr-FR" i="1" dirty="0" smtClean="0"/>
              <a:t>  </a:t>
            </a:r>
            <a:r>
              <a:rPr lang="fr-FR" dirty="0" smtClean="0"/>
              <a:t>du système hôte</a:t>
            </a:r>
          </a:p>
          <a:p>
            <a:pPr lvl="1"/>
            <a:r>
              <a:rPr lang="fr-FR" dirty="0" smtClean="0"/>
              <a:t>Comportement pouvant varier selon la plateforme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Gestionnaires de placement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fr-FR" dirty="0" smtClean="0"/>
              <a:t>Chaque container possède un </a:t>
            </a:r>
            <a:r>
              <a:rPr lang="fr-FR" b="1" dirty="0" err="1" smtClean="0">
                <a:solidFill>
                  <a:schemeClr val="tx2"/>
                </a:solidFill>
              </a:rPr>
              <a:t>LayoutManager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Méthode </a:t>
            </a:r>
            <a:r>
              <a:rPr lang="fr-FR" b="1" dirty="0" err="1" smtClean="0"/>
              <a:t>setLayout</a:t>
            </a:r>
            <a:r>
              <a:rPr lang="fr-FR" dirty="0" smtClean="0"/>
              <a:t>(</a:t>
            </a:r>
            <a:r>
              <a:rPr lang="fr-FR" dirty="0" err="1" smtClean="0">
                <a:hlinkClick r:id="rId3" action="ppaction://hlinkfile" tooltip="interface in java.awt"/>
              </a:rPr>
              <a:t>LayoutManager</a:t>
            </a:r>
            <a:r>
              <a:rPr lang="fr-FR" dirty="0" smtClean="0"/>
              <a:t>) de </a:t>
            </a:r>
            <a:r>
              <a:rPr lang="fr-FR" b="1" dirty="0" smtClean="0"/>
              <a:t>Container </a:t>
            </a:r>
            <a:endParaRPr lang="fr-FR" dirty="0" smtClean="0"/>
          </a:p>
          <a:p>
            <a:r>
              <a:rPr lang="fr-FR" dirty="0" smtClean="0"/>
              <a:t>Différents </a:t>
            </a:r>
            <a:r>
              <a:rPr lang="fr-FR" dirty="0" smtClean="0">
                <a:solidFill>
                  <a:schemeClr val="tx2"/>
                </a:solidFill>
              </a:rPr>
              <a:t>implémentations</a:t>
            </a:r>
            <a:r>
              <a:rPr lang="fr-FR" dirty="0" smtClean="0"/>
              <a:t>, dont  </a:t>
            </a:r>
          </a:p>
          <a:p>
            <a:pPr lvl="1"/>
            <a:r>
              <a:rPr lang="fr-FR" i="1" dirty="0" err="1" smtClean="0"/>
              <a:t>FlowLayout</a:t>
            </a:r>
            <a:r>
              <a:rPr lang="fr-FR" i="1" dirty="0" smtClean="0"/>
              <a:t> : présentation en ligne</a:t>
            </a:r>
            <a:endParaRPr lang="fr-FR" dirty="0" smtClean="0"/>
          </a:p>
          <a:p>
            <a:pPr lvl="1"/>
            <a:r>
              <a:rPr lang="fr-FR" i="1" dirty="0" err="1" smtClean="0"/>
              <a:t>BorderLayout</a:t>
            </a:r>
            <a:r>
              <a:rPr lang="fr-FR" i="1" dirty="0" smtClean="0"/>
              <a:t> : présentation en blocs nord, sud…</a:t>
            </a:r>
            <a:endParaRPr lang="fr-FR" dirty="0" smtClean="0"/>
          </a:p>
          <a:p>
            <a:pPr lvl="1"/>
            <a:r>
              <a:rPr lang="fr-FR" i="1" dirty="0" err="1" smtClean="0"/>
              <a:t>CardLayout</a:t>
            </a:r>
            <a:r>
              <a:rPr lang="fr-FR" i="1" dirty="0" smtClean="0"/>
              <a:t> : présentation en pile</a:t>
            </a:r>
            <a:endParaRPr lang="fr-FR" dirty="0" smtClean="0"/>
          </a:p>
          <a:p>
            <a:pPr lvl="1"/>
            <a:r>
              <a:rPr lang="fr-FR" i="1" dirty="0" err="1" smtClean="0"/>
              <a:t>GridLayout</a:t>
            </a:r>
            <a:r>
              <a:rPr lang="fr-FR" i="1" dirty="0" smtClean="0"/>
              <a:t> : présentation en grille</a:t>
            </a:r>
            <a:endParaRPr lang="fr-FR" dirty="0" smtClean="0"/>
          </a:p>
          <a:p>
            <a:pPr lvl="1"/>
            <a:r>
              <a:rPr lang="fr-FR" i="1" dirty="0" err="1" smtClean="0"/>
              <a:t>GridBagLayout</a:t>
            </a:r>
            <a:r>
              <a:rPr lang="fr-FR" i="1" dirty="0" smtClean="0"/>
              <a:t>: présentation en grille composite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68F5-41F5-476C-821E-44DD8D23CEE5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FlowLayout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plus simple</a:t>
            </a:r>
          </a:p>
          <a:p>
            <a:r>
              <a:rPr lang="fr-FR" dirty="0" smtClean="0"/>
              <a:t>Organisation dans une ligne</a:t>
            </a:r>
          </a:p>
          <a:p>
            <a:pPr lvl="1"/>
            <a:r>
              <a:rPr lang="fr-FR" dirty="0" smtClean="0"/>
              <a:t>Gauche </a:t>
            </a:r>
            <a:r>
              <a:rPr lang="fr-FR" dirty="0" smtClean="0">
                <a:sym typeface="Wingdings" pitchFamily="2" charset="2"/>
              </a:rPr>
              <a:t> droite, droite  gauche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Centralisée ou pas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4000504"/>
            <a:ext cx="39090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71942"/>
            <a:ext cx="2143140" cy="21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4429124" y="4714884"/>
            <a:ext cx="1857388" cy="571504"/>
          </a:xfrm>
          <a:prstGeom prst="rightArrow">
            <a:avLst>
              <a:gd name="adj1" fmla="val 50000"/>
              <a:gd name="adj2" fmla="val 9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err="1" smtClean="0"/>
              <a:t>resize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algn="l"/>
            <a:r>
              <a:rPr lang="fr-FR" dirty="0" smtClean="0"/>
              <a:t>  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66233"/>
            <a:ext cx="7539038" cy="550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94" y="5357826"/>
            <a:ext cx="33608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Un Frame avec 5 buttons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714356"/>
            <a:ext cx="35719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 smtClean="0"/>
              <a:t>FlowLayout</a:t>
            </a:r>
            <a:r>
              <a:rPr lang="fr-FR" sz="2400" dirty="0" smtClean="0"/>
              <a:t>  centralisé</a:t>
            </a:r>
          </a:p>
          <a:p>
            <a:r>
              <a:rPr lang="fr-FR" sz="2400" dirty="0" smtClean="0"/>
              <a:t>Définition des espaces entre les composants 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Espace horizontal (</a:t>
            </a:r>
            <a:r>
              <a:rPr lang="fr-FR" sz="2400" dirty="0" err="1" smtClean="0"/>
              <a:t>hgap</a:t>
            </a:r>
            <a:r>
              <a:rPr lang="fr-FR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Espace vertical (</a:t>
            </a:r>
            <a:r>
              <a:rPr lang="fr-FR" sz="2400" dirty="0" err="1" smtClean="0"/>
              <a:t>vgap</a:t>
            </a:r>
            <a:r>
              <a:rPr lang="fr-FR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329510" cy="1143000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75" y="928670"/>
            <a:ext cx="7699035" cy="547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43570" y="2000240"/>
            <a:ext cx="335758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Taille du Frame calculé en fonction de taille de l’écran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BorderLayout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fr-FR" dirty="0" err="1" smtClean="0"/>
              <a:t>Layout</a:t>
            </a:r>
            <a:r>
              <a:rPr lang="fr-FR" dirty="0" smtClean="0"/>
              <a:t> par défaut</a:t>
            </a:r>
          </a:p>
          <a:p>
            <a:r>
              <a:rPr lang="fr-FR" dirty="0" smtClean="0"/>
              <a:t>On choisit dans que région le composant est attachée</a:t>
            </a:r>
          </a:p>
          <a:p>
            <a:pPr lvl="1"/>
            <a:r>
              <a:rPr lang="en-US" cap="all" dirty="0" smtClean="0"/>
              <a:t>center, north, south, east, west</a:t>
            </a:r>
            <a:endParaRPr lang="fr-FR" cap="all" dirty="0" smtClean="0"/>
          </a:p>
          <a:p>
            <a:pPr lvl="1"/>
            <a:r>
              <a:rPr lang="fr-FR" dirty="0" err="1" smtClean="0"/>
              <a:t>Layout</a:t>
            </a:r>
            <a:r>
              <a:rPr lang="fr-FR" dirty="0" smtClean="0"/>
              <a:t> composé par de </a:t>
            </a:r>
            <a:br>
              <a:rPr lang="fr-FR" dirty="0" smtClean="0"/>
            </a:br>
            <a:r>
              <a:rPr lang="fr-FR" dirty="0" smtClean="0"/>
              <a:t>sous-panels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904" y="3643314"/>
            <a:ext cx="31616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72330" y="3286124"/>
            <a:ext cx="194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 smtClean="0"/>
              <a:t>Source : </a:t>
            </a:r>
            <a:r>
              <a:rPr lang="fr-FR" sz="1600" dirty="0" err="1" smtClean="0"/>
              <a:t>Core</a:t>
            </a:r>
            <a:r>
              <a:rPr lang="fr-FR" sz="1600" dirty="0" smtClean="0"/>
              <a:t> Java </a:t>
            </a:r>
            <a:r>
              <a:rPr lang="fr-FR" sz="1600" dirty="0" smtClean="0">
                <a:sym typeface="Symbol"/>
              </a:rPr>
              <a:t>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17435"/>
            <a:ext cx="3929090" cy="22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7329510" cy="1143000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9" y="942833"/>
            <a:ext cx="6936433" cy="54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9256" y="3786190"/>
            <a:ext cx="335758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2400" dirty="0" smtClean="0"/>
              <a:t>Chaque composant est attaché à une </a:t>
            </a:r>
            <a:r>
              <a:rPr lang="fr-FR" sz="2400" dirty="0" smtClean="0"/>
              <a:t>zone</a:t>
            </a:r>
            <a:endParaRPr lang="fr-FR" sz="24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2857520" cy="16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GridLayout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40303"/>
          </a:xfrm>
        </p:spPr>
        <p:txBody>
          <a:bodyPr>
            <a:normAutofit/>
          </a:bodyPr>
          <a:lstStyle/>
          <a:p>
            <a:r>
              <a:rPr lang="fr-FR" dirty="0" smtClean="0"/>
              <a:t>Organisation des composants en </a:t>
            </a:r>
            <a:r>
              <a:rPr lang="fr-FR" b="1" dirty="0" smtClean="0">
                <a:solidFill>
                  <a:schemeClr val="tx2"/>
                </a:solidFill>
              </a:rPr>
              <a:t>lignes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tx2"/>
                </a:solidFill>
              </a:rPr>
              <a:t>colonnes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Grille</a:t>
            </a:r>
            <a:r>
              <a:rPr lang="fr-FR" dirty="0" smtClean="0"/>
              <a:t> rectangulaire composé par des </a:t>
            </a:r>
            <a:r>
              <a:rPr lang="fr-FR" dirty="0" smtClean="0">
                <a:solidFill>
                  <a:srgbClr val="7030A0"/>
                </a:solidFill>
              </a:rPr>
              <a:t>cellules identiques</a:t>
            </a:r>
          </a:p>
          <a:p>
            <a:pPr lvl="1"/>
            <a:r>
              <a:rPr lang="fr-FR" dirty="0" smtClean="0"/>
              <a:t>Remplissage droite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gauche ou droite </a:t>
            </a:r>
            <a:r>
              <a:rPr lang="fr-FR" dirty="0" smtClean="0">
                <a:sym typeface="Wingdings" pitchFamily="2" charset="2"/>
              </a:rPr>
              <a:t> gauche selon propriété </a:t>
            </a:r>
            <a:r>
              <a:rPr lang="fr-FR" dirty="0" err="1" smtClean="0">
                <a:solidFill>
                  <a:srgbClr val="7030A0"/>
                </a:solidFill>
              </a:rPr>
              <a:t>ComponentOrientation</a:t>
            </a:r>
            <a:r>
              <a:rPr lang="fr-FR" dirty="0" smtClean="0"/>
              <a:t> du container</a:t>
            </a:r>
          </a:p>
          <a:p>
            <a:r>
              <a:rPr lang="fr-FR" dirty="0" smtClean="0"/>
              <a:t>Composants avec une </a:t>
            </a:r>
            <a:r>
              <a:rPr lang="fr-FR" b="1" dirty="0" smtClean="0">
                <a:solidFill>
                  <a:schemeClr val="tx2"/>
                </a:solidFill>
              </a:rPr>
              <a:t>taille identique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928934"/>
            <a:ext cx="1733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8572528" y="2143116"/>
            <a:ext cx="428628" cy="714380"/>
          </a:xfrm>
          <a:prstGeom prst="downArrow">
            <a:avLst>
              <a:gd name="adj1" fmla="val 37389"/>
              <a:gd name="adj2" fmla="val 6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" y="1835254"/>
            <a:ext cx="7067076" cy="48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86446" y="2143116"/>
            <a:ext cx="27146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i="1" dirty="0" err="1" smtClean="0"/>
              <a:t>Resize</a:t>
            </a:r>
            <a:r>
              <a:rPr lang="fr-FR" sz="2400" dirty="0" smtClean="0"/>
              <a:t> garde la grille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08640" y="95240"/>
            <a:ext cx="3135391" cy="183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429124" y="4586125"/>
            <a:ext cx="464347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2400" dirty="0" smtClean="0"/>
              <a:t>Grille de 2 lignes et 3 colonnes </a:t>
            </a:r>
          </a:p>
          <a:p>
            <a:pPr>
              <a:buFont typeface="Wingdings" pitchFamily="2" charset="2"/>
              <a:buChar char="à"/>
            </a:pPr>
            <a:r>
              <a:rPr lang="fr-FR" sz="2400" dirty="0" smtClean="0"/>
              <a:t>Composants disposés automatiquement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GridBagLayout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697427"/>
          </a:xfrm>
        </p:spPr>
        <p:txBody>
          <a:bodyPr>
            <a:normAutofit/>
          </a:bodyPr>
          <a:lstStyle/>
          <a:p>
            <a:r>
              <a:rPr lang="fr-FR" dirty="0" smtClean="0"/>
              <a:t>Disposition des composants également en lignes et colonnes</a:t>
            </a:r>
          </a:p>
          <a:p>
            <a:r>
              <a:rPr lang="fr-FR" dirty="0" smtClean="0"/>
              <a:t>Cellules de </a:t>
            </a:r>
            <a:r>
              <a:rPr lang="fr-FR" b="1" dirty="0" smtClean="0">
                <a:solidFill>
                  <a:schemeClr val="tx2"/>
                </a:solidFill>
              </a:rPr>
              <a:t>taille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tx2"/>
                </a:solidFill>
              </a:rPr>
              <a:t>variable</a:t>
            </a:r>
          </a:p>
          <a:p>
            <a:pPr lvl="1"/>
            <a:r>
              <a:rPr lang="fr-FR" dirty="0" smtClean="0"/>
              <a:t>Composants peuvent s’étendre sur plusieurs cellules </a:t>
            </a:r>
          </a:p>
          <a:p>
            <a:r>
              <a:rPr lang="fr-FR" dirty="0" smtClean="0"/>
              <a:t>Définition des contraintes (</a:t>
            </a:r>
            <a:r>
              <a:rPr lang="fr-FR" b="1" dirty="0" err="1" smtClean="0">
                <a:solidFill>
                  <a:schemeClr val="tx2"/>
                </a:solidFill>
              </a:rPr>
              <a:t>GridBagConstraints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Chaque composant est associé à un </a:t>
            </a:r>
            <a:r>
              <a:rPr lang="fr-FR" dirty="0" err="1" smtClean="0"/>
              <a:t>GridBagConstraints</a:t>
            </a:r>
            <a:endParaRPr lang="fr-FR" dirty="0" smtClean="0"/>
          </a:p>
          <a:p>
            <a:pPr lvl="1"/>
            <a:r>
              <a:rPr lang="fr-FR" dirty="0" smtClean="0"/>
              <a:t>Les contraintes définissent le positionnement du composant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1838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248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1628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 rot="20013983">
            <a:off x="2890370" y="2808080"/>
            <a:ext cx="1500198" cy="500066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ight Arrow 10"/>
          <p:cNvSpPr/>
          <p:nvPr/>
        </p:nvSpPr>
        <p:spPr>
          <a:xfrm rot="1850219">
            <a:off x="2879612" y="3849589"/>
            <a:ext cx="1500198" cy="500066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428596" y="4857760"/>
            <a:ext cx="32861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Position et comportement lors du </a:t>
            </a:r>
            <a:r>
              <a:rPr lang="fr-FR" sz="2400" i="1" dirty="0" err="1" smtClean="0"/>
              <a:t>resize</a:t>
            </a:r>
            <a:r>
              <a:rPr lang="fr-FR" sz="2400" dirty="0" smtClean="0"/>
              <a:t> par composant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1214422"/>
            <a:ext cx="32861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Cellules de la grille ont une taille variable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Hiérarchie de classes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4929222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Component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A component is an object having a graphical representation that can be displayed on the screen and that can interact with the user.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(Java API)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A generic Abstract Window Toolkit</a:t>
            </a:r>
            <a:br>
              <a:rPr lang="en-US" i="1" dirty="0" smtClean="0"/>
            </a:br>
            <a:r>
              <a:rPr lang="en-US" i="1" dirty="0" smtClean="0"/>
              <a:t>(AWT) container object is a </a:t>
            </a:r>
            <a:br>
              <a:rPr lang="en-US" i="1" dirty="0" smtClean="0"/>
            </a:br>
            <a:r>
              <a:rPr lang="en-US" i="1" dirty="0" smtClean="0"/>
              <a:t>component that can contain other </a:t>
            </a:r>
            <a:br>
              <a:rPr lang="en-US" i="1" dirty="0" smtClean="0"/>
            </a:br>
            <a:r>
              <a:rPr lang="en-US" i="1" dirty="0" smtClean="0"/>
              <a:t>AWT  components.</a:t>
            </a:r>
            <a:r>
              <a:rPr lang="en-US" dirty="0" smtClean="0"/>
              <a:t>” (Java API)</a:t>
            </a:r>
          </a:p>
          <a:p>
            <a:pPr lvl="1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2494281"/>
            <a:ext cx="2786082" cy="436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GridBagConstraints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231903"/>
            <a:ext cx="8929718" cy="505461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Différentes contraintes  sont possibles</a:t>
            </a:r>
          </a:p>
          <a:p>
            <a:pPr lvl="1"/>
            <a:r>
              <a:rPr lang="fr-FR" dirty="0" smtClean="0"/>
              <a:t>Emplacement dans la grille : </a:t>
            </a:r>
          </a:p>
          <a:p>
            <a:pPr lvl="2"/>
            <a:r>
              <a:rPr lang="fr-FR" i="1" dirty="0" err="1" smtClean="0">
                <a:solidFill>
                  <a:srgbClr val="7030A0"/>
                </a:solidFill>
              </a:rPr>
              <a:t>gridx</a:t>
            </a:r>
            <a:r>
              <a:rPr lang="fr-FR" dirty="0" smtClean="0"/>
              <a:t> (colonne), </a:t>
            </a:r>
            <a:r>
              <a:rPr lang="fr-FR" i="1" dirty="0" err="1" smtClean="0">
                <a:solidFill>
                  <a:srgbClr val="7030A0"/>
                </a:solidFill>
              </a:rPr>
              <a:t>gridy</a:t>
            </a:r>
            <a:r>
              <a:rPr lang="fr-FR" dirty="0" smtClean="0"/>
              <a:t> (ligne) </a:t>
            </a:r>
          </a:p>
          <a:p>
            <a:pPr lvl="2"/>
            <a:r>
              <a:rPr lang="fr-FR" dirty="0" err="1" smtClean="0"/>
              <a:t>c.gridx</a:t>
            </a:r>
            <a:r>
              <a:rPr lang="fr-FR" dirty="0" smtClean="0"/>
              <a:t> = 1;  </a:t>
            </a:r>
            <a:r>
              <a:rPr lang="fr-FR" dirty="0" err="1" smtClean="0"/>
              <a:t>c.gridy</a:t>
            </a:r>
            <a:r>
              <a:rPr lang="fr-FR" dirty="0" smtClean="0"/>
              <a:t> = 0;  //2</a:t>
            </a:r>
            <a:r>
              <a:rPr lang="fr-FR" baseline="30000" dirty="0" smtClean="0"/>
              <a:t>nd</a:t>
            </a:r>
            <a:r>
              <a:rPr lang="fr-FR" dirty="0" smtClean="0"/>
              <a:t> colonne, 1</a:t>
            </a:r>
            <a:r>
              <a:rPr lang="fr-FR" baseline="30000" dirty="0" smtClean="0"/>
              <a:t>er</a:t>
            </a:r>
            <a:r>
              <a:rPr lang="fr-FR" dirty="0" smtClean="0"/>
              <a:t> ligne</a:t>
            </a:r>
          </a:p>
          <a:p>
            <a:pPr lvl="1">
              <a:lnSpc>
                <a:spcPct val="140000"/>
              </a:lnSpc>
            </a:pPr>
            <a:r>
              <a:rPr lang="fr-FR" dirty="0" smtClean="0"/>
              <a:t>Remplissage des cellules adjacentes : </a:t>
            </a:r>
          </a:p>
          <a:p>
            <a:pPr lvl="2"/>
            <a:r>
              <a:rPr lang="fr-FR" i="1" dirty="0" err="1" smtClean="0">
                <a:solidFill>
                  <a:srgbClr val="7030A0"/>
                </a:solidFill>
              </a:rPr>
              <a:t>gridwidth</a:t>
            </a:r>
            <a:r>
              <a:rPr lang="fr-FR" dirty="0" smtClean="0"/>
              <a:t> (n° de colonnes occupées)</a:t>
            </a:r>
          </a:p>
          <a:p>
            <a:pPr lvl="2"/>
            <a:r>
              <a:rPr lang="fr-FR" i="1" dirty="0" err="1" smtClean="0">
                <a:solidFill>
                  <a:srgbClr val="7030A0"/>
                </a:solidFill>
              </a:rPr>
              <a:t>gridheight</a:t>
            </a:r>
            <a:r>
              <a:rPr lang="fr-FR" dirty="0" smtClean="0"/>
              <a:t> (n° de lignes occupées)</a:t>
            </a:r>
          </a:p>
          <a:p>
            <a:pPr lvl="2"/>
            <a:r>
              <a:rPr lang="fr-FR" dirty="0" err="1" smtClean="0"/>
              <a:t>c.gridwidth</a:t>
            </a:r>
            <a:r>
              <a:rPr lang="fr-FR" dirty="0" smtClean="0"/>
              <a:t> = 3;</a:t>
            </a:r>
          </a:p>
          <a:p>
            <a:pPr lvl="2"/>
            <a:r>
              <a:rPr lang="fr-FR" dirty="0" err="1" smtClean="0"/>
              <a:t>c.gridwidth</a:t>
            </a:r>
            <a:r>
              <a:rPr lang="fr-FR" dirty="0" smtClean="0"/>
              <a:t> = </a:t>
            </a:r>
            <a:r>
              <a:rPr lang="fr-FR" dirty="0" err="1" smtClean="0"/>
              <a:t>GridBagConstraints.REMAINDER</a:t>
            </a:r>
            <a:r>
              <a:rPr lang="fr-FR" dirty="0" smtClean="0"/>
              <a:t>; //dernier de la col.</a:t>
            </a:r>
          </a:p>
          <a:p>
            <a:pPr lvl="2"/>
            <a:r>
              <a:rPr lang="fr-FR" dirty="0" err="1" smtClean="0"/>
              <a:t>c.gridheight</a:t>
            </a:r>
            <a:r>
              <a:rPr lang="fr-FR" dirty="0" smtClean="0"/>
              <a:t> = </a:t>
            </a:r>
            <a:r>
              <a:rPr lang="fr-FR" dirty="0" err="1" smtClean="0"/>
              <a:t>GridBagConstraints.RELATIVE</a:t>
            </a:r>
            <a:r>
              <a:rPr lang="fr-FR" dirty="0" smtClean="0"/>
              <a:t>; //après le dernier </a:t>
            </a:r>
          </a:p>
          <a:p>
            <a:pPr lvl="1">
              <a:lnSpc>
                <a:spcPct val="140000"/>
              </a:lnSpc>
            </a:pPr>
            <a:r>
              <a:rPr lang="fr-FR" dirty="0" smtClean="0"/>
              <a:t>Remplissage d’une zone (</a:t>
            </a:r>
            <a:r>
              <a:rPr lang="fr-FR" dirty="0" err="1" smtClean="0">
                <a:solidFill>
                  <a:srgbClr val="7030A0"/>
                </a:solidFill>
              </a:rPr>
              <a:t>fill</a:t>
            </a:r>
            <a:r>
              <a:rPr lang="fr-FR" dirty="0" smtClean="0"/>
              <a:t>):</a:t>
            </a: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NONE</a:t>
            </a:r>
            <a:r>
              <a:rPr lang="fr-FR" dirty="0" smtClean="0"/>
              <a:t> (aucun), </a:t>
            </a:r>
            <a:r>
              <a:rPr lang="fr-FR" dirty="0" smtClean="0">
                <a:solidFill>
                  <a:srgbClr val="7030A0"/>
                </a:solidFill>
              </a:rPr>
              <a:t>HORIZONTAL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VERTICAL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BOTH</a:t>
            </a:r>
          </a:p>
          <a:p>
            <a:pPr lvl="2"/>
            <a:r>
              <a:rPr lang="fr-FR" dirty="0" err="1" smtClean="0"/>
              <a:t>c.fill</a:t>
            </a:r>
            <a:r>
              <a:rPr lang="fr-FR" dirty="0" smtClean="0"/>
              <a:t> = </a:t>
            </a:r>
            <a:r>
              <a:rPr lang="fr-FR" dirty="0" err="1" smtClean="0"/>
              <a:t>GridBagConstraints.HORIZONTAL</a:t>
            </a:r>
            <a:r>
              <a:rPr lang="fr-FR" dirty="0" smtClean="0"/>
              <a:t>;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GridBagConstraints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Remplissage interne : </a:t>
            </a:r>
          </a:p>
          <a:p>
            <a:pPr lvl="2"/>
            <a:r>
              <a:rPr lang="fr-FR" dirty="0" err="1" smtClean="0">
                <a:solidFill>
                  <a:srgbClr val="7030A0"/>
                </a:solidFill>
              </a:rPr>
              <a:t>ipadx</a:t>
            </a:r>
            <a:r>
              <a:rPr lang="fr-FR" dirty="0" smtClean="0"/>
              <a:t> (horizontal), </a:t>
            </a:r>
            <a:r>
              <a:rPr lang="fr-FR" dirty="0" err="1" smtClean="0">
                <a:solidFill>
                  <a:srgbClr val="7030A0"/>
                </a:solidFill>
              </a:rPr>
              <a:t>ipady</a:t>
            </a:r>
            <a:r>
              <a:rPr lang="fr-FR" dirty="0" smtClean="0"/>
              <a:t> (vertical)</a:t>
            </a:r>
          </a:p>
          <a:p>
            <a:pPr lvl="2"/>
            <a:r>
              <a:rPr lang="fr-FR" dirty="0" err="1" smtClean="0"/>
              <a:t>c.ipady</a:t>
            </a:r>
            <a:r>
              <a:rPr lang="fr-FR" dirty="0" smtClean="0"/>
              <a:t> = 40;   //composant haut</a:t>
            </a:r>
          </a:p>
          <a:p>
            <a:pPr lvl="1"/>
            <a:r>
              <a:rPr lang="fr-FR" dirty="0" smtClean="0"/>
              <a:t>Poids : </a:t>
            </a:r>
          </a:p>
          <a:p>
            <a:pPr lvl="2"/>
            <a:r>
              <a:rPr lang="fr-FR" dirty="0" err="1" smtClean="0">
                <a:solidFill>
                  <a:srgbClr val="7030A0"/>
                </a:solidFill>
              </a:rPr>
              <a:t>weightx</a:t>
            </a:r>
            <a:r>
              <a:rPr lang="fr-FR" dirty="0" smtClean="0"/>
              <a:t> (0 si la colonne doit garder sa taille)</a:t>
            </a:r>
          </a:p>
          <a:p>
            <a:pPr lvl="2"/>
            <a:r>
              <a:rPr lang="fr-FR" dirty="0" err="1" smtClean="0">
                <a:solidFill>
                  <a:srgbClr val="7030A0"/>
                </a:solidFill>
              </a:rPr>
              <a:t>weighty</a:t>
            </a:r>
            <a:r>
              <a:rPr lang="fr-FR" dirty="0" smtClean="0"/>
              <a:t> (0 si la ligne doit garde sa taille)</a:t>
            </a:r>
          </a:p>
          <a:p>
            <a:pPr lvl="2"/>
            <a:r>
              <a:rPr lang="fr-FR" dirty="0" err="1" smtClean="0"/>
              <a:t>c.weightx</a:t>
            </a:r>
            <a:r>
              <a:rPr lang="fr-FR" dirty="0" smtClean="0"/>
              <a:t> = 0.0;       </a:t>
            </a:r>
            <a:r>
              <a:rPr lang="fr-FR" dirty="0" err="1" smtClean="0"/>
              <a:t>c.weightx</a:t>
            </a:r>
            <a:r>
              <a:rPr lang="fr-FR" dirty="0" smtClean="0"/>
              <a:t> = 100; </a:t>
            </a:r>
          </a:p>
          <a:p>
            <a:pPr lvl="1"/>
            <a:r>
              <a:rPr lang="fr-FR" dirty="0" smtClean="0"/>
              <a:t>Situation du composant dans la zone (</a:t>
            </a:r>
            <a:r>
              <a:rPr lang="fr-FR" dirty="0" err="1" smtClean="0">
                <a:solidFill>
                  <a:srgbClr val="7030A0"/>
                </a:solidFill>
              </a:rPr>
              <a:t>anchor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CENTER, NORTH, NORTHEAST, EAST, PAGE_END</a:t>
            </a:r>
            <a:r>
              <a:rPr lang="fr-FR" dirty="0" smtClean="0"/>
              <a:t>… </a:t>
            </a:r>
          </a:p>
          <a:p>
            <a:pPr lvl="2"/>
            <a:r>
              <a:rPr lang="fr-FR" dirty="0" err="1" smtClean="0"/>
              <a:t>c.anchor</a:t>
            </a:r>
            <a:r>
              <a:rPr lang="fr-FR" dirty="0" smtClean="0"/>
              <a:t> = </a:t>
            </a:r>
            <a:r>
              <a:rPr lang="fr-FR" dirty="0" err="1" smtClean="0"/>
              <a:t>GridBagConstraints.PAGE_END</a:t>
            </a:r>
            <a:r>
              <a:rPr lang="fr-FR" dirty="0" smtClean="0"/>
              <a:t>;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71546"/>
            <a:ext cx="65482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785926"/>
            <a:ext cx="1838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1414"/>
            <a:ext cx="2415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4838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Utiliser différents gestionnaires des </a:t>
            </a:r>
            <a:r>
              <a:rPr lang="fr-FR" dirty="0" err="1" smtClean="0"/>
              <a:t>layouts</a:t>
            </a:r>
            <a:r>
              <a:rPr lang="fr-FR" dirty="0" smtClean="0"/>
              <a:t> avec le convertisseur °C </a:t>
            </a:r>
            <a:r>
              <a:rPr lang="fr-FR" dirty="0" smtClean="0">
                <a:sym typeface="Symbol"/>
              </a:rPr>
              <a:t> °F</a:t>
            </a:r>
          </a:p>
          <a:p>
            <a:pPr marL="914400" lvl="1" indent="-514350"/>
            <a:r>
              <a:rPr lang="fr-FR" dirty="0" err="1" smtClean="0"/>
              <a:t>FlowLayout</a:t>
            </a:r>
            <a:endParaRPr lang="fr-FR" dirty="0" smtClean="0"/>
          </a:p>
          <a:p>
            <a:pPr marL="914400" lvl="1" indent="-514350"/>
            <a:r>
              <a:rPr lang="fr-FR" dirty="0" err="1" smtClean="0"/>
              <a:t>BorderLayout</a:t>
            </a:r>
            <a:endParaRPr lang="fr-FR" dirty="0" smtClean="0"/>
          </a:p>
          <a:p>
            <a:pPr marL="914400" lvl="1" indent="-514350"/>
            <a:r>
              <a:rPr lang="fr-FR" dirty="0" err="1" smtClean="0"/>
              <a:t>GridLayout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Développé en collaboration avec Netscape </a:t>
            </a:r>
          </a:p>
          <a:p>
            <a:r>
              <a:rPr lang="fr-FR" dirty="0" smtClean="0"/>
              <a:t>Fondé sur AWT</a:t>
            </a:r>
          </a:p>
          <a:p>
            <a:pPr lvl="1"/>
            <a:r>
              <a:rPr lang="fr-FR" dirty="0" smtClean="0"/>
              <a:t>Même mode de traitement des événements </a:t>
            </a:r>
          </a:p>
          <a:p>
            <a:r>
              <a:rPr lang="fr-FR" dirty="0" smtClean="0"/>
              <a:t>Implémentation Java, non native</a:t>
            </a:r>
          </a:p>
          <a:p>
            <a:pPr lvl="1"/>
            <a:r>
              <a:rPr lang="fr-FR" dirty="0" smtClean="0"/>
              <a:t>Peu de dépendances par rapport à la plateforme</a:t>
            </a:r>
          </a:p>
          <a:p>
            <a:r>
              <a:rPr lang="fr-FR" dirty="0" smtClean="0"/>
              <a:t>Implémentation basée sur le modèle MVC</a:t>
            </a:r>
          </a:p>
          <a:p>
            <a:r>
              <a:rPr lang="fr-FR" i="1" dirty="0" smtClean="0"/>
              <a:t>Look &amp; </a:t>
            </a:r>
            <a:r>
              <a:rPr lang="fr-FR" i="1" dirty="0" err="1" smtClean="0"/>
              <a:t>Feel</a:t>
            </a:r>
            <a:r>
              <a:rPr lang="fr-FR" dirty="0" smtClean="0"/>
              <a:t> configurable</a:t>
            </a:r>
          </a:p>
          <a:p>
            <a:r>
              <a:rPr lang="fr-FR" dirty="0" smtClean="0"/>
              <a:t>Ensemble de composants étendu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229600" cy="4840303"/>
          </a:xfrm>
        </p:spPr>
        <p:txBody>
          <a:bodyPr/>
          <a:lstStyle/>
          <a:p>
            <a:r>
              <a:rPr lang="fr-FR" dirty="0" smtClean="0"/>
              <a:t>Organisation similaire à AWT</a:t>
            </a:r>
          </a:p>
          <a:p>
            <a:pPr lvl="1"/>
            <a:r>
              <a:rPr lang="fr-FR" dirty="0" smtClean="0"/>
              <a:t>Notion de composant (</a:t>
            </a:r>
            <a:r>
              <a:rPr lang="fr-FR" b="1" dirty="0" err="1" smtClean="0">
                <a:solidFill>
                  <a:schemeClr val="tx2"/>
                </a:solidFill>
              </a:rPr>
              <a:t>JComponent</a:t>
            </a:r>
            <a:r>
              <a:rPr lang="fr-FR" dirty="0" smtClean="0"/>
              <a:t>)  et de container (</a:t>
            </a:r>
            <a:r>
              <a:rPr lang="fr-FR" b="1" dirty="0" err="1" smtClean="0">
                <a:solidFill>
                  <a:schemeClr val="tx2"/>
                </a:solidFill>
              </a:rPr>
              <a:t>JFrame</a:t>
            </a:r>
            <a:r>
              <a:rPr lang="fr-FR" dirty="0" smtClean="0"/>
              <a:t>)</a:t>
            </a:r>
          </a:p>
          <a:p>
            <a:r>
              <a:rPr lang="fr-FR" dirty="0" smtClean="0"/>
              <a:t>Package </a:t>
            </a:r>
            <a:r>
              <a:rPr lang="fr-FR" dirty="0" err="1" smtClean="0">
                <a:solidFill>
                  <a:schemeClr val="tx2"/>
                </a:solidFill>
              </a:rPr>
              <a:t>javax.swing</a:t>
            </a:r>
            <a:r>
              <a:rPr lang="fr-FR" dirty="0" smtClean="0">
                <a:solidFill>
                  <a:schemeClr val="tx2"/>
                </a:solidFill>
              </a:rPr>
              <a:t>.*</a:t>
            </a:r>
          </a:p>
          <a:p>
            <a:pPr lvl="1"/>
            <a:r>
              <a:rPr lang="fr-FR" dirty="0" smtClean="0"/>
              <a:t>Composants se nomment </a:t>
            </a:r>
            <a:r>
              <a:rPr lang="fr-FR" b="1" i="1" dirty="0" smtClean="0">
                <a:solidFill>
                  <a:schemeClr val="tx2"/>
                </a:solidFill>
              </a:rPr>
              <a:t>J*</a:t>
            </a: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2724" y="4357694"/>
            <a:ext cx="26612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74" y="4357694"/>
            <a:ext cx="2652401" cy="17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10956" y="4714884"/>
            <a:ext cx="250408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 java.awt.Frame</a:t>
            </a:r>
          </a:p>
          <a:p>
            <a:pPr algn="ctr"/>
            <a:r>
              <a:rPr lang="fr-FR" sz="2000" dirty="0" err="1" smtClean="0"/>
              <a:t>javax.swing.Jframe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r>
              <a:rPr lang="fr-FR" dirty="0" smtClean="0"/>
              <a:t>Hiérarchie Swing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32"/>
            <a:ext cx="555418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29322" y="1571612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Source : C.S. Lindsey, </a:t>
            </a:r>
            <a:r>
              <a:rPr lang="en-US" sz="1600" i="1" dirty="0" smtClean="0"/>
              <a:t>“</a:t>
            </a:r>
            <a:r>
              <a:rPr lang="en-US" sz="1600" i="1" dirty="0" err="1" smtClean="0"/>
              <a:t>JavaTech</a:t>
            </a:r>
            <a:r>
              <a:rPr lang="en-US" sz="1600" i="1" dirty="0" smtClean="0"/>
              <a:t>: An Introduction to Scientific and Technical Computing with Java”</a:t>
            </a:r>
          </a:p>
          <a:p>
            <a:endParaRPr lang="fr-FR" sz="1600" dirty="0" smtClean="0"/>
          </a:p>
          <a:p>
            <a:r>
              <a:rPr lang="fr-FR" sz="1600" dirty="0" smtClean="0">
                <a:hlinkClick r:id="rId3"/>
              </a:rPr>
              <a:t>http://www.particle.kth.se/~lindsey/JavaCourse/Book/Part1/Java/Chapter06/swing.html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pPr algn="r"/>
            <a:r>
              <a:rPr lang="fr-FR" dirty="0" smtClean="0"/>
              <a:t>AWT x Swing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46825"/>
            <a:ext cx="6429420" cy="59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4191003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8100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AWT x Swing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63533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69026"/>
            <a:ext cx="7429520" cy="548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28"/>
            <a:ext cx="27551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composants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Composants :</a:t>
            </a:r>
          </a:p>
          <a:p>
            <a:pPr lvl="1"/>
            <a:r>
              <a:rPr lang="fr-FR" dirty="0" err="1" smtClean="0"/>
              <a:t>JButton</a:t>
            </a:r>
            <a:endParaRPr lang="fr-FR" dirty="0" smtClean="0"/>
          </a:p>
          <a:p>
            <a:pPr lvl="1"/>
            <a:r>
              <a:rPr lang="fr-FR" dirty="0" err="1" smtClean="0"/>
              <a:t>JTextArea</a:t>
            </a:r>
            <a:endParaRPr lang="fr-FR" dirty="0" smtClean="0"/>
          </a:p>
          <a:p>
            <a:pPr lvl="1"/>
            <a:r>
              <a:rPr lang="fr-FR" dirty="0" err="1" smtClean="0"/>
              <a:t>JMenu</a:t>
            </a:r>
            <a:endParaRPr lang="fr-FR" dirty="0" smtClean="0"/>
          </a:p>
          <a:p>
            <a:pPr lvl="1"/>
            <a:r>
              <a:rPr lang="fr-FR" dirty="0" err="1" smtClean="0"/>
              <a:t>JTable</a:t>
            </a:r>
            <a:endParaRPr lang="fr-FR" dirty="0" smtClean="0"/>
          </a:p>
          <a:p>
            <a:pPr lvl="1"/>
            <a:r>
              <a:rPr lang="fr-FR" dirty="0" err="1" smtClean="0"/>
              <a:t>JProgressBar</a:t>
            </a:r>
            <a:r>
              <a:rPr lang="fr-FR" dirty="0" smtClean="0"/>
              <a:t> </a:t>
            </a:r>
          </a:p>
          <a:p>
            <a:r>
              <a:rPr lang="fr-FR" dirty="0" smtClean="0"/>
              <a:t>Containers :</a:t>
            </a:r>
          </a:p>
          <a:p>
            <a:pPr lvl="1"/>
            <a:r>
              <a:rPr lang="fr-FR" dirty="0" err="1" smtClean="0"/>
              <a:t>JFrame</a:t>
            </a:r>
            <a:endParaRPr lang="fr-FR" dirty="0" smtClean="0"/>
          </a:p>
          <a:p>
            <a:pPr lvl="1"/>
            <a:r>
              <a:rPr lang="fr-FR" dirty="0" err="1" smtClean="0"/>
              <a:t>JPanel</a:t>
            </a:r>
            <a:endParaRPr lang="fr-FR" dirty="0" smtClean="0"/>
          </a:p>
          <a:p>
            <a:pPr lvl="1"/>
            <a:r>
              <a:rPr lang="fr-FR" dirty="0" err="1" smtClean="0"/>
              <a:t>JScrollPane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71546"/>
            <a:ext cx="4786346" cy="27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459" y="3929066"/>
            <a:ext cx="4780821" cy="27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Containers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Un </a:t>
            </a:r>
            <a:r>
              <a:rPr lang="fr-FR" i="1" dirty="0" smtClean="0"/>
              <a:t>container</a:t>
            </a:r>
            <a:r>
              <a:rPr lang="fr-FR" dirty="0" smtClean="0"/>
              <a:t> peut contenir d’autres </a:t>
            </a:r>
            <a:r>
              <a:rPr lang="fr-FR" i="1" dirty="0" smtClean="0"/>
              <a:t>composants</a:t>
            </a:r>
          </a:p>
          <a:p>
            <a:pPr lvl="1"/>
            <a:r>
              <a:rPr lang="fr-FR" dirty="0" smtClean="0"/>
              <a:t>Méthode </a:t>
            </a:r>
            <a:r>
              <a:rPr lang="fr-FR" b="1" dirty="0" err="1" smtClean="0">
                <a:solidFill>
                  <a:schemeClr val="tx2"/>
                </a:solidFill>
              </a:rPr>
              <a:t>add</a:t>
            </a:r>
            <a:r>
              <a:rPr lang="fr-FR" b="1" dirty="0" smtClean="0">
                <a:solidFill>
                  <a:schemeClr val="tx2"/>
                </a:solidFill>
              </a:rPr>
              <a:t> (Component c) </a:t>
            </a:r>
            <a:r>
              <a:rPr lang="fr-FR" dirty="0" smtClean="0"/>
              <a:t>pour ajouter des nouveaux composants</a:t>
            </a:r>
          </a:p>
          <a:p>
            <a:r>
              <a:rPr lang="fr-FR" dirty="0" smtClean="0"/>
              <a:t>Un conteneur dispose d'un </a:t>
            </a:r>
            <a:r>
              <a:rPr lang="fr-FR" b="1" dirty="0" smtClean="0">
                <a:solidFill>
                  <a:srgbClr val="7030A0"/>
                </a:solidFill>
              </a:rPr>
              <a:t>gestionnaire de placement </a:t>
            </a:r>
            <a:r>
              <a:rPr lang="fr-FR" dirty="0" smtClean="0"/>
              <a:t>(</a:t>
            </a:r>
            <a:r>
              <a:rPr lang="fr-FR" i="1" dirty="0" err="1" smtClean="0"/>
              <a:t>LayoutManager</a:t>
            </a:r>
            <a:r>
              <a:rPr lang="fr-FR" dirty="0" smtClean="0"/>
              <a:t>) 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LayoutManager</a:t>
            </a:r>
            <a:r>
              <a:rPr lang="fr-FR" dirty="0" smtClean="0"/>
              <a:t> prend en charge de la disposition des composants dans le container</a:t>
            </a:r>
          </a:p>
          <a:p>
            <a:r>
              <a:rPr lang="fr-FR" dirty="0" smtClean="0"/>
              <a:t>Principaux containers :</a:t>
            </a:r>
          </a:p>
          <a:p>
            <a:pPr lvl="1"/>
            <a:r>
              <a:rPr lang="fr-FR" dirty="0" err="1" smtClean="0"/>
              <a:t>Window</a:t>
            </a:r>
            <a:endParaRPr lang="fr-FR" dirty="0" smtClean="0"/>
          </a:p>
          <a:p>
            <a:pPr lvl="1"/>
            <a:r>
              <a:rPr lang="fr-FR" dirty="0" smtClean="0"/>
              <a:t>Frame</a:t>
            </a:r>
          </a:p>
          <a:p>
            <a:pPr lvl="1"/>
            <a:r>
              <a:rPr lang="fr-FR" dirty="0" smtClean="0"/>
              <a:t>Panel</a:t>
            </a:r>
          </a:p>
          <a:p>
            <a:pPr lvl="1"/>
            <a:r>
              <a:rPr lang="fr-FR" dirty="0" err="1" smtClean="0"/>
              <a:t>Dialog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r>
              <a:rPr lang="fr-FR" dirty="0" smtClean="0"/>
              <a:t>Création d’un menu…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18" y="928670"/>
            <a:ext cx="895383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57686" y="1214422"/>
            <a:ext cx="4572033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200" dirty="0" smtClean="0"/>
              <a:t>Collaboration entre 3 éléments : </a:t>
            </a:r>
            <a:r>
              <a:rPr lang="fr-FR" sz="2200" b="1" dirty="0" err="1" smtClean="0"/>
              <a:t>MenuBar</a:t>
            </a:r>
            <a:r>
              <a:rPr lang="fr-FR" sz="2200" dirty="0" smtClean="0"/>
              <a:t>, </a:t>
            </a:r>
            <a:r>
              <a:rPr lang="fr-FR" sz="2200" b="1" dirty="0" smtClean="0"/>
              <a:t>Menu</a:t>
            </a:r>
            <a:r>
              <a:rPr lang="fr-FR" sz="2200" dirty="0" smtClean="0"/>
              <a:t> et </a:t>
            </a:r>
            <a:r>
              <a:rPr lang="fr-FR" sz="2200" b="1" dirty="0" err="1" smtClean="0"/>
              <a:t>MenuItem</a:t>
            </a:r>
            <a:endParaRPr lang="fr-FR" sz="2200" b="1" dirty="0" smtClean="0"/>
          </a:p>
          <a:p>
            <a:pPr>
              <a:buFont typeface="Wingdings" pitchFamily="2" charset="2"/>
              <a:buChar char="Ø"/>
            </a:pPr>
            <a:r>
              <a:rPr lang="fr-FR" sz="2200" dirty="0" smtClean="0"/>
              <a:t>Association à des </a:t>
            </a:r>
            <a:r>
              <a:rPr lang="fr-FR" sz="2200" b="1" dirty="0" smtClean="0"/>
              <a:t>raccourcis</a:t>
            </a:r>
            <a:r>
              <a:rPr lang="fr-FR" sz="2200" dirty="0" smtClean="0"/>
              <a:t> clavier</a:t>
            </a:r>
          </a:p>
          <a:p>
            <a:pPr>
              <a:buFont typeface="Wingdings" pitchFamily="2" charset="2"/>
              <a:buChar char="Ø"/>
            </a:pPr>
            <a:r>
              <a:rPr lang="fr-FR" sz="2200" dirty="0" smtClean="0"/>
              <a:t>Production d’</a:t>
            </a:r>
            <a:r>
              <a:rPr lang="fr-FR" sz="2200" b="1" dirty="0" err="1" smtClean="0"/>
              <a:t>ActionEvents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190" y="3105137"/>
            <a:ext cx="6917810" cy="37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composants…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8844-D16B-4D22-BCF8-2C7F686ACD79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2973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nouvelle interface en Swing pour le convertisseur de température 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interface en Swing pour </a:t>
            </a:r>
            <a:r>
              <a:rPr lang="fr-FR" dirty="0" smtClean="0"/>
              <a:t>remplir </a:t>
            </a:r>
            <a:r>
              <a:rPr lang="fr-FR" dirty="0" smtClean="0"/>
              <a:t>la fiche d’un employé (classe </a:t>
            </a:r>
            <a:r>
              <a:rPr lang="fr-FR" dirty="0" err="1" smtClean="0"/>
              <a:t>Employee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09/09/2009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r>
              <a:rPr lang="fr-FR" dirty="0" smtClean="0"/>
              <a:t>Containers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14422"/>
            <a:ext cx="5143504" cy="55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682" y="2285992"/>
            <a:ext cx="33760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Components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Component représente les composants d’interface utilisateur</a:t>
            </a:r>
          </a:p>
          <a:p>
            <a:pPr lvl="1"/>
            <a:r>
              <a:rPr lang="fr-FR" dirty="0" smtClean="0"/>
              <a:t>Observation des différents événements (actions)</a:t>
            </a:r>
          </a:p>
          <a:p>
            <a:pPr lvl="1"/>
            <a:r>
              <a:rPr lang="fr-FR" dirty="0" smtClean="0"/>
              <a:t>Différents méthodes de base</a:t>
            </a:r>
          </a:p>
          <a:p>
            <a:pPr lvl="2"/>
            <a:r>
              <a:rPr lang="fr-FR" dirty="0" smtClean="0"/>
              <a:t>set/</a:t>
            </a:r>
            <a:r>
              <a:rPr lang="fr-FR" dirty="0" err="1" smtClean="0"/>
              <a:t>getSize</a:t>
            </a:r>
            <a:endParaRPr lang="fr-FR" dirty="0" smtClean="0"/>
          </a:p>
          <a:p>
            <a:pPr lvl="2"/>
            <a:r>
              <a:rPr lang="fr-FR" dirty="0" smtClean="0"/>
              <a:t>set/</a:t>
            </a:r>
            <a:r>
              <a:rPr lang="fr-FR" dirty="0" err="1" smtClean="0"/>
              <a:t>getVisible</a:t>
            </a:r>
            <a:endParaRPr lang="fr-FR" dirty="0" smtClean="0"/>
          </a:p>
          <a:p>
            <a:pPr lvl="2"/>
            <a:r>
              <a:rPr lang="fr-FR" dirty="0" err="1" smtClean="0"/>
              <a:t>repaint</a:t>
            </a:r>
            <a:endParaRPr lang="fr-FR" dirty="0" smtClean="0"/>
          </a:p>
          <a:p>
            <a:r>
              <a:rPr lang="fr-FR" dirty="0" smtClean="0"/>
              <a:t>Quelques composants </a:t>
            </a:r>
          </a:p>
          <a:p>
            <a:pPr lvl="1"/>
            <a:r>
              <a:rPr lang="fr-FR" dirty="0" err="1" smtClean="0"/>
              <a:t>Button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Label </a:t>
            </a:r>
          </a:p>
          <a:p>
            <a:pPr lvl="1"/>
            <a:r>
              <a:rPr lang="fr-FR" dirty="0" err="1" smtClean="0"/>
              <a:t>TextField</a:t>
            </a:r>
            <a:endParaRPr lang="fr-FR" dirty="0" smtClean="0"/>
          </a:p>
          <a:p>
            <a:pPr lvl="1"/>
            <a:r>
              <a:rPr lang="fr-FR" dirty="0" err="1" smtClean="0"/>
              <a:t>Canvas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14686"/>
            <a:ext cx="3952893" cy="30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Components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Label</a:t>
            </a:r>
          </a:p>
          <a:p>
            <a:r>
              <a:rPr lang="fr-FR" dirty="0" err="1" smtClean="0"/>
              <a:t>TextField</a:t>
            </a:r>
            <a:endParaRPr lang="fr-FR" dirty="0" smtClean="0"/>
          </a:p>
          <a:p>
            <a:r>
              <a:rPr lang="fr-FR" dirty="0" err="1" smtClean="0"/>
              <a:t>Button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AWT : présentation </a:t>
            </a:r>
            <a:br>
              <a:rPr lang="fr-FR" dirty="0" smtClean="0"/>
            </a:br>
            <a:r>
              <a:rPr lang="fr-FR" dirty="0" smtClean="0"/>
              <a:t>selon la plateforme 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6703168" cy="51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3876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857356" y="1785926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00298" y="2000240"/>
            <a:ext cx="392909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00298" y="2000240"/>
            <a:ext cx="5214974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214686"/>
            <a:ext cx="3952893" cy="30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d’événements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Objectif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Gérer l’interaction avec l’utilisateur</a:t>
            </a:r>
          </a:p>
          <a:p>
            <a:r>
              <a:rPr lang="fr-FR" dirty="0" smtClean="0"/>
              <a:t>Chaque action génère un </a:t>
            </a:r>
            <a:r>
              <a:rPr lang="fr-FR" b="1" dirty="0" smtClean="0">
                <a:solidFill>
                  <a:schemeClr val="tx2"/>
                </a:solidFill>
              </a:rPr>
              <a:t>événement </a:t>
            </a:r>
          </a:p>
          <a:p>
            <a:pPr lvl="1"/>
            <a:r>
              <a:rPr lang="fr-FR" dirty="0" smtClean="0"/>
              <a:t>Click souris  </a:t>
            </a:r>
          </a:p>
          <a:p>
            <a:pPr lvl="1"/>
            <a:r>
              <a:rPr lang="fr-FR" dirty="0" smtClean="0"/>
              <a:t>Click bouton</a:t>
            </a:r>
          </a:p>
          <a:p>
            <a:pPr lvl="1"/>
            <a:r>
              <a:rPr lang="fr-FR" dirty="0" smtClean="0"/>
              <a:t>Fermer une fenêtre </a:t>
            </a:r>
          </a:p>
          <a:p>
            <a:pPr lvl="1"/>
            <a:r>
              <a:rPr lang="fr-FR" dirty="0" smtClean="0"/>
              <a:t>… </a:t>
            </a:r>
          </a:p>
          <a:p>
            <a:r>
              <a:rPr lang="fr-FR" dirty="0" smtClean="0"/>
              <a:t>Pour traiter un type d’action donné, on doit </a:t>
            </a:r>
            <a:r>
              <a:rPr lang="fr-FR" dirty="0" smtClean="0">
                <a:solidFill>
                  <a:schemeClr val="tx2"/>
                </a:solidFill>
              </a:rPr>
              <a:t>souscrire</a:t>
            </a:r>
            <a:r>
              <a:rPr lang="fr-FR" dirty="0" smtClean="0"/>
              <a:t> au type d’</a:t>
            </a:r>
            <a:r>
              <a:rPr lang="fr-FR" dirty="0" smtClean="0">
                <a:solidFill>
                  <a:schemeClr val="tx2"/>
                </a:solidFill>
              </a:rPr>
              <a:t>événement</a:t>
            </a:r>
            <a:r>
              <a:rPr lang="fr-FR" dirty="0" smtClean="0"/>
              <a:t> lui correspondant </a:t>
            </a:r>
          </a:p>
          <a:p>
            <a:pPr lvl="1"/>
            <a:r>
              <a:rPr lang="fr-FR" dirty="0" smtClean="0"/>
              <a:t>Définition des </a:t>
            </a:r>
            <a:r>
              <a:rPr lang="fr-FR" i="1" dirty="0" err="1" smtClean="0">
                <a:solidFill>
                  <a:srgbClr val="7030A0"/>
                </a:solidFill>
              </a:rPr>
              <a:t>listeners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dirty="0" smtClean="0"/>
              <a:t>Design pattern </a:t>
            </a:r>
            <a:r>
              <a:rPr lang="fr-FR" i="1" dirty="0" smtClean="0"/>
              <a:t>Observer</a:t>
            </a:r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09/09/2009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op-cour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TechCoop-cours3</Template>
  <TotalTime>547</TotalTime>
  <Words>2115</Words>
  <Application>Microsoft Office PowerPoint</Application>
  <PresentationFormat>On-screen Show (4:3)</PresentationFormat>
  <Paragraphs>501</Paragraphs>
  <Slides>53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TechCoop-cours3</vt:lpstr>
      <vt:lpstr>Passerelle M1 remise à niveau</vt:lpstr>
      <vt:lpstr>Présentation</vt:lpstr>
      <vt:lpstr>AWT</vt:lpstr>
      <vt:lpstr>Hiérarchie de classes</vt:lpstr>
      <vt:lpstr>Containers </vt:lpstr>
      <vt:lpstr>Containers</vt:lpstr>
      <vt:lpstr>Components</vt:lpstr>
      <vt:lpstr>Components </vt:lpstr>
      <vt:lpstr>Traitement d’événements </vt:lpstr>
      <vt:lpstr>Traitement d’événements </vt:lpstr>
      <vt:lpstr>Traitement d’événements </vt:lpstr>
      <vt:lpstr>Hiérarchie d’événements </vt:lpstr>
      <vt:lpstr>Hiérarchie des listeners  </vt:lpstr>
      <vt:lpstr>Définition d’un listener </vt:lpstr>
      <vt:lpstr>Traitement dans la propre classe </vt:lpstr>
      <vt:lpstr>Exemple dans la propre classe </vt:lpstr>
      <vt:lpstr>Exercice</vt:lpstr>
      <vt:lpstr>Traitement dans une classe anonyme </vt:lpstr>
      <vt:lpstr>Exemple dans une classe anonyme </vt:lpstr>
      <vt:lpstr>Exercice</vt:lpstr>
      <vt:lpstr>Traitement dans une inner class</vt:lpstr>
      <vt:lpstr>Exemple dans une inner class</vt:lpstr>
      <vt:lpstr>Exercice</vt:lpstr>
      <vt:lpstr>Traitement dans une classe dédiée</vt:lpstr>
      <vt:lpstr>Listener dans une classe dédiée</vt:lpstr>
      <vt:lpstr>Exemple dans une classe dédiée </vt:lpstr>
      <vt:lpstr>Exercice</vt:lpstr>
      <vt:lpstr>Exercice</vt:lpstr>
      <vt:lpstr>Gestionnaires de placement</vt:lpstr>
      <vt:lpstr>Gestionnaires de placement</vt:lpstr>
      <vt:lpstr>FlowLayout</vt:lpstr>
      <vt:lpstr>  Exemple</vt:lpstr>
      <vt:lpstr>Exemple</vt:lpstr>
      <vt:lpstr>BorderLayout</vt:lpstr>
      <vt:lpstr>Exemple</vt:lpstr>
      <vt:lpstr>GridLayout</vt:lpstr>
      <vt:lpstr>Exemple</vt:lpstr>
      <vt:lpstr>GridBagLayout</vt:lpstr>
      <vt:lpstr>Exemple</vt:lpstr>
      <vt:lpstr>GridBagConstraints</vt:lpstr>
      <vt:lpstr>GridBagConstraints</vt:lpstr>
      <vt:lpstr>Exemple</vt:lpstr>
      <vt:lpstr>Exercice</vt:lpstr>
      <vt:lpstr>Swing</vt:lpstr>
      <vt:lpstr>Swing</vt:lpstr>
      <vt:lpstr>Hiérarchie Swing</vt:lpstr>
      <vt:lpstr>AWT x Swing</vt:lpstr>
      <vt:lpstr>AWT x Swing</vt:lpstr>
      <vt:lpstr>Quelques composants</vt:lpstr>
      <vt:lpstr>Création d’un menu…</vt:lpstr>
      <vt:lpstr>Autres composants…</vt:lpstr>
      <vt:lpstr>Exercice</vt:lpstr>
      <vt:lpstr>Exercice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kirsch</dc:creator>
  <cp:lastModifiedBy>kirsch</cp:lastModifiedBy>
  <cp:revision>28</cp:revision>
  <dcterms:created xsi:type="dcterms:W3CDTF">2009-09-07T19:59:25Z</dcterms:created>
  <dcterms:modified xsi:type="dcterms:W3CDTF">2009-09-09T14:54:33Z</dcterms:modified>
</cp:coreProperties>
</file>