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65" r:id="rId9"/>
    <p:sldId id="276" r:id="rId10"/>
    <p:sldId id="277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7" r:id="rId37"/>
    <p:sldId id="299" r:id="rId3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BEA3F-0A73-4436-90C0-CCFD7D781E38}" type="datetimeFigureOut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BCC3-4C1F-4687-8D47-85ABECFFD3E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5032-24C2-4F24-8129-D594D0258EF2}" type="datetimeFigureOut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1C951-35ED-48E5-98CD-8FD4C212E5C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FD4FA-2301-47A4-86F4-08CCA76A7FDD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760-93D3-4D3A-BE85-4544BE3698D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80A6-E6D2-4CB6-B79B-2D486EDC949C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01C25-4BC0-496D-BF9D-966FA25651F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F409-BB9F-4027-8277-EA224C9F048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7B9C8-EBDB-4722-9C8F-2299188D069F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ACB92-A570-4E70-A02E-A12DBDD910CB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B548-3867-4420-8E56-A0EA8B7D306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28C22-432A-4ADA-A0E7-C0FAABB8E6A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9830-11E2-4A68-9AD5-401B62541B0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a00c00egerdp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DAECD-BBE7-463B-BFA7-E740C99F9FB6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BE58-7793-45FF-A067-2A41621469A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 descr="logo_paris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406" y="142852"/>
            <a:ext cx="1393041" cy="92869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00100" y="6286520"/>
            <a:ext cx="8072462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lang="fr-FR" sz="4400" b="1" kern="1200" cap="all" dirty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kirschp.free.fr/" TargetMode="External"/><Relationship Id="rId2" Type="http://schemas.openxmlformats.org/officeDocument/2006/relationships/hyperlink" Target="mailto:Manuele.Kirsch-Pinheiro@univ-paris1.f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vacamp.org/designPattern/" TargetMode="External"/><Relationship Id="rId2" Type="http://schemas.openxmlformats.org/officeDocument/2006/relationships/hyperlink" Target="http://userpages.umbc.edu/~tarr/dp/fall00/cs49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iee.fr/~bureaud/Unites/In413/in413.htm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aptiste-wicht.developpez.com/tutoriel/conception/mvc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duzero.com/tutoriel-3-10601-programmation-en-java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Passerelle M1</a:t>
            </a:r>
            <a:b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fr-FR" dirty="0" smtClean="0"/>
              <a:t>remise à niveau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995486"/>
          </a:xfrm>
        </p:spPr>
        <p:txBody>
          <a:bodyPr>
            <a:normAutofit fontScale="62500" lnSpcReduction="20000"/>
          </a:bodyPr>
          <a:lstStyle/>
          <a:p>
            <a:r>
              <a:rPr lang="fr-FR" sz="4000" b="1" dirty="0" smtClean="0">
                <a:solidFill>
                  <a:schemeClr val="tx2"/>
                </a:solidFill>
              </a:rPr>
              <a:t>Manuele Kirsch Pinheiro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3600" dirty="0" smtClean="0">
              <a:solidFill>
                <a:schemeClr val="tx2"/>
              </a:solidFill>
            </a:endParaRPr>
          </a:p>
          <a:p>
            <a:r>
              <a:rPr lang="fr-FR" sz="2800" dirty="0" smtClean="0">
                <a:hlinkClick r:id="rId2"/>
              </a:rPr>
              <a:t>Manuele.Kirsch-Pinheiro@univ-paris1.fr</a:t>
            </a:r>
            <a:r>
              <a:rPr lang="fr-FR" sz="2800" dirty="0" smtClean="0"/>
              <a:t> </a:t>
            </a:r>
          </a:p>
          <a:p>
            <a:r>
              <a:rPr lang="fr-FR" sz="2800" dirty="0" smtClean="0">
                <a:hlinkClick r:id="rId3"/>
              </a:rPr>
              <a:t>http://mkirschp.free.fr</a:t>
            </a:r>
            <a:r>
              <a:rPr lang="fr-FR" sz="2800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Strategie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329642" cy="476886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Define a family of algorithms, encapsulate each one, and make them interchangeable. Strategy lets the algorithm vary independently from clients that use it</a:t>
            </a:r>
            <a:r>
              <a:rPr lang="fr-FR" dirty="0" smtClean="0"/>
              <a:t> » (Gamma et al., 94)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 principaux</a:t>
            </a:r>
          </a:p>
          <a:p>
            <a:pPr lvl="1"/>
            <a:r>
              <a:rPr lang="fr-FR" dirty="0" smtClean="0"/>
              <a:t>Stratégie (</a:t>
            </a:r>
            <a:r>
              <a:rPr lang="fr-FR" i="1" dirty="0" err="1" smtClean="0"/>
              <a:t>Strategy</a:t>
            </a:r>
            <a:r>
              <a:rPr lang="fr-FR" dirty="0" smtClean="0"/>
              <a:t>) et contexte (</a:t>
            </a:r>
            <a:r>
              <a:rPr lang="fr-FR" i="1" dirty="0" err="1" smtClean="0"/>
              <a:t>Context</a:t>
            </a:r>
            <a:r>
              <a:rPr lang="fr-FR" dirty="0" smtClean="0"/>
              <a:t>)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Application</a:t>
            </a:r>
          </a:p>
          <a:p>
            <a:pPr lvl="1"/>
            <a:r>
              <a:rPr lang="fr-FR" dirty="0" smtClean="0"/>
              <a:t>Plusieurs classes (stratégies) qui diffèrent seulement par leur comportement </a:t>
            </a:r>
          </a:p>
          <a:p>
            <a:pPr lvl="1"/>
            <a:r>
              <a:rPr lang="fr-FR" dirty="0" smtClean="0"/>
              <a:t>Prévient l’exposition d’algorithmes et de structures de données complexes</a:t>
            </a:r>
          </a:p>
          <a:p>
            <a:pPr lvl="1"/>
            <a:endParaRPr lang="fr-FR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4893" y="3686185"/>
            <a:ext cx="7144825" cy="2886087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pointers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/>
          <a:lstStyle/>
          <a:p>
            <a:r>
              <a:rPr lang="fr-FR" dirty="0" smtClean="0"/>
              <a:t>Quelques sites utiles sur les design patterns</a:t>
            </a:r>
          </a:p>
          <a:p>
            <a:pPr lvl="1"/>
            <a:r>
              <a:rPr lang="fr-FR" sz="2400" dirty="0" smtClean="0">
                <a:hlinkClick r:id="rId2"/>
              </a:rPr>
              <a:t>http://userpages.umbc.edu/~tarr/dp/fall00/cs491.html</a:t>
            </a:r>
            <a:endParaRPr lang="fr-FR" sz="2400" dirty="0" smtClean="0"/>
          </a:p>
          <a:p>
            <a:pPr lvl="1"/>
            <a:r>
              <a:rPr lang="fr-FR" sz="2400" dirty="0" smtClean="0">
                <a:hlinkClick r:id="rId3"/>
              </a:rPr>
              <a:t>http://www.javacamp.org/designPattern/</a:t>
            </a:r>
            <a:r>
              <a:rPr lang="fr-FR" sz="2400" dirty="0" smtClean="0"/>
              <a:t> </a:t>
            </a:r>
          </a:p>
          <a:p>
            <a:pPr lvl="1"/>
            <a:r>
              <a:rPr lang="fr-FR" sz="2400" dirty="0" smtClean="0">
                <a:hlinkClick r:id="rId4"/>
              </a:rPr>
              <a:t>http://www.esiee.fr/~bureaud/Unites/In413/in413.htm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57298"/>
            <a:ext cx="8401080" cy="478634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Model – </a:t>
            </a:r>
            <a:r>
              <a:rPr lang="fr-FR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>
                <a:solidFill>
                  <a:schemeClr val="tx2"/>
                </a:solidFill>
              </a:rPr>
              <a:t> – Control</a:t>
            </a:r>
            <a:r>
              <a:rPr lang="fr-FR" dirty="0" smtClean="0"/>
              <a:t>  (MVC)</a:t>
            </a:r>
          </a:p>
          <a:p>
            <a:r>
              <a:rPr lang="fr-FR" dirty="0" smtClean="0"/>
              <a:t>Origines aux années 80</a:t>
            </a:r>
          </a:p>
          <a:p>
            <a:pPr lvl="1"/>
            <a:r>
              <a:rPr lang="fr-FR" dirty="0" smtClean="0"/>
              <a:t>Développement d’interfaces en </a:t>
            </a:r>
            <a:r>
              <a:rPr lang="fr-FR" dirty="0" err="1" smtClean="0">
                <a:solidFill>
                  <a:schemeClr val="tx2"/>
                </a:solidFill>
              </a:rPr>
              <a:t>Smalltalk</a:t>
            </a:r>
            <a:endParaRPr lang="fr-FR" dirty="0" smtClean="0">
              <a:solidFill>
                <a:schemeClr val="tx2"/>
              </a:solidFill>
            </a:endParaRPr>
          </a:p>
          <a:p>
            <a:r>
              <a:rPr lang="fr-FR" dirty="0" smtClean="0"/>
              <a:t>Objectif : 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Séparation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 et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application</a:t>
            </a:r>
            <a:r>
              <a:rPr lang="fr-FR" dirty="0" smtClean="0"/>
              <a:t> (métier)</a:t>
            </a:r>
          </a:p>
          <a:p>
            <a:pPr lvl="1"/>
            <a:r>
              <a:rPr lang="fr-FR" dirty="0" smtClean="0"/>
              <a:t>Modifications dans</a:t>
            </a:r>
            <a:br>
              <a:rPr lang="fr-FR" dirty="0" smtClean="0"/>
            </a:br>
            <a:r>
              <a:rPr lang="fr-FR" dirty="0" smtClean="0"/>
              <a:t>un élément n’entraine </a:t>
            </a:r>
            <a:br>
              <a:rPr lang="fr-FR" dirty="0" smtClean="0"/>
            </a:br>
            <a:r>
              <a:rPr lang="fr-FR" dirty="0" smtClean="0"/>
              <a:t>pas des modifications </a:t>
            </a:r>
            <a:br>
              <a:rPr lang="fr-FR" dirty="0" smtClean="0"/>
            </a:br>
            <a:r>
              <a:rPr lang="fr-FR" dirty="0" smtClean="0"/>
              <a:t>sur les autres 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429388" y="6334804"/>
            <a:ext cx="27146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</a:t>
            </a:r>
          </a:p>
          <a:p>
            <a:r>
              <a:rPr lang="fr-FR" sz="1400" dirty="0" smtClean="0"/>
              <a:t>Gamma </a:t>
            </a:r>
            <a:r>
              <a:rPr lang="fr-FR" sz="1400" i="1" dirty="0" smtClean="0"/>
              <a:t>et al.  Design patterns</a:t>
            </a:r>
            <a:r>
              <a:rPr lang="fr-FR" sz="1400" dirty="0" smtClean="0"/>
              <a:t>, 94</a:t>
            </a:r>
            <a:endParaRPr lang="fr-FR" sz="1400" dirty="0"/>
          </a:p>
        </p:txBody>
      </p:sp>
      <p:pic>
        <p:nvPicPr>
          <p:cNvPr id="3074" name="Picture 2" descr="C:\Users\kirsch\Documents\Manu\Paris\MIAGE\IHM-INF2 (ISI5)\images\MVC-GoF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824523"/>
            <a:ext cx="4874974" cy="353343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500066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Éléments (participants) :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Model</a:t>
            </a:r>
            <a:r>
              <a:rPr lang="fr-FR" dirty="0" smtClean="0"/>
              <a:t> : 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application object</a:t>
            </a:r>
            <a:r>
              <a:rPr lang="fr-FR" dirty="0" smtClean="0"/>
              <a:t> » (Gamma et al., 94)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the domain-specific software simulation or implementation of the application’s central structure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/>
            <a:r>
              <a:rPr lang="fr-FR" b="1" dirty="0" smtClean="0">
                <a:solidFill>
                  <a:srgbClr val="7030A0"/>
                </a:solidFill>
              </a:rPr>
              <a:t>Les composants qui font réellement le travail  (métier)</a:t>
            </a:r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«</a:t>
            </a:r>
            <a:r>
              <a:rPr lang="en-US" dirty="0" smtClean="0"/>
              <a:t> </a:t>
            </a:r>
            <a:r>
              <a:rPr lang="en-US" i="1" dirty="0" smtClean="0"/>
              <a:t>screen presentation</a:t>
            </a:r>
            <a:r>
              <a:rPr lang="fr-FR" dirty="0" smtClean="0"/>
              <a:t> » (Gamma et al., 94)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views deal with everything graphical</a:t>
            </a:r>
            <a:r>
              <a:rPr lang="fr-FR" dirty="0" smtClean="0"/>
              <a:t>: </a:t>
            </a:r>
            <a:r>
              <a:rPr lang="en-US" i="1" dirty="0" smtClean="0"/>
              <a:t>they request data from their model and display the data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/>
            <a:r>
              <a:rPr lang="fr-FR" b="1" dirty="0" smtClean="0">
                <a:solidFill>
                  <a:srgbClr val="7030A0"/>
                </a:solidFill>
              </a:rPr>
              <a:t>La représentation graphique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Controller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the way user interface reacts to user input</a:t>
            </a:r>
            <a:r>
              <a:rPr lang="fr-FR" dirty="0" smtClean="0"/>
              <a:t> » (Gamma et al., 94)</a:t>
            </a:r>
          </a:p>
          <a:p>
            <a:pPr lvl="2"/>
            <a:r>
              <a:rPr lang="fr-FR" dirty="0" smtClean="0"/>
              <a:t>« </a:t>
            </a:r>
            <a:r>
              <a:rPr lang="en-US" i="1" dirty="0" smtClean="0"/>
              <a:t>controllers […] provide the interface between the model with its associated views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/>
            <a:r>
              <a:rPr lang="fr-FR" b="1" dirty="0" smtClean="0">
                <a:solidFill>
                  <a:srgbClr val="7030A0"/>
                </a:solidFill>
              </a:rPr>
              <a:t>Le lien entre la vue et le modèle</a:t>
            </a:r>
          </a:p>
          <a:p>
            <a:pPr lvl="2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Modèle MVC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Division du travail entre le modèle, la vue et le contrôle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 modèle représente les données et la logique métier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 modèle peut être représenté visuellement de différentes manières, par différentes vues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Les vues doivent être synchronisées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Les modes d’interaction peuvent changer en fonction de la vue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Le modèle est totalement indépendant des pairs vue/contrôle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À chaque vue correspond un contrôle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Un modèle peut avoir plusieurs pairs vue / contrôle 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La vue doit assurer que la présentation suit l’état du modèle</a:t>
            </a:r>
            <a:r>
              <a:rPr lang="fr-FR" sz="2400" dirty="0" smtClean="0"/>
              <a:t>  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Si l’état du modèle change, celui-ci doit notifier les pairs vue / contrôle</a:t>
            </a:r>
          </a:p>
          <a:p>
            <a:pPr lvl="1">
              <a:spcBef>
                <a:spcPts val="0"/>
              </a:spcBef>
            </a:pPr>
            <a:r>
              <a:rPr lang="fr-FR" sz="2000" dirty="0" smtClean="0"/>
              <a:t>Les modifications sur l’état du modèle impliquent la mise à jour de la vue</a:t>
            </a:r>
          </a:p>
          <a:p>
            <a:pPr>
              <a:spcBef>
                <a:spcPts val="6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Mécanisme de </a:t>
            </a:r>
            <a:r>
              <a:rPr lang="fr-FR" sz="2400" b="1" i="1" dirty="0" err="1" smtClean="0">
                <a:solidFill>
                  <a:schemeClr val="tx2"/>
                </a:solidFill>
              </a:rPr>
              <a:t>subscribe</a:t>
            </a:r>
            <a:r>
              <a:rPr lang="fr-FR" sz="2400" b="1" i="1" dirty="0" smtClean="0">
                <a:solidFill>
                  <a:schemeClr val="tx2"/>
                </a:solidFill>
              </a:rPr>
              <a:t>/</a:t>
            </a:r>
            <a:r>
              <a:rPr lang="fr-FR" sz="2400" b="1" i="1" dirty="0" err="1" smtClean="0">
                <a:solidFill>
                  <a:schemeClr val="tx2"/>
                </a:solidFill>
              </a:rPr>
              <a:t>notify</a:t>
            </a:r>
            <a:r>
              <a:rPr lang="fr-FR" sz="2400" b="1" i="1" dirty="0" smtClean="0">
                <a:solidFill>
                  <a:schemeClr val="tx2"/>
                </a:solidFill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</a:rPr>
              <a:t>entre les éléments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r>
              <a:rPr lang="fr-FR" dirty="0" smtClean="0"/>
              <a:t>MVC par Sun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Picture 2" descr="C:\Users\kirsch\Documents\Manu\Paris\MIAGE\IHM-INF2 (ISI5)\images\mvc-structure-gener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28710"/>
            <a:ext cx="7072362" cy="495065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528" y="6334804"/>
            <a:ext cx="5143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Java </a:t>
            </a:r>
            <a:r>
              <a:rPr lang="fr-FR" sz="1400" dirty="0" err="1" smtClean="0"/>
              <a:t>BluePrints</a:t>
            </a:r>
            <a:r>
              <a:rPr lang="fr-FR" sz="1400" dirty="0" smtClean="0"/>
              <a:t>, </a:t>
            </a:r>
            <a:r>
              <a:rPr lang="fr-FR" sz="1400" i="1" dirty="0" smtClean="0"/>
              <a:t>Model-</a:t>
            </a:r>
            <a:r>
              <a:rPr lang="fr-FR" sz="1400" i="1" dirty="0" err="1" smtClean="0"/>
              <a:t>View</a:t>
            </a:r>
            <a:r>
              <a:rPr lang="fr-FR" sz="1400" i="1" dirty="0" smtClean="0"/>
              <a:t>-Controller </a:t>
            </a:r>
            <a:r>
              <a:rPr lang="fr-FR" sz="1400" dirty="0" smtClean="0"/>
              <a:t>http://java.sun.com/blueprints/patterns/MVC-detailed.html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MVC par Sun</a:t>
            </a:r>
            <a:endParaRPr lang="fr-F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By applying the Model-View-Controller (MVC) architecture […], you </a:t>
            </a:r>
            <a:r>
              <a:rPr lang="en-US" i="1" dirty="0" smtClean="0">
                <a:solidFill>
                  <a:schemeClr val="tx2"/>
                </a:solidFill>
              </a:rPr>
              <a:t>separate</a:t>
            </a:r>
            <a:r>
              <a:rPr lang="en-US" i="1" dirty="0" smtClean="0"/>
              <a:t> core </a:t>
            </a:r>
            <a:r>
              <a:rPr lang="en-US" b="1" i="1" dirty="0" smtClean="0">
                <a:solidFill>
                  <a:schemeClr val="tx2"/>
                </a:solidFill>
              </a:rPr>
              <a:t>business model </a:t>
            </a:r>
            <a:r>
              <a:rPr lang="en-US" i="1" dirty="0" smtClean="0"/>
              <a:t>functionality from the </a:t>
            </a:r>
            <a:r>
              <a:rPr lang="en-US" b="1" i="1" dirty="0" smtClean="0">
                <a:solidFill>
                  <a:schemeClr val="tx2"/>
                </a:solidFill>
              </a:rPr>
              <a:t>presentation</a:t>
            </a:r>
            <a:r>
              <a:rPr lang="en-US" i="1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control logic </a:t>
            </a:r>
            <a:r>
              <a:rPr lang="en-US" i="1" dirty="0" smtClean="0"/>
              <a:t>that uses this functionality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Model</a:t>
            </a:r>
            <a:r>
              <a:rPr lang="en-US" i="1" dirty="0" smtClean="0"/>
              <a:t> - The model </a:t>
            </a:r>
            <a:r>
              <a:rPr lang="en-US" i="1" dirty="0" smtClean="0">
                <a:solidFill>
                  <a:srgbClr val="7030A0"/>
                </a:solidFill>
              </a:rPr>
              <a:t>represents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enterprise data </a:t>
            </a:r>
            <a:r>
              <a:rPr lang="en-US" i="1" dirty="0" smtClean="0"/>
              <a:t>and the </a:t>
            </a:r>
            <a:r>
              <a:rPr lang="en-US" i="1" dirty="0" smtClean="0">
                <a:solidFill>
                  <a:srgbClr val="7030A0"/>
                </a:solidFill>
              </a:rPr>
              <a:t>business rules </a:t>
            </a:r>
            <a:r>
              <a:rPr lang="en-US" i="1" dirty="0" smtClean="0"/>
              <a:t>that govern access to and updates of this data.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View</a:t>
            </a:r>
            <a:r>
              <a:rPr lang="en-US" i="1" dirty="0" smtClean="0"/>
              <a:t> -The view </a:t>
            </a:r>
            <a:r>
              <a:rPr lang="en-US" i="1" dirty="0" smtClean="0">
                <a:solidFill>
                  <a:srgbClr val="7030A0"/>
                </a:solidFill>
              </a:rPr>
              <a:t>renders</a:t>
            </a:r>
            <a:r>
              <a:rPr lang="en-US" i="1" dirty="0" smtClean="0"/>
              <a:t> the contents of a model.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i="1" dirty="0" smtClean="0">
                <a:solidFill>
                  <a:schemeClr val="tx2"/>
                </a:solidFill>
              </a:rPr>
              <a:t>Controller</a:t>
            </a:r>
            <a:r>
              <a:rPr lang="en-US" i="1" dirty="0" smtClean="0"/>
              <a:t> - The controller </a:t>
            </a:r>
            <a:r>
              <a:rPr lang="en-US" i="1" dirty="0" smtClean="0">
                <a:solidFill>
                  <a:srgbClr val="7030A0"/>
                </a:solidFill>
              </a:rPr>
              <a:t>translates interactions </a:t>
            </a:r>
            <a:r>
              <a:rPr lang="en-US" i="1" dirty="0" smtClean="0"/>
              <a:t>with the view into actions to be performed by the model.</a:t>
            </a:r>
            <a:endParaRPr lang="fr-FR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4000528" y="6334804"/>
            <a:ext cx="5143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Source</a:t>
            </a:r>
            <a:r>
              <a:rPr lang="fr-FR" sz="1400" dirty="0" smtClean="0"/>
              <a:t> : Java </a:t>
            </a:r>
            <a:r>
              <a:rPr lang="fr-FR" sz="1400" dirty="0" err="1" smtClean="0"/>
              <a:t>BluePrints</a:t>
            </a:r>
            <a:r>
              <a:rPr lang="fr-FR" sz="1400" dirty="0" smtClean="0"/>
              <a:t>, </a:t>
            </a:r>
            <a:r>
              <a:rPr lang="fr-FR" sz="1400" i="1" dirty="0" smtClean="0"/>
              <a:t>Model-</a:t>
            </a:r>
            <a:r>
              <a:rPr lang="fr-FR" sz="1400" i="1" dirty="0" err="1" smtClean="0"/>
              <a:t>View</a:t>
            </a:r>
            <a:r>
              <a:rPr lang="fr-FR" sz="1400" i="1" dirty="0" smtClean="0"/>
              <a:t>-Controller </a:t>
            </a:r>
            <a:r>
              <a:rPr lang="fr-FR" sz="1400" dirty="0" smtClean="0"/>
              <a:t>http://java.sun.com/blueprints/patterns/MVC-detailed.html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22"/>
            <a:ext cx="7186634" cy="1143000"/>
          </a:xfrm>
        </p:spPr>
        <p:txBody>
          <a:bodyPr/>
          <a:lstStyle/>
          <a:p>
            <a:r>
              <a:rPr lang="fr-FR" sz="4000" dirty="0" smtClean="0"/>
              <a:t>Une application selon MVC</a:t>
            </a:r>
            <a:endParaRPr lang="fr-FR" sz="4000" dirty="0"/>
          </a:p>
        </p:txBody>
      </p:sp>
      <p:pic>
        <p:nvPicPr>
          <p:cNvPr id="7" name="Content Placeholder 6" descr="MVCClass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285992"/>
            <a:ext cx="6407144" cy="271464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 rot="19946260">
            <a:off x="587164" y="3917167"/>
            <a:ext cx="16056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Apparence 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 rot="19946260">
            <a:off x="3769887" y="4619081"/>
            <a:ext cx="2169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Comportement 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 rot="2115432">
            <a:off x="6775043" y="3778663"/>
            <a:ext cx="131497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400" dirty="0" smtClean="0"/>
              <a:t>Contenu </a:t>
            </a:r>
            <a:endParaRPr lang="fr-FR" sz="2400" dirty="0"/>
          </a:p>
        </p:txBody>
      </p:sp>
      <p:sp>
        <p:nvSpPr>
          <p:cNvPr id="12" name="Left-Up Arrow 11"/>
          <p:cNvSpPr/>
          <p:nvPr/>
        </p:nvSpPr>
        <p:spPr>
          <a:xfrm rot="10800000">
            <a:off x="4071934" y="1500174"/>
            <a:ext cx="857256" cy="1000132"/>
          </a:xfrm>
          <a:prstGeom prst="leftUpArrow">
            <a:avLst>
              <a:gd name="adj1" fmla="val 15285"/>
              <a:gd name="adj2" fmla="val 27429"/>
              <a:gd name="adj3" fmla="val 2985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000628" y="1357298"/>
            <a:ext cx="394018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model = new Model();</a:t>
            </a:r>
          </a:p>
          <a:p>
            <a:r>
              <a:rPr lang="fr-FR" sz="2000" dirty="0" err="1" smtClean="0"/>
              <a:t>controller</a:t>
            </a:r>
            <a:r>
              <a:rPr lang="fr-FR" sz="2000" dirty="0" smtClean="0"/>
              <a:t> = new Controller (model);</a:t>
            </a:r>
          </a:p>
          <a:p>
            <a:r>
              <a:rPr lang="fr-FR" sz="2000" dirty="0" err="1" smtClean="0"/>
              <a:t>view</a:t>
            </a:r>
            <a:r>
              <a:rPr lang="fr-FR" sz="2000" dirty="0" smtClean="0"/>
              <a:t> = new </a:t>
            </a:r>
            <a:r>
              <a:rPr lang="fr-FR" sz="2000" dirty="0" err="1" smtClean="0"/>
              <a:t>View</a:t>
            </a:r>
            <a:r>
              <a:rPr lang="fr-FR" sz="2000" dirty="0" smtClean="0"/>
              <a:t> (</a:t>
            </a:r>
            <a:r>
              <a:rPr lang="fr-FR" sz="2000" dirty="0" err="1" smtClean="0"/>
              <a:t>controller</a:t>
            </a:r>
            <a:r>
              <a:rPr lang="fr-FR" sz="2000" dirty="0" smtClean="0"/>
              <a:t>);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2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71414"/>
            <a:ext cx="7400948" cy="1143000"/>
          </a:xfrm>
        </p:spPr>
        <p:txBody>
          <a:bodyPr/>
          <a:lstStyle/>
          <a:p>
            <a:r>
              <a:rPr lang="fr-FR" dirty="0" smtClean="0"/>
              <a:t>Une application selon MVC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13" name="Picture 12" descr="MVCClass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4"/>
            <a:ext cx="6031260" cy="4724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7435" y="1219786"/>
            <a:ext cx="47951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Model </a:t>
            </a:r>
            <a:r>
              <a:rPr lang="fr-FR" dirty="0" err="1" smtClean="0"/>
              <a:t>model</a:t>
            </a:r>
            <a:r>
              <a:rPr lang="fr-FR" dirty="0" smtClean="0"/>
              <a:t> = new Model();</a:t>
            </a:r>
          </a:p>
          <a:p>
            <a:r>
              <a:rPr lang="fr-FR" dirty="0" smtClean="0"/>
              <a:t>Controller </a:t>
            </a:r>
            <a:r>
              <a:rPr lang="fr-FR" dirty="0" err="1" smtClean="0"/>
              <a:t>controller</a:t>
            </a:r>
            <a:r>
              <a:rPr lang="fr-FR" dirty="0" smtClean="0"/>
              <a:t> = new Controller_1 (model);</a:t>
            </a:r>
          </a:p>
          <a:p>
            <a:r>
              <a:rPr lang="fr-FR" dirty="0" err="1" smtClean="0"/>
              <a:t>View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= new View_1 (</a:t>
            </a:r>
            <a:r>
              <a:rPr lang="fr-FR" dirty="0" err="1" smtClean="0"/>
              <a:t>controller</a:t>
            </a:r>
            <a:r>
              <a:rPr lang="fr-FR" dirty="0" smtClean="0"/>
              <a:t>);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Avantages MVC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Évolution / réutilisation </a:t>
            </a:r>
          </a:p>
          <a:p>
            <a:r>
              <a:rPr lang="fr-FR" dirty="0" smtClean="0"/>
              <a:t>Possibilité d’avoir différentes représentations </a:t>
            </a:r>
          </a:p>
          <a:p>
            <a:pPr lvl="1"/>
            <a:r>
              <a:rPr lang="fr-FR" dirty="0" smtClean="0"/>
              <a:t>Une même application sur multiples plateformes </a:t>
            </a:r>
          </a:p>
          <a:p>
            <a:r>
              <a:rPr lang="fr-FR" dirty="0" smtClean="0"/>
              <a:t>Changement dynamique de la représentation et du comportement devient possible</a:t>
            </a:r>
          </a:p>
          <a:p>
            <a:pPr lvl="1"/>
            <a:r>
              <a:rPr lang="fr-FR" dirty="0" smtClean="0"/>
              <a:t>Multi-modalité </a:t>
            </a:r>
          </a:p>
          <a:p>
            <a:r>
              <a:rPr lang="fr-FR" dirty="0" smtClean="0"/>
              <a:t>Adaptation  / Personnalisation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Présentation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Contenu prévisionnel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Programmation Orientée Objets</a:t>
            </a:r>
          </a:p>
          <a:p>
            <a:pPr lvl="1"/>
            <a:r>
              <a:rPr lang="fr-FR" dirty="0" smtClean="0"/>
              <a:t>Révision concepts de base (classe, objet, héritage, polymorphisme…)</a:t>
            </a:r>
          </a:p>
          <a:p>
            <a:r>
              <a:rPr lang="fr-FR" dirty="0" smtClean="0"/>
              <a:t>Structures des données en Java</a:t>
            </a:r>
          </a:p>
          <a:p>
            <a:pPr lvl="1"/>
            <a:r>
              <a:rPr lang="fr-FR" dirty="0" err="1" smtClean="0"/>
              <a:t>Array</a:t>
            </a:r>
            <a:r>
              <a:rPr lang="fr-FR" dirty="0" smtClean="0"/>
              <a:t>, List, </a:t>
            </a:r>
            <a:r>
              <a:rPr lang="fr-FR" dirty="0" err="1" smtClean="0"/>
              <a:t>Map</a:t>
            </a:r>
            <a:r>
              <a:rPr lang="fr-FR" dirty="0" smtClean="0"/>
              <a:t>, Set… </a:t>
            </a:r>
          </a:p>
          <a:p>
            <a:r>
              <a:rPr lang="fr-FR" dirty="0" smtClean="0"/>
              <a:t>Traitement d’exceptions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AWT &amp; Swing 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Design patterns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2-</a:t>
            </a:r>
            <a:r>
              <a:rPr lang="fr-FR" dirty="0" err="1" smtClean="0"/>
              <a:t>tier</a:t>
            </a:r>
            <a:r>
              <a:rPr lang="fr-FR" dirty="0" smtClean="0"/>
              <a:t> et 3-</a:t>
            </a:r>
            <a:r>
              <a:rPr lang="fr-FR" dirty="0" err="1" smtClean="0"/>
              <a:t>tier</a:t>
            </a:r>
            <a:endParaRPr lang="fr-FR" dirty="0" smtClean="0"/>
          </a:p>
          <a:p>
            <a:r>
              <a:rPr lang="fr-FR" dirty="0" smtClean="0"/>
              <a:t>Accès aux bases des données en Java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0369-DB35-4000-A9B7-081CEA79C39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Gestionnaire de volume</a:t>
            </a:r>
          </a:p>
          <a:p>
            <a:pPr lvl="1"/>
            <a:r>
              <a:rPr lang="fr-FR" dirty="0" smtClean="0"/>
              <a:t>Modèle : un volume stocké</a:t>
            </a:r>
          </a:p>
          <a:p>
            <a:pPr lvl="1"/>
            <a:r>
              <a:rPr lang="fr-FR" dirty="0" smtClean="0"/>
              <a:t>Vue : différents indicateurs de ce volume</a:t>
            </a:r>
          </a:p>
          <a:p>
            <a:pPr lvl="1"/>
            <a:r>
              <a:rPr lang="fr-FR" dirty="0" smtClean="0"/>
              <a:t>Contrôle : différents contrôle selon le type de vue</a:t>
            </a:r>
          </a:p>
          <a:p>
            <a:pPr lvl="1"/>
            <a:endParaRPr lang="fr-FR" dirty="0" smtClean="0"/>
          </a:p>
          <a:p>
            <a:r>
              <a:rPr lang="fr-FR" sz="2600" dirty="0" smtClean="0"/>
              <a:t>Inspiré de l’exemple de Baptiste </a:t>
            </a:r>
            <a:r>
              <a:rPr lang="fr-FR" sz="2600" dirty="0" err="1" smtClean="0"/>
              <a:t>Wicht</a:t>
            </a:r>
            <a:r>
              <a:rPr lang="fr-FR" sz="2600" dirty="0" smtClean="0"/>
              <a:t>, « Implémentation du pattern MVC » sur Developpez.com</a:t>
            </a:r>
          </a:p>
          <a:p>
            <a:pPr lvl="1"/>
            <a:r>
              <a:rPr lang="fr-FR" sz="2200" dirty="0" smtClean="0">
                <a:hlinkClick r:id="rId2"/>
              </a:rPr>
              <a:t>http://baptiste-wicht.developpez.com/tutoriel/conception/mvc/</a:t>
            </a:r>
            <a:r>
              <a:rPr lang="fr-FR" sz="2200" dirty="0" smtClean="0"/>
              <a:t>  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9144032" cy="641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interactions</a:t>
            </a:r>
            <a:endParaRPr lang="fr-F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BC04-5266-419A-B9E8-0135D95A1CE2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38" y="1785926"/>
            <a:ext cx="8977356" cy="34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/>
          <a:lstStyle/>
          <a:p>
            <a:r>
              <a:rPr lang="fr-FR" dirty="0" smtClean="0"/>
              <a:t>Exemple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57245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714876" y="1357298"/>
            <a:ext cx="1214446" cy="192880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57496"/>
            <a:ext cx="5724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500570"/>
            <a:ext cx="57245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14282" y="1000108"/>
            <a:ext cx="1214446" cy="178595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00166" y="1857364"/>
            <a:ext cx="1214446" cy="78579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43174" y="1357298"/>
            <a:ext cx="2071702" cy="785794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 modèle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VolumeModel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/>
              <a:t>int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7030A0"/>
                </a:solidFill>
              </a:rPr>
              <a:t>volume</a:t>
            </a:r>
            <a:r>
              <a:rPr lang="fr-FR" sz="2000" dirty="0" smtClean="0"/>
              <a:t> : le volume stocké</a:t>
            </a:r>
          </a:p>
          <a:p>
            <a:pPr lvl="1"/>
            <a:r>
              <a:rPr lang="fr-FR" sz="2000" dirty="0" err="1" smtClean="0"/>
              <a:t>EventListenerList</a:t>
            </a:r>
            <a:r>
              <a:rPr lang="fr-FR" sz="2000" dirty="0" smtClean="0"/>
              <a:t>  </a:t>
            </a:r>
            <a:r>
              <a:rPr lang="fr-FR" sz="2000" dirty="0" err="1" smtClean="0">
                <a:solidFill>
                  <a:srgbClr val="7030A0"/>
                </a:solidFill>
              </a:rPr>
              <a:t>listeners</a:t>
            </a:r>
            <a:r>
              <a:rPr lang="fr-FR" sz="2000" dirty="0" smtClean="0"/>
              <a:t> : les </a:t>
            </a:r>
            <a:r>
              <a:rPr lang="fr-FR" sz="2000" i="1" dirty="0" err="1" smtClean="0"/>
              <a:t>listeners</a:t>
            </a:r>
            <a:r>
              <a:rPr lang="fr-FR" sz="2000" dirty="0" smtClean="0"/>
              <a:t> abonnés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: 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getVolume</a:t>
            </a:r>
            <a:r>
              <a:rPr lang="fr-FR" sz="2000" dirty="0" smtClean="0"/>
              <a:t>  : récupère la valeur du volume 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setVolume</a:t>
            </a:r>
            <a:r>
              <a:rPr lang="fr-FR" sz="2000" dirty="0" smtClean="0"/>
              <a:t> : modifie la valeur du volume et déclenche </a:t>
            </a:r>
            <a:r>
              <a:rPr lang="fr-FR" sz="2000" i="1" dirty="0" err="1" smtClean="0"/>
              <a:t>fireVolumeChanged</a:t>
            </a:r>
            <a:endParaRPr lang="fr-FR" sz="2000" i="1" dirty="0" smtClean="0"/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fireVolumeChanged</a:t>
            </a:r>
            <a:r>
              <a:rPr lang="fr-FR" sz="2000" dirty="0" smtClean="0"/>
              <a:t> : notification des </a:t>
            </a:r>
            <a:r>
              <a:rPr lang="fr-FR" sz="2000" i="1" dirty="0" err="1" smtClean="0"/>
              <a:t>listeners</a:t>
            </a:r>
            <a:r>
              <a:rPr lang="fr-FR" sz="2000" dirty="0" smtClean="0"/>
              <a:t> 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addVolumeListener</a:t>
            </a:r>
            <a:r>
              <a:rPr lang="fr-FR" sz="2000" dirty="0" smtClean="0"/>
              <a:t> / </a:t>
            </a:r>
            <a:r>
              <a:rPr lang="fr-FR" sz="2000" dirty="0" err="1" smtClean="0">
                <a:solidFill>
                  <a:srgbClr val="7030A0"/>
                </a:solidFill>
              </a:rPr>
              <a:t>removeVolumeListener</a:t>
            </a:r>
            <a:r>
              <a:rPr lang="fr-FR" sz="2000" dirty="0" smtClean="0"/>
              <a:t> : abonnement / désabonnement d’un </a:t>
            </a:r>
            <a:r>
              <a:rPr lang="fr-FR" sz="2000" i="1" dirty="0" err="1" smtClean="0"/>
              <a:t>listener</a:t>
            </a:r>
            <a:r>
              <a:rPr lang="fr-FR" sz="2000" dirty="0" smtClean="0"/>
              <a:t> </a:t>
            </a:r>
          </a:p>
          <a:p>
            <a:pPr lvl="1"/>
            <a:endParaRPr lang="fr-FR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142984"/>
            <a:ext cx="522985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357298"/>
            <a:ext cx="6657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019164"/>
            <a:ext cx="5274759" cy="183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Exemple : </a:t>
            </a:r>
            <a:br>
              <a:rPr lang="fr-FR" sz="3600" dirty="0" smtClean="0"/>
            </a:br>
            <a:r>
              <a:rPr lang="fr-FR" sz="3600" dirty="0" smtClean="0"/>
              <a:t>Les événements et les écouteurs </a:t>
            </a:r>
            <a:endParaRPr lang="fr-FR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6060" y="1535113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Événements déclenchés à chaque modification du modèle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6060" y="2174874"/>
            <a:ext cx="4183064" cy="4111645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VolumeChangedEvent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EventObject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/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newVolume</a:t>
            </a:r>
            <a:r>
              <a:rPr lang="fr-FR" sz="2200" dirty="0" smtClean="0"/>
              <a:t> : nouvelle valeur de modèle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Constructeur</a:t>
            </a:r>
            <a:r>
              <a:rPr lang="fr-FR" dirty="0" smtClean="0"/>
              <a:t>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VolumeChangedEvent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(Object source, </a:t>
            </a: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dirty="0" err="1" smtClean="0"/>
              <a:t>newVolume</a:t>
            </a:r>
            <a:r>
              <a:rPr lang="fr-FR" sz="2200" dirty="0" smtClean="0"/>
              <a:t>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getNewVolume</a:t>
            </a:r>
            <a:r>
              <a:rPr lang="fr-FR" sz="2200" dirty="0" smtClean="0"/>
              <a:t> : récupère le nouveau valeur du volume</a:t>
            </a:r>
          </a:p>
          <a:p>
            <a:pPr lvl="1"/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9381" y="1535113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/>
              <a:t>Écouteurs (</a:t>
            </a:r>
            <a:r>
              <a:rPr lang="fr-FR" dirty="0" err="1" smtClean="0"/>
              <a:t>listeners</a:t>
            </a:r>
            <a:r>
              <a:rPr lang="fr-FR" dirty="0" smtClean="0"/>
              <a:t>) abonnés aux événements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00561" y="2174875"/>
            <a:ext cx="4572033" cy="3951288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Interface </a:t>
            </a:r>
            <a:r>
              <a:rPr lang="fr-FR" b="1" dirty="0" err="1" smtClean="0">
                <a:solidFill>
                  <a:schemeClr val="tx2"/>
                </a:solidFill>
              </a:rPr>
              <a:t>VolumeModelListener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EventListener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/>
            <a:r>
              <a:rPr lang="fr-FR" dirty="0" err="1" smtClean="0">
                <a:solidFill>
                  <a:srgbClr val="7030A0"/>
                </a:solidFill>
              </a:rPr>
              <a:t>volumeChanged</a:t>
            </a:r>
            <a:r>
              <a:rPr lang="fr-FR" dirty="0" smtClean="0"/>
              <a:t> (</a:t>
            </a:r>
            <a:r>
              <a:rPr lang="fr-FR" dirty="0" err="1" smtClean="0"/>
              <a:t>VolumeChangedEvent</a:t>
            </a:r>
            <a:r>
              <a:rPr lang="fr-FR" dirty="0" smtClean="0"/>
              <a:t> </a:t>
            </a:r>
            <a:r>
              <a:rPr lang="fr-FR" dirty="0" err="1" smtClean="0"/>
              <a:t>event</a:t>
            </a:r>
            <a:r>
              <a:rPr lang="fr-FR" dirty="0" smtClean="0"/>
              <a:t>) : </a:t>
            </a:r>
            <a:r>
              <a:rPr lang="fr-FR" i="1" dirty="0" smtClean="0"/>
              <a:t>notification</a:t>
            </a:r>
            <a:r>
              <a:rPr lang="fr-FR" dirty="0" smtClean="0"/>
              <a:t> occurrence de l’événement 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9816" y="4500569"/>
            <a:ext cx="4902778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5143512"/>
            <a:ext cx="7345122" cy="69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le contrôleur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</a:rPr>
              <a:t>Classe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VolumeController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/>
              <a:t>VolumeModel</a:t>
            </a:r>
            <a:r>
              <a:rPr lang="fr-FR" sz="2000" dirty="0" smtClean="0"/>
              <a:t> </a:t>
            </a:r>
            <a:r>
              <a:rPr lang="fr-FR" sz="2000" b="1" dirty="0" smtClean="0">
                <a:solidFill>
                  <a:srgbClr val="7030A0"/>
                </a:solidFill>
              </a:rPr>
              <a:t>model</a:t>
            </a:r>
            <a:r>
              <a:rPr lang="fr-FR" sz="2000" dirty="0" smtClean="0"/>
              <a:t> : le lien vers le </a:t>
            </a:r>
            <a:r>
              <a:rPr lang="fr-FR" sz="2000" i="1" dirty="0" smtClean="0"/>
              <a:t>modèle</a:t>
            </a:r>
          </a:p>
          <a:p>
            <a:pPr lvl="1"/>
            <a:r>
              <a:rPr lang="fr-FR" sz="2000" dirty="0" smtClean="0"/>
              <a:t>List&lt;</a:t>
            </a:r>
            <a:r>
              <a:rPr lang="fr-FR" sz="2000" dirty="0" err="1" smtClean="0"/>
              <a:t>VolumeView</a:t>
            </a:r>
            <a:r>
              <a:rPr lang="fr-FR" sz="2000" dirty="0" smtClean="0"/>
              <a:t>&gt; </a:t>
            </a:r>
            <a:r>
              <a:rPr lang="fr-FR" sz="2000" dirty="0" err="1" smtClean="0">
                <a:solidFill>
                  <a:srgbClr val="7030A0"/>
                </a:solidFill>
              </a:rPr>
              <a:t>views</a:t>
            </a:r>
            <a:r>
              <a:rPr lang="fr-FR" sz="2000" dirty="0" smtClean="0"/>
              <a:t> : ensemble de </a:t>
            </a:r>
            <a:r>
              <a:rPr lang="fr-FR" sz="2000" i="1" dirty="0" smtClean="0"/>
              <a:t>vues</a:t>
            </a:r>
            <a:r>
              <a:rPr lang="fr-FR" sz="2000" dirty="0" smtClean="0"/>
              <a:t> dont s’occupe le contrôler </a:t>
            </a: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getModel</a:t>
            </a:r>
            <a:r>
              <a:rPr lang="fr-FR" sz="2000" dirty="0" smtClean="0">
                <a:solidFill>
                  <a:srgbClr val="7030A0"/>
                </a:solidFill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</a:rPr>
              <a:t>setModel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displayViews</a:t>
            </a:r>
            <a:r>
              <a:rPr lang="fr-FR" sz="2000" dirty="0" smtClean="0">
                <a:solidFill>
                  <a:srgbClr val="7030A0"/>
                </a:solidFill>
              </a:rPr>
              <a:t> / </a:t>
            </a:r>
            <a:r>
              <a:rPr lang="fr-FR" sz="2000" dirty="0" err="1" smtClean="0">
                <a:solidFill>
                  <a:srgbClr val="7030A0"/>
                </a:solidFill>
              </a:rPr>
              <a:t>closeViews</a:t>
            </a:r>
            <a:endParaRPr lang="fr-FR" sz="2000" dirty="0" smtClean="0">
              <a:solidFill>
                <a:srgbClr val="7030A0"/>
              </a:solidFill>
            </a:endParaRP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addView</a:t>
            </a:r>
            <a:r>
              <a:rPr lang="fr-FR" sz="2000" b="1" dirty="0" smtClean="0">
                <a:solidFill>
                  <a:srgbClr val="7030A0"/>
                </a:solidFill>
              </a:rPr>
              <a:t> / </a:t>
            </a:r>
            <a:r>
              <a:rPr lang="fr-FR" sz="2000" b="1" dirty="0" err="1" smtClean="0">
                <a:solidFill>
                  <a:srgbClr val="7030A0"/>
                </a:solidFill>
              </a:rPr>
              <a:t>removeView</a:t>
            </a:r>
            <a:r>
              <a:rPr lang="fr-FR" sz="2000" b="1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ajoute / enlève une vue de la liste internet et  </a:t>
            </a:r>
            <a:r>
              <a:rPr lang="fr-FR" sz="2000" i="1" dirty="0" smtClean="0"/>
              <a:t>adonne</a:t>
            </a:r>
            <a:r>
              <a:rPr lang="fr-FR" sz="2000" dirty="0" smtClean="0"/>
              <a:t> / </a:t>
            </a:r>
            <a:r>
              <a:rPr lang="fr-FR" sz="2000" i="1" dirty="0" smtClean="0"/>
              <a:t>désabonne</a:t>
            </a:r>
            <a:r>
              <a:rPr lang="fr-FR" sz="2000" dirty="0" smtClean="0"/>
              <a:t> la vue au </a:t>
            </a:r>
            <a:r>
              <a:rPr lang="fr-FR" sz="2000" i="1" dirty="0" smtClean="0"/>
              <a:t>modèle </a:t>
            </a:r>
            <a:endParaRPr lang="fr-FR" sz="2000" i="1" dirty="0" smtClean="0">
              <a:solidFill>
                <a:srgbClr val="7030A0"/>
              </a:solidFill>
            </a:endParaRP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000" dirty="0" smtClean="0"/>
              <a:t> : informe le modèle lorsque les données ont été modifiées par l’utilisateur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52487"/>
            <a:ext cx="4060048" cy="1547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52" y="571480"/>
            <a:ext cx="3986228" cy="222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857364"/>
            <a:ext cx="4658179" cy="20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1643050"/>
            <a:ext cx="5652677" cy="76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la vue abstraite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Classe Abstract </a:t>
            </a:r>
            <a:r>
              <a:rPr lang="fr-FR" b="1" dirty="0" err="1" smtClean="0">
                <a:solidFill>
                  <a:schemeClr val="tx2"/>
                </a:solidFill>
              </a:rPr>
              <a:t>VolumeView</a:t>
            </a:r>
            <a:endParaRPr lang="fr-FR" b="1" dirty="0" smtClean="0">
              <a:solidFill>
                <a:schemeClr val="tx2"/>
              </a:solidFill>
            </a:endParaRPr>
          </a:p>
          <a:p>
            <a:r>
              <a:rPr lang="fr-FR" dirty="0" err="1" smtClean="0">
                <a:solidFill>
                  <a:schemeClr val="tx2"/>
                </a:solidFill>
              </a:rPr>
              <a:t>Implements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VolumeModelListener</a:t>
            </a:r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le contrôleur responsable par cette vue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Constructeurs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VolumeView</a:t>
            </a:r>
            <a:r>
              <a:rPr lang="fr-FR" b="1" dirty="0" smtClean="0">
                <a:solidFill>
                  <a:srgbClr val="7030A0"/>
                </a:solidFill>
              </a:rPr>
              <a:t>(</a:t>
            </a: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/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getController</a:t>
            </a:r>
            <a:endParaRPr lang="fr-FR" dirty="0" smtClean="0"/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display</a:t>
            </a:r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close</a:t>
            </a:r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setLocation</a:t>
            </a:r>
            <a:endParaRPr lang="fr-FR" dirty="0" smtClean="0"/>
          </a:p>
          <a:p>
            <a:pPr lvl="1"/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setSize</a:t>
            </a:r>
            <a:endParaRPr lang="fr-FR" dirty="0" smtClean="0"/>
          </a:p>
          <a:p>
            <a:pPr lvl="1"/>
            <a:r>
              <a:rPr lang="fr-FR" dirty="0" smtClean="0"/>
              <a:t>abstract Dimension </a:t>
            </a:r>
            <a:r>
              <a:rPr lang="fr-FR" dirty="0" err="1" smtClean="0"/>
              <a:t>getSize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Exemple : les vues concrètes  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Vue « passive » : uniquement visualisation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VolumeListView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fenêtre de visualisation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JList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jVolumeList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liste (</a:t>
            </a:r>
            <a:r>
              <a:rPr lang="fr-FR" sz="2000" dirty="0" err="1" smtClean="0"/>
              <a:t>JList</a:t>
            </a:r>
            <a:r>
              <a:rPr lang="fr-FR" sz="2000" dirty="0" smtClean="0"/>
              <a:t>) contenant l’historique du volume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DefaultListModel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jListModel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buildFrame</a:t>
            </a:r>
            <a:r>
              <a:rPr lang="fr-FR" sz="2000" dirty="0" smtClean="0"/>
              <a:t> : construction de la fenêtre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notification d’une modification dans le modèle (interface </a:t>
            </a:r>
            <a:r>
              <a:rPr lang="fr-FR" sz="20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736"/>
            <a:ext cx="11811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8019" y="1276370"/>
            <a:ext cx="61245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971526"/>
            <a:ext cx="6072198" cy="81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Exemple : les vues concrètes  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Vue « passive » : uniquement visualisation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VolumeProgressView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: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jFrame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fenêtre de visualisation</a:t>
            </a:r>
          </a:p>
          <a:p>
            <a:pPr lvl="1"/>
            <a:r>
              <a:rPr lang="fr-FR" sz="2000" dirty="0" err="1" smtClean="0">
                <a:solidFill>
                  <a:srgbClr val="7030A0"/>
                </a:solidFill>
              </a:rPr>
              <a:t>JProgressBar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err="1" smtClean="0">
                <a:solidFill>
                  <a:srgbClr val="7030A0"/>
                </a:solidFill>
              </a:rPr>
              <a:t>jProgress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barre de progression pour visualiser l’évolution du volume</a:t>
            </a:r>
            <a:endParaRPr lang="fr-FR" sz="20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buildFrame</a:t>
            </a:r>
            <a:r>
              <a:rPr lang="fr-FR" sz="2000" dirty="0" smtClean="0"/>
              <a:t> : construction de la fenêtre</a:t>
            </a:r>
          </a:p>
          <a:p>
            <a:pPr lvl="1"/>
            <a:r>
              <a:rPr lang="fr-FR" sz="20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000" dirty="0" smtClean="0">
                <a:solidFill>
                  <a:srgbClr val="7030A0"/>
                </a:solidFill>
              </a:rPr>
              <a:t> </a:t>
            </a:r>
            <a:r>
              <a:rPr lang="fr-FR" sz="2000" dirty="0" smtClean="0"/>
              <a:t>: notification d’une modification dans le modèle (interface </a:t>
            </a:r>
            <a:r>
              <a:rPr lang="fr-FR" sz="20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357298"/>
            <a:ext cx="11811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499" y="1857364"/>
            <a:ext cx="6510095" cy="48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4840303"/>
          </a:xfrm>
        </p:spPr>
        <p:txBody>
          <a:bodyPr>
            <a:normAutofit fontScale="92500" lnSpcReduction="20000"/>
          </a:bodyPr>
          <a:lstStyle/>
          <a:p>
            <a:r>
              <a:rPr lang="fr-FR" sz="2600" b="1" dirty="0" smtClean="0">
                <a:solidFill>
                  <a:schemeClr val="tx2"/>
                </a:solidFill>
              </a:rPr>
              <a:t>Définition d’un pattern :</a:t>
            </a:r>
          </a:p>
          <a:p>
            <a:pPr lvl="1" algn="ctr">
              <a:buNone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have been proved efficient and effective by the experienced developers</a:t>
            </a:r>
          </a:p>
          <a:p>
            <a:pPr lvl="1"/>
            <a:r>
              <a:rPr lang="fr-FR" sz="2400" dirty="0" smtClean="0"/>
              <a:t>Réutilisation d’un certain savoir faire</a:t>
            </a:r>
          </a:p>
          <a:p>
            <a:pPr lvl="1"/>
            <a:r>
              <a:rPr lang="fr-FR" sz="2400" dirty="0" smtClean="0"/>
              <a:t>Un problème récurrent pour lequel un décrit une solution reconnue </a:t>
            </a:r>
          </a:p>
          <a:p>
            <a:pPr lvl="1"/>
            <a:r>
              <a:rPr lang="fr-FR" sz="2400" dirty="0" smtClean="0"/>
              <a:t>Une règle en trois parties exprimant une relation entre un </a:t>
            </a:r>
            <a:r>
              <a:rPr lang="fr-FR" sz="2400" b="1" dirty="0" smtClean="0">
                <a:solidFill>
                  <a:srgbClr val="7030A0"/>
                </a:solidFill>
              </a:rPr>
              <a:t>contexte</a:t>
            </a:r>
            <a:r>
              <a:rPr lang="fr-FR" sz="2400" b="1" dirty="0" smtClean="0"/>
              <a:t> </a:t>
            </a:r>
            <a:r>
              <a:rPr lang="fr-FR" sz="2400" dirty="0" smtClean="0"/>
              <a:t>donné, un </a:t>
            </a:r>
            <a:r>
              <a:rPr lang="fr-FR" sz="2400" b="1" dirty="0" smtClean="0">
                <a:solidFill>
                  <a:srgbClr val="7030A0"/>
                </a:solidFill>
              </a:rPr>
              <a:t>problème récurrent </a:t>
            </a:r>
            <a:r>
              <a:rPr lang="fr-FR" sz="2400" b="1" dirty="0" smtClean="0"/>
              <a:t> </a:t>
            </a:r>
            <a:r>
              <a:rPr lang="fr-FR" sz="2400" dirty="0" smtClean="0"/>
              <a:t>dans ce contexte et une </a:t>
            </a:r>
            <a:r>
              <a:rPr lang="fr-FR" sz="2400" b="1" dirty="0" smtClean="0">
                <a:solidFill>
                  <a:srgbClr val="7030A0"/>
                </a:solidFill>
              </a:rPr>
              <a:t>solution</a:t>
            </a:r>
          </a:p>
          <a:p>
            <a:pPr lvl="1"/>
            <a:endParaRPr lang="fr-FR" sz="2400" b="1" dirty="0" smtClean="0">
              <a:solidFill>
                <a:srgbClr val="7030A0"/>
              </a:solidFill>
            </a:endParaRPr>
          </a:p>
          <a:p>
            <a:r>
              <a:rPr lang="fr-FR" sz="2600" dirty="0" smtClean="0"/>
              <a:t>Plusieurs types de patterns</a:t>
            </a:r>
            <a:endParaRPr lang="fr-FR" sz="1900" dirty="0" smtClean="0"/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Conception (Design Patterns)</a:t>
            </a:r>
          </a:p>
          <a:p>
            <a:pPr lvl="1"/>
            <a:r>
              <a:rPr lang="fr-FR" sz="2400" dirty="0" smtClean="0"/>
              <a:t>Architecturaux </a:t>
            </a:r>
          </a:p>
          <a:p>
            <a:pPr lvl="1"/>
            <a:r>
              <a:rPr lang="fr-FR" sz="2400" dirty="0" smtClean="0"/>
              <a:t>Organisationnels </a:t>
            </a:r>
          </a:p>
          <a:p>
            <a:pPr lvl="1"/>
            <a:r>
              <a:rPr lang="fr-FR" sz="2400" dirty="0" smtClean="0"/>
              <a:t>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Exemple : les vues concrètes 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697427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Vue « active » : permet visualisation et la modification du volume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VolumeSliderView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barre permettant de visualiser et modifier le volume</a:t>
            </a:r>
            <a:endParaRPr lang="fr-FR" sz="22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928802"/>
            <a:ext cx="2314584" cy="8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693" y="1357299"/>
            <a:ext cx="598290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00307"/>
            <a:ext cx="6578113" cy="16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Exemple : les vues concrètes 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358246" cy="5000660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/>
              <a:t>Vue « active » : permet visualisation et la modification du volume</a:t>
            </a:r>
          </a:p>
          <a:p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VolumeSpinnerView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: </a:t>
            </a:r>
            <a:r>
              <a:rPr lang="fr-FR" sz="2200" dirty="0" smtClean="0"/>
              <a:t>zone de texte permettant la visualisation et la modification d’une valeur</a:t>
            </a:r>
            <a:endParaRPr lang="fr-FR" sz="2200" dirty="0" smtClean="0">
              <a:solidFill>
                <a:srgbClr val="7030A0"/>
              </a:solidFill>
            </a:endParaRPr>
          </a:p>
          <a:p>
            <a:pPr lvl="1"/>
            <a:r>
              <a:rPr lang="fr-FR" sz="2200" dirty="0" smtClean="0">
                <a:solidFill>
                  <a:srgbClr val="7030A0"/>
                </a:solidFill>
              </a:rPr>
              <a:t>SpinnerNumberModel </a:t>
            </a:r>
            <a:r>
              <a:rPr lang="fr-FR" sz="2200" dirty="0" err="1" smtClean="0">
                <a:solidFill>
                  <a:srgbClr val="7030A0"/>
                </a:solidFill>
              </a:rPr>
              <a:t>spinnerModel</a:t>
            </a:r>
            <a:endParaRPr lang="fr-FR" sz="2200" dirty="0" smtClean="0">
              <a:solidFill>
                <a:srgbClr val="7030A0"/>
              </a:solidFill>
            </a:endParaRPr>
          </a:p>
          <a:p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/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/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857364"/>
            <a:ext cx="1571636" cy="103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06036"/>
            <a:ext cx="6215106" cy="51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214554"/>
            <a:ext cx="6215106" cy="178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: l’application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 </a:t>
            </a:r>
            <a:r>
              <a:rPr lang="fr-FR" dirty="0" err="1" smtClean="0"/>
              <a:t>VolumeApplication</a:t>
            </a:r>
            <a:endParaRPr lang="fr-FR" dirty="0" smtClean="0"/>
          </a:p>
          <a:p>
            <a:pPr lvl="1"/>
            <a:r>
              <a:rPr lang="fr-FR" dirty="0" smtClean="0"/>
              <a:t>Un modèle : </a:t>
            </a:r>
            <a:r>
              <a:rPr lang="fr-FR" dirty="0" err="1" smtClean="0"/>
              <a:t>VolumeModel</a:t>
            </a:r>
            <a:r>
              <a:rPr lang="fr-FR" dirty="0" smtClean="0"/>
              <a:t> model</a:t>
            </a:r>
          </a:p>
          <a:p>
            <a:pPr lvl="1"/>
            <a:r>
              <a:rPr lang="fr-FR" dirty="0" smtClean="0"/>
              <a:t>Un contrôleur : </a:t>
            </a:r>
            <a:r>
              <a:rPr lang="fr-FR" dirty="0" err="1" smtClean="0"/>
              <a:t>VolumeController</a:t>
            </a:r>
            <a:r>
              <a:rPr lang="fr-FR" dirty="0" smtClean="0"/>
              <a:t> controller1</a:t>
            </a:r>
          </a:p>
          <a:p>
            <a:pPr lvl="1"/>
            <a:r>
              <a:rPr lang="fr-FR" dirty="0" smtClean="0"/>
              <a:t>Plusieurs vues </a:t>
            </a:r>
          </a:p>
          <a:p>
            <a:pPr lvl="2"/>
            <a:r>
              <a:rPr lang="fr-FR" dirty="0" err="1" smtClean="0"/>
              <a:t>VolumeListView</a:t>
            </a:r>
            <a:endParaRPr lang="fr-FR" dirty="0" smtClean="0"/>
          </a:p>
          <a:p>
            <a:pPr lvl="2"/>
            <a:r>
              <a:rPr lang="fr-FR" dirty="0" err="1" smtClean="0"/>
              <a:t>VolumeProgressView</a:t>
            </a:r>
            <a:endParaRPr lang="fr-FR" dirty="0" smtClean="0"/>
          </a:p>
          <a:p>
            <a:pPr lvl="2"/>
            <a:r>
              <a:rPr lang="fr-FR" dirty="0" err="1" smtClean="0"/>
              <a:t>VolumeSliderView</a:t>
            </a:r>
            <a:endParaRPr lang="fr-FR" dirty="0" smtClean="0"/>
          </a:p>
          <a:p>
            <a:pPr lvl="2"/>
            <a:r>
              <a:rPr lang="fr-FR" dirty="0" err="1" smtClean="0"/>
              <a:t>VolumeSpinnerView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842646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une application de contrôle d’un volume fictif avec deux vues :</a:t>
            </a:r>
          </a:p>
          <a:p>
            <a:pPr lvl="1"/>
            <a:r>
              <a:rPr lang="fr-FR" dirty="0" smtClean="0"/>
              <a:t>Vue 1 : un champ de texte qui affiche le volume courant et permet d’y ajouter une valeur</a:t>
            </a:r>
          </a:p>
          <a:p>
            <a:pPr lvl="1"/>
            <a:r>
              <a:rPr lang="fr-FR" dirty="0" smtClean="0"/>
              <a:t>Vue 2 : un label qui affiche le volume, avec deux boutons, un pour l’incrémenter d’un point et l’autre pour la décrémenter d’un point</a:t>
            </a:r>
          </a:p>
          <a:p>
            <a:pPr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142714"/>
            <a:ext cx="3239000" cy="106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214950"/>
            <a:ext cx="296649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une application pour insérer les employées dans un département</a:t>
            </a:r>
          </a:p>
          <a:p>
            <a:pPr lvl="1"/>
            <a:r>
              <a:rPr lang="fr-FR" dirty="0" smtClean="0"/>
              <a:t>Vue contenant un formulaire de saisie de l’employée</a:t>
            </a:r>
          </a:p>
          <a:p>
            <a:pPr lvl="1"/>
            <a:r>
              <a:rPr lang="fr-FR" dirty="0" smtClean="0"/>
              <a:t>Modèle contenant un département, avec son ensemble d’employés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Ajouter une nouvelle vue à l’application précédente</a:t>
            </a:r>
          </a:p>
          <a:p>
            <a:pPr lvl="1"/>
            <a:r>
              <a:rPr lang="fr-FR" dirty="0" smtClean="0"/>
              <a:t>Nouvelle vue : formulaire contenant les noms de tous les employés </a:t>
            </a:r>
          </a:p>
          <a:p>
            <a:pPr lvl="1"/>
            <a:r>
              <a:rPr lang="fr-FR" dirty="0" smtClean="0"/>
              <a:t>Si un nouveau employé est ajouté ou un autre est supprimé, la liste doit se mettre à jour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Modifier le modèle afin qu’il lise et enregistre les employés dans un fichier</a:t>
            </a:r>
          </a:p>
          <a:p>
            <a:pPr lvl="1"/>
            <a:r>
              <a:rPr lang="fr-FR" dirty="0" smtClean="0"/>
              <a:t>Utiliser la sérialisation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fr-FR" dirty="0" smtClean="0"/>
              <a:t>Ecrire un « éditeur </a:t>
            </a:r>
            <a:r>
              <a:rPr lang="fr-FR" dirty="0" smtClean="0"/>
              <a:t>&lt;</a:t>
            </a:r>
            <a:r>
              <a:rPr lang="fr-FR" dirty="0" smtClean="0"/>
              <a:t>clé, valeur</a:t>
            </a:r>
            <a:r>
              <a:rPr lang="fr-FR" dirty="0" smtClean="0"/>
              <a:t>&gt; »  </a:t>
            </a:r>
            <a:r>
              <a:rPr lang="fr-FR" dirty="0" smtClean="0"/>
              <a:t>en MVC, avec </a:t>
            </a:r>
            <a:r>
              <a:rPr lang="fr-FR" dirty="0" smtClean="0"/>
              <a:t>une </a:t>
            </a:r>
            <a:r>
              <a:rPr lang="fr-FR" dirty="0" smtClean="0"/>
              <a:t>vue similaire à celle-ci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81868"/>
            <a:ext cx="4600597" cy="299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3286124"/>
            <a:ext cx="1946367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/>
              <a:t>JList</a:t>
            </a:r>
            <a:r>
              <a:rPr lang="fr-FR" sz="2000" dirty="0" smtClean="0"/>
              <a:t> avec les </a:t>
            </a:r>
            <a:r>
              <a:rPr lang="fr-FR" sz="2000" dirty="0" smtClean="0"/>
              <a:t>clés</a:t>
            </a:r>
            <a:endParaRPr lang="fr-FR" sz="2000" dirty="0"/>
          </a:p>
        </p:txBody>
      </p:sp>
      <p:cxnSp>
        <p:nvCxnSpPr>
          <p:cNvPr id="10" name="Shape 9"/>
          <p:cNvCxnSpPr>
            <a:stCxn id="8" idx="2"/>
          </p:cNvCxnSpPr>
          <p:nvPr/>
        </p:nvCxnSpPr>
        <p:spPr>
          <a:xfrm rot="16200000" flipH="1">
            <a:off x="2722597" y="2722606"/>
            <a:ext cx="742898" cy="267015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176" y="1988840"/>
            <a:ext cx="29158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 smtClean="0"/>
              <a:t>JTextField</a:t>
            </a:r>
            <a:r>
              <a:rPr lang="fr-FR" sz="2000" dirty="0" smtClean="0"/>
              <a:t> permettant l’édition des </a:t>
            </a:r>
            <a:r>
              <a:rPr lang="fr-FR" sz="2000" dirty="0" smtClean="0"/>
              <a:t>clés / valeurs</a:t>
            </a:r>
            <a:endParaRPr lang="fr-FR" sz="2000" dirty="0"/>
          </a:p>
        </p:txBody>
      </p:sp>
      <p:cxnSp>
        <p:nvCxnSpPr>
          <p:cNvPr id="13" name="Shape 12"/>
          <p:cNvCxnSpPr>
            <a:stCxn id="11" idx="2"/>
          </p:cNvCxnSpPr>
          <p:nvPr/>
        </p:nvCxnSpPr>
        <p:spPr>
          <a:xfrm rot="5400000">
            <a:off x="6987045" y="2657945"/>
            <a:ext cx="588258" cy="665820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1" idx="2"/>
            <a:endCxn id="4098" idx="3"/>
          </p:cNvCxnSpPr>
          <p:nvPr/>
        </p:nvCxnSpPr>
        <p:spPr>
          <a:xfrm rot="16200000" flipH="1">
            <a:off x="7194728" y="3116081"/>
            <a:ext cx="1682844" cy="844133"/>
          </a:xfrm>
          <a:prstGeom prst="bentConnector4">
            <a:avLst>
              <a:gd name="adj1" fmla="val 5501"/>
              <a:gd name="adj2" fmla="val 199792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4786322"/>
            <a:ext cx="350046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 err="1" smtClean="0"/>
              <a:t>JButton</a:t>
            </a:r>
            <a:r>
              <a:rPr lang="fr-FR" sz="2000" dirty="0" smtClean="0"/>
              <a:t> pour les actions (ajout, modification, suppression) sur les propriétés </a:t>
            </a:r>
            <a:endParaRPr lang="fr-FR" sz="2000" dirty="0"/>
          </a:p>
        </p:txBody>
      </p:sp>
      <p:cxnSp>
        <p:nvCxnSpPr>
          <p:cNvPr id="18" name="Shape 17"/>
          <p:cNvCxnSpPr>
            <a:stCxn id="16" idx="2"/>
            <a:endCxn id="4098" idx="2"/>
          </p:cNvCxnSpPr>
          <p:nvPr/>
        </p:nvCxnSpPr>
        <p:spPr>
          <a:xfrm rot="16200000" flipH="1">
            <a:off x="4023573" y="3742925"/>
            <a:ext cx="75287" cy="4193406"/>
          </a:xfrm>
          <a:prstGeom prst="bentConnector3">
            <a:avLst>
              <a:gd name="adj1" fmla="val 4036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2066" y="2714620"/>
            <a:ext cx="67018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Titre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Design pattern</a:t>
            </a:r>
          </a:p>
          <a:p>
            <a:pPr lvl="1"/>
            <a:r>
              <a:rPr lang="fr-FR" dirty="0" smtClean="0"/>
              <a:t>Patron de conception logicielle 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Gang of Four 94 </a:t>
            </a:r>
            <a:r>
              <a:rPr lang="fr-FR" dirty="0" smtClean="0"/>
              <a:t>: </a:t>
            </a:r>
            <a:r>
              <a:rPr lang="fr-FR" sz="1900" dirty="0" smtClean="0"/>
              <a:t>Gamma, </a:t>
            </a:r>
            <a:r>
              <a:rPr lang="fr-FR" sz="1900" dirty="0" err="1" smtClean="0"/>
              <a:t>Helm</a:t>
            </a:r>
            <a:r>
              <a:rPr lang="fr-FR" sz="1900" dirty="0" smtClean="0"/>
              <a:t>, Johnson, </a:t>
            </a:r>
            <a:r>
              <a:rPr lang="fr-FR" sz="1900" dirty="0" err="1" smtClean="0"/>
              <a:t>Vlissides</a:t>
            </a:r>
            <a:r>
              <a:rPr lang="fr-FR" sz="1900" dirty="0" smtClean="0"/>
              <a:t>, « Design Patterns: </a:t>
            </a:r>
            <a:r>
              <a:rPr lang="fr-FR" sz="1900" dirty="0" err="1" smtClean="0"/>
              <a:t>Elements</a:t>
            </a:r>
            <a:r>
              <a:rPr lang="fr-FR" sz="1900" dirty="0" smtClean="0"/>
              <a:t> of </a:t>
            </a:r>
            <a:r>
              <a:rPr lang="fr-FR" sz="1900" dirty="0" err="1" smtClean="0"/>
              <a:t>reusable</a:t>
            </a:r>
            <a:r>
              <a:rPr lang="fr-FR" sz="1900" dirty="0" smtClean="0"/>
              <a:t> </a:t>
            </a:r>
            <a:r>
              <a:rPr lang="fr-FR" sz="1900" dirty="0" err="1" smtClean="0"/>
              <a:t>object</a:t>
            </a:r>
            <a:r>
              <a:rPr lang="fr-FR" sz="1900" dirty="0" smtClean="0"/>
              <a:t>-</a:t>
            </a:r>
            <a:r>
              <a:rPr lang="fr-FR" sz="1900" dirty="0" err="1" smtClean="0"/>
              <a:t>oriented</a:t>
            </a:r>
            <a:r>
              <a:rPr lang="fr-FR" sz="1900" dirty="0" smtClean="0"/>
              <a:t> software », </a:t>
            </a:r>
            <a:r>
              <a:rPr lang="fr-FR" sz="1900" dirty="0" err="1" smtClean="0"/>
              <a:t>Adison</a:t>
            </a:r>
            <a:r>
              <a:rPr lang="fr-FR" sz="1900" dirty="0" smtClean="0"/>
              <a:t>-Wesley, 1994  </a:t>
            </a:r>
            <a:endParaRPr lang="fr-FR" sz="1600" dirty="0" smtClean="0"/>
          </a:p>
          <a:p>
            <a:r>
              <a:rPr lang="fr-FR" dirty="0" smtClean="0"/>
              <a:t>Eléments de définition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Problème</a:t>
            </a:r>
            <a:r>
              <a:rPr lang="fr-FR" dirty="0" smtClean="0"/>
              <a:t> : conditions nécessaires à l’usage du pattern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Solution</a:t>
            </a:r>
            <a:r>
              <a:rPr lang="fr-FR" dirty="0" smtClean="0"/>
              <a:t> : description des éléments qui composent le pattern et leur relation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Conséquences</a:t>
            </a:r>
            <a:r>
              <a:rPr lang="fr-FR" dirty="0" smtClean="0"/>
              <a:t> : pros et cons de l’usage de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447715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Exemples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4572032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Problème :</a:t>
            </a:r>
          </a:p>
          <a:p>
            <a:pPr lvl="1"/>
            <a:r>
              <a:rPr lang="fr-FR" dirty="0" smtClean="0"/>
              <a:t>Une arbre qui contient des branches, qui elles-aussi contiennent d’autres branches, jusqu’aux feuilles</a:t>
            </a:r>
          </a:p>
          <a:p>
            <a:pPr lvl="1"/>
            <a:r>
              <a:rPr lang="fr-FR" dirty="0" smtClean="0"/>
              <a:t>Un panel peut contenir des éléments graphiques, dont d’autres panels</a:t>
            </a:r>
          </a:p>
          <a:p>
            <a:pPr lvl="1"/>
            <a:r>
              <a:rPr lang="fr-FR" dirty="0" smtClean="0"/>
              <a:t>Un conteneur qui contient d’autres éléments, dont des containers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14414" y="6305156"/>
            <a:ext cx="7286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 : </a:t>
            </a:r>
            <a:r>
              <a:rPr lang="fr-FR" sz="1600" dirty="0" smtClean="0">
                <a:hlinkClick r:id="rId3"/>
              </a:rPr>
              <a:t>http://www.siteduzero.com/tutoriel-3-10601-programmation-en-java.html</a:t>
            </a:r>
            <a:r>
              <a:rPr lang="fr-FR" sz="1600" dirty="0" smtClean="0"/>
              <a:t> </a:t>
            </a:r>
            <a:endParaRPr lang="fr-F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428736"/>
            <a:ext cx="8472518" cy="4697427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Intention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Compose objects into tree structures to represent part-whole hierarchies. Composite lets clients treat individual objects and compositions of </a:t>
            </a:r>
            <a:r>
              <a:rPr lang="en-US" i="1" dirty="0" err="1" smtClean="0"/>
              <a:t>objets</a:t>
            </a:r>
            <a:r>
              <a:rPr lang="en-US" i="1" dirty="0" smtClean="0"/>
              <a:t> uniformly</a:t>
            </a:r>
            <a:r>
              <a:rPr lang="fr-FR" dirty="0" smtClean="0"/>
              <a:t> » (Gamma et al., 94)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/>
            <a:r>
              <a:rPr lang="fr-FR" dirty="0" smtClean="0"/>
              <a:t>Composition (</a:t>
            </a:r>
            <a:r>
              <a:rPr lang="fr-FR" i="1" dirty="0" smtClean="0"/>
              <a:t>Component</a:t>
            </a:r>
            <a:r>
              <a:rPr lang="fr-FR" dirty="0" smtClean="0"/>
              <a:t>), composite (</a:t>
            </a:r>
            <a:r>
              <a:rPr lang="fr-FR" i="1" dirty="0" smtClean="0"/>
              <a:t>Composite</a:t>
            </a:r>
            <a:r>
              <a:rPr lang="fr-FR" dirty="0" smtClean="0"/>
              <a:t>) et feuille (</a:t>
            </a:r>
            <a:r>
              <a:rPr lang="fr-FR" i="1" dirty="0" err="1" smtClean="0"/>
              <a:t>Leaf</a:t>
            </a:r>
            <a:r>
              <a:rPr lang="fr-FR" dirty="0" smtClean="0"/>
              <a:t>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Application </a:t>
            </a:r>
          </a:p>
          <a:p>
            <a:pPr lvl="1"/>
            <a:r>
              <a:rPr lang="fr-FR" dirty="0" smtClean="0"/>
              <a:t>Représenter les feuilles et les compositions uniformément </a:t>
            </a:r>
          </a:p>
          <a:p>
            <a:pPr lvl="1"/>
            <a:r>
              <a:rPr lang="fr-FR" dirty="0" smtClean="0"/>
              <a:t>Clients ne diffèrent pas les composites des objets individuels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8647" y="2786059"/>
            <a:ext cx="7502510" cy="342902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osite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83354"/>
            <a:ext cx="7260148" cy="4099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Composite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r>
              <a:rPr lang="fr-FR" dirty="0" smtClean="0"/>
              <a:t>Une implémentation possible en java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5" y="2000240"/>
            <a:ext cx="4443419" cy="2420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9" y="2071677"/>
            <a:ext cx="5286412" cy="373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457808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Facade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Intention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Provide a unified interface to a set of interfaces […] defines a higher-level interface that makes the subsystem easier to use</a:t>
            </a:r>
            <a:r>
              <a:rPr lang="fr-FR" dirty="0" smtClean="0"/>
              <a:t> »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Participant</a:t>
            </a:r>
          </a:p>
          <a:p>
            <a:pPr lvl="1"/>
            <a:r>
              <a:rPr lang="fr-FR" dirty="0" err="1" smtClean="0"/>
              <a:t>Facade</a:t>
            </a:r>
            <a:r>
              <a:rPr lang="fr-FR" dirty="0" smtClean="0"/>
              <a:t>  et sous-système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Motivation </a:t>
            </a:r>
          </a:p>
          <a:p>
            <a:pPr lvl="1"/>
            <a:r>
              <a:rPr lang="fr-FR" dirty="0" smtClean="0"/>
              <a:t>Réduire la complexité à l’usage d’un sous-système</a:t>
            </a:r>
          </a:p>
          <a:p>
            <a:pPr lvl="1"/>
            <a:r>
              <a:rPr lang="fr-FR" dirty="0" smtClean="0"/>
              <a:t>Minimiser les communications et les dépendances entre les sous-systèmes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12/09/2010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Picture 5" descr="Facade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857496"/>
            <a:ext cx="5072098" cy="316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Observer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4697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/>
            <a:r>
              <a:rPr lang="fr-FR" dirty="0" smtClean="0"/>
              <a:t>« </a:t>
            </a:r>
            <a:r>
              <a:rPr lang="en-US" i="1" dirty="0" smtClean="0"/>
              <a:t>Define a one-to-many dependency between objects so that when one object changes state, all its depends are notified and updated automatically</a:t>
            </a:r>
            <a:r>
              <a:rPr lang="fr-FR" dirty="0" smtClean="0"/>
              <a:t> » (Gamma et al, 94)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/>
            <a:r>
              <a:rPr lang="fr-FR" dirty="0" smtClean="0"/>
              <a:t>Sujet (</a:t>
            </a:r>
            <a:r>
              <a:rPr lang="fr-FR" i="1" dirty="0" err="1" smtClean="0"/>
              <a:t>Subject</a:t>
            </a:r>
            <a:r>
              <a:rPr lang="fr-FR" dirty="0" smtClean="0"/>
              <a:t>)  et observateurs (Observer)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Motivation </a:t>
            </a:r>
          </a:p>
          <a:p>
            <a:pPr lvl="1"/>
            <a:r>
              <a:rPr lang="fr-FR" dirty="0" smtClean="0"/>
              <a:t>Un sujet possède plusieurs observateurs</a:t>
            </a:r>
          </a:p>
          <a:p>
            <a:pPr lvl="1"/>
            <a:r>
              <a:rPr lang="fr-FR" dirty="0" smtClean="0"/>
              <a:t>Les observateurs sont notifié de tout changement d’état du sujet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Publish-subscribe model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12/09/2010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49" y="1938338"/>
            <a:ext cx="6831860" cy="4276744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lass Diagram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257" y="4348415"/>
            <a:ext cx="8317461" cy="1866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Coop-cours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TechCoop-cours3</Template>
  <TotalTime>1171</TotalTime>
  <Words>1343</Words>
  <Application>Microsoft Office PowerPoint</Application>
  <PresentationFormat>On-screen Show (4:3)</PresentationFormat>
  <Paragraphs>381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TechCoop-cours3</vt:lpstr>
      <vt:lpstr>Passerelle M1 remise à niveau</vt:lpstr>
      <vt:lpstr>Présentation</vt:lpstr>
      <vt:lpstr>Design patterns </vt:lpstr>
      <vt:lpstr>Design patterns </vt:lpstr>
      <vt:lpstr>Quelques Exemples </vt:lpstr>
      <vt:lpstr>Composite </vt:lpstr>
      <vt:lpstr>Composite</vt:lpstr>
      <vt:lpstr>Facade</vt:lpstr>
      <vt:lpstr>Observer</vt:lpstr>
      <vt:lpstr>Strategie </vt:lpstr>
      <vt:lpstr>Quelques pointers</vt:lpstr>
      <vt:lpstr>Modèle MVC</vt:lpstr>
      <vt:lpstr>Modèle MVC</vt:lpstr>
      <vt:lpstr>Modèle MVC</vt:lpstr>
      <vt:lpstr>MVC par Sun</vt:lpstr>
      <vt:lpstr>MVC par Sun</vt:lpstr>
      <vt:lpstr>Une application selon MVC</vt:lpstr>
      <vt:lpstr>Une application selon MVC</vt:lpstr>
      <vt:lpstr>Avantages MVC</vt:lpstr>
      <vt:lpstr>Exemple </vt:lpstr>
      <vt:lpstr>Slide 21</vt:lpstr>
      <vt:lpstr>Exemple : interactions</vt:lpstr>
      <vt:lpstr>Exemple</vt:lpstr>
      <vt:lpstr>Exemple : le modèle</vt:lpstr>
      <vt:lpstr>Exemple :  Les événements et les écouteurs </vt:lpstr>
      <vt:lpstr>Exemple : le contrôleur</vt:lpstr>
      <vt:lpstr>Exemple : la vue abstraite</vt:lpstr>
      <vt:lpstr>Exemple : les vues concrètes  </vt:lpstr>
      <vt:lpstr>Exemple : les vues concrètes  </vt:lpstr>
      <vt:lpstr>Exemple : les vues concrètes </vt:lpstr>
      <vt:lpstr>Exemple : les vues concrètes </vt:lpstr>
      <vt:lpstr>Exemple : l’application</vt:lpstr>
      <vt:lpstr>Exercice</vt:lpstr>
      <vt:lpstr>Exercice</vt:lpstr>
      <vt:lpstr>Exercice</vt:lpstr>
      <vt:lpstr>Exercice</vt:lpstr>
      <vt:lpstr>Exercices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Passerelle M1 remise à niveau</dc:title>
  <dc:creator>kirsch</dc:creator>
  <cp:lastModifiedBy>Manuele Kirsch Pinheiro</cp:lastModifiedBy>
  <cp:revision>85</cp:revision>
  <dcterms:created xsi:type="dcterms:W3CDTF">2009-09-07T19:59:25Z</dcterms:created>
  <dcterms:modified xsi:type="dcterms:W3CDTF">2010-09-12T16:11:30Z</dcterms:modified>
</cp:coreProperties>
</file>